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82" r:id="rId4"/>
    <p:sldId id="293" r:id="rId5"/>
    <p:sldId id="294" r:id="rId6"/>
    <p:sldId id="295" r:id="rId7"/>
    <p:sldId id="296" r:id="rId8"/>
    <p:sldId id="297" r:id="rId9"/>
    <p:sldId id="301" r:id="rId10"/>
    <p:sldId id="298" r:id="rId11"/>
    <p:sldId id="300" r:id="rId12"/>
    <p:sldId id="303" r:id="rId13"/>
    <p:sldId id="305" r:id="rId14"/>
    <p:sldId id="306" r:id="rId15"/>
    <p:sldId id="280" r:id="rId16"/>
    <p:sldId id="307" r:id="rId17"/>
  </p:sldIdLst>
  <p:sldSz cx="12192000" cy="6858000"/>
  <p:notesSz cx="6797675" cy="9926638"/>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81" userDrawn="1">
          <p15:clr>
            <a:srgbClr val="A4A3A4"/>
          </p15:clr>
        </p15:guide>
        <p15:guide id="2" pos="211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6837" autoAdjust="0"/>
  </p:normalViewPr>
  <p:slideViewPr>
    <p:cSldViewPr>
      <p:cViewPr>
        <p:scale>
          <a:sx n="100" d="100"/>
          <a:sy n="100" d="100"/>
        </p:scale>
        <p:origin x="738" y="24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081"/>
        <p:guide pos="211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971" cy="495822"/>
          </a:xfrm>
          <a:prstGeom prst="rect">
            <a:avLst/>
          </a:prstGeom>
        </p:spPr>
        <p:txBody>
          <a:bodyPr vert="horz" lIns="91440" tIns="45720" rIns="91440" bIns="45720" rtlCol="0"/>
          <a:lstStyle>
            <a:lvl1pPr algn="l">
              <a:defRPr sz="1200"/>
            </a:lvl1pPr>
          </a:lstStyle>
          <a:p>
            <a:r>
              <a:rPr lang="en-US" smtClean="0"/>
              <a:t>11-25-1296r1</a:t>
            </a:r>
            <a:endParaRPr lang="en-US"/>
          </a:p>
        </p:txBody>
      </p:sp>
      <p:sp>
        <p:nvSpPr>
          <p:cNvPr id="3" name="Date Placeholder 2"/>
          <p:cNvSpPr>
            <a:spLocks noGrp="1"/>
          </p:cNvSpPr>
          <p:nvPr>
            <p:ph type="dt" sz="quarter" idx="1"/>
          </p:nvPr>
        </p:nvSpPr>
        <p:spPr>
          <a:xfrm>
            <a:off x="3850148" y="0"/>
            <a:ext cx="2945971" cy="495822"/>
          </a:xfrm>
          <a:prstGeom prst="rect">
            <a:avLst/>
          </a:prstGeom>
        </p:spPr>
        <p:txBody>
          <a:bodyPr vert="horz" lIns="91440" tIns="45720" rIns="91440" bIns="45720" rtlCol="0"/>
          <a:lstStyle>
            <a:lvl1pPr algn="r">
              <a:defRPr sz="1200"/>
            </a:lvl1pPr>
          </a:lstStyle>
          <a:p>
            <a:fld id="{B87CCAAF-252C-4847-8D16-EDD6B40E4912}" type="datetimeFigureOut">
              <a:rPr lang="en-US" smtClean="0"/>
              <a:pPr/>
              <a:t>9/30/2025</a:t>
            </a:fld>
            <a:endParaRPr lang="en-US"/>
          </a:p>
        </p:txBody>
      </p:sp>
      <p:sp>
        <p:nvSpPr>
          <p:cNvPr id="4" name="Footer Placeholder 3"/>
          <p:cNvSpPr>
            <a:spLocks noGrp="1"/>
          </p:cNvSpPr>
          <p:nvPr>
            <p:ph type="ftr" sz="quarter" idx="2"/>
          </p:nvPr>
        </p:nvSpPr>
        <p:spPr>
          <a:xfrm>
            <a:off x="0" y="9429118"/>
            <a:ext cx="2945971" cy="49582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148" y="9429118"/>
            <a:ext cx="2945971" cy="495822"/>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97675" cy="9926638"/>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529336" y="103581"/>
            <a:ext cx="627166" cy="225836"/>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11-25-1296r1</a:t>
            </a:r>
            <a:endParaRPr lang="en-US"/>
          </a:p>
        </p:txBody>
      </p:sp>
      <p:sp>
        <p:nvSpPr>
          <p:cNvPr id="2051" name="Rectangle 3"/>
          <p:cNvSpPr>
            <a:spLocks noGrp="1" noChangeArrowheads="1"/>
          </p:cNvSpPr>
          <p:nvPr>
            <p:ph type="dt"/>
          </p:nvPr>
        </p:nvSpPr>
        <p:spPr bwMode="auto">
          <a:xfrm>
            <a:off x="641173" y="103581"/>
            <a:ext cx="809247" cy="225836"/>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03188" y="750888"/>
            <a:ext cx="6589712" cy="37084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5" y="4715409"/>
            <a:ext cx="4984651" cy="4465798"/>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252326" y="9610806"/>
            <a:ext cx="904177" cy="1935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159176" y="9610806"/>
            <a:ext cx="501111" cy="38884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8092" y="9610806"/>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9648" y="9609109"/>
            <a:ext cx="5378380" cy="169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34948" y="317531"/>
            <a:ext cx="5527780" cy="169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11-25-1296r1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31390" y="750526"/>
            <a:ext cx="4534896" cy="3710179"/>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05734" y="4715409"/>
            <a:ext cx="4986207" cy="456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11-25-1296r1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101600" y="750888"/>
            <a:ext cx="6594475" cy="3709987"/>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715409"/>
            <a:ext cx="4986207" cy="456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58697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11-25-1296r1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101600" y="750888"/>
            <a:ext cx="6594475" cy="3709987"/>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715409"/>
            <a:ext cx="4986207" cy="456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44820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11-25-1296r1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101600" y="750888"/>
            <a:ext cx="6594475" cy="3709987"/>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715409"/>
            <a:ext cx="4986207" cy="456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54937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11-25-1296r1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01600" y="750888"/>
            <a:ext cx="6594475" cy="3709987"/>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715409"/>
            <a:ext cx="4986207" cy="456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983719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11-25-1296r1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101600" y="750888"/>
            <a:ext cx="6594475" cy="3709987"/>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715409"/>
            <a:ext cx="4986207" cy="456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39975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11-25-1296r1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101600" y="750888"/>
            <a:ext cx="6594475" cy="3709987"/>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715409"/>
            <a:ext cx="4986207" cy="456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95405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11-25-1296r1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101600" y="750888"/>
            <a:ext cx="6594475" cy="3709987"/>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715409"/>
            <a:ext cx="4986207" cy="456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23115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11-25-1296r1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31390" y="750526"/>
            <a:ext cx="4534896" cy="3710179"/>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05734" y="4715409"/>
            <a:ext cx="4986207" cy="456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11-25-1296r1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01600" y="750888"/>
            <a:ext cx="6594475" cy="3709987"/>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715409"/>
            <a:ext cx="4986207" cy="456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690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11-25-1296r1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01600" y="750888"/>
            <a:ext cx="6594475" cy="3709987"/>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715409"/>
            <a:ext cx="4986207" cy="456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25294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11-25-1296r1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01600" y="750888"/>
            <a:ext cx="6594475" cy="3709987"/>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715409"/>
            <a:ext cx="4986207" cy="456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8304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11-25-1296r1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01600" y="750888"/>
            <a:ext cx="6594475" cy="3709987"/>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715409"/>
            <a:ext cx="4986207" cy="456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23323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11-25-1296r1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01600" y="750888"/>
            <a:ext cx="6594475" cy="3709987"/>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715409"/>
            <a:ext cx="4986207" cy="456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54510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11-25-1296r1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01600" y="750888"/>
            <a:ext cx="6594475" cy="3709987"/>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715409"/>
            <a:ext cx="4986207" cy="456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8944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11-25-1296r1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01600" y="750888"/>
            <a:ext cx="6594475" cy="3709987"/>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715409"/>
            <a:ext cx="4986207" cy="456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18358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7" name="Date Placeholder 6"/>
          <p:cNvSpPr>
            <a:spLocks noGrp="1"/>
          </p:cNvSpPr>
          <p:nvPr>
            <p:ph type="dt" idx="10"/>
          </p:nvPr>
        </p:nvSpPr>
        <p:spPr/>
        <p:txBody>
          <a:bodyPr/>
          <a:lstStyle/>
          <a:p>
            <a:r>
              <a:rPr lang="en-US" smtClean="0"/>
              <a:t>September 2025</a:t>
            </a:r>
            <a:endParaRPr lang="en-GB" dirty="0"/>
          </a:p>
        </p:txBody>
      </p:sp>
      <p:sp>
        <p:nvSpPr>
          <p:cNvPr id="8" name="Footer Placeholder 7"/>
          <p:cNvSpPr>
            <a:spLocks noGrp="1"/>
          </p:cNvSpPr>
          <p:nvPr>
            <p:ph type="ftr" idx="11"/>
          </p:nvPr>
        </p:nvSpPr>
        <p:spPr/>
        <p:txBody>
          <a:bodyPr/>
          <a:lstStyle/>
          <a:p>
            <a:r>
              <a:rPr lang="en-GB" smtClean="0"/>
              <a:t>Alex LUNGU, Samsung</a:t>
            </a:r>
            <a:endParaRPr lang="en-GB" dirty="0"/>
          </a:p>
        </p:txBody>
      </p:sp>
      <p:sp>
        <p:nvSpPr>
          <p:cNvPr id="9" name="Slide Number Placeholder 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Alex LUNGU, Samsung</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smtClean="0"/>
              <a:t>September 2025</a:t>
            </a:r>
            <a:endParaRPr lang="en-GB"/>
          </a:p>
        </p:txBody>
      </p:sp>
      <p:sp>
        <p:nvSpPr>
          <p:cNvPr id="5" name="Footer Placeholder 4"/>
          <p:cNvSpPr>
            <a:spLocks noGrp="1"/>
          </p:cNvSpPr>
          <p:nvPr>
            <p:ph type="ftr" idx="11"/>
          </p:nvPr>
        </p:nvSpPr>
        <p:spPr/>
        <p:txBody>
          <a:bodyPr/>
          <a:lstStyle>
            <a:lvl1pPr>
              <a:defRPr/>
            </a:lvl1pPr>
          </a:lstStyle>
          <a:p>
            <a:r>
              <a:rPr lang="en-GB" smtClean="0"/>
              <a:t>Alex LUNGU,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2025</a:t>
            </a:r>
            <a:endParaRPr lang="en-GB"/>
          </a:p>
        </p:txBody>
      </p:sp>
      <p:sp>
        <p:nvSpPr>
          <p:cNvPr id="6" name="Footer Placeholder 5"/>
          <p:cNvSpPr>
            <a:spLocks noGrp="1"/>
          </p:cNvSpPr>
          <p:nvPr>
            <p:ph type="ftr" idx="11"/>
          </p:nvPr>
        </p:nvSpPr>
        <p:spPr/>
        <p:txBody>
          <a:bodyPr/>
          <a:lstStyle>
            <a:lvl1pPr>
              <a:defRPr/>
            </a:lvl1pPr>
          </a:lstStyle>
          <a:p>
            <a:r>
              <a:rPr lang="en-GB" smtClean="0"/>
              <a:t>Alex LUNGU, Samsung</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Alex LUNGU,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2025</a:t>
            </a:r>
            <a:endParaRPr lang="en-GB"/>
          </a:p>
        </p:txBody>
      </p:sp>
      <p:sp>
        <p:nvSpPr>
          <p:cNvPr id="4" name="Footer Placeholder 3"/>
          <p:cNvSpPr>
            <a:spLocks noGrp="1"/>
          </p:cNvSpPr>
          <p:nvPr>
            <p:ph type="ftr" idx="11"/>
          </p:nvPr>
        </p:nvSpPr>
        <p:spPr/>
        <p:txBody>
          <a:bodyPr/>
          <a:lstStyle>
            <a:lvl1pPr>
              <a:defRPr/>
            </a:lvl1pPr>
          </a:lstStyle>
          <a:p>
            <a:r>
              <a:rPr lang="en-GB" smtClean="0"/>
              <a:t>Alex LUNGU, Samsung</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2025</a:t>
            </a:r>
            <a:endParaRPr lang="en-GB"/>
          </a:p>
        </p:txBody>
      </p:sp>
      <p:sp>
        <p:nvSpPr>
          <p:cNvPr id="3" name="Footer Placeholder 2"/>
          <p:cNvSpPr>
            <a:spLocks noGrp="1"/>
          </p:cNvSpPr>
          <p:nvPr>
            <p:ph type="ftr" idx="11"/>
          </p:nvPr>
        </p:nvSpPr>
        <p:spPr/>
        <p:txBody>
          <a:bodyPr/>
          <a:lstStyle>
            <a:lvl1pPr>
              <a:defRPr/>
            </a:lvl1pPr>
          </a:lstStyle>
          <a:p>
            <a:r>
              <a:rPr lang="en-GB" smtClean="0"/>
              <a:t>Alex LUNGU, Samsung</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2025</a:t>
            </a:r>
            <a:endParaRPr lang="en-GB"/>
          </a:p>
        </p:txBody>
      </p:sp>
      <p:sp>
        <p:nvSpPr>
          <p:cNvPr id="5" name="Footer Placeholder 4"/>
          <p:cNvSpPr>
            <a:spLocks noGrp="1"/>
          </p:cNvSpPr>
          <p:nvPr>
            <p:ph type="ftr" idx="11"/>
          </p:nvPr>
        </p:nvSpPr>
        <p:spPr/>
        <p:txBody>
          <a:bodyPr/>
          <a:lstStyle>
            <a:lvl1pPr>
              <a:defRPr/>
            </a:lvl1pPr>
          </a:lstStyle>
          <a:p>
            <a:r>
              <a:rPr lang="en-GB" smtClean="0"/>
              <a:t>Alex LUNGU,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2025</a:t>
            </a:r>
            <a:endParaRPr lang="en-GB"/>
          </a:p>
        </p:txBody>
      </p:sp>
      <p:sp>
        <p:nvSpPr>
          <p:cNvPr id="5" name="Footer Placeholder 4"/>
          <p:cNvSpPr>
            <a:spLocks noGrp="1"/>
          </p:cNvSpPr>
          <p:nvPr>
            <p:ph type="ftr" idx="11"/>
          </p:nvPr>
        </p:nvSpPr>
        <p:spPr/>
        <p:txBody>
          <a:bodyPr/>
          <a:lstStyle>
            <a:lvl1pPr>
              <a:defRPr/>
            </a:lvl1pPr>
          </a:lstStyle>
          <a:p>
            <a:r>
              <a:rPr lang="en-GB" smtClean="0"/>
              <a:t>Alex LUNGU,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Alex LUNGU, Samsung</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802.11-25/1731r0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Protecting the integrity of </a:t>
            </a:r>
            <a:r>
              <a:rPr lang="en-GB" dirty="0" smtClean="0"/>
              <a:t>synchronisation </a:t>
            </a:r>
            <a:r>
              <a:rPr lang="en-GB" dirty="0"/>
              <a:t>frames</a:t>
            </a:r>
            <a:endParaRPr lang="en-GB" dirty="0"/>
          </a:p>
        </p:txBody>
      </p:sp>
      <p:sp>
        <p:nvSpPr>
          <p:cNvPr id="3074" name="Rectangle 2"/>
          <p:cNvSpPr>
            <a:spLocks noGrp="1" noChangeArrowheads="1"/>
          </p:cNvSpPr>
          <p:nvPr>
            <p:ph type="subTitle" idx="1"/>
          </p:nvPr>
        </p:nvSpPr>
        <p:spPr>
          <a:xfrm>
            <a:off x="1828800" y="1700808"/>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2025-09-30</a:t>
            </a:r>
            <a:endParaRPr lang="en-GB" sz="2000" b="0" dirty="0"/>
          </a:p>
        </p:txBody>
      </p:sp>
      <p:sp>
        <p:nvSpPr>
          <p:cNvPr id="6" name="Date Placeholder 3"/>
          <p:cNvSpPr>
            <a:spLocks noGrp="1"/>
          </p:cNvSpPr>
          <p:nvPr>
            <p:ph type="dt" idx="10"/>
          </p:nvPr>
        </p:nvSpPr>
        <p:spPr>
          <a:xfrm>
            <a:off x="929217" y="333375"/>
            <a:ext cx="2499764" cy="273050"/>
          </a:xfrm>
        </p:spPr>
        <p:txBody>
          <a:bodyPr/>
          <a:lstStyle/>
          <a:p>
            <a:r>
              <a:rPr lang="en-US" smtClean="0"/>
              <a:t>September 2025</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smtClean="0"/>
              <a:t>Alex LUNGU, Samsung</a:t>
            </a:r>
            <a:endParaRPr lang="en-GB" dirty="0"/>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88723907"/>
              </p:ext>
            </p:extLst>
          </p:nvPr>
        </p:nvGraphicFramePr>
        <p:xfrm>
          <a:off x="992188" y="2419350"/>
          <a:ext cx="10147300" cy="2598738"/>
        </p:xfrm>
        <a:graphic>
          <a:graphicData uri="http://schemas.openxmlformats.org/presentationml/2006/ole">
            <mc:AlternateContent xmlns:mc="http://schemas.openxmlformats.org/markup-compatibility/2006">
              <mc:Choice xmlns:v="urn:schemas-microsoft-com:vml" Requires="v">
                <p:oleObj spid="_x0000_s1235" name="Document" r:id="rId4" imgW="10448057" imgH="2689104" progId="Word.Document.8">
                  <p:embed/>
                </p:oleObj>
              </mc:Choice>
              <mc:Fallback>
                <p:oleObj name="Document" r:id="rId4" imgW="10448057" imgH="2689104" progId="Word.Document.8">
                  <p:embed/>
                  <p:pic>
                    <p:nvPicPr>
                      <p:cNvPr id="0" name="Picture 3"/>
                      <p:cNvPicPr>
                        <a:picLocks noChangeAspect="1" noChangeArrowheads="1"/>
                      </p:cNvPicPr>
                      <p:nvPr/>
                    </p:nvPicPr>
                    <p:blipFill>
                      <a:blip r:embed="rId5"/>
                      <a:srcRect/>
                      <a:stretch>
                        <a:fillRect/>
                      </a:stretch>
                    </p:blipFill>
                    <p:spPr bwMode="auto">
                      <a:xfrm>
                        <a:off x="992188" y="2419350"/>
                        <a:ext cx="10147300" cy="259873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a:t>
            </a:r>
          </a:p>
        </p:txBody>
      </p:sp>
      <p:sp>
        <p:nvSpPr>
          <p:cNvPr id="9218" name="Rectangle 2"/>
          <p:cNvSpPr>
            <a:spLocks noGrp="1" noChangeArrowheads="1"/>
          </p:cNvSpPr>
          <p:nvPr>
            <p:ph idx="1"/>
          </p:nvPr>
        </p:nvSpPr>
        <p:spPr>
          <a:xfrm>
            <a:off x="914401" y="4583024"/>
            <a:ext cx="10361084" cy="1726295"/>
          </a:xfrm>
          <a:ln/>
        </p:spPr>
        <p:txBody>
          <a:bodyPr/>
          <a:lstStyle/>
          <a:p>
            <a:pPr marL="0" indent="0"/>
            <a:r>
              <a:rPr lang="en-US" dirty="0"/>
              <a:t>In this scenario the attacker ensures the non-associated scanning STA will not receive Beacon or Probe Response frames from the genuine AP, just malicious ones injected by the </a:t>
            </a:r>
            <a:r>
              <a:rPr lang="en-US" dirty="0" smtClean="0"/>
              <a:t>attacker.</a:t>
            </a:r>
          </a:p>
          <a:p>
            <a:pPr>
              <a:buFont typeface="Times New Roman" pitchFamily="16" charset="0"/>
              <a:buChar char="•"/>
            </a:pPr>
            <a:endParaRPr lang="en-GB" sz="2000"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smtClean="0"/>
              <a:t>Alex LUNGU, Samsung</a:t>
            </a:r>
            <a:endParaRPr lang="en-GB" dirty="0"/>
          </a:p>
        </p:txBody>
      </p:sp>
      <p:sp>
        <p:nvSpPr>
          <p:cNvPr id="4" name="Date Placeholder 3"/>
          <p:cNvSpPr>
            <a:spLocks noGrp="1"/>
          </p:cNvSpPr>
          <p:nvPr>
            <p:ph type="dt" idx="15"/>
          </p:nvPr>
        </p:nvSpPr>
        <p:spPr/>
        <p:txBody>
          <a:bodyPr/>
          <a:lstStyle/>
          <a:p>
            <a:r>
              <a:rPr lang="en-US" smtClean="0"/>
              <a:t>September 2025</a:t>
            </a:r>
            <a:endParaRPr lang="en-GB"/>
          </a:p>
        </p:txBody>
      </p:sp>
      <p:sp>
        <p:nvSpPr>
          <p:cNvPr id="3" name="Rectangle 2"/>
          <p:cNvSpPr>
            <a:spLocks noChangeArrowheads="1"/>
          </p:cNvSpPr>
          <p:nvPr/>
        </p:nvSpPr>
        <p:spPr bwMode="auto">
          <a:xfrm flipV="1">
            <a:off x="216888" y="3976601"/>
            <a:ext cx="159763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8" name="Rectangle 2"/>
          <p:cNvSpPr>
            <a:spLocks noChangeArrowheads="1"/>
          </p:cNvSpPr>
          <p:nvPr/>
        </p:nvSpPr>
        <p:spPr bwMode="auto">
          <a:xfrm>
            <a:off x="-1" y="0"/>
            <a:ext cx="1639042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9" name="Object 8"/>
          <p:cNvGraphicFramePr>
            <a:graphicFrameLocks noChangeAspect="1"/>
          </p:cNvGraphicFramePr>
          <p:nvPr>
            <p:extLst>
              <p:ext uri="{D42A27DB-BD31-4B8C-83A1-F6EECF244321}">
                <p14:modId xmlns:p14="http://schemas.microsoft.com/office/powerpoint/2010/main" val="3416944430"/>
              </p:ext>
            </p:extLst>
          </p:nvPr>
        </p:nvGraphicFramePr>
        <p:xfrm>
          <a:off x="353692" y="1480624"/>
          <a:ext cx="11584100" cy="2924944"/>
        </p:xfrm>
        <a:graphic>
          <a:graphicData uri="http://schemas.openxmlformats.org/presentationml/2006/ole">
            <mc:AlternateContent xmlns:mc="http://schemas.openxmlformats.org/markup-compatibility/2006">
              <mc:Choice xmlns:v="urn:schemas-microsoft-com:vml" Requires="v">
                <p:oleObj spid="_x0000_s3090" name="Visio" r:id="rId4" imgW="7953515" imgH="2009775" progId="Visio.Drawing.15">
                  <p:embed/>
                </p:oleObj>
              </mc:Choice>
              <mc:Fallback>
                <p:oleObj name="Visio" r:id="rId4" imgW="7953515" imgH="2009775"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3692" y="1480624"/>
                        <a:ext cx="11584100" cy="2924944"/>
                      </a:xfrm>
                      <a:prstGeom prst="rect">
                        <a:avLst/>
                      </a:prstGeom>
                      <a:noFill/>
                    </p:spPr>
                  </p:pic>
                </p:oleObj>
              </mc:Fallback>
            </mc:AlternateContent>
          </a:graphicData>
        </a:graphic>
      </p:graphicFrame>
    </p:spTree>
    <p:extLst>
      <p:ext uri="{BB962C8B-B14F-4D97-AF65-F5344CB8AC3E}">
        <p14:creationId xmlns:p14="http://schemas.microsoft.com/office/powerpoint/2010/main" val="18357558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a:t>
            </a:r>
          </a:p>
        </p:txBody>
      </p:sp>
      <p:sp>
        <p:nvSpPr>
          <p:cNvPr id="9218" name="Rectangle 2"/>
          <p:cNvSpPr>
            <a:spLocks noGrp="1" noChangeArrowheads="1"/>
          </p:cNvSpPr>
          <p:nvPr>
            <p:ph idx="1"/>
          </p:nvPr>
        </p:nvSpPr>
        <p:spPr>
          <a:xfrm>
            <a:off x="914401" y="1981201"/>
            <a:ext cx="10361084" cy="4328119"/>
          </a:xfrm>
          <a:ln/>
        </p:spPr>
        <p:txBody>
          <a:bodyPr/>
          <a:lstStyle/>
          <a:p>
            <a:pPr>
              <a:buFont typeface="Arial" panose="020B0604020202020204" pitchFamily="34" charset="0"/>
              <a:buChar char="•"/>
            </a:pPr>
            <a:r>
              <a:rPr lang="en-US" dirty="0"/>
              <a:t>The STA will be misled into believing the AP can support a different set of features (although the most sensible attack would use a subset of the AP’s features).</a:t>
            </a:r>
          </a:p>
          <a:p>
            <a:pPr>
              <a:buFont typeface="Arial" panose="020B0604020202020204" pitchFamily="34" charset="0"/>
              <a:buChar char="•"/>
            </a:pPr>
            <a:r>
              <a:rPr lang="en-US" dirty="0"/>
              <a:t>This would cause the STA to use a less capable association, or even deter the STA from ever associating</a:t>
            </a:r>
            <a:r>
              <a:rPr lang="en-US" dirty="0" smtClean="0"/>
              <a:t>.</a:t>
            </a:r>
            <a:endParaRPr lang="en-GB" dirty="0" smtClean="0"/>
          </a:p>
          <a:p>
            <a:pPr>
              <a:buFont typeface="Arial" panose="020B0604020202020204" pitchFamily="34" charset="0"/>
              <a:buChar char="•"/>
            </a:pPr>
            <a:r>
              <a:rPr lang="en-GB" dirty="0" smtClean="0"/>
              <a:t>Some </a:t>
            </a:r>
            <a:r>
              <a:rPr lang="en-GB" dirty="0"/>
              <a:t>elements are present in the Association Response frame that the AP sends to the STA (e.g. EHT Capabilities element) but the STA does not have to, and typically does not, reconsider its association parameters at that </a:t>
            </a:r>
            <a:r>
              <a:rPr lang="en-GB" dirty="0" smtClean="0"/>
              <a:t>point.</a:t>
            </a:r>
          </a:p>
          <a:p>
            <a:pPr>
              <a:buFont typeface="Arial" panose="020B0604020202020204" pitchFamily="34" charset="0"/>
              <a:buChar char="•"/>
            </a:pPr>
            <a:r>
              <a:rPr lang="en-GB" dirty="0" smtClean="0"/>
              <a:t>Not </a:t>
            </a:r>
            <a:r>
              <a:rPr lang="en-GB" dirty="0"/>
              <a:t>all elements are allowed to be included in an Association Response frame (e.g. Power Constraint element).</a:t>
            </a:r>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smtClean="0"/>
              <a:t>Alex LUNGU, Samsung</a:t>
            </a:r>
            <a:endParaRPr lang="en-GB" dirty="0"/>
          </a:p>
        </p:txBody>
      </p:sp>
      <p:sp>
        <p:nvSpPr>
          <p:cNvPr id="4" name="Date Placeholder 3"/>
          <p:cNvSpPr>
            <a:spLocks noGrp="1"/>
          </p:cNvSpPr>
          <p:nvPr>
            <p:ph type="dt" idx="15"/>
          </p:nvPr>
        </p:nvSpPr>
        <p:spPr/>
        <p:txBody>
          <a:bodyPr/>
          <a:lstStyle/>
          <a:p>
            <a:r>
              <a:rPr lang="en-US" smtClean="0"/>
              <a:t>September 2025</a:t>
            </a:r>
            <a:endParaRPr lang="en-GB"/>
          </a:p>
        </p:txBody>
      </p:sp>
    </p:spTree>
    <p:extLst>
      <p:ext uri="{BB962C8B-B14F-4D97-AF65-F5344CB8AC3E}">
        <p14:creationId xmlns:p14="http://schemas.microsoft.com/office/powerpoint/2010/main" val="31559328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would a </a:t>
            </a:r>
            <a:r>
              <a:rPr lang="en-GB" dirty="0" smtClean="0"/>
              <a:t>solution </a:t>
            </a:r>
            <a:r>
              <a:rPr lang="en-GB" dirty="0" smtClean="0"/>
              <a:t>look like?</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smtClean="0"/>
              <a:t>Alex LUNGU, Samsung</a:t>
            </a:r>
            <a:endParaRPr lang="en-GB" dirty="0"/>
          </a:p>
        </p:txBody>
      </p:sp>
      <p:sp>
        <p:nvSpPr>
          <p:cNvPr id="4" name="Date Placeholder 3"/>
          <p:cNvSpPr>
            <a:spLocks noGrp="1"/>
          </p:cNvSpPr>
          <p:nvPr>
            <p:ph type="dt" idx="15"/>
          </p:nvPr>
        </p:nvSpPr>
        <p:spPr/>
        <p:txBody>
          <a:bodyPr/>
          <a:lstStyle/>
          <a:p>
            <a:r>
              <a:rPr lang="en-US" smtClean="0"/>
              <a:t>September 2025</a:t>
            </a:r>
            <a:endParaRPr lang="en-GB"/>
          </a:p>
        </p:txBody>
      </p:sp>
      <p:sp>
        <p:nvSpPr>
          <p:cNvPr id="7" name="Rectangle 2"/>
          <p:cNvSpPr>
            <a:spLocks noGrp="1" noChangeArrowheads="1"/>
          </p:cNvSpPr>
          <p:nvPr>
            <p:ph idx="1"/>
          </p:nvPr>
        </p:nvSpPr>
        <p:spPr>
          <a:xfrm>
            <a:off x="914401" y="1844824"/>
            <a:ext cx="10361084" cy="4328119"/>
          </a:xfrm>
          <a:ln/>
        </p:spPr>
        <p:txBody>
          <a:bodyPr/>
          <a:lstStyle/>
          <a:p>
            <a:pPr>
              <a:buFont typeface="Arial" panose="020B0604020202020204" pitchFamily="34" charset="0"/>
              <a:buChar char="•"/>
            </a:pPr>
            <a:r>
              <a:rPr lang="en-US" dirty="0" smtClean="0"/>
              <a:t>A new key could be added – e.g. </a:t>
            </a:r>
            <a:r>
              <a:rPr lang="en-US" dirty="0" err="1"/>
              <a:t>Synchronisation</a:t>
            </a:r>
            <a:r>
              <a:rPr lang="en-US" dirty="0"/>
              <a:t> Temporal Key (STK</a:t>
            </a:r>
            <a:r>
              <a:rPr lang="en-US" dirty="0" smtClean="0"/>
              <a:t>)</a:t>
            </a:r>
          </a:p>
          <a:p>
            <a:pPr lvl="1">
              <a:buFont typeface="Arial" panose="020B0604020202020204" pitchFamily="34" charset="0"/>
              <a:buChar char="•"/>
            </a:pPr>
            <a:r>
              <a:rPr lang="en-US" dirty="0" smtClean="0"/>
              <a:t>This key could provide integrity protection for multicast and unicast Probe Response frames + Beacon frames</a:t>
            </a:r>
          </a:p>
          <a:p>
            <a:pPr lvl="1">
              <a:buFont typeface="Arial" panose="020B0604020202020204" pitchFamily="34" charset="0"/>
              <a:buChar char="•"/>
            </a:pPr>
            <a:r>
              <a:rPr lang="en-US" dirty="0" smtClean="0"/>
              <a:t>It can encapsulate BIGTK (e.g. have the same value, STK support implies BIGTK support)</a:t>
            </a:r>
          </a:p>
          <a:p>
            <a:pPr lvl="1">
              <a:buFont typeface="Arial" panose="020B0604020202020204" pitchFamily="34" charset="0"/>
              <a:buChar char="•"/>
            </a:pPr>
            <a:r>
              <a:rPr lang="en-US" dirty="0" smtClean="0"/>
              <a:t>Needs capability signaling, KDE</a:t>
            </a:r>
          </a:p>
          <a:p>
            <a:pPr lvl="1">
              <a:buFont typeface="Arial" panose="020B0604020202020204" pitchFamily="34" charset="0"/>
              <a:buChar char="•"/>
            </a:pPr>
            <a:r>
              <a:rPr lang="en-US" dirty="0" smtClean="0"/>
              <a:t>Con: yet another integrity key (i.e. on top of IGTK, BIGTK, CIGTK)</a:t>
            </a:r>
          </a:p>
          <a:p>
            <a:pPr>
              <a:buFont typeface="Arial" panose="020B0604020202020204" pitchFamily="34" charset="0"/>
              <a:buChar char="•"/>
            </a:pPr>
            <a:r>
              <a:rPr lang="en-US" dirty="0" smtClean="0"/>
              <a:t>The scope of BIGTK could be extended to cover Probe Response frames as well</a:t>
            </a:r>
          </a:p>
          <a:p>
            <a:pPr lvl="1">
              <a:buFont typeface="Arial" panose="020B0604020202020204" pitchFamily="34" charset="0"/>
              <a:buChar char="•"/>
            </a:pPr>
            <a:r>
              <a:rPr lang="en-US" dirty="0"/>
              <a:t>Just needs capability </a:t>
            </a:r>
            <a:r>
              <a:rPr lang="en-US" dirty="0" smtClean="0"/>
              <a:t>signaling</a:t>
            </a:r>
          </a:p>
          <a:p>
            <a:pPr lvl="1">
              <a:buFont typeface="Arial" panose="020B0604020202020204" pitchFamily="34" charset="0"/>
              <a:buChar char="•"/>
            </a:pPr>
            <a:r>
              <a:rPr lang="en-US" dirty="0" smtClean="0"/>
              <a:t>Con: The naming will be confusing</a:t>
            </a:r>
          </a:p>
          <a:p>
            <a:pPr>
              <a:buFont typeface="Arial" panose="020B0604020202020204" pitchFamily="34" charset="0"/>
              <a:buChar char="•"/>
            </a:pPr>
            <a:r>
              <a:rPr lang="en-US" dirty="0"/>
              <a:t>Extend the </a:t>
            </a:r>
            <a:r>
              <a:rPr lang="en-US" dirty="0" err="1"/>
              <a:t>preassociation</a:t>
            </a:r>
            <a:r>
              <a:rPr lang="en-US" dirty="0"/>
              <a:t> security negotiation (PASN) exchange, where used, to pass this new key from the AP to the STA.</a:t>
            </a:r>
            <a:endParaRPr lang="en-GB" dirty="0"/>
          </a:p>
          <a:p>
            <a:pPr lvl="1">
              <a:buFont typeface="Arial" panose="020B0604020202020204" pitchFamily="34" charset="0"/>
              <a:buChar char="•"/>
            </a:pPr>
            <a:endParaRPr lang="en-GB" dirty="0"/>
          </a:p>
        </p:txBody>
      </p:sp>
    </p:spTree>
    <p:extLst>
      <p:ext uri="{BB962C8B-B14F-4D97-AF65-F5344CB8AC3E}">
        <p14:creationId xmlns:p14="http://schemas.microsoft.com/office/powerpoint/2010/main" val="11232492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would a </a:t>
            </a:r>
            <a:r>
              <a:rPr lang="en-GB" dirty="0" smtClean="0"/>
              <a:t>solution </a:t>
            </a:r>
            <a:r>
              <a:rPr lang="en-GB" dirty="0" smtClean="0"/>
              <a:t>look like?</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smtClean="0"/>
              <a:t>Alex LUNGU, Samsung</a:t>
            </a:r>
            <a:endParaRPr lang="en-GB" dirty="0"/>
          </a:p>
        </p:txBody>
      </p:sp>
      <p:sp>
        <p:nvSpPr>
          <p:cNvPr id="4" name="Date Placeholder 3"/>
          <p:cNvSpPr>
            <a:spLocks noGrp="1"/>
          </p:cNvSpPr>
          <p:nvPr>
            <p:ph type="dt" idx="15"/>
          </p:nvPr>
        </p:nvSpPr>
        <p:spPr/>
        <p:txBody>
          <a:bodyPr/>
          <a:lstStyle/>
          <a:p>
            <a:r>
              <a:rPr lang="en-US" smtClean="0"/>
              <a:t>September 2025</a:t>
            </a:r>
            <a:endParaRPr lang="en-GB"/>
          </a:p>
        </p:txBody>
      </p:sp>
      <p:sp>
        <p:nvSpPr>
          <p:cNvPr id="3" name="Content Placeholder 2"/>
          <p:cNvSpPr>
            <a:spLocks noGrp="1"/>
          </p:cNvSpPr>
          <p:nvPr>
            <p:ph idx="1"/>
          </p:nvPr>
        </p:nvSpPr>
        <p:spPr/>
        <p:txBody>
          <a:bodyPr/>
          <a:lstStyle/>
          <a:p>
            <a:endParaRPr lang="en-GB"/>
          </a:p>
        </p:txBody>
      </p:sp>
      <p:sp>
        <p:nvSpPr>
          <p:cNvPr id="8" name="Rectangle 2"/>
          <p:cNvSpPr>
            <a:spLocks noChangeArrowheads="1"/>
          </p:cNvSpPr>
          <p:nvPr/>
        </p:nvSpPr>
        <p:spPr bwMode="auto">
          <a:xfrm>
            <a:off x="191344" y="2132014"/>
            <a:ext cx="18393576"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9" name="Object 8"/>
          <p:cNvGraphicFramePr>
            <a:graphicFrameLocks noChangeAspect="1"/>
          </p:cNvGraphicFramePr>
          <p:nvPr>
            <p:extLst>
              <p:ext uri="{D42A27DB-BD31-4B8C-83A1-F6EECF244321}">
                <p14:modId xmlns:p14="http://schemas.microsoft.com/office/powerpoint/2010/main" val="2424852855"/>
              </p:ext>
            </p:extLst>
          </p:nvPr>
        </p:nvGraphicFramePr>
        <p:xfrm>
          <a:off x="191343" y="2132014"/>
          <a:ext cx="12000657" cy="3754491"/>
        </p:xfrm>
        <a:graphic>
          <a:graphicData uri="http://schemas.openxmlformats.org/presentationml/2006/ole">
            <mc:AlternateContent xmlns:mc="http://schemas.openxmlformats.org/markup-compatibility/2006">
              <mc:Choice xmlns:v="urn:schemas-microsoft-com:vml" Requires="v">
                <p:oleObj spid="_x0000_s4113" name="Visio" r:id="rId4" imgW="8201003" imgH="2571750" progId="Visio.Drawing.15">
                  <p:embed/>
                </p:oleObj>
              </mc:Choice>
              <mc:Fallback>
                <p:oleObj name="Visio" r:id="rId4" imgW="8201003" imgH="2571750"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343" y="2132014"/>
                        <a:ext cx="12000657" cy="3754491"/>
                      </a:xfrm>
                      <a:prstGeom prst="rect">
                        <a:avLst/>
                      </a:prstGeom>
                      <a:noFill/>
                    </p:spPr>
                  </p:pic>
                </p:oleObj>
              </mc:Fallback>
            </mc:AlternateContent>
          </a:graphicData>
        </a:graphic>
      </p:graphicFrame>
    </p:spTree>
    <p:extLst>
      <p:ext uri="{BB962C8B-B14F-4D97-AF65-F5344CB8AC3E}">
        <p14:creationId xmlns:p14="http://schemas.microsoft.com/office/powerpoint/2010/main" val="12399517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would a </a:t>
            </a:r>
            <a:r>
              <a:rPr lang="en-GB" dirty="0" smtClean="0"/>
              <a:t>solution </a:t>
            </a:r>
            <a:r>
              <a:rPr lang="en-GB" dirty="0" smtClean="0"/>
              <a:t>look like?</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smtClean="0"/>
              <a:t>Alex LUNGU, Samsung</a:t>
            </a:r>
            <a:endParaRPr lang="en-GB" dirty="0"/>
          </a:p>
        </p:txBody>
      </p:sp>
      <p:sp>
        <p:nvSpPr>
          <p:cNvPr id="4" name="Date Placeholder 3"/>
          <p:cNvSpPr>
            <a:spLocks noGrp="1"/>
          </p:cNvSpPr>
          <p:nvPr>
            <p:ph type="dt" idx="15"/>
          </p:nvPr>
        </p:nvSpPr>
        <p:spPr/>
        <p:txBody>
          <a:bodyPr/>
          <a:lstStyle/>
          <a:p>
            <a:r>
              <a:rPr lang="en-US" smtClean="0"/>
              <a:t>September 2025</a:t>
            </a:r>
            <a:endParaRPr lang="en-GB"/>
          </a:p>
        </p:txBody>
      </p:sp>
      <p:sp>
        <p:nvSpPr>
          <p:cNvPr id="3" name="Content Placeholder 2"/>
          <p:cNvSpPr>
            <a:spLocks noGrp="1"/>
          </p:cNvSpPr>
          <p:nvPr>
            <p:ph idx="1"/>
          </p:nvPr>
        </p:nvSpPr>
        <p:spPr/>
        <p:txBody>
          <a:bodyPr/>
          <a:lstStyle/>
          <a:p>
            <a:endParaRPr lang="en-GB"/>
          </a:p>
        </p:txBody>
      </p:sp>
      <p:sp>
        <p:nvSpPr>
          <p:cNvPr id="8" name="Rectangle 2"/>
          <p:cNvSpPr>
            <a:spLocks noChangeArrowheads="1"/>
          </p:cNvSpPr>
          <p:nvPr/>
        </p:nvSpPr>
        <p:spPr bwMode="auto">
          <a:xfrm>
            <a:off x="191344" y="2132014"/>
            <a:ext cx="18393576"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7" name="Rectangle 2"/>
          <p:cNvSpPr>
            <a:spLocks noChangeArrowheads="1"/>
          </p:cNvSpPr>
          <p:nvPr/>
        </p:nvSpPr>
        <p:spPr bwMode="auto">
          <a:xfrm>
            <a:off x="191344" y="2132014"/>
            <a:ext cx="1547004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1" name="Rectangle 4"/>
          <p:cNvSpPr>
            <a:spLocks noChangeArrowheads="1"/>
          </p:cNvSpPr>
          <p:nvPr/>
        </p:nvSpPr>
        <p:spPr bwMode="auto">
          <a:xfrm>
            <a:off x="33783" y="2132014"/>
            <a:ext cx="1823120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3" name="Rectangle 16"/>
          <p:cNvSpPr>
            <a:spLocks noChangeArrowheads="1"/>
          </p:cNvSpPr>
          <p:nvPr/>
        </p:nvSpPr>
        <p:spPr bwMode="auto">
          <a:xfrm>
            <a:off x="191343" y="1981201"/>
            <a:ext cx="1840775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14" name="Object 13"/>
          <p:cNvGraphicFramePr>
            <a:graphicFrameLocks noChangeAspect="1"/>
          </p:cNvGraphicFramePr>
          <p:nvPr>
            <p:extLst>
              <p:ext uri="{D42A27DB-BD31-4B8C-83A1-F6EECF244321}">
                <p14:modId xmlns:p14="http://schemas.microsoft.com/office/powerpoint/2010/main" val="1864310104"/>
              </p:ext>
            </p:extLst>
          </p:nvPr>
        </p:nvGraphicFramePr>
        <p:xfrm>
          <a:off x="191344" y="1981201"/>
          <a:ext cx="11543752" cy="2815951"/>
        </p:xfrm>
        <a:graphic>
          <a:graphicData uri="http://schemas.openxmlformats.org/presentationml/2006/ole">
            <mc:AlternateContent xmlns:mc="http://schemas.openxmlformats.org/markup-compatibility/2006">
              <mc:Choice xmlns:v="urn:schemas-microsoft-com:vml" Requires="v">
                <p:oleObj spid="_x0000_s6164" name="Visio" r:id="rId4" imgW="8229600" imgH="2010103" progId="Visio.Drawing.15">
                  <p:embed/>
                </p:oleObj>
              </mc:Choice>
              <mc:Fallback>
                <p:oleObj name="Visio" r:id="rId4" imgW="8229600" imgH="2010103" progId="Visio.Drawing.15">
                  <p:embed/>
                  <p:pic>
                    <p:nvPicPr>
                      <p:cNvPr id="0" name="Object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344" y="1981201"/>
                        <a:ext cx="11543752" cy="2815951"/>
                      </a:xfrm>
                      <a:prstGeom prst="rect">
                        <a:avLst/>
                      </a:prstGeom>
                      <a:noFill/>
                    </p:spPr>
                  </p:pic>
                </p:oleObj>
              </mc:Fallback>
            </mc:AlternateContent>
          </a:graphicData>
        </a:graphic>
      </p:graphicFrame>
    </p:spTree>
    <p:extLst>
      <p:ext uri="{BB962C8B-B14F-4D97-AF65-F5344CB8AC3E}">
        <p14:creationId xmlns:p14="http://schemas.microsoft.com/office/powerpoint/2010/main" val="24361598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Straw poll</a:t>
            </a:r>
            <a:endParaRPr lang="en-GB" dirty="0"/>
          </a:p>
        </p:txBody>
      </p:sp>
      <p:sp>
        <p:nvSpPr>
          <p:cNvPr id="9218" name="Rectangle 2"/>
          <p:cNvSpPr>
            <a:spLocks noGrp="1" noChangeArrowheads="1"/>
          </p:cNvSpPr>
          <p:nvPr>
            <p:ph idx="1"/>
          </p:nvPr>
        </p:nvSpPr>
        <p:spPr>
          <a:xfrm>
            <a:off x="914401" y="1981201"/>
            <a:ext cx="10361084" cy="3752055"/>
          </a:xfrm>
          <a:ln/>
        </p:spPr>
        <p:txBody>
          <a:bodyPr/>
          <a:lstStyle/>
          <a:p>
            <a:r>
              <a:rPr lang="en-GB" dirty="0"/>
              <a:t>A </a:t>
            </a:r>
            <a:r>
              <a:rPr lang="en-GB" dirty="0" smtClean="0">
                <a:solidFill>
                  <a:schemeClr val="tx1"/>
                </a:solidFill>
              </a:rPr>
              <a:t>mechanism to protect Probe Response frames should </a:t>
            </a:r>
            <a:r>
              <a:rPr lang="en-GB" dirty="0">
                <a:solidFill>
                  <a:schemeClr val="tx1"/>
                </a:solidFill>
              </a:rPr>
              <a:t>be added to </a:t>
            </a:r>
            <a:r>
              <a:rPr lang="en-GB" dirty="0" smtClean="0">
                <a:solidFill>
                  <a:schemeClr val="tx1"/>
                </a:solidFill>
              </a:rPr>
              <a:t>foil active attacks</a:t>
            </a:r>
          </a:p>
          <a:p>
            <a:endParaRPr lang="en-GB" dirty="0"/>
          </a:p>
          <a:p>
            <a:r>
              <a:rPr lang="en-GB" dirty="0" smtClean="0"/>
              <a:t>Y – add new key</a:t>
            </a:r>
            <a:endParaRPr lang="en-GB" dirty="0"/>
          </a:p>
          <a:p>
            <a:r>
              <a:rPr lang="en-GB" dirty="0" smtClean="0"/>
              <a:t>Y – extend BIGTK</a:t>
            </a:r>
            <a:endParaRPr lang="en-GB" dirty="0"/>
          </a:p>
          <a:p>
            <a:r>
              <a:rPr lang="en-GB" dirty="0" smtClean="0"/>
              <a:t>N</a:t>
            </a:r>
            <a:endParaRPr lang="en-GB" dirty="0"/>
          </a:p>
          <a:p>
            <a:pPr marL="0" indent="0"/>
            <a:endParaRPr lang="en-GB"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smtClean="0"/>
              <a:t>Alex LUNGU, Samsung</a:t>
            </a:r>
            <a:endParaRPr lang="en-GB" dirty="0"/>
          </a:p>
        </p:txBody>
      </p:sp>
      <p:sp>
        <p:nvSpPr>
          <p:cNvPr id="4" name="Date Placeholder 3"/>
          <p:cNvSpPr>
            <a:spLocks noGrp="1"/>
          </p:cNvSpPr>
          <p:nvPr>
            <p:ph type="dt" idx="15"/>
          </p:nvPr>
        </p:nvSpPr>
        <p:spPr/>
        <p:txBody>
          <a:bodyPr/>
          <a:lstStyle/>
          <a:p>
            <a:r>
              <a:rPr lang="en-US" smtClean="0"/>
              <a:t>September 2025</a:t>
            </a:r>
            <a:endParaRPr lang="en-GB"/>
          </a:p>
        </p:txBody>
      </p:sp>
    </p:spTree>
    <p:extLst>
      <p:ext uri="{BB962C8B-B14F-4D97-AF65-F5344CB8AC3E}">
        <p14:creationId xmlns:p14="http://schemas.microsoft.com/office/powerpoint/2010/main" val="4460258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Straw poll</a:t>
            </a:r>
            <a:endParaRPr lang="en-GB" dirty="0"/>
          </a:p>
        </p:txBody>
      </p:sp>
      <p:sp>
        <p:nvSpPr>
          <p:cNvPr id="9218" name="Rectangle 2"/>
          <p:cNvSpPr>
            <a:spLocks noGrp="1" noChangeArrowheads="1"/>
          </p:cNvSpPr>
          <p:nvPr>
            <p:ph idx="1"/>
          </p:nvPr>
        </p:nvSpPr>
        <p:spPr>
          <a:xfrm>
            <a:off x="914401" y="1981201"/>
            <a:ext cx="10361084" cy="3752055"/>
          </a:xfrm>
          <a:ln/>
        </p:spPr>
        <p:txBody>
          <a:bodyPr/>
          <a:lstStyle/>
          <a:p>
            <a:r>
              <a:rPr lang="en-GB" dirty="0"/>
              <a:t>A </a:t>
            </a:r>
            <a:r>
              <a:rPr lang="en-GB" dirty="0" smtClean="0">
                <a:solidFill>
                  <a:schemeClr val="tx1"/>
                </a:solidFill>
              </a:rPr>
              <a:t>mechanism to protect Beacon and Probe Response pre-association should </a:t>
            </a:r>
            <a:r>
              <a:rPr lang="en-GB" dirty="0">
                <a:solidFill>
                  <a:schemeClr val="tx1"/>
                </a:solidFill>
              </a:rPr>
              <a:t>be </a:t>
            </a:r>
            <a:r>
              <a:rPr lang="en-GB" dirty="0" smtClean="0">
                <a:solidFill>
                  <a:schemeClr val="tx1"/>
                </a:solidFill>
              </a:rPr>
              <a:t>added</a:t>
            </a:r>
            <a:endParaRPr lang="en-GB" dirty="0" smtClean="0">
              <a:solidFill>
                <a:schemeClr val="tx1"/>
              </a:solidFill>
            </a:endParaRPr>
          </a:p>
          <a:p>
            <a:endParaRPr lang="en-GB" dirty="0"/>
          </a:p>
          <a:p>
            <a:r>
              <a:rPr lang="en-GB" dirty="0" smtClean="0"/>
              <a:t>Y</a:t>
            </a:r>
            <a:endParaRPr lang="en-GB" dirty="0"/>
          </a:p>
          <a:p>
            <a:r>
              <a:rPr lang="en-GB" dirty="0" smtClean="0"/>
              <a:t>N</a:t>
            </a:r>
            <a:endParaRPr lang="en-GB" dirty="0"/>
          </a:p>
          <a:p>
            <a:pPr marL="0" indent="0"/>
            <a:endParaRPr lang="en-GB"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smtClean="0"/>
              <a:t>Alex LUNGU, Samsung</a:t>
            </a:r>
            <a:endParaRPr lang="en-GB" dirty="0"/>
          </a:p>
        </p:txBody>
      </p:sp>
      <p:sp>
        <p:nvSpPr>
          <p:cNvPr id="4" name="Date Placeholder 3"/>
          <p:cNvSpPr>
            <a:spLocks noGrp="1"/>
          </p:cNvSpPr>
          <p:nvPr>
            <p:ph type="dt" idx="15"/>
          </p:nvPr>
        </p:nvSpPr>
        <p:spPr/>
        <p:txBody>
          <a:bodyPr/>
          <a:lstStyle/>
          <a:p>
            <a:r>
              <a:rPr lang="en-US" smtClean="0"/>
              <a:t>September 2025</a:t>
            </a:r>
            <a:endParaRPr lang="en-GB"/>
          </a:p>
        </p:txBody>
      </p:sp>
    </p:spTree>
    <p:extLst>
      <p:ext uri="{BB962C8B-B14F-4D97-AF65-F5344CB8AC3E}">
        <p14:creationId xmlns:p14="http://schemas.microsoft.com/office/powerpoint/2010/main" val="37341679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Beacon protection </a:t>
            </a:r>
            <a:r>
              <a:rPr lang="en-US" dirty="0"/>
              <a:t>fills a security </a:t>
            </a:r>
            <a:r>
              <a:rPr lang="en-US" dirty="0" smtClean="0"/>
              <a:t>gap </a:t>
            </a:r>
            <a:r>
              <a:rPr lang="en-US" dirty="0"/>
              <a:t>left open by </a:t>
            </a:r>
            <a:r>
              <a:rPr lang="en-US" dirty="0" smtClean="0"/>
              <a:t>protected management frames, </a:t>
            </a:r>
            <a:r>
              <a:rPr lang="en-US" dirty="0"/>
              <a:t>as Beacon frames were not protected with the IGTK</a:t>
            </a:r>
            <a:r>
              <a:rPr lang="en-US"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Beacon protection does not extend to Probe Response frames, resulting in a significant vulnerability in the synchronization process between a non-AP STA and an AP.</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Attackers </a:t>
            </a:r>
            <a:r>
              <a:rPr lang="en-GB" dirty="0"/>
              <a:t>remain capable of exploiting Probe Response frames, resulting in comparable </a:t>
            </a:r>
            <a:r>
              <a:rPr lang="en-GB" dirty="0" smtClean="0"/>
              <a:t>damage to </a:t>
            </a:r>
            <a:r>
              <a:rPr lang="en-GB" dirty="0"/>
              <a:t>that caused by targeting Beacon frames</a:t>
            </a:r>
            <a:r>
              <a:rPr lang="en-GB"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Furthermore, beacon protection can only be used post-association.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Alex LUNGU, Samsung</a:t>
            </a:r>
            <a:endParaRPr lang="en-GB" dirty="0"/>
          </a:p>
        </p:txBody>
      </p:sp>
      <p:sp>
        <p:nvSpPr>
          <p:cNvPr id="4" name="Date Placeholder 3"/>
          <p:cNvSpPr>
            <a:spLocks noGrp="1"/>
          </p:cNvSpPr>
          <p:nvPr>
            <p:ph type="dt" idx="15"/>
          </p:nvPr>
        </p:nvSpPr>
        <p:spPr/>
        <p:txBody>
          <a:bodyPr/>
          <a:lstStyle/>
          <a:p>
            <a:r>
              <a:rPr lang="en-US" smtClean="0"/>
              <a:t>September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a:t>
            </a:r>
          </a:p>
        </p:txBody>
      </p:sp>
      <p:sp>
        <p:nvSpPr>
          <p:cNvPr id="9218" name="Rectangle 2"/>
          <p:cNvSpPr>
            <a:spLocks noGrp="1" noChangeArrowheads="1"/>
          </p:cNvSpPr>
          <p:nvPr>
            <p:ph idx="1"/>
          </p:nvPr>
        </p:nvSpPr>
        <p:spPr>
          <a:xfrm>
            <a:off x="914401" y="1981201"/>
            <a:ext cx="10361084" cy="4328119"/>
          </a:xfrm>
          <a:ln/>
        </p:spPr>
        <p:txBody>
          <a:bodyPr/>
          <a:lstStyle/>
          <a:p>
            <a:pPr>
              <a:buFont typeface="Times New Roman" pitchFamily="16" charset="0"/>
              <a:buChar char="•"/>
            </a:pPr>
            <a:r>
              <a:rPr lang="en-GB" dirty="0"/>
              <a:t>802.11 defines beacon protection using a “beacon integrity group temporal key (BIGTK): A random value, assigned by the access point (AP), that is used to protect Beacon frames from that AP</a:t>
            </a:r>
            <a:r>
              <a:rPr lang="en-GB" dirty="0" smtClean="0"/>
              <a:t>”.</a:t>
            </a:r>
          </a:p>
          <a:p>
            <a:pPr>
              <a:buFont typeface="Times New Roman" pitchFamily="16" charset="0"/>
              <a:buChar char="•"/>
            </a:pPr>
            <a:r>
              <a:rPr lang="en-GB" dirty="0" smtClean="0"/>
              <a:t>The </a:t>
            </a:r>
            <a:r>
              <a:rPr lang="en-GB" dirty="0"/>
              <a:t>BIGTK is only used for integrity purposes (i.e. it is used to compute a MIC which is appended to the Beacon frame, but the frame is not encrypted</a:t>
            </a:r>
            <a:r>
              <a:rPr lang="en-GB" dirty="0" smtClean="0"/>
              <a:t>).</a:t>
            </a:r>
          </a:p>
          <a:p>
            <a:pPr>
              <a:buFont typeface="Times New Roman" pitchFamily="16" charset="0"/>
              <a:buChar char="•"/>
            </a:pPr>
            <a:r>
              <a:rPr lang="en-GB" dirty="0" smtClean="0"/>
              <a:t>The </a:t>
            </a:r>
            <a:r>
              <a:rPr lang="en-GB" dirty="0"/>
              <a:t>purpose of computing this MIC is to prove to the STA that each Beacon it receives is sent by the genuine AP, and not by an active </a:t>
            </a:r>
            <a:r>
              <a:rPr lang="en-GB" dirty="0" smtClean="0"/>
              <a:t>attacker.</a:t>
            </a:r>
          </a:p>
          <a:p>
            <a:pPr>
              <a:buFont typeface="Times New Roman" pitchFamily="16" charset="0"/>
              <a:buChar char="•"/>
            </a:pPr>
            <a:r>
              <a:rPr lang="en-GB" dirty="0" smtClean="0"/>
              <a:t>Without </a:t>
            </a:r>
            <a:r>
              <a:rPr lang="en-GB" dirty="0"/>
              <a:t>access to the BIGTK a sender could not have computed the correct MIC.</a:t>
            </a:r>
            <a:endParaRPr lang="en-GB"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smtClean="0"/>
              <a:t>Alex LUNGU, Samsung</a:t>
            </a:r>
            <a:endParaRPr lang="en-GB" dirty="0"/>
          </a:p>
        </p:txBody>
      </p:sp>
      <p:sp>
        <p:nvSpPr>
          <p:cNvPr id="4" name="Date Placeholder 3"/>
          <p:cNvSpPr>
            <a:spLocks noGrp="1"/>
          </p:cNvSpPr>
          <p:nvPr>
            <p:ph type="dt" idx="15"/>
          </p:nvPr>
        </p:nvSpPr>
        <p:spPr/>
        <p:txBody>
          <a:bodyPr/>
          <a:lstStyle/>
          <a:p>
            <a:r>
              <a:rPr lang="en-US" smtClean="0"/>
              <a:t>September 2025</a:t>
            </a:r>
            <a:endParaRPr lang="en-GB"/>
          </a:p>
        </p:txBody>
      </p:sp>
    </p:spTree>
    <p:extLst>
      <p:ext uri="{BB962C8B-B14F-4D97-AF65-F5344CB8AC3E}">
        <p14:creationId xmlns:p14="http://schemas.microsoft.com/office/powerpoint/2010/main" val="19403269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a:t>
            </a:r>
          </a:p>
        </p:txBody>
      </p:sp>
      <p:sp>
        <p:nvSpPr>
          <p:cNvPr id="9218" name="Rectangle 2"/>
          <p:cNvSpPr>
            <a:spLocks noGrp="1" noChangeArrowheads="1"/>
          </p:cNvSpPr>
          <p:nvPr>
            <p:ph idx="1"/>
          </p:nvPr>
        </p:nvSpPr>
        <p:spPr>
          <a:xfrm>
            <a:off x="914401" y="1981201"/>
            <a:ext cx="10361084" cy="4328119"/>
          </a:xfrm>
          <a:ln/>
        </p:spPr>
        <p:txBody>
          <a:bodyPr/>
          <a:lstStyle/>
          <a:p>
            <a:pPr>
              <a:buFont typeface="Times New Roman" pitchFamily="16" charset="0"/>
              <a:buChar char="•"/>
            </a:pPr>
            <a:r>
              <a:rPr lang="en-GB" dirty="0"/>
              <a:t>Without beacon protection an attacker that does not have the IGTK can still launch active attacks against a BSS by </a:t>
            </a:r>
            <a:r>
              <a:rPr lang="en-GB" dirty="0" smtClean="0"/>
              <a:t>sending </a:t>
            </a:r>
            <a:r>
              <a:rPr lang="en-GB" dirty="0"/>
              <a:t>spoofed Beacon frames with incorrect </a:t>
            </a:r>
            <a:r>
              <a:rPr lang="en-GB" dirty="0" smtClean="0"/>
              <a:t>information.</a:t>
            </a:r>
          </a:p>
          <a:p>
            <a:pPr>
              <a:buFont typeface="Times New Roman" pitchFamily="16" charset="0"/>
              <a:buChar char="•"/>
            </a:pPr>
            <a:r>
              <a:rPr lang="en-GB" dirty="0" smtClean="0"/>
              <a:t>Beacon Protection </a:t>
            </a:r>
            <a:r>
              <a:rPr lang="en-GB" dirty="0"/>
              <a:t>is so important that it is mandatory for EHT </a:t>
            </a:r>
            <a:r>
              <a:rPr lang="en-GB" dirty="0" smtClean="0"/>
              <a:t>APs. The 802.11be amendment </a:t>
            </a:r>
            <a:r>
              <a:rPr lang="en-GB" dirty="0"/>
              <a:t>says:</a:t>
            </a:r>
          </a:p>
          <a:p>
            <a:pPr marL="457200" lvl="1" indent="0"/>
            <a:r>
              <a:rPr lang="en-GB" sz="1600" dirty="0"/>
              <a:t>“The main MAC features in an EHT STA that are not present in HE STA or VHT STA or HT STA are the </a:t>
            </a:r>
            <a:r>
              <a:rPr lang="en-GB" sz="1600" dirty="0" smtClean="0"/>
              <a:t>following</a:t>
            </a:r>
            <a:r>
              <a:rPr lang="en-GB" sz="1600" dirty="0"/>
              <a:t>:</a:t>
            </a:r>
          </a:p>
          <a:p>
            <a:pPr marL="457200" lvl="1" indent="0"/>
            <a:r>
              <a:rPr lang="en-GB" sz="1600" dirty="0"/>
              <a:t>— Mandatory support for GCMP-256</a:t>
            </a:r>
          </a:p>
          <a:p>
            <a:pPr marL="457200" lvl="1" indent="0"/>
            <a:r>
              <a:rPr lang="en-GB" sz="1600" dirty="0"/>
              <a:t>— In an EHT AP, mandatory support for MLO</a:t>
            </a:r>
          </a:p>
          <a:p>
            <a:pPr marL="457200" lvl="1" indent="0"/>
            <a:r>
              <a:rPr lang="en-GB" sz="1600" dirty="0"/>
              <a:t>— In an EHT AP, mandatory support for beacon protection</a:t>
            </a:r>
          </a:p>
          <a:p>
            <a:pPr marL="457200" lvl="1" indent="0"/>
            <a:r>
              <a:rPr lang="en-GB" sz="1600" dirty="0"/>
              <a:t>[…]”.</a:t>
            </a:r>
          </a:p>
          <a:p>
            <a:pPr>
              <a:buFont typeface="Times New Roman" pitchFamily="16" charset="0"/>
              <a:buChar char="•"/>
            </a:pPr>
            <a:endParaRPr lang="en-GB"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smtClean="0"/>
              <a:t>Alex LUNGU, Samsung</a:t>
            </a:r>
            <a:endParaRPr lang="en-GB" dirty="0"/>
          </a:p>
        </p:txBody>
      </p:sp>
      <p:sp>
        <p:nvSpPr>
          <p:cNvPr id="4" name="Date Placeholder 3"/>
          <p:cNvSpPr>
            <a:spLocks noGrp="1"/>
          </p:cNvSpPr>
          <p:nvPr>
            <p:ph type="dt" idx="15"/>
          </p:nvPr>
        </p:nvSpPr>
        <p:spPr/>
        <p:txBody>
          <a:bodyPr/>
          <a:lstStyle/>
          <a:p>
            <a:r>
              <a:rPr lang="en-US" smtClean="0"/>
              <a:t>September 2025</a:t>
            </a:r>
            <a:endParaRPr lang="en-GB"/>
          </a:p>
        </p:txBody>
      </p:sp>
    </p:spTree>
    <p:extLst>
      <p:ext uri="{BB962C8B-B14F-4D97-AF65-F5344CB8AC3E}">
        <p14:creationId xmlns:p14="http://schemas.microsoft.com/office/powerpoint/2010/main" val="10739790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a:t>
            </a:r>
          </a:p>
        </p:txBody>
      </p:sp>
      <p:sp>
        <p:nvSpPr>
          <p:cNvPr id="9218" name="Rectangle 2"/>
          <p:cNvSpPr>
            <a:spLocks noGrp="1" noChangeArrowheads="1"/>
          </p:cNvSpPr>
          <p:nvPr>
            <p:ph idx="1"/>
          </p:nvPr>
        </p:nvSpPr>
        <p:spPr>
          <a:xfrm>
            <a:off x="914401" y="1981201"/>
            <a:ext cx="10361084" cy="4328119"/>
          </a:xfrm>
          <a:ln/>
        </p:spPr>
        <p:txBody>
          <a:bodyPr/>
          <a:lstStyle/>
          <a:p>
            <a:pPr>
              <a:buFont typeface="Times New Roman" pitchFamily="16" charset="0"/>
              <a:buChar char="•"/>
            </a:pPr>
            <a:r>
              <a:rPr lang="en-GB" dirty="0"/>
              <a:t>802.11 reference from section 11.1.5 Adjusting STA timers</a:t>
            </a:r>
            <a:r>
              <a:rPr lang="en-GB" dirty="0" smtClean="0"/>
              <a:t>:</a:t>
            </a:r>
          </a:p>
          <a:p>
            <a:pPr lvl="1">
              <a:buFont typeface="Times New Roman" pitchFamily="16" charset="0"/>
              <a:buChar char="•"/>
            </a:pPr>
            <a:r>
              <a:rPr lang="en-GB" sz="1600" dirty="0" smtClean="0"/>
              <a:t>“</a:t>
            </a:r>
            <a:r>
              <a:rPr lang="en-GB" sz="1600" dirty="0"/>
              <a:t>A STA in an infrastructure BSS or PBSS shall adopt the TSF timer value in a Beacon, S1G Beacon, </a:t>
            </a:r>
            <a:r>
              <a:rPr lang="en-GB" sz="1600" dirty="0" smtClean="0"/>
              <a:t>Probe Response</a:t>
            </a:r>
            <a:r>
              <a:rPr lang="en-GB" sz="1600" dirty="0"/>
              <a:t>, PV1 Probe Response, DMG Beacon, or Announce frame transmitted by the BSS’s AP or PCP</a:t>
            </a:r>
            <a:r>
              <a:rPr lang="en-GB" sz="1600" dirty="0" smtClean="0"/>
              <a:t>”.</a:t>
            </a:r>
            <a:endParaRPr lang="en-GB" sz="1600" dirty="0"/>
          </a:p>
          <a:p>
            <a:pPr>
              <a:buFont typeface="Times New Roman" pitchFamily="16" charset="0"/>
              <a:buChar char="•"/>
            </a:pPr>
            <a:endParaRPr lang="en-GB" dirty="0" smtClean="0"/>
          </a:p>
          <a:p>
            <a:pPr>
              <a:buFont typeface="Times New Roman" pitchFamily="16" charset="0"/>
              <a:buChar char="•"/>
            </a:pPr>
            <a:r>
              <a:rPr lang="en-GB" dirty="0" smtClean="0"/>
              <a:t>802.11 </a:t>
            </a:r>
            <a:r>
              <a:rPr lang="en-GB" dirty="0"/>
              <a:t>reference from section 11.1.4.6 Operation of Supported Rates and BSS Membership Selectors element and Extended Supported Rates and BSS Membership Selectors element</a:t>
            </a:r>
            <a:r>
              <a:rPr lang="en-GB" dirty="0" smtClean="0"/>
              <a:t>:</a:t>
            </a:r>
            <a:endParaRPr lang="en-GB" dirty="0"/>
          </a:p>
          <a:p>
            <a:pPr lvl="1">
              <a:buFont typeface="Times New Roman" pitchFamily="16" charset="0"/>
              <a:buChar char="•"/>
            </a:pPr>
            <a:r>
              <a:rPr lang="en-GB" sz="1600" dirty="0"/>
              <a:t>“Upon receipt, the Supported Rates and BSS Membership Selectors element in Beacon and </a:t>
            </a:r>
            <a:r>
              <a:rPr lang="en-GB" sz="1600" dirty="0" smtClean="0"/>
              <a:t>Probe Response </a:t>
            </a:r>
            <a:r>
              <a:rPr lang="en-GB" sz="1600" dirty="0"/>
              <a:t>frames is delivered to the management entity in a STA via the </a:t>
            </a:r>
            <a:r>
              <a:rPr lang="en-GB" sz="1600" dirty="0" err="1"/>
              <a:t>BSSBasicRateSet</a:t>
            </a:r>
            <a:r>
              <a:rPr lang="en-GB" sz="1600" dirty="0"/>
              <a:t> parameter in </a:t>
            </a:r>
            <a:r>
              <a:rPr lang="en-GB" sz="1600" dirty="0" smtClean="0"/>
              <a:t>the MLME-</a:t>
            </a:r>
            <a:r>
              <a:rPr lang="en-GB" sz="1600" dirty="0" err="1" smtClean="0"/>
              <a:t>SCAN.confirm</a:t>
            </a:r>
            <a:r>
              <a:rPr lang="en-GB" sz="1600" dirty="0" smtClean="0"/>
              <a:t> </a:t>
            </a:r>
            <a:r>
              <a:rPr lang="en-GB" sz="1600" dirty="0"/>
              <a:t>primitive. The BSS membership selector information in Beacon and Probe </a:t>
            </a:r>
            <a:r>
              <a:rPr lang="en-GB" sz="1600" dirty="0" smtClean="0"/>
              <a:t>Response frames </a:t>
            </a:r>
            <a:r>
              <a:rPr lang="en-GB" sz="1600" dirty="0"/>
              <a:t>is delivered to the management entity in a STA via the </a:t>
            </a:r>
            <a:r>
              <a:rPr lang="en-GB" sz="1600" dirty="0" err="1"/>
              <a:t>BSSMembershipSelectorSet</a:t>
            </a:r>
            <a:r>
              <a:rPr lang="en-GB" sz="1600" dirty="0"/>
              <a:t> parameter in </a:t>
            </a:r>
            <a:r>
              <a:rPr lang="en-GB" sz="1600" dirty="0" smtClean="0"/>
              <a:t>the MLME-</a:t>
            </a:r>
            <a:r>
              <a:rPr lang="en-GB" sz="1600" dirty="0" err="1" smtClean="0"/>
              <a:t>SCAN.confirm</a:t>
            </a:r>
            <a:r>
              <a:rPr lang="en-GB" sz="1600" dirty="0" smtClean="0"/>
              <a:t> </a:t>
            </a:r>
            <a:r>
              <a:rPr lang="en-GB" sz="1600" dirty="0"/>
              <a:t>primitive</a:t>
            </a:r>
            <a:r>
              <a:rPr lang="en-GB" sz="1600" dirty="0" smtClean="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smtClean="0"/>
              <a:t>Alex LUNGU, Samsung</a:t>
            </a:r>
            <a:endParaRPr lang="en-GB" dirty="0"/>
          </a:p>
        </p:txBody>
      </p:sp>
      <p:sp>
        <p:nvSpPr>
          <p:cNvPr id="4" name="Date Placeholder 3"/>
          <p:cNvSpPr>
            <a:spLocks noGrp="1"/>
          </p:cNvSpPr>
          <p:nvPr>
            <p:ph type="dt" idx="15"/>
          </p:nvPr>
        </p:nvSpPr>
        <p:spPr/>
        <p:txBody>
          <a:bodyPr/>
          <a:lstStyle/>
          <a:p>
            <a:r>
              <a:rPr lang="en-US" smtClean="0"/>
              <a:t>September 2025</a:t>
            </a:r>
            <a:endParaRPr lang="en-GB"/>
          </a:p>
        </p:txBody>
      </p:sp>
    </p:spTree>
    <p:extLst>
      <p:ext uri="{BB962C8B-B14F-4D97-AF65-F5344CB8AC3E}">
        <p14:creationId xmlns:p14="http://schemas.microsoft.com/office/powerpoint/2010/main" val="36929960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a:t>
            </a:r>
          </a:p>
        </p:txBody>
      </p:sp>
      <p:sp>
        <p:nvSpPr>
          <p:cNvPr id="9218" name="Rectangle 2"/>
          <p:cNvSpPr>
            <a:spLocks noGrp="1" noChangeArrowheads="1"/>
          </p:cNvSpPr>
          <p:nvPr>
            <p:ph idx="1"/>
          </p:nvPr>
        </p:nvSpPr>
        <p:spPr>
          <a:xfrm>
            <a:off x="914401" y="1981201"/>
            <a:ext cx="10361084" cy="4328119"/>
          </a:xfrm>
          <a:ln/>
        </p:spPr>
        <p:txBody>
          <a:bodyPr/>
          <a:lstStyle/>
          <a:p>
            <a:pPr>
              <a:buFont typeface="Times New Roman" pitchFamily="16" charset="0"/>
              <a:buChar char="•"/>
            </a:pPr>
            <a:r>
              <a:rPr lang="en-GB" dirty="0"/>
              <a:t>802.11 reference from section 11.7.4 Interpretation of transmit power capability:</a:t>
            </a:r>
          </a:p>
          <a:p>
            <a:pPr lvl="1">
              <a:buFont typeface="Times New Roman" pitchFamily="16" charset="0"/>
              <a:buChar char="•"/>
            </a:pPr>
            <a:r>
              <a:rPr lang="en-GB" sz="1600" dirty="0"/>
              <a:t>“As regards the units of the Minimum Transmit Power Capability and Maximum Transmit Power </a:t>
            </a:r>
            <a:r>
              <a:rPr lang="en-GB" sz="1600" dirty="0" smtClean="0"/>
              <a:t>Capability fields </a:t>
            </a:r>
            <a:r>
              <a:rPr lang="en-GB" sz="1600" dirty="0"/>
              <a:t>within the Power Capability element sent in a STA’s (Re)Association Request frame to an AP, if all </a:t>
            </a:r>
            <a:r>
              <a:rPr lang="en-GB" sz="1600" dirty="0" smtClean="0"/>
              <a:t>of the </a:t>
            </a:r>
            <a:r>
              <a:rPr lang="en-GB" sz="1600" dirty="0"/>
              <a:t>following apply:</a:t>
            </a:r>
          </a:p>
          <a:p>
            <a:pPr marL="457200" lvl="1" indent="0"/>
            <a:r>
              <a:rPr lang="en-GB" sz="1600" dirty="0"/>
              <a:t>— The STA is extended spectrum management capable.</a:t>
            </a:r>
          </a:p>
          <a:p>
            <a:pPr marL="457200" lvl="1" indent="0"/>
            <a:r>
              <a:rPr lang="en-GB" sz="1600" dirty="0"/>
              <a:t>— The STA has dot11SpectrumManagementRequired or dot11RadioMeasurementActivated equal to</a:t>
            </a:r>
          </a:p>
          <a:p>
            <a:pPr marL="457200" lvl="1" indent="0"/>
            <a:r>
              <a:rPr lang="en-GB" sz="1600" dirty="0"/>
              <a:t>true.</a:t>
            </a:r>
          </a:p>
          <a:p>
            <a:pPr marL="457200" lvl="1" indent="0"/>
            <a:r>
              <a:rPr lang="en-GB" sz="1600" dirty="0"/>
              <a:t>— A Beacon or Probe Response frame has been received from the AP by the STA.</a:t>
            </a:r>
          </a:p>
          <a:p>
            <a:pPr marL="457200" lvl="1" indent="0"/>
            <a:r>
              <a:rPr lang="en-GB" sz="1600" dirty="0"/>
              <a:t>— The Beacon or Probe Response frame includes one or more Transmit Power Envelope elements</a:t>
            </a:r>
            <a:r>
              <a:rPr lang="en-GB" sz="1600" dirty="0" smtClean="0"/>
              <a:t>”.</a:t>
            </a:r>
            <a:endParaRPr lang="en-GB"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smtClean="0"/>
              <a:t>Alex LUNGU, Samsung</a:t>
            </a:r>
            <a:endParaRPr lang="en-GB" dirty="0"/>
          </a:p>
        </p:txBody>
      </p:sp>
      <p:sp>
        <p:nvSpPr>
          <p:cNvPr id="4" name="Date Placeholder 3"/>
          <p:cNvSpPr>
            <a:spLocks noGrp="1"/>
          </p:cNvSpPr>
          <p:nvPr>
            <p:ph type="dt" idx="15"/>
          </p:nvPr>
        </p:nvSpPr>
        <p:spPr/>
        <p:txBody>
          <a:bodyPr/>
          <a:lstStyle/>
          <a:p>
            <a:r>
              <a:rPr lang="en-US" smtClean="0"/>
              <a:t>September 2025</a:t>
            </a:r>
            <a:endParaRPr lang="en-GB"/>
          </a:p>
        </p:txBody>
      </p:sp>
    </p:spTree>
    <p:extLst>
      <p:ext uri="{BB962C8B-B14F-4D97-AF65-F5344CB8AC3E}">
        <p14:creationId xmlns:p14="http://schemas.microsoft.com/office/powerpoint/2010/main" val="374036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a:t>
            </a:r>
          </a:p>
        </p:txBody>
      </p:sp>
      <p:sp>
        <p:nvSpPr>
          <p:cNvPr id="9218" name="Rectangle 2"/>
          <p:cNvSpPr>
            <a:spLocks noGrp="1" noChangeArrowheads="1"/>
          </p:cNvSpPr>
          <p:nvPr>
            <p:ph idx="1"/>
          </p:nvPr>
        </p:nvSpPr>
        <p:spPr>
          <a:xfrm>
            <a:off x="914401" y="1981201"/>
            <a:ext cx="10361084" cy="4328119"/>
          </a:xfrm>
          <a:ln/>
        </p:spPr>
        <p:txBody>
          <a:bodyPr/>
          <a:lstStyle/>
          <a:p>
            <a:pPr>
              <a:buFont typeface="Times New Roman" pitchFamily="16" charset="0"/>
              <a:buChar char="•"/>
            </a:pPr>
            <a:r>
              <a:rPr lang="en-US" dirty="0" smtClean="0"/>
              <a:t>STAs </a:t>
            </a:r>
            <a:r>
              <a:rPr lang="en-US" dirty="0"/>
              <a:t>will treat Probe Response frames, which are unprotected, with a similar level of trust as protected Beacon frames – so STAs will modify their parameters (e.g. </a:t>
            </a:r>
            <a:r>
              <a:rPr lang="en-US" dirty="0" smtClean="0"/>
              <a:t>TSF) </a:t>
            </a:r>
            <a:r>
              <a:rPr lang="en-US" dirty="0"/>
              <a:t>based on information </a:t>
            </a:r>
            <a:r>
              <a:rPr lang="en-US" dirty="0" smtClean="0"/>
              <a:t>from an unprotected Probe Response frame.</a:t>
            </a:r>
            <a:endParaRPr lang="en-US" dirty="0"/>
          </a:p>
          <a:p>
            <a:pPr>
              <a:buFont typeface="Times New Roman" pitchFamily="16" charset="0"/>
              <a:buChar char="•"/>
            </a:pPr>
            <a:r>
              <a:rPr lang="en-US" dirty="0" smtClean="0"/>
              <a:t>Probe </a:t>
            </a:r>
            <a:r>
              <a:rPr lang="en-US" dirty="0"/>
              <a:t>Response frames can also carry a(n Extended) Channel Switch Announcement element. 802.11 states in Table 9-69—Probe Response frame body: “The Channel Switch Announcement element is optionally present if dot11SpectrumManagementRequired is true or dot11ExtendedChannelSwitchActivated is true” and “The Extended Channel Switch Announcement element is optionally present if dot11ExtendedChannelSwitchActivated is true”.</a:t>
            </a:r>
            <a:endParaRPr lang="en-GB" dirty="0"/>
          </a:p>
          <a:p>
            <a:pPr>
              <a:buFont typeface="Times New Roman" pitchFamily="16" charset="0"/>
              <a:buChar char="•"/>
            </a:pPr>
            <a:endParaRPr lang="en-GB"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smtClean="0"/>
              <a:t>Alex LUNGU, Samsung</a:t>
            </a:r>
            <a:endParaRPr lang="en-GB" dirty="0"/>
          </a:p>
        </p:txBody>
      </p:sp>
      <p:sp>
        <p:nvSpPr>
          <p:cNvPr id="4" name="Date Placeholder 3"/>
          <p:cNvSpPr>
            <a:spLocks noGrp="1"/>
          </p:cNvSpPr>
          <p:nvPr>
            <p:ph type="dt" idx="15"/>
          </p:nvPr>
        </p:nvSpPr>
        <p:spPr/>
        <p:txBody>
          <a:bodyPr/>
          <a:lstStyle/>
          <a:p>
            <a:r>
              <a:rPr lang="en-US" smtClean="0"/>
              <a:t>September 2025</a:t>
            </a:r>
            <a:endParaRPr lang="en-GB"/>
          </a:p>
        </p:txBody>
      </p:sp>
    </p:spTree>
    <p:extLst>
      <p:ext uri="{BB962C8B-B14F-4D97-AF65-F5344CB8AC3E}">
        <p14:creationId xmlns:p14="http://schemas.microsoft.com/office/powerpoint/2010/main" val="23183327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a:t>
            </a:r>
          </a:p>
        </p:txBody>
      </p:sp>
      <p:sp>
        <p:nvSpPr>
          <p:cNvPr id="9218" name="Rectangle 2"/>
          <p:cNvSpPr>
            <a:spLocks noGrp="1" noChangeArrowheads="1"/>
          </p:cNvSpPr>
          <p:nvPr>
            <p:ph idx="1"/>
          </p:nvPr>
        </p:nvSpPr>
        <p:spPr>
          <a:xfrm>
            <a:off x="914401" y="3861048"/>
            <a:ext cx="10361084" cy="2614366"/>
          </a:xfrm>
          <a:ln/>
        </p:spPr>
        <p:txBody>
          <a:bodyPr/>
          <a:lstStyle/>
          <a:p>
            <a:pPr>
              <a:buFont typeface="Times New Roman" pitchFamily="16" charset="0"/>
              <a:buChar char="•"/>
            </a:pPr>
            <a:endParaRPr lang="en-US" sz="2000" dirty="0" smtClean="0"/>
          </a:p>
          <a:p>
            <a:pPr>
              <a:buFont typeface="Times New Roman" pitchFamily="16" charset="0"/>
              <a:buChar char="•"/>
            </a:pPr>
            <a:endParaRPr lang="en-US" dirty="0" smtClean="0"/>
          </a:p>
          <a:p>
            <a:pPr marL="0" indent="0"/>
            <a:r>
              <a:rPr lang="en-US" dirty="0" smtClean="0"/>
              <a:t>In </a:t>
            </a:r>
            <a:r>
              <a:rPr lang="en-US" dirty="0"/>
              <a:t>this scenario the attacker ensures Beacon frames sent by the genuine AP cannot be correctly received by the </a:t>
            </a:r>
            <a:r>
              <a:rPr lang="en-US" dirty="0" smtClean="0"/>
              <a:t>STA.</a:t>
            </a:r>
          </a:p>
          <a:p>
            <a:pPr>
              <a:buFont typeface="Times New Roman" pitchFamily="16" charset="0"/>
              <a:buChar char="•"/>
            </a:pPr>
            <a:endParaRPr lang="en-GB" sz="2000"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smtClean="0"/>
              <a:t>Alex LUNGU, Samsung</a:t>
            </a:r>
            <a:endParaRPr lang="en-GB" dirty="0"/>
          </a:p>
        </p:txBody>
      </p:sp>
      <p:sp>
        <p:nvSpPr>
          <p:cNvPr id="4" name="Date Placeholder 3"/>
          <p:cNvSpPr>
            <a:spLocks noGrp="1"/>
          </p:cNvSpPr>
          <p:nvPr>
            <p:ph type="dt" idx="15"/>
          </p:nvPr>
        </p:nvSpPr>
        <p:spPr/>
        <p:txBody>
          <a:bodyPr/>
          <a:lstStyle/>
          <a:p>
            <a:r>
              <a:rPr lang="en-US" smtClean="0"/>
              <a:t>September 2025</a:t>
            </a:r>
            <a:endParaRPr lang="en-GB"/>
          </a:p>
        </p:txBody>
      </p:sp>
      <p:sp>
        <p:nvSpPr>
          <p:cNvPr id="3" name="Rectangle 2"/>
          <p:cNvSpPr>
            <a:spLocks noChangeArrowheads="1"/>
          </p:cNvSpPr>
          <p:nvPr/>
        </p:nvSpPr>
        <p:spPr bwMode="auto">
          <a:xfrm flipV="1">
            <a:off x="216888" y="3976601"/>
            <a:ext cx="159763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7" name="Object 6"/>
          <p:cNvGraphicFramePr>
            <a:graphicFrameLocks noChangeAspect="1"/>
          </p:cNvGraphicFramePr>
          <p:nvPr>
            <p:extLst>
              <p:ext uri="{D42A27DB-BD31-4B8C-83A1-F6EECF244321}">
                <p14:modId xmlns:p14="http://schemas.microsoft.com/office/powerpoint/2010/main" val="732807099"/>
              </p:ext>
            </p:extLst>
          </p:nvPr>
        </p:nvGraphicFramePr>
        <p:xfrm>
          <a:off x="119336" y="1588291"/>
          <a:ext cx="11975112" cy="2942456"/>
        </p:xfrm>
        <a:graphic>
          <a:graphicData uri="http://schemas.openxmlformats.org/presentationml/2006/ole">
            <mc:AlternateContent xmlns:mc="http://schemas.openxmlformats.org/markup-compatibility/2006">
              <mc:Choice xmlns:v="urn:schemas-microsoft-com:vml" Requires="v">
                <p:oleObj spid="_x0000_s2066" name="Visio" r:id="rId4" imgW="8201003" imgH="2009775" progId="Visio.Drawing.15">
                  <p:embed/>
                </p:oleObj>
              </mc:Choice>
              <mc:Fallback>
                <p:oleObj name="Visio" r:id="rId4" imgW="8201003" imgH="2009775"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9336" y="1588291"/>
                        <a:ext cx="11975112" cy="2942456"/>
                      </a:xfrm>
                      <a:prstGeom prst="rect">
                        <a:avLst/>
                      </a:prstGeom>
                      <a:noFill/>
                    </p:spPr>
                  </p:pic>
                </p:oleObj>
              </mc:Fallback>
            </mc:AlternateContent>
          </a:graphicData>
        </a:graphic>
      </p:graphicFrame>
    </p:spTree>
    <p:extLst>
      <p:ext uri="{BB962C8B-B14F-4D97-AF65-F5344CB8AC3E}">
        <p14:creationId xmlns:p14="http://schemas.microsoft.com/office/powerpoint/2010/main" val="1035682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a:t>
            </a:r>
          </a:p>
        </p:txBody>
      </p:sp>
      <p:sp>
        <p:nvSpPr>
          <p:cNvPr id="9218" name="Rectangle 2"/>
          <p:cNvSpPr>
            <a:spLocks noGrp="1" noChangeArrowheads="1"/>
          </p:cNvSpPr>
          <p:nvPr>
            <p:ph idx="1"/>
          </p:nvPr>
        </p:nvSpPr>
        <p:spPr>
          <a:xfrm>
            <a:off x="914401" y="1981201"/>
            <a:ext cx="10361084" cy="4328119"/>
          </a:xfrm>
          <a:ln/>
        </p:spPr>
        <p:txBody>
          <a:bodyPr/>
          <a:lstStyle/>
          <a:p>
            <a:pPr>
              <a:buFont typeface="Arial" panose="020B0604020202020204" pitchFamily="34" charset="0"/>
              <a:buChar char="•"/>
            </a:pPr>
            <a:r>
              <a:rPr lang="en-US" dirty="0"/>
              <a:t>When the STA elicits Probe Response frames, the attacker ensures the frame sent by the AP cannot be received, and injects its own malicious frame</a:t>
            </a:r>
            <a:r>
              <a:rPr lang="en-US" dirty="0" smtClean="0"/>
              <a:t>.</a:t>
            </a:r>
          </a:p>
          <a:p>
            <a:pPr>
              <a:buFont typeface="Arial" panose="020B0604020202020204" pitchFamily="34" charset="0"/>
              <a:buChar char="•"/>
            </a:pPr>
            <a:endParaRPr lang="en-US" dirty="0"/>
          </a:p>
          <a:p>
            <a:pPr>
              <a:buFont typeface="Arial" panose="020B0604020202020204" pitchFamily="34" charset="0"/>
              <a:buChar char="•"/>
            </a:pPr>
            <a:r>
              <a:rPr lang="en-US" dirty="0"/>
              <a:t>A malicious Probe Response frame can e.g. have a(n Extended) Channel Switch Announcement element, thus leading the STA to perform a channel switch, burning power and wasting time on a different channel, and being unable to communicate with the AP. </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smtClean="0"/>
              <a:t>Alex LUNGU, Samsung</a:t>
            </a:r>
            <a:endParaRPr lang="en-GB" dirty="0"/>
          </a:p>
        </p:txBody>
      </p:sp>
      <p:sp>
        <p:nvSpPr>
          <p:cNvPr id="4" name="Date Placeholder 3"/>
          <p:cNvSpPr>
            <a:spLocks noGrp="1"/>
          </p:cNvSpPr>
          <p:nvPr>
            <p:ph type="dt" idx="15"/>
          </p:nvPr>
        </p:nvSpPr>
        <p:spPr/>
        <p:txBody>
          <a:bodyPr/>
          <a:lstStyle/>
          <a:p>
            <a:r>
              <a:rPr lang="en-US" smtClean="0"/>
              <a:t>September 2025</a:t>
            </a:r>
            <a:endParaRPr lang="en-GB"/>
          </a:p>
        </p:txBody>
      </p:sp>
    </p:spTree>
    <p:extLst>
      <p:ext uri="{BB962C8B-B14F-4D97-AF65-F5344CB8AC3E}">
        <p14:creationId xmlns:p14="http://schemas.microsoft.com/office/powerpoint/2010/main" val="27345137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Lungu.pptx" id="{A934CA36-4760-4A00-A55F-190DD73D4057}" vid="{06CE744F-16DB-4173-982F-6A60E8FB784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802-11-Lungu</Template>
  <TotalTime>14529</TotalTime>
  <Words>1379</Words>
  <Application>Microsoft Office PowerPoint</Application>
  <PresentationFormat>Widescreen</PresentationFormat>
  <Paragraphs>188</Paragraphs>
  <Slides>16</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3" baseType="lpstr">
      <vt:lpstr>MS Gothic</vt:lpstr>
      <vt:lpstr>Arial</vt:lpstr>
      <vt:lpstr>Arial Unicode MS</vt:lpstr>
      <vt:lpstr>Times New Roman</vt:lpstr>
      <vt:lpstr>Office Theme</vt:lpstr>
      <vt:lpstr>Microsoft Word 97 - 2003 Document</vt:lpstr>
      <vt:lpstr>Microsoft Visio Drawing</vt:lpstr>
      <vt:lpstr>Protecting the integrity of synchronisation frames</vt:lpstr>
      <vt:lpstr>Abstract</vt:lpstr>
      <vt:lpstr>Problem</vt:lpstr>
      <vt:lpstr>Problem</vt:lpstr>
      <vt:lpstr>Problem</vt:lpstr>
      <vt:lpstr>Problem</vt:lpstr>
      <vt:lpstr>Problem</vt:lpstr>
      <vt:lpstr>Problem</vt:lpstr>
      <vt:lpstr>Problem</vt:lpstr>
      <vt:lpstr>Problem</vt:lpstr>
      <vt:lpstr>Problem</vt:lpstr>
      <vt:lpstr>What would a solution look like?</vt:lpstr>
      <vt:lpstr>What would a solution look like?</vt:lpstr>
      <vt:lpstr>What would a solution look like?</vt:lpstr>
      <vt:lpstr>Straw poll</vt:lpstr>
      <vt:lpstr>Straw poll</vt:lpstr>
    </vt:vector>
  </TitlesOfParts>
  <Company>SCSC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Protecting the integrity of synchronisation frames</dc:title>
  <dc:creator>Daniel Alexandru Lungu</dc:creator>
  <cp:keywords>October 2025</cp:keywords>
  <cp:lastModifiedBy>Daniel Alexandru Lungu</cp:lastModifiedBy>
  <cp:revision>218</cp:revision>
  <cp:lastPrinted>2025-03-10T17:26:07Z</cp:lastPrinted>
  <dcterms:created xsi:type="dcterms:W3CDTF">2025-01-14T10:54:56Z</dcterms:created>
  <dcterms:modified xsi:type="dcterms:W3CDTF">2025-09-30T10:43:36Z</dcterms:modified>
  <cp:category>Alex Lungu, Samsung</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