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3"/>
  </p:notesMasterIdLst>
  <p:handoutMasterIdLst>
    <p:handoutMasterId r:id="rId14"/>
  </p:handoutMasterIdLst>
  <p:sldIdLst>
    <p:sldId id="256" r:id="rId5"/>
    <p:sldId id="260" r:id="rId6"/>
    <p:sldId id="257" r:id="rId7"/>
    <p:sldId id="258" r:id="rId8"/>
    <p:sldId id="290" r:id="rId9"/>
    <p:sldId id="288" r:id="rId10"/>
    <p:sldId id="287" r:id="rId11"/>
    <p:sldId id="291" r:id="rId12"/>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9C72C3-D051-4A38-8F1A-81ED346AF179}" v="35" dt="2024-12-19T19:48:39.8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81" autoAdjust="0"/>
    <p:restoredTop sz="94609" autoAdjust="0"/>
  </p:normalViewPr>
  <p:slideViewPr>
    <p:cSldViewPr>
      <p:cViewPr varScale="1">
        <p:scale>
          <a:sx n="152" d="100"/>
          <a:sy n="152" d="100"/>
        </p:scale>
        <p:origin x="966" y="138"/>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100" d="100"/>
        <a:sy n="100" d="100"/>
      </p:scale>
      <p:origin x="0" y="-5580"/>
    </p:cViewPr>
  </p:sorterViewPr>
  <p:notesViewPr>
    <p:cSldViewPr>
      <p:cViewPr varScale="1">
        <p:scale>
          <a:sx n="120" d="100"/>
          <a:sy n="120" d="100"/>
        </p:scale>
        <p:origin x="399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9/29/2025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2</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50298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3</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06699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6</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40012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7</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000905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January 2024</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Inc.</a:t>
            </a:r>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January 2024</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January 2024</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March 2023</a:t>
            </a:r>
            <a:endParaRPr lang="en-GB" dirty="0"/>
          </a:p>
        </p:txBody>
      </p:sp>
      <p:sp>
        <p:nvSpPr>
          <p:cNvPr id="6" name="Footer Placeholder 5"/>
          <p:cNvSpPr>
            <a:spLocks noGrp="1"/>
          </p:cNvSpPr>
          <p:nvPr>
            <p:ph type="ftr" idx="11"/>
          </p:nvPr>
        </p:nvSpPr>
        <p:spPr/>
        <p:txBody>
          <a:bodyPr/>
          <a:lstStyle>
            <a:lvl1pPr>
              <a:defRPr/>
            </a:lvl1pPr>
          </a:lstStyle>
          <a:p>
            <a:r>
              <a:rPr lang="en-GB" dirty="0"/>
              <a:t>Alfred Asterjadhi, Qualcomm Inc.</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March 2023</a:t>
            </a:r>
            <a:endParaRPr lang="en-GB" dirty="0"/>
          </a:p>
        </p:txBody>
      </p:sp>
      <p:sp>
        <p:nvSpPr>
          <p:cNvPr id="4" name="Footer Placeholder 3"/>
          <p:cNvSpPr>
            <a:spLocks noGrp="1"/>
          </p:cNvSpPr>
          <p:nvPr>
            <p:ph type="ftr" idx="11"/>
          </p:nvPr>
        </p:nvSpPr>
        <p:spPr/>
        <p:txBody>
          <a:bodyPr/>
          <a:lstStyle>
            <a:lvl1pPr>
              <a:defRPr/>
            </a:lvl1pPr>
          </a:lstStyle>
          <a:p>
            <a:r>
              <a:rPr lang="en-GB" dirty="0"/>
              <a:t>Alfred Asterjadhi, Qualcomm Inc.</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March 2023</a:t>
            </a:r>
            <a:endParaRPr lang="en-GB" dirty="0"/>
          </a:p>
        </p:txBody>
      </p:sp>
      <p:sp>
        <p:nvSpPr>
          <p:cNvPr id="3" name="Footer Placeholder 2"/>
          <p:cNvSpPr>
            <a:spLocks noGrp="1"/>
          </p:cNvSpPr>
          <p:nvPr>
            <p:ph type="ftr" idx="11"/>
          </p:nvPr>
        </p:nvSpPr>
        <p:spPr/>
        <p:txBody>
          <a:bodyPr/>
          <a:lstStyle>
            <a:lvl1pPr>
              <a:defRPr/>
            </a:lvl1pPr>
          </a:lstStyle>
          <a:p>
            <a:r>
              <a:rPr lang="en-GB" dirty="0"/>
              <a:t>Alfred Asterjadhi, Qualcomm Inc.</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September 2025</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Technologies Inc.</a:t>
            </a:r>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dirty="0"/>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802.11-25/</a:t>
            </a:r>
            <a:r>
              <a:rPr kumimoji="0" lang="en-US"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1725</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zh-CN" dirty="0"/>
              <a:t>Sep</a:t>
            </a:r>
            <a:r>
              <a:rPr lang="en-US" dirty="0"/>
              <a:t> 2025</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US" altLang="zh-CN" dirty="0"/>
              <a:t>Zhou lei</a:t>
            </a:r>
            <a:r>
              <a:rPr lang="en-GB" dirty="0"/>
              <a:t>, </a:t>
            </a:r>
            <a:r>
              <a:rPr lang="en-US" altLang="zh-CN" dirty="0"/>
              <a:t>New  H3C</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Multi-AP Co-</a:t>
            </a:r>
            <a:r>
              <a:rPr lang="en-US" altLang="zh-CN" dirty="0"/>
              <a:t>SR</a:t>
            </a:r>
            <a:r>
              <a:rPr lang="en-US" altLang="en-US" dirty="0"/>
              <a:t> Follow up</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2025-09-29</a:t>
            </a:r>
            <a:endParaRPr lang="en-GB" sz="2000" b="0" dirty="0"/>
          </a:p>
        </p:txBody>
      </p:sp>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graphicFrame>
        <p:nvGraphicFramePr>
          <p:cNvPr id="11" name="Table 8"/>
          <p:cNvGraphicFramePr>
            <a:graphicFrameLocks noGrp="1"/>
          </p:cNvGraphicFramePr>
          <p:nvPr>
            <p:extLst>
              <p:ext uri="{D42A27DB-BD31-4B8C-83A1-F6EECF244321}">
                <p14:modId xmlns:p14="http://schemas.microsoft.com/office/powerpoint/2010/main" val="2548171762"/>
              </p:ext>
            </p:extLst>
          </p:nvPr>
        </p:nvGraphicFramePr>
        <p:xfrm>
          <a:off x="696912" y="2667000"/>
          <a:ext cx="7886702" cy="2203616"/>
        </p:xfrm>
        <a:graphic>
          <a:graphicData uri="http://schemas.openxmlformats.org/drawingml/2006/table">
            <a:tbl>
              <a:tblPr firstRow="1" bandRow="1"/>
              <a:tblGrid>
                <a:gridCol w="1752600">
                  <a:extLst>
                    <a:ext uri="{9D8B030D-6E8A-4147-A177-3AD203B41FA5}">
                      <a16:colId xmlns="" xmlns:a16="http://schemas.microsoft.com/office/drawing/2014/main" val="20000"/>
                    </a:ext>
                  </a:extLst>
                </a:gridCol>
                <a:gridCol w="1425624">
                  <a:extLst>
                    <a:ext uri="{9D8B030D-6E8A-4147-A177-3AD203B41FA5}">
                      <a16:colId xmlns="" xmlns:a16="http://schemas.microsoft.com/office/drawing/2014/main" val="20001"/>
                    </a:ext>
                  </a:extLst>
                </a:gridCol>
                <a:gridCol w="1961866">
                  <a:extLst>
                    <a:ext uri="{9D8B030D-6E8A-4147-A177-3AD203B41FA5}">
                      <a16:colId xmlns="" xmlns:a16="http://schemas.microsoft.com/office/drawing/2014/main" val="20002"/>
                    </a:ext>
                  </a:extLst>
                </a:gridCol>
                <a:gridCol w="754182">
                  <a:extLst>
                    <a:ext uri="{9D8B030D-6E8A-4147-A177-3AD203B41FA5}">
                      <a16:colId xmlns="" xmlns:a16="http://schemas.microsoft.com/office/drawing/2014/main" val="20003"/>
                    </a:ext>
                  </a:extLst>
                </a:gridCol>
                <a:gridCol w="1992430">
                  <a:extLst>
                    <a:ext uri="{9D8B030D-6E8A-4147-A177-3AD203B41FA5}">
                      <a16:colId xmlns="" xmlns:a16="http://schemas.microsoft.com/office/drawing/2014/main" val="20004"/>
                    </a:ext>
                  </a:extLst>
                </a:gridCol>
              </a:tblGrid>
              <a:tr h="275452">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200" dirty="0">
                          <a:solidFill>
                            <a:schemeClr val="tx1"/>
                          </a:solidFill>
                        </a:rPr>
                        <a:t>Name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200" dirty="0">
                          <a:solidFill>
                            <a:schemeClr val="tx1"/>
                          </a:solidFill>
                        </a:rPr>
                        <a:t>Affiliation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200" dirty="0">
                          <a:solidFill>
                            <a:schemeClr val="tx1"/>
                          </a:solidFill>
                        </a:rPr>
                        <a:t>Address</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200" dirty="0">
                          <a:solidFill>
                            <a:schemeClr val="tx1"/>
                          </a:solidFill>
                        </a:rPr>
                        <a:t>Phone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200" dirty="0">
                          <a:solidFill>
                            <a:schemeClr val="tx1"/>
                          </a:solidFill>
                        </a:rPr>
                        <a:t>Email</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10000"/>
                  </a:ext>
                </a:extLst>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latin typeface="Times New Roman" panose="02020603050405020304" pitchFamily="18" charset="0"/>
                          <a:ea typeface="+mn-ea"/>
                          <a:cs typeface="Times New Roman" panose="02020603050405020304" pitchFamily="18" charset="0"/>
                        </a:rPr>
                        <a:t>Lei Zhou</a:t>
                      </a:r>
                      <a:endParaRPr lang="en-US" altLang="zh-CN" sz="120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r>
                        <a:rPr lang="en-US" sz="1200" b="0" dirty="0" smtClean="0">
                          <a:solidFill>
                            <a:srgbClr val="000000"/>
                          </a:solidFill>
                          <a:latin typeface="Times New Roman" panose="02020603050405020304" pitchFamily="18" charset="0"/>
                          <a:ea typeface="+mn-ea"/>
                          <a:cs typeface="Times New Roman" panose="02020603050405020304" pitchFamily="18" charset="0"/>
                        </a:rPr>
                        <a:t>New H3C</a:t>
                      </a:r>
                      <a:endParaRPr lang="en-US" sz="1200" b="0" dirty="0">
                        <a:solidFill>
                          <a:srgbClr val="000000"/>
                        </a:solidFill>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endParaRPr lang="en-US" sz="1200" b="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endParaRPr lang="en-US" sz="1200" b="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smtClean="0">
                          <a:latin typeface="Times New Roman" panose="02020603050405020304" pitchFamily="18" charset="0"/>
                          <a:ea typeface="+mn-ea"/>
                          <a:cs typeface="Times New Roman" panose="02020603050405020304" pitchFamily="18" charset="0"/>
                        </a:rPr>
                        <a:t>Zhou.leih@h3c.com</a:t>
                      </a:r>
                      <a:endParaRPr lang="en-US" altLang="zh-CN" sz="120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 xmlns:a16="http://schemas.microsoft.com/office/drawing/2014/main" val="10001"/>
                  </a:ext>
                </a:extLst>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200" dirty="0" smtClean="0">
                          <a:latin typeface="Times New Roman" panose="02020603050405020304" pitchFamily="18" charset="0"/>
                          <a:ea typeface="+mn-ea"/>
                          <a:cs typeface="Times New Roman" panose="02020603050405020304" pitchFamily="18" charset="0"/>
                        </a:rPr>
                        <a:t>Jun</a:t>
                      </a:r>
                      <a:r>
                        <a:rPr lang="en-US" altLang="zh-CN" sz="1200" baseline="0" dirty="0" smtClean="0">
                          <a:latin typeface="Times New Roman" panose="02020603050405020304" pitchFamily="18" charset="0"/>
                          <a:ea typeface="+mn-ea"/>
                          <a:cs typeface="Times New Roman" panose="02020603050405020304" pitchFamily="18" charset="0"/>
                        </a:rPr>
                        <a:t> Zhang</a:t>
                      </a:r>
                      <a:endParaRPr lang="en-US" altLang="zh-CN" sz="120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defTabSz="914400" rtl="0" eaLnBrk="1" latinLnBrk="0" hangingPunct="1">
                        <a:spcBef>
                          <a:spcPts val="0"/>
                        </a:spcBef>
                        <a:spcAft>
                          <a:spcPts val="0"/>
                        </a:spcAft>
                      </a:pPr>
                      <a:r>
                        <a:rPr lang="en-US" sz="1200" b="0" kern="1200" dirty="0" smtClean="0">
                          <a:solidFill>
                            <a:srgbClr val="000000"/>
                          </a:solidFill>
                          <a:latin typeface="Times New Roman" panose="02020603050405020304" pitchFamily="18" charset="0"/>
                          <a:ea typeface="+mn-ea"/>
                          <a:cs typeface="Times New Roman" panose="02020603050405020304" pitchFamily="18" charset="0"/>
                        </a:rPr>
                        <a:t>New H3C</a:t>
                      </a:r>
                      <a:endParaRPr lang="en-US" sz="1200" b="0" kern="1200" dirty="0">
                        <a:solidFill>
                          <a:srgbClr val="000000"/>
                        </a:solidFill>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200" dirty="0" smtClean="0">
                          <a:latin typeface="Times New Roman" panose="02020603050405020304" pitchFamily="18" charset="0"/>
                          <a:ea typeface="+mn-ea"/>
                          <a:cs typeface="Times New Roman" panose="02020603050405020304" pitchFamily="18" charset="0"/>
                        </a:rPr>
                        <a:t>Lei Kong</a:t>
                      </a:r>
                      <a:endParaRPr lang="en-US" altLang="zh-CN" sz="120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defTabSz="914400" rtl="0" eaLnBrk="1" latinLnBrk="0" hangingPunct="1">
                        <a:spcBef>
                          <a:spcPts val="0"/>
                        </a:spcBef>
                        <a:spcAft>
                          <a:spcPts val="0"/>
                        </a:spcAft>
                      </a:pPr>
                      <a:r>
                        <a:rPr lang="en-US" sz="1200" b="0" kern="1200" dirty="0" smtClean="0">
                          <a:solidFill>
                            <a:srgbClr val="000000"/>
                          </a:solidFill>
                          <a:latin typeface="Times New Roman" panose="02020603050405020304" pitchFamily="18" charset="0"/>
                          <a:ea typeface="+mn-ea"/>
                          <a:cs typeface="Times New Roman" panose="02020603050405020304" pitchFamily="18" charset="0"/>
                        </a:rPr>
                        <a:t>New H3C</a:t>
                      </a:r>
                      <a:endParaRPr lang="en-US" sz="1200" b="0" kern="1200" dirty="0">
                        <a:solidFill>
                          <a:srgbClr val="000000"/>
                        </a:solidFill>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en-GB" sz="1200" b="0" dirty="0" smtClean="0">
                          <a:effectLst/>
                          <a:latin typeface="Times New Roman" panose="02020603050405020304" pitchFamily="18" charset="0"/>
                          <a:ea typeface="+mn-ea"/>
                          <a:cs typeface="Times New Roman" panose="02020603050405020304" pitchFamily="18" charset="0"/>
                        </a:rPr>
                        <a:t>  </a:t>
                      </a:r>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GB" sz="1200" dirty="0" err="1" smtClean="0">
                          <a:effectLst/>
                          <a:latin typeface="Times New Roman" panose="02020603050405020304" pitchFamily="18" charset="0"/>
                          <a:ea typeface="+mn-ea"/>
                          <a:cs typeface="Times New Roman" panose="02020603050405020304" pitchFamily="18" charset="0"/>
                        </a:rPr>
                        <a:t>Renmu</a:t>
                      </a:r>
                      <a:r>
                        <a:rPr lang="en-GB" sz="1200" dirty="0" smtClean="0">
                          <a:effectLst/>
                          <a:latin typeface="Times New Roman" panose="02020603050405020304" pitchFamily="18" charset="0"/>
                          <a:ea typeface="+mn-ea"/>
                          <a:cs typeface="Times New Roman" panose="02020603050405020304" pitchFamily="18" charset="0"/>
                        </a:rPr>
                        <a:t> Luo</a:t>
                      </a:r>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rgbClr val="000000"/>
                          </a:solidFill>
                          <a:latin typeface="Times New Roman" panose="02020603050405020304" pitchFamily="18" charset="0"/>
                          <a:ea typeface="+mn-ea"/>
                          <a:cs typeface="Times New Roman" panose="02020603050405020304" pitchFamily="18" charset="0"/>
                        </a:rPr>
                        <a:t>New H3C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GB" sz="1200" dirty="0" smtClean="0">
                          <a:effectLst/>
                          <a:latin typeface="Times New Roman" panose="02020603050405020304" pitchFamily="18" charset="0"/>
                          <a:ea typeface="+mn-ea"/>
                          <a:cs typeface="Times New Roman" panose="02020603050405020304" pitchFamily="18" charset="0"/>
                        </a:rPr>
                        <a:t>Xiangxin Gu</a:t>
                      </a:r>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GB" sz="1200" dirty="0" err="1" smtClean="0">
                          <a:effectLst/>
                          <a:latin typeface="Times New Roman" panose="02020603050405020304" pitchFamily="18" charset="0"/>
                          <a:ea typeface="+mn-ea"/>
                          <a:cs typeface="Times New Roman" panose="02020603050405020304" pitchFamily="18" charset="0"/>
                        </a:rPr>
                        <a:t>Spreadtrum</a:t>
                      </a:r>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en-GB" sz="120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 xmlns:a16="http://schemas.microsoft.com/office/drawing/2014/main" val="3364984899"/>
                  </a:ext>
                </a:extLst>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200" dirty="0" err="1" smtClean="0">
                          <a:latin typeface="Times New Roman" panose="02020603050405020304" pitchFamily="18" charset="0"/>
                          <a:ea typeface="+mn-ea"/>
                          <a:cs typeface="Times New Roman" panose="02020603050405020304" pitchFamily="18" charset="0"/>
                        </a:rPr>
                        <a:t>Yingqiao</a:t>
                      </a:r>
                      <a:r>
                        <a:rPr lang="en-US" altLang="zh-CN" sz="1200" dirty="0" smtClean="0">
                          <a:latin typeface="Times New Roman" panose="02020603050405020304" pitchFamily="18" charset="0"/>
                          <a:ea typeface="+mn-ea"/>
                          <a:cs typeface="Times New Roman" panose="02020603050405020304" pitchFamily="18" charset="0"/>
                        </a:rPr>
                        <a:t> </a:t>
                      </a:r>
                      <a:r>
                        <a:rPr lang="en-US" altLang="zh-CN" sz="1200" dirty="0" err="1" smtClean="0">
                          <a:latin typeface="Times New Roman" panose="02020603050405020304" pitchFamily="18" charset="0"/>
                          <a:ea typeface="+mn-ea"/>
                          <a:cs typeface="Times New Roman" panose="02020603050405020304" pitchFamily="18" charset="0"/>
                        </a:rPr>
                        <a:t>Quan</a:t>
                      </a:r>
                      <a:endParaRPr lang="en-US" altLang="zh-CN" sz="1200" dirty="0">
                        <a:latin typeface="Times New Roman" panose="02020603050405020304" pitchFamily="18" charset="0"/>
                        <a:ea typeface="+mn-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err="1" smtClean="0">
                          <a:effectLst/>
                          <a:latin typeface="Times New Roman" panose="02020603050405020304" pitchFamily="18" charset="0"/>
                          <a:ea typeface="+mn-ea"/>
                          <a:cs typeface="Times New Roman" panose="02020603050405020304" pitchFamily="18" charset="0"/>
                        </a:rPr>
                        <a:t>Spreadtrum</a:t>
                      </a:r>
                      <a:endParaRPr lang="en-GB" sz="1200" dirty="0" smtClean="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endParaRPr lang="en-GB" sz="1200" b="0" dirty="0">
                        <a:effectLst/>
                        <a:latin typeface="Times New Roman" panose="02020603050405020304" pitchFamily="18"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 xmlns:a16="http://schemas.microsoft.com/office/drawing/2014/main" val="1113074825"/>
                  </a:ext>
                </a:extLst>
              </a:tr>
              <a:tr h="275452">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200"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endParaRPr lang="en-US" sz="1200" b="0" i="0" dirty="0">
                        <a:latin typeface="Times New Roman" panose="02020603050405020304"/>
                        <a:cs typeface="Arial" panose="020B06040202020202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endParaRPr lang="en-US" sz="1200" b="0" dirty="0">
                        <a:latin typeface="Times New Roman" panose="02020603050405020304"/>
                        <a:ea typeface="Times New Roman" panose="02020603050405020304"/>
                        <a:cs typeface="Arial" panose="020B06040202020202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algn="ctr">
                        <a:spcBef>
                          <a:spcPts val="0"/>
                        </a:spcBef>
                        <a:spcAft>
                          <a:spcPts val="0"/>
                        </a:spcAft>
                      </a:pPr>
                      <a:endParaRPr lang="en-US" sz="1200" b="0" dirty="0">
                        <a:latin typeface="Times New Roman" panose="02020603050405020304"/>
                        <a:ea typeface="Times New Roman" panose="02020603050405020304"/>
                        <a:cs typeface="Arial" panose="020B06040202020202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200" dirty="0">
                        <a:latin typeface="+mn-lt"/>
                        <a:ea typeface="Times New Roman" panose="02020603050405020304"/>
                        <a:cs typeface="Arial" panose="020B06040202020202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 xmlns:a16="http://schemas.microsoft.com/office/drawing/2014/main" val="2657479541"/>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zh-CN" dirty="0"/>
              <a:t>Sep</a:t>
            </a:r>
            <a:r>
              <a:rPr lang="en-US" dirty="0"/>
              <a:t> 2025</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US" altLang="zh-CN" dirty="0"/>
              <a:t>Zhou lei</a:t>
            </a:r>
            <a:r>
              <a:rPr lang="en-GB" dirty="0"/>
              <a:t>, </a:t>
            </a:r>
            <a:r>
              <a:rPr lang="en-US" altLang="zh-CN" dirty="0"/>
              <a:t>New  H3C</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2</a:t>
            </a:fld>
            <a:endParaRPr lang="en-GB" dirty="0"/>
          </a:p>
        </p:txBody>
      </p:sp>
      <p:sp>
        <p:nvSpPr>
          <p:cNvPr id="11" name="标题 3">
            <a:extLst>
              <a:ext uri="{FF2B5EF4-FFF2-40B4-BE49-F238E27FC236}">
                <a16:creationId xmlns="" xmlns:a16="http://schemas.microsoft.com/office/drawing/2014/main" id="{C1AAD049-1575-4878-A4B9-61E232B9EED6}"/>
              </a:ext>
            </a:extLst>
          </p:cNvPr>
          <p:cNvSpPr txBox="1">
            <a:spLocks/>
          </p:cNvSpPr>
          <p:nvPr/>
        </p:nvSpPr>
        <p:spPr bwMode="auto">
          <a:xfrm>
            <a:off x="723106" y="762000"/>
            <a:ext cx="7772400" cy="76200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altLang="zh-CN" kern="0" dirty="0"/>
              <a:t>Recap on Co-SR</a:t>
            </a:r>
            <a:endParaRPr lang="zh-CN" altLang="en-US" kern="0" dirty="0"/>
          </a:p>
        </p:txBody>
      </p:sp>
      <p:sp>
        <p:nvSpPr>
          <p:cNvPr id="14" name="内容占位符 1">
            <a:extLst>
              <a:ext uri="{FF2B5EF4-FFF2-40B4-BE49-F238E27FC236}">
                <a16:creationId xmlns="" xmlns:a16="http://schemas.microsoft.com/office/drawing/2014/main" id="{1F3ABFF3-937B-41A4-A224-90E8A436EBAD}"/>
              </a:ext>
            </a:extLst>
          </p:cNvPr>
          <p:cNvSpPr>
            <a:spLocks noGrp="1"/>
          </p:cNvSpPr>
          <p:nvPr>
            <p:ph idx="1"/>
          </p:nvPr>
        </p:nvSpPr>
        <p:spPr>
          <a:xfrm>
            <a:off x="696912" y="1626934"/>
            <a:ext cx="7989888" cy="1329413"/>
          </a:xfrm>
        </p:spPr>
        <p:txBody>
          <a:bodyPr/>
          <a:lstStyle/>
          <a:p>
            <a:pPr>
              <a:buFont typeface="Arial" panose="020B0604020202020204" pitchFamily="34" charset="0"/>
              <a:buChar char="•"/>
            </a:pPr>
            <a:r>
              <a:rPr lang="en-US" altLang="zh-CN" sz="1400" dirty="0"/>
              <a:t>11bn has defined a new spatial reuse mechanism at the TX OP level, where APs can coordinate their transmission power to achieve co-channel reuse at the TXOP level.</a:t>
            </a:r>
          </a:p>
          <a:p>
            <a:pPr lvl="1">
              <a:buFont typeface="Arial" panose="020B0604020202020204" pitchFamily="34" charset="0"/>
              <a:buChar char="•"/>
            </a:pPr>
            <a:r>
              <a:rPr lang="en-US" altLang="zh-CN" sz="1400" dirty="0"/>
              <a:t>Sharing AP uses a Trigger frame to notify the shared AP of the obtained TXOP.</a:t>
            </a:r>
          </a:p>
          <a:p>
            <a:pPr lvl="1">
              <a:buFont typeface="Arial" panose="020B0604020202020204" pitchFamily="34" charset="0"/>
              <a:buChar char="•"/>
            </a:pPr>
            <a:r>
              <a:rPr lang="en-US" altLang="zh-CN" sz="1400" dirty="0"/>
              <a:t>The specific content of the trigger frame is still under discussion, including power coordination schemes.</a:t>
            </a:r>
          </a:p>
        </p:txBody>
      </p:sp>
      <p:cxnSp>
        <p:nvCxnSpPr>
          <p:cNvPr id="4" name="直接连接符 3">
            <a:extLst>
              <a:ext uri="{FF2B5EF4-FFF2-40B4-BE49-F238E27FC236}">
                <a16:creationId xmlns="" xmlns:a16="http://schemas.microsoft.com/office/drawing/2014/main" id="{9E9BD9FA-F6C7-485B-8315-94D686FB2A7C}"/>
              </a:ext>
            </a:extLst>
          </p:cNvPr>
          <p:cNvCxnSpPr>
            <a:cxnSpLocks/>
          </p:cNvCxnSpPr>
          <p:nvPr/>
        </p:nvCxnSpPr>
        <p:spPr bwMode="auto">
          <a:xfrm>
            <a:off x="2286000" y="4041005"/>
            <a:ext cx="6019800" cy="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3" name="直接连接符 12">
            <a:extLst>
              <a:ext uri="{FF2B5EF4-FFF2-40B4-BE49-F238E27FC236}">
                <a16:creationId xmlns="" xmlns:a16="http://schemas.microsoft.com/office/drawing/2014/main" id="{ABC1F785-D2B4-45A5-A123-8D7B45AA4F4B}"/>
              </a:ext>
            </a:extLst>
          </p:cNvPr>
          <p:cNvCxnSpPr/>
          <p:nvPr/>
        </p:nvCxnSpPr>
        <p:spPr bwMode="auto">
          <a:xfrm>
            <a:off x="2286000" y="4879205"/>
            <a:ext cx="6019800" cy="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5" name="文本框 4">
            <a:extLst>
              <a:ext uri="{FF2B5EF4-FFF2-40B4-BE49-F238E27FC236}">
                <a16:creationId xmlns="" xmlns:a16="http://schemas.microsoft.com/office/drawing/2014/main" id="{1FE62D4B-C9DF-41B0-95FF-B0FA0EDB6C52}"/>
              </a:ext>
            </a:extLst>
          </p:cNvPr>
          <p:cNvSpPr txBox="1"/>
          <p:nvPr/>
        </p:nvSpPr>
        <p:spPr>
          <a:xfrm>
            <a:off x="1447875" y="3902007"/>
            <a:ext cx="838691" cy="261610"/>
          </a:xfrm>
          <a:prstGeom prst="rect">
            <a:avLst/>
          </a:prstGeom>
          <a:noFill/>
        </p:spPr>
        <p:txBody>
          <a:bodyPr wrap="none" rtlCol="0">
            <a:spAutoFit/>
          </a:bodyPr>
          <a:lstStyle/>
          <a:p>
            <a:r>
              <a:rPr lang="en-US" altLang="zh-CN" sz="1050" dirty="0">
                <a:solidFill>
                  <a:schemeClr val="tx1"/>
                </a:solidFill>
              </a:rPr>
              <a:t>Sharing AP</a:t>
            </a:r>
            <a:endParaRPr lang="zh-CN" altLang="en-US" sz="1050" dirty="0">
              <a:solidFill>
                <a:schemeClr val="tx1"/>
              </a:solidFill>
            </a:endParaRPr>
          </a:p>
        </p:txBody>
      </p:sp>
      <p:sp>
        <p:nvSpPr>
          <p:cNvPr id="15" name="文本框 14">
            <a:extLst>
              <a:ext uri="{FF2B5EF4-FFF2-40B4-BE49-F238E27FC236}">
                <a16:creationId xmlns="" xmlns:a16="http://schemas.microsoft.com/office/drawing/2014/main" id="{94C69C1A-919C-46D4-9B06-07528908A755}"/>
              </a:ext>
            </a:extLst>
          </p:cNvPr>
          <p:cNvSpPr txBox="1"/>
          <p:nvPr/>
        </p:nvSpPr>
        <p:spPr>
          <a:xfrm>
            <a:off x="1447800" y="4769995"/>
            <a:ext cx="764953" cy="253916"/>
          </a:xfrm>
          <a:prstGeom prst="rect">
            <a:avLst/>
          </a:prstGeom>
          <a:noFill/>
        </p:spPr>
        <p:txBody>
          <a:bodyPr wrap="none" rtlCol="0">
            <a:spAutoFit/>
          </a:bodyPr>
          <a:lstStyle/>
          <a:p>
            <a:r>
              <a:rPr lang="en-US" altLang="zh-CN" sz="1050" dirty="0">
                <a:solidFill>
                  <a:schemeClr val="tx1"/>
                </a:solidFill>
              </a:rPr>
              <a:t>Shared AP</a:t>
            </a:r>
            <a:endParaRPr lang="zh-CN" altLang="en-US" sz="1050" dirty="0">
              <a:solidFill>
                <a:schemeClr val="tx1"/>
              </a:solidFill>
            </a:endParaRPr>
          </a:p>
        </p:txBody>
      </p:sp>
      <p:sp>
        <p:nvSpPr>
          <p:cNvPr id="10" name="矩形 9">
            <a:extLst>
              <a:ext uri="{FF2B5EF4-FFF2-40B4-BE49-F238E27FC236}">
                <a16:creationId xmlns="" xmlns:a16="http://schemas.microsoft.com/office/drawing/2014/main" id="{5FA7C814-6A17-4070-A783-C26668414E20}"/>
              </a:ext>
            </a:extLst>
          </p:cNvPr>
          <p:cNvSpPr/>
          <p:nvPr/>
        </p:nvSpPr>
        <p:spPr bwMode="auto">
          <a:xfrm>
            <a:off x="2819400" y="3812405"/>
            <a:ext cx="914400" cy="228598"/>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zh-CN" sz="1050" b="0" i="0" u="none" strike="noStrike" cap="none" normalizeH="0" baseline="0" dirty="0">
                <a:ln>
                  <a:noFill/>
                </a:ln>
                <a:solidFill>
                  <a:schemeClr val="bg1"/>
                </a:solidFill>
                <a:effectLst/>
                <a:latin typeface="Times New Roman" pitchFamily="16" charset="0"/>
                <a:ea typeface="MS Gothic" charset="-128"/>
              </a:rPr>
              <a:t>Co-SR </a:t>
            </a:r>
            <a:r>
              <a:rPr lang="en-US" altLang="zh-CN" sz="1050" dirty="0"/>
              <a:t>I</a:t>
            </a:r>
            <a:r>
              <a:rPr kumimoji="0" lang="en-US" altLang="zh-CN" sz="1050" b="0" i="0" u="none" strike="noStrike" cap="none" normalizeH="0" baseline="0" dirty="0">
                <a:ln>
                  <a:noFill/>
                </a:ln>
                <a:solidFill>
                  <a:schemeClr val="bg1"/>
                </a:solidFill>
                <a:effectLst/>
                <a:latin typeface="Times New Roman" pitchFamily="16" charset="0"/>
                <a:ea typeface="MS Gothic" charset="-128"/>
              </a:rPr>
              <a:t>nvite</a:t>
            </a:r>
            <a:endParaRPr kumimoji="0" lang="zh-CN" altLang="en-US" sz="1050" b="0" i="0" u="none" strike="noStrike" cap="none" normalizeH="0" baseline="0" dirty="0">
              <a:ln>
                <a:noFill/>
              </a:ln>
              <a:solidFill>
                <a:schemeClr val="bg1"/>
              </a:solidFill>
              <a:effectLst/>
              <a:latin typeface="Times New Roman" pitchFamily="16" charset="0"/>
              <a:ea typeface="MS Gothic" charset="-128"/>
            </a:endParaRPr>
          </a:p>
        </p:txBody>
      </p:sp>
      <p:sp>
        <p:nvSpPr>
          <p:cNvPr id="16" name="矩形 15">
            <a:extLst>
              <a:ext uri="{FF2B5EF4-FFF2-40B4-BE49-F238E27FC236}">
                <a16:creationId xmlns="" xmlns:a16="http://schemas.microsoft.com/office/drawing/2014/main" id="{B458B332-C701-4293-B213-88E550C8CB95}"/>
              </a:ext>
            </a:extLst>
          </p:cNvPr>
          <p:cNvSpPr/>
          <p:nvPr/>
        </p:nvSpPr>
        <p:spPr bwMode="auto">
          <a:xfrm>
            <a:off x="3810000" y="4645793"/>
            <a:ext cx="1143000" cy="228598"/>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zh-CN" sz="1050" b="0" i="0" u="none" strike="noStrike" cap="none" normalizeH="0" baseline="0" dirty="0">
                <a:ln>
                  <a:noFill/>
                </a:ln>
                <a:solidFill>
                  <a:schemeClr val="bg1"/>
                </a:solidFill>
                <a:effectLst/>
                <a:latin typeface="Times New Roman" pitchFamily="16" charset="0"/>
                <a:ea typeface="MS Gothic" charset="-128"/>
              </a:rPr>
              <a:t>Co-SR Response</a:t>
            </a:r>
            <a:endParaRPr kumimoji="0" lang="zh-CN" altLang="en-US" sz="1050" b="0" i="0" u="none" strike="noStrike" cap="none" normalizeH="0" baseline="0" dirty="0">
              <a:ln>
                <a:noFill/>
              </a:ln>
              <a:solidFill>
                <a:schemeClr val="bg1"/>
              </a:solidFill>
              <a:effectLst/>
              <a:latin typeface="Times New Roman" pitchFamily="16" charset="0"/>
              <a:ea typeface="MS Gothic" charset="-128"/>
            </a:endParaRPr>
          </a:p>
        </p:txBody>
      </p:sp>
      <p:sp>
        <p:nvSpPr>
          <p:cNvPr id="17" name="矩形 16">
            <a:extLst>
              <a:ext uri="{FF2B5EF4-FFF2-40B4-BE49-F238E27FC236}">
                <a16:creationId xmlns="" xmlns:a16="http://schemas.microsoft.com/office/drawing/2014/main" id="{1AB4F5DA-E1AA-4447-B48B-2D915F26FF03}"/>
              </a:ext>
            </a:extLst>
          </p:cNvPr>
          <p:cNvSpPr/>
          <p:nvPr/>
        </p:nvSpPr>
        <p:spPr bwMode="auto">
          <a:xfrm>
            <a:off x="5021160" y="3810000"/>
            <a:ext cx="1151039" cy="228598"/>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zh-CN" sz="1050" b="0" i="0" u="none" strike="noStrike" cap="none" normalizeH="0" baseline="0" dirty="0">
                <a:ln>
                  <a:noFill/>
                </a:ln>
                <a:solidFill>
                  <a:schemeClr val="bg1"/>
                </a:solidFill>
                <a:effectLst/>
                <a:latin typeface="Times New Roman" pitchFamily="16" charset="0"/>
                <a:ea typeface="MS Gothic" charset="-128"/>
              </a:rPr>
              <a:t>Co-SR Trigger</a:t>
            </a:r>
            <a:endParaRPr kumimoji="0" lang="zh-CN" altLang="en-US" sz="1050" b="0" i="0" u="none" strike="noStrike" cap="none" normalizeH="0" baseline="0" dirty="0">
              <a:ln>
                <a:noFill/>
              </a:ln>
              <a:solidFill>
                <a:schemeClr val="bg1"/>
              </a:solidFill>
              <a:effectLst/>
              <a:latin typeface="Times New Roman" pitchFamily="16" charset="0"/>
              <a:ea typeface="MS Gothic" charset="-128"/>
            </a:endParaRPr>
          </a:p>
        </p:txBody>
      </p:sp>
      <p:sp>
        <p:nvSpPr>
          <p:cNvPr id="18" name="矩形 17">
            <a:extLst>
              <a:ext uri="{FF2B5EF4-FFF2-40B4-BE49-F238E27FC236}">
                <a16:creationId xmlns="" xmlns:a16="http://schemas.microsoft.com/office/drawing/2014/main" id="{4A374FEB-5A84-47A6-8EF2-F38C07C95507}"/>
              </a:ext>
            </a:extLst>
          </p:cNvPr>
          <p:cNvSpPr/>
          <p:nvPr/>
        </p:nvSpPr>
        <p:spPr bwMode="auto">
          <a:xfrm>
            <a:off x="6400232" y="3812404"/>
            <a:ext cx="1295968" cy="221953"/>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altLang="zh-CN" sz="1050" dirty="0"/>
              <a:t>UHR PPDU</a:t>
            </a:r>
            <a:endParaRPr kumimoji="0" lang="zh-CN" altLang="en-US" sz="1050" b="0" i="0" u="none" strike="noStrike" cap="none" normalizeH="0" baseline="0" dirty="0">
              <a:ln>
                <a:noFill/>
              </a:ln>
              <a:solidFill>
                <a:schemeClr val="bg1"/>
              </a:solidFill>
              <a:effectLst/>
              <a:latin typeface="Times New Roman" pitchFamily="16" charset="0"/>
              <a:ea typeface="MS Gothic" charset="-128"/>
            </a:endParaRPr>
          </a:p>
        </p:txBody>
      </p:sp>
      <p:sp>
        <p:nvSpPr>
          <p:cNvPr id="19" name="矩形 18">
            <a:extLst>
              <a:ext uri="{FF2B5EF4-FFF2-40B4-BE49-F238E27FC236}">
                <a16:creationId xmlns="" xmlns:a16="http://schemas.microsoft.com/office/drawing/2014/main" id="{02B9502A-5257-4A21-9E50-BA15C8E52D71}"/>
              </a:ext>
            </a:extLst>
          </p:cNvPr>
          <p:cNvSpPr/>
          <p:nvPr/>
        </p:nvSpPr>
        <p:spPr bwMode="auto">
          <a:xfrm>
            <a:off x="6400232" y="4654845"/>
            <a:ext cx="1295968" cy="221953"/>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altLang="zh-CN" sz="1050" dirty="0"/>
              <a:t>UHR PPDU</a:t>
            </a:r>
            <a:endParaRPr kumimoji="0" lang="zh-CN" altLang="en-US" sz="1050" b="0" i="0" u="none" strike="noStrike" cap="none" normalizeH="0" baseline="0" dirty="0">
              <a:ln>
                <a:noFill/>
              </a:ln>
              <a:solidFill>
                <a:schemeClr val="bg1"/>
              </a:solidFill>
              <a:effectLst/>
              <a:latin typeface="Times New Roman" pitchFamily="16" charset="0"/>
              <a:ea typeface="MS Gothic" charset="-128"/>
            </a:endParaRPr>
          </a:p>
        </p:txBody>
      </p:sp>
    </p:spTree>
    <p:extLst>
      <p:ext uri="{BB962C8B-B14F-4D97-AF65-F5344CB8AC3E}">
        <p14:creationId xmlns:p14="http://schemas.microsoft.com/office/powerpoint/2010/main" val="2838017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zh-CN" dirty="0"/>
              <a:t>Sep</a:t>
            </a:r>
            <a:r>
              <a:rPr lang="en-US" dirty="0"/>
              <a:t> 2025</a:t>
            </a:r>
            <a:endParaRPr lang="en-GB" dirty="0"/>
          </a:p>
        </p:txBody>
      </p:sp>
      <p:sp>
        <p:nvSpPr>
          <p:cNvPr id="7" name="Footer Placeholder 4"/>
          <p:cNvSpPr>
            <a:spLocks noGrp="1"/>
          </p:cNvSpPr>
          <p:nvPr>
            <p:ph type="ftr" idx="14"/>
          </p:nvPr>
        </p:nvSpPr>
        <p:spPr>
          <a:xfrm>
            <a:off x="5500694" y="6524625"/>
            <a:ext cx="3041644" cy="180975"/>
          </a:xfrm>
        </p:spPr>
        <p:txBody>
          <a:bodyPr/>
          <a:lstStyle/>
          <a:p>
            <a:r>
              <a:rPr lang="en-US" altLang="zh-CN" dirty="0"/>
              <a:t>Zhou lei</a:t>
            </a:r>
            <a:r>
              <a:rPr lang="en-GB" dirty="0"/>
              <a:t>, </a:t>
            </a:r>
            <a:r>
              <a:rPr lang="en-US" altLang="zh-CN" dirty="0"/>
              <a:t>New  H3C</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3</a:t>
            </a:fld>
            <a:endParaRPr lang="en-GB" dirty="0"/>
          </a:p>
        </p:txBody>
      </p:sp>
      <p:sp>
        <p:nvSpPr>
          <p:cNvPr id="11" name="标题 3">
            <a:extLst>
              <a:ext uri="{FF2B5EF4-FFF2-40B4-BE49-F238E27FC236}">
                <a16:creationId xmlns="" xmlns:a16="http://schemas.microsoft.com/office/drawing/2014/main" id="{C1AAD049-1575-4878-A4B9-61E232B9EED6}"/>
              </a:ext>
            </a:extLst>
          </p:cNvPr>
          <p:cNvSpPr txBox="1">
            <a:spLocks/>
          </p:cNvSpPr>
          <p:nvPr/>
        </p:nvSpPr>
        <p:spPr bwMode="auto">
          <a:xfrm>
            <a:off x="723106" y="609600"/>
            <a:ext cx="7772400" cy="76200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altLang="zh-CN" kern="0" dirty="0"/>
              <a:t>Further discussion on Co-SR  </a:t>
            </a:r>
            <a:endParaRPr lang="zh-CN" altLang="en-US" kern="0" dirty="0"/>
          </a:p>
        </p:txBody>
      </p:sp>
      <p:sp>
        <p:nvSpPr>
          <p:cNvPr id="14" name="内容占位符 1">
            <a:extLst>
              <a:ext uri="{FF2B5EF4-FFF2-40B4-BE49-F238E27FC236}">
                <a16:creationId xmlns="" xmlns:a16="http://schemas.microsoft.com/office/drawing/2014/main" id="{1F3ABFF3-937B-41A4-A224-90E8A436EBAD}"/>
              </a:ext>
            </a:extLst>
          </p:cNvPr>
          <p:cNvSpPr>
            <a:spLocks noGrp="1"/>
          </p:cNvSpPr>
          <p:nvPr>
            <p:ph idx="1"/>
          </p:nvPr>
        </p:nvSpPr>
        <p:spPr>
          <a:xfrm>
            <a:off x="696912" y="1295400"/>
            <a:ext cx="7989888" cy="2884319"/>
          </a:xfrm>
        </p:spPr>
        <p:txBody>
          <a:bodyPr/>
          <a:lstStyle/>
          <a:p>
            <a:pPr>
              <a:buFont typeface="Arial" panose="020B0604020202020204" pitchFamily="34" charset="0"/>
              <a:buChar char="•"/>
            </a:pPr>
            <a:r>
              <a:rPr lang="en-US" altLang="zh-CN" sz="1200" dirty="0"/>
              <a:t>AP can adjust power over the full bandwidth or partial bandwidth to meet the spatial multiplexing requirements of different scenarios.</a:t>
            </a:r>
          </a:p>
          <a:p>
            <a:pPr lvl="1">
              <a:buFont typeface="Arial" panose="020B0604020202020204" pitchFamily="34" charset="0"/>
              <a:buChar char="•"/>
            </a:pPr>
            <a:r>
              <a:rPr lang="en-US" altLang="zh-CN" sz="1200" b="1" dirty="0"/>
              <a:t>Full band power coordination(Supported in D1.0)</a:t>
            </a:r>
            <a:r>
              <a:rPr lang="zh-CN" altLang="en-US" sz="1200" dirty="0"/>
              <a:t>：</a:t>
            </a:r>
            <a:r>
              <a:rPr lang="en-US" altLang="zh-CN" sz="1200" dirty="0"/>
              <a:t>The coordinating  AP notifies the </a:t>
            </a:r>
            <a:r>
              <a:rPr lang="en-US" altLang="zh-CN" sz="1100" dirty="0"/>
              <a:t>coordinated</a:t>
            </a:r>
            <a:r>
              <a:rPr lang="en-US" altLang="zh-CN" sz="1200" dirty="0"/>
              <a:t> AP to transmit data simultaneously via control frames, but limits the power of the full bandwidth to avoid downlink interference between APs.</a:t>
            </a:r>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b="1" dirty="0"/>
          </a:p>
          <a:p>
            <a:pPr lvl="1">
              <a:buFont typeface="Arial" panose="020B0604020202020204" pitchFamily="34" charset="0"/>
              <a:buChar char="•"/>
            </a:pPr>
            <a:r>
              <a:rPr lang="en-US" altLang="zh-CN" sz="1200" b="1" dirty="0"/>
              <a:t>Partial band power coordination</a:t>
            </a:r>
            <a:r>
              <a:rPr lang="zh-CN" altLang="en-US" sz="1200" dirty="0"/>
              <a:t>：</a:t>
            </a:r>
            <a:r>
              <a:rPr lang="en-US" altLang="zh-CN" sz="1200" dirty="0"/>
              <a:t> The coordinating AP notifies the coordinated AP to transmit data simultaneously, limits the power on the partial bandwidth to avoid downlink interference, while keeping the power on other bandwidth portions unchanged to ensure edge user performance. It can be combined with features such as OFDMA and DSO.</a:t>
            </a:r>
          </a:p>
        </p:txBody>
      </p:sp>
      <p:sp>
        <p:nvSpPr>
          <p:cNvPr id="16" name="等腰三角形 15">
            <a:extLst>
              <a:ext uri="{FF2B5EF4-FFF2-40B4-BE49-F238E27FC236}">
                <a16:creationId xmlns="" xmlns:a16="http://schemas.microsoft.com/office/drawing/2014/main" id="{D798E9A4-CAA9-492E-8772-9B167FC6BCF4}"/>
              </a:ext>
            </a:extLst>
          </p:cNvPr>
          <p:cNvSpPr/>
          <p:nvPr/>
        </p:nvSpPr>
        <p:spPr bwMode="auto">
          <a:xfrm>
            <a:off x="1905000" y="3311689"/>
            <a:ext cx="156263" cy="228600"/>
          </a:xfrm>
          <a:prstGeom prst="triangl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椭圆 9">
            <a:extLst>
              <a:ext uri="{FF2B5EF4-FFF2-40B4-BE49-F238E27FC236}">
                <a16:creationId xmlns="" xmlns:a16="http://schemas.microsoft.com/office/drawing/2014/main" id="{1C853D26-FC7E-4CA7-BEB3-292C61F39843}"/>
              </a:ext>
            </a:extLst>
          </p:cNvPr>
          <p:cNvSpPr/>
          <p:nvPr/>
        </p:nvSpPr>
        <p:spPr bwMode="auto">
          <a:xfrm>
            <a:off x="1361836" y="3081468"/>
            <a:ext cx="1303231" cy="685800"/>
          </a:xfrm>
          <a:prstGeom prst="ellipse">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8" name="等腰三角形 17">
            <a:extLst>
              <a:ext uri="{FF2B5EF4-FFF2-40B4-BE49-F238E27FC236}">
                <a16:creationId xmlns="" xmlns:a16="http://schemas.microsoft.com/office/drawing/2014/main" id="{45521FD1-529C-45A2-8E55-060DAD5013DC}"/>
              </a:ext>
            </a:extLst>
          </p:cNvPr>
          <p:cNvSpPr/>
          <p:nvPr/>
        </p:nvSpPr>
        <p:spPr bwMode="auto">
          <a:xfrm>
            <a:off x="2817469" y="3290612"/>
            <a:ext cx="156263" cy="228600"/>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9" name="椭圆 18">
            <a:extLst>
              <a:ext uri="{FF2B5EF4-FFF2-40B4-BE49-F238E27FC236}">
                <a16:creationId xmlns="" xmlns:a16="http://schemas.microsoft.com/office/drawing/2014/main" id="{336FA744-A22B-4A99-8BBD-4D0AF3FA1AF2}"/>
              </a:ext>
            </a:extLst>
          </p:cNvPr>
          <p:cNvSpPr/>
          <p:nvPr/>
        </p:nvSpPr>
        <p:spPr bwMode="auto">
          <a:xfrm>
            <a:off x="2207870" y="3083089"/>
            <a:ext cx="1318576" cy="685800"/>
          </a:xfrm>
          <a:prstGeom prst="ellipse">
            <a:avLst/>
          </a:prstGeom>
          <a:no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5" name="文本框 14">
            <a:extLst>
              <a:ext uri="{FF2B5EF4-FFF2-40B4-BE49-F238E27FC236}">
                <a16:creationId xmlns="" xmlns:a16="http://schemas.microsoft.com/office/drawing/2014/main" id="{A3657B31-47A9-4A6A-9F8A-33AB916D7195}"/>
              </a:ext>
            </a:extLst>
          </p:cNvPr>
          <p:cNvSpPr txBox="1"/>
          <p:nvPr/>
        </p:nvSpPr>
        <p:spPr>
          <a:xfrm>
            <a:off x="1241980" y="3081468"/>
            <a:ext cx="1196420" cy="246221"/>
          </a:xfrm>
          <a:prstGeom prst="rect">
            <a:avLst/>
          </a:prstGeom>
          <a:noFill/>
        </p:spPr>
        <p:txBody>
          <a:bodyPr wrap="square" rtlCol="0">
            <a:spAutoFit/>
          </a:bodyPr>
          <a:lstStyle/>
          <a:p>
            <a:r>
              <a:rPr lang="en-US" altLang="zh-CN" sz="1000" dirty="0">
                <a:solidFill>
                  <a:schemeClr val="tx1"/>
                </a:solidFill>
              </a:rPr>
              <a:t>coordinating AP</a:t>
            </a:r>
            <a:endParaRPr lang="zh-CN" altLang="en-US" sz="1000" dirty="0">
              <a:solidFill>
                <a:schemeClr val="tx1"/>
              </a:solidFill>
            </a:endParaRPr>
          </a:p>
        </p:txBody>
      </p:sp>
      <p:sp>
        <p:nvSpPr>
          <p:cNvPr id="24" name="文本框 23">
            <a:extLst>
              <a:ext uri="{FF2B5EF4-FFF2-40B4-BE49-F238E27FC236}">
                <a16:creationId xmlns="" xmlns:a16="http://schemas.microsoft.com/office/drawing/2014/main" id="{6FFFB18F-2BFE-42FB-9872-4B0F2C0E2C6E}"/>
              </a:ext>
            </a:extLst>
          </p:cNvPr>
          <p:cNvSpPr txBox="1"/>
          <p:nvPr/>
        </p:nvSpPr>
        <p:spPr>
          <a:xfrm>
            <a:off x="2590799" y="3054681"/>
            <a:ext cx="1236585" cy="246221"/>
          </a:xfrm>
          <a:prstGeom prst="rect">
            <a:avLst/>
          </a:prstGeom>
          <a:noFill/>
        </p:spPr>
        <p:txBody>
          <a:bodyPr wrap="square" rtlCol="0">
            <a:spAutoFit/>
          </a:bodyPr>
          <a:lstStyle/>
          <a:p>
            <a:r>
              <a:rPr lang="en-US" altLang="zh-CN" sz="1000" dirty="0">
                <a:solidFill>
                  <a:schemeClr val="tx1"/>
                </a:solidFill>
              </a:rPr>
              <a:t>coordinated AP</a:t>
            </a:r>
            <a:endParaRPr lang="zh-CN" altLang="en-US" sz="1000" dirty="0">
              <a:solidFill>
                <a:schemeClr val="tx1"/>
              </a:solidFill>
            </a:endParaRPr>
          </a:p>
        </p:txBody>
      </p:sp>
      <p:cxnSp>
        <p:nvCxnSpPr>
          <p:cNvPr id="23" name="直接箭头连接符 22">
            <a:extLst>
              <a:ext uri="{FF2B5EF4-FFF2-40B4-BE49-F238E27FC236}">
                <a16:creationId xmlns="" xmlns:a16="http://schemas.microsoft.com/office/drawing/2014/main" id="{1ED98C86-60BB-44DA-AD57-0F05390038E0}"/>
              </a:ext>
            </a:extLst>
          </p:cNvPr>
          <p:cNvCxnSpPr>
            <a:cxnSpLocks/>
          </p:cNvCxnSpPr>
          <p:nvPr/>
        </p:nvCxnSpPr>
        <p:spPr bwMode="auto">
          <a:xfrm flipV="1">
            <a:off x="4448969" y="3476247"/>
            <a:ext cx="762000" cy="1"/>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5" name="文本框 34">
            <a:extLst>
              <a:ext uri="{FF2B5EF4-FFF2-40B4-BE49-F238E27FC236}">
                <a16:creationId xmlns="" xmlns:a16="http://schemas.microsoft.com/office/drawing/2014/main" id="{43FDCB4A-E965-47A0-B176-197F6EA0C3C9}"/>
              </a:ext>
            </a:extLst>
          </p:cNvPr>
          <p:cNvSpPr txBox="1"/>
          <p:nvPr/>
        </p:nvSpPr>
        <p:spPr>
          <a:xfrm>
            <a:off x="4038786" y="3054680"/>
            <a:ext cx="1752600" cy="246221"/>
          </a:xfrm>
          <a:prstGeom prst="rect">
            <a:avLst/>
          </a:prstGeom>
          <a:noFill/>
        </p:spPr>
        <p:txBody>
          <a:bodyPr wrap="square">
            <a:spAutoFit/>
          </a:bodyPr>
          <a:lstStyle/>
          <a:p>
            <a:r>
              <a:rPr lang="en-US" altLang="zh-CN" sz="1000" dirty="0">
                <a:solidFill>
                  <a:schemeClr val="tx1"/>
                </a:solidFill>
              </a:rPr>
              <a:t>Full band power coordination</a:t>
            </a:r>
            <a:endParaRPr lang="zh-CN" altLang="en-US" sz="1000" dirty="0">
              <a:solidFill>
                <a:schemeClr val="tx1"/>
              </a:solidFill>
            </a:endParaRPr>
          </a:p>
        </p:txBody>
      </p:sp>
      <p:sp>
        <p:nvSpPr>
          <p:cNvPr id="46" name="等腰三角形 45">
            <a:extLst>
              <a:ext uri="{FF2B5EF4-FFF2-40B4-BE49-F238E27FC236}">
                <a16:creationId xmlns="" xmlns:a16="http://schemas.microsoft.com/office/drawing/2014/main" id="{335FEA89-4942-45B2-8024-AA87E17C3AB5}"/>
              </a:ext>
            </a:extLst>
          </p:cNvPr>
          <p:cNvSpPr/>
          <p:nvPr/>
        </p:nvSpPr>
        <p:spPr bwMode="auto">
          <a:xfrm>
            <a:off x="6629400" y="3359480"/>
            <a:ext cx="156263" cy="228600"/>
          </a:xfrm>
          <a:prstGeom prst="triangl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47" name="椭圆 46">
            <a:extLst>
              <a:ext uri="{FF2B5EF4-FFF2-40B4-BE49-F238E27FC236}">
                <a16:creationId xmlns="" xmlns:a16="http://schemas.microsoft.com/office/drawing/2014/main" id="{F4C3F8B3-64BC-4A85-A7DE-5A58ACFAAF03}"/>
              </a:ext>
            </a:extLst>
          </p:cNvPr>
          <p:cNvSpPr/>
          <p:nvPr/>
        </p:nvSpPr>
        <p:spPr bwMode="auto">
          <a:xfrm>
            <a:off x="6096000" y="3130880"/>
            <a:ext cx="1144930" cy="685800"/>
          </a:xfrm>
          <a:prstGeom prst="ellipse">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48" name="等腰三角形 47">
            <a:extLst>
              <a:ext uri="{FF2B5EF4-FFF2-40B4-BE49-F238E27FC236}">
                <a16:creationId xmlns="" xmlns:a16="http://schemas.microsoft.com/office/drawing/2014/main" id="{D60E7F5D-DFEB-4A6B-BE2A-5CA26668D361}"/>
              </a:ext>
            </a:extLst>
          </p:cNvPr>
          <p:cNvSpPr/>
          <p:nvPr/>
        </p:nvSpPr>
        <p:spPr bwMode="auto">
          <a:xfrm>
            <a:off x="7541869" y="3338403"/>
            <a:ext cx="156263" cy="228600"/>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49" name="椭圆 48">
            <a:extLst>
              <a:ext uri="{FF2B5EF4-FFF2-40B4-BE49-F238E27FC236}">
                <a16:creationId xmlns="" xmlns:a16="http://schemas.microsoft.com/office/drawing/2014/main" id="{C1B01AA2-29E5-44A0-932B-8CED5419550E}"/>
              </a:ext>
            </a:extLst>
          </p:cNvPr>
          <p:cNvSpPr/>
          <p:nvPr/>
        </p:nvSpPr>
        <p:spPr bwMode="auto">
          <a:xfrm>
            <a:off x="7162798" y="3130880"/>
            <a:ext cx="993777" cy="685800"/>
          </a:xfrm>
          <a:prstGeom prst="ellipse">
            <a:avLst/>
          </a:prstGeom>
          <a:no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grpSp>
        <p:nvGrpSpPr>
          <p:cNvPr id="52" name="组合 51">
            <a:extLst>
              <a:ext uri="{FF2B5EF4-FFF2-40B4-BE49-F238E27FC236}">
                <a16:creationId xmlns="" xmlns:a16="http://schemas.microsoft.com/office/drawing/2014/main" id="{9EAC8CBD-6157-4711-A423-91063840844F}"/>
              </a:ext>
            </a:extLst>
          </p:cNvPr>
          <p:cNvGrpSpPr/>
          <p:nvPr/>
        </p:nvGrpSpPr>
        <p:grpSpPr>
          <a:xfrm>
            <a:off x="1524000" y="2287789"/>
            <a:ext cx="1436688" cy="663339"/>
            <a:chOff x="1219200" y="2890709"/>
            <a:chExt cx="1436688" cy="663339"/>
          </a:xfrm>
        </p:grpSpPr>
        <p:cxnSp>
          <p:nvCxnSpPr>
            <p:cNvPr id="42" name="直接箭头连接符 41">
              <a:extLst>
                <a:ext uri="{FF2B5EF4-FFF2-40B4-BE49-F238E27FC236}">
                  <a16:creationId xmlns="" xmlns:a16="http://schemas.microsoft.com/office/drawing/2014/main" id="{6D663286-41D6-43CE-B34E-1206866B6838}"/>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54" name="直接箭头连接符 53">
              <a:extLst>
                <a:ext uri="{FF2B5EF4-FFF2-40B4-BE49-F238E27FC236}">
                  <a16:creationId xmlns="" xmlns:a16="http://schemas.microsoft.com/office/drawing/2014/main" id="{5C4EAAA8-9DE8-4125-B2FB-B8B02F5EB757}"/>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56" name="文本框 55">
              <a:extLst>
                <a:ext uri="{FF2B5EF4-FFF2-40B4-BE49-F238E27FC236}">
                  <a16:creationId xmlns="" xmlns:a16="http://schemas.microsoft.com/office/drawing/2014/main" id="{E0C2F8F5-1759-4629-B054-10A0AD31D676}"/>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57" name="文本框 56">
              <a:extLst>
                <a:ext uri="{FF2B5EF4-FFF2-40B4-BE49-F238E27FC236}">
                  <a16:creationId xmlns="" xmlns:a16="http://schemas.microsoft.com/office/drawing/2014/main" id="{DBC9447B-8BEC-464D-8511-7E9E03B904CB}"/>
                </a:ext>
              </a:extLst>
            </p:cNvPr>
            <p:cNvSpPr txBox="1"/>
            <p:nvPr/>
          </p:nvSpPr>
          <p:spPr>
            <a:xfrm>
              <a:off x="1219200"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45" name="矩形 44">
              <a:extLst>
                <a:ext uri="{FF2B5EF4-FFF2-40B4-BE49-F238E27FC236}">
                  <a16:creationId xmlns="" xmlns:a16="http://schemas.microsoft.com/office/drawing/2014/main" id="{22C66A4F-F031-4A3F-B2A9-59B706576626}"/>
                </a:ext>
              </a:extLst>
            </p:cNvPr>
            <p:cNvSpPr/>
            <p:nvPr/>
          </p:nvSpPr>
          <p:spPr bwMode="auto">
            <a:xfrm>
              <a:off x="1219200" y="3106153"/>
              <a:ext cx="685799" cy="238750"/>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60" name="组合 59">
            <a:extLst>
              <a:ext uri="{FF2B5EF4-FFF2-40B4-BE49-F238E27FC236}">
                <a16:creationId xmlns="" xmlns:a16="http://schemas.microsoft.com/office/drawing/2014/main" id="{C6E7121A-B72E-4056-9C71-23ED624B0F34}"/>
              </a:ext>
            </a:extLst>
          </p:cNvPr>
          <p:cNvGrpSpPr/>
          <p:nvPr/>
        </p:nvGrpSpPr>
        <p:grpSpPr>
          <a:xfrm>
            <a:off x="2590800" y="2292680"/>
            <a:ext cx="1447800" cy="663339"/>
            <a:chOff x="1208088" y="2890709"/>
            <a:chExt cx="1447800" cy="663339"/>
          </a:xfrm>
        </p:grpSpPr>
        <p:cxnSp>
          <p:nvCxnSpPr>
            <p:cNvPr id="61" name="直接箭头连接符 60">
              <a:extLst>
                <a:ext uri="{FF2B5EF4-FFF2-40B4-BE49-F238E27FC236}">
                  <a16:creationId xmlns="" xmlns:a16="http://schemas.microsoft.com/office/drawing/2014/main" id="{E71F53E7-F0FC-4C50-8878-5DABBA416E82}"/>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62" name="直接箭头连接符 61">
              <a:extLst>
                <a:ext uri="{FF2B5EF4-FFF2-40B4-BE49-F238E27FC236}">
                  <a16:creationId xmlns="" xmlns:a16="http://schemas.microsoft.com/office/drawing/2014/main" id="{B7A977E7-BE5B-4835-970C-0471BE2AC982}"/>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63" name="文本框 62">
              <a:extLst>
                <a:ext uri="{FF2B5EF4-FFF2-40B4-BE49-F238E27FC236}">
                  <a16:creationId xmlns="" xmlns:a16="http://schemas.microsoft.com/office/drawing/2014/main" id="{159F2C77-1ECA-4C36-ACCE-67E8B11F8898}"/>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64" name="文本框 63">
              <a:extLst>
                <a:ext uri="{FF2B5EF4-FFF2-40B4-BE49-F238E27FC236}">
                  <a16:creationId xmlns="" xmlns:a16="http://schemas.microsoft.com/office/drawing/2014/main" id="{49194FF4-A287-4BBB-924A-3946274D9103}"/>
                </a:ext>
              </a:extLst>
            </p:cNvPr>
            <p:cNvSpPr txBox="1"/>
            <p:nvPr/>
          </p:nvSpPr>
          <p:spPr>
            <a:xfrm>
              <a:off x="1208088"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65" name="矩形 64">
              <a:extLst>
                <a:ext uri="{FF2B5EF4-FFF2-40B4-BE49-F238E27FC236}">
                  <a16:creationId xmlns="" xmlns:a16="http://schemas.microsoft.com/office/drawing/2014/main" id="{1E3CAD91-EDDB-4FEA-B934-3A2C2354375E}"/>
                </a:ext>
              </a:extLst>
            </p:cNvPr>
            <p:cNvSpPr/>
            <p:nvPr/>
          </p:nvSpPr>
          <p:spPr bwMode="auto">
            <a:xfrm>
              <a:off x="1219200" y="3106153"/>
              <a:ext cx="685799" cy="23875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66" name="组合 65">
            <a:extLst>
              <a:ext uri="{FF2B5EF4-FFF2-40B4-BE49-F238E27FC236}">
                <a16:creationId xmlns="" xmlns:a16="http://schemas.microsoft.com/office/drawing/2014/main" id="{CAC0586C-185B-4E90-AFAE-C4C3D2741FB9}"/>
              </a:ext>
            </a:extLst>
          </p:cNvPr>
          <p:cNvGrpSpPr/>
          <p:nvPr/>
        </p:nvGrpSpPr>
        <p:grpSpPr>
          <a:xfrm>
            <a:off x="6292056" y="2286000"/>
            <a:ext cx="1436688" cy="663339"/>
            <a:chOff x="1219200" y="2890709"/>
            <a:chExt cx="1436688" cy="663339"/>
          </a:xfrm>
        </p:grpSpPr>
        <p:cxnSp>
          <p:nvCxnSpPr>
            <p:cNvPr id="67" name="直接箭头连接符 66">
              <a:extLst>
                <a:ext uri="{FF2B5EF4-FFF2-40B4-BE49-F238E27FC236}">
                  <a16:creationId xmlns="" xmlns:a16="http://schemas.microsoft.com/office/drawing/2014/main" id="{73D74FBD-1A82-4535-AA6B-86247FBCC3D5}"/>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68" name="直接箭头连接符 67">
              <a:extLst>
                <a:ext uri="{FF2B5EF4-FFF2-40B4-BE49-F238E27FC236}">
                  <a16:creationId xmlns="" xmlns:a16="http://schemas.microsoft.com/office/drawing/2014/main" id="{6B23BAB3-FF0F-4956-A9F3-1DAD1A00A591}"/>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69" name="文本框 68">
              <a:extLst>
                <a:ext uri="{FF2B5EF4-FFF2-40B4-BE49-F238E27FC236}">
                  <a16:creationId xmlns="" xmlns:a16="http://schemas.microsoft.com/office/drawing/2014/main" id="{5C18DEA4-FEBD-4220-8563-9C66F470145B}"/>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70" name="文本框 69">
              <a:extLst>
                <a:ext uri="{FF2B5EF4-FFF2-40B4-BE49-F238E27FC236}">
                  <a16:creationId xmlns="" xmlns:a16="http://schemas.microsoft.com/office/drawing/2014/main" id="{64695DCD-A65D-4BCF-B9BF-551443B3DF58}"/>
                </a:ext>
              </a:extLst>
            </p:cNvPr>
            <p:cNvSpPr txBox="1"/>
            <p:nvPr/>
          </p:nvSpPr>
          <p:spPr>
            <a:xfrm>
              <a:off x="1219200"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71" name="矩形 70">
              <a:extLst>
                <a:ext uri="{FF2B5EF4-FFF2-40B4-BE49-F238E27FC236}">
                  <a16:creationId xmlns="" xmlns:a16="http://schemas.microsoft.com/office/drawing/2014/main" id="{3E524B7F-9266-4F27-BE87-3426D10A6FC2}"/>
                </a:ext>
              </a:extLst>
            </p:cNvPr>
            <p:cNvSpPr/>
            <p:nvPr/>
          </p:nvSpPr>
          <p:spPr bwMode="auto">
            <a:xfrm>
              <a:off x="1219200" y="3199667"/>
              <a:ext cx="685799" cy="145236"/>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72" name="组合 71">
            <a:extLst>
              <a:ext uri="{FF2B5EF4-FFF2-40B4-BE49-F238E27FC236}">
                <a16:creationId xmlns="" xmlns:a16="http://schemas.microsoft.com/office/drawing/2014/main" id="{66950593-6AD2-4AE6-BFAD-2D916C39A476}"/>
              </a:ext>
            </a:extLst>
          </p:cNvPr>
          <p:cNvGrpSpPr/>
          <p:nvPr/>
        </p:nvGrpSpPr>
        <p:grpSpPr>
          <a:xfrm>
            <a:off x="7358856" y="2290891"/>
            <a:ext cx="1447800" cy="663339"/>
            <a:chOff x="1208088" y="2890709"/>
            <a:chExt cx="1447800" cy="663339"/>
          </a:xfrm>
        </p:grpSpPr>
        <p:cxnSp>
          <p:nvCxnSpPr>
            <p:cNvPr id="73" name="直接箭头连接符 72">
              <a:extLst>
                <a:ext uri="{FF2B5EF4-FFF2-40B4-BE49-F238E27FC236}">
                  <a16:creationId xmlns="" xmlns:a16="http://schemas.microsoft.com/office/drawing/2014/main" id="{63A823B1-8F9E-4B9E-A2F3-58821A3ACCF2}"/>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74" name="直接箭头连接符 73">
              <a:extLst>
                <a:ext uri="{FF2B5EF4-FFF2-40B4-BE49-F238E27FC236}">
                  <a16:creationId xmlns="" xmlns:a16="http://schemas.microsoft.com/office/drawing/2014/main" id="{FCF98EBC-9BF5-4092-B44D-6E9B6A988840}"/>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75" name="文本框 74">
              <a:extLst>
                <a:ext uri="{FF2B5EF4-FFF2-40B4-BE49-F238E27FC236}">
                  <a16:creationId xmlns="" xmlns:a16="http://schemas.microsoft.com/office/drawing/2014/main" id="{EA0F2573-8410-4F01-BAF5-AACBA2F4FF36}"/>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76" name="文本框 75">
              <a:extLst>
                <a:ext uri="{FF2B5EF4-FFF2-40B4-BE49-F238E27FC236}">
                  <a16:creationId xmlns="" xmlns:a16="http://schemas.microsoft.com/office/drawing/2014/main" id="{C718BFEA-763E-463A-9832-85D77F334B0C}"/>
                </a:ext>
              </a:extLst>
            </p:cNvPr>
            <p:cNvSpPr txBox="1"/>
            <p:nvPr/>
          </p:nvSpPr>
          <p:spPr>
            <a:xfrm>
              <a:off x="1208088"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77" name="矩形 76">
              <a:extLst>
                <a:ext uri="{FF2B5EF4-FFF2-40B4-BE49-F238E27FC236}">
                  <a16:creationId xmlns="" xmlns:a16="http://schemas.microsoft.com/office/drawing/2014/main" id="{3808137E-A0F6-42A4-A03D-6A036923AA47}"/>
                </a:ext>
              </a:extLst>
            </p:cNvPr>
            <p:cNvSpPr/>
            <p:nvPr/>
          </p:nvSpPr>
          <p:spPr bwMode="auto">
            <a:xfrm>
              <a:off x="1219200" y="3187243"/>
              <a:ext cx="685799" cy="157659"/>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cxnSp>
        <p:nvCxnSpPr>
          <p:cNvPr id="55" name="直接连接符 54">
            <a:extLst>
              <a:ext uri="{FF2B5EF4-FFF2-40B4-BE49-F238E27FC236}">
                <a16:creationId xmlns="" xmlns:a16="http://schemas.microsoft.com/office/drawing/2014/main" id="{F95B81AB-6D44-41ED-A440-720599C8D3DC}"/>
              </a:ext>
            </a:extLst>
          </p:cNvPr>
          <p:cNvCxnSpPr>
            <a:cxnSpLocks/>
          </p:cNvCxnSpPr>
          <p:nvPr/>
        </p:nvCxnSpPr>
        <p:spPr bwMode="auto">
          <a:xfrm flipV="1">
            <a:off x="1175544" y="2501444"/>
            <a:ext cx="7391400" cy="6680"/>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80" name="等腰三角形 79">
            <a:extLst>
              <a:ext uri="{FF2B5EF4-FFF2-40B4-BE49-F238E27FC236}">
                <a16:creationId xmlns="" xmlns:a16="http://schemas.microsoft.com/office/drawing/2014/main" id="{6A1C60C2-94E8-4B09-B28B-D8086D0376E5}"/>
              </a:ext>
            </a:extLst>
          </p:cNvPr>
          <p:cNvSpPr/>
          <p:nvPr/>
        </p:nvSpPr>
        <p:spPr bwMode="auto">
          <a:xfrm>
            <a:off x="1872456" y="5826289"/>
            <a:ext cx="156263" cy="228600"/>
          </a:xfrm>
          <a:prstGeom prst="triangl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1" name="椭圆 80">
            <a:extLst>
              <a:ext uri="{FF2B5EF4-FFF2-40B4-BE49-F238E27FC236}">
                <a16:creationId xmlns="" xmlns:a16="http://schemas.microsoft.com/office/drawing/2014/main" id="{43A14871-3188-4E67-8FA5-70EF1D401837}"/>
              </a:ext>
            </a:extLst>
          </p:cNvPr>
          <p:cNvSpPr/>
          <p:nvPr/>
        </p:nvSpPr>
        <p:spPr bwMode="auto">
          <a:xfrm>
            <a:off x="1329292" y="5596068"/>
            <a:ext cx="1303231" cy="685800"/>
          </a:xfrm>
          <a:prstGeom prst="ellipse">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2" name="等腰三角形 81">
            <a:extLst>
              <a:ext uri="{FF2B5EF4-FFF2-40B4-BE49-F238E27FC236}">
                <a16:creationId xmlns="" xmlns:a16="http://schemas.microsoft.com/office/drawing/2014/main" id="{B68D9EEC-6745-4ADB-8D5E-8F2D81A3B00D}"/>
              </a:ext>
            </a:extLst>
          </p:cNvPr>
          <p:cNvSpPr/>
          <p:nvPr/>
        </p:nvSpPr>
        <p:spPr bwMode="auto">
          <a:xfrm>
            <a:off x="2784925" y="5805212"/>
            <a:ext cx="156263" cy="228600"/>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3" name="椭圆 82">
            <a:extLst>
              <a:ext uri="{FF2B5EF4-FFF2-40B4-BE49-F238E27FC236}">
                <a16:creationId xmlns="" xmlns:a16="http://schemas.microsoft.com/office/drawing/2014/main" id="{BA9B6CFE-A445-46A7-9F7E-73FA7068B637}"/>
              </a:ext>
            </a:extLst>
          </p:cNvPr>
          <p:cNvSpPr/>
          <p:nvPr/>
        </p:nvSpPr>
        <p:spPr bwMode="auto">
          <a:xfrm>
            <a:off x="2175326" y="5597689"/>
            <a:ext cx="1318576" cy="685800"/>
          </a:xfrm>
          <a:prstGeom prst="ellipse">
            <a:avLst/>
          </a:prstGeom>
          <a:no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86" name="直接箭头连接符 85">
            <a:extLst>
              <a:ext uri="{FF2B5EF4-FFF2-40B4-BE49-F238E27FC236}">
                <a16:creationId xmlns="" xmlns:a16="http://schemas.microsoft.com/office/drawing/2014/main" id="{24D8DDE7-8D64-48B4-AED7-4EBB427138B9}"/>
              </a:ext>
            </a:extLst>
          </p:cNvPr>
          <p:cNvCxnSpPr>
            <a:cxnSpLocks/>
          </p:cNvCxnSpPr>
          <p:nvPr/>
        </p:nvCxnSpPr>
        <p:spPr bwMode="auto">
          <a:xfrm flipV="1">
            <a:off x="4416425" y="5990847"/>
            <a:ext cx="762000" cy="1"/>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87" name="文本框 86">
            <a:extLst>
              <a:ext uri="{FF2B5EF4-FFF2-40B4-BE49-F238E27FC236}">
                <a16:creationId xmlns="" xmlns:a16="http://schemas.microsoft.com/office/drawing/2014/main" id="{D905E131-EB65-4C39-9C7D-120845F962CF}"/>
              </a:ext>
            </a:extLst>
          </p:cNvPr>
          <p:cNvSpPr txBox="1"/>
          <p:nvPr/>
        </p:nvSpPr>
        <p:spPr>
          <a:xfrm>
            <a:off x="4006242" y="5569280"/>
            <a:ext cx="1904814" cy="246221"/>
          </a:xfrm>
          <a:prstGeom prst="rect">
            <a:avLst/>
          </a:prstGeom>
          <a:noFill/>
        </p:spPr>
        <p:txBody>
          <a:bodyPr wrap="square">
            <a:spAutoFit/>
          </a:bodyPr>
          <a:lstStyle/>
          <a:p>
            <a:r>
              <a:rPr lang="en-US" altLang="zh-CN" sz="1000" dirty="0">
                <a:solidFill>
                  <a:schemeClr val="tx1"/>
                </a:solidFill>
              </a:rPr>
              <a:t>Partial band power coordination</a:t>
            </a:r>
            <a:endParaRPr lang="zh-CN" altLang="en-US" sz="1000" dirty="0">
              <a:solidFill>
                <a:schemeClr val="tx1"/>
              </a:solidFill>
            </a:endParaRPr>
          </a:p>
        </p:txBody>
      </p:sp>
      <p:sp>
        <p:nvSpPr>
          <p:cNvPr id="88" name="等腰三角形 87">
            <a:extLst>
              <a:ext uri="{FF2B5EF4-FFF2-40B4-BE49-F238E27FC236}">
                <a16:creationId xmlns="" xmlns:a16="http://schemas.microsoft.com/office/drawing/2014/main" id="{840FF324-A43D-4F69-A935-89336840A9AE}"/>
              </a:ext>
            </a:extLst>
          </p:cNvPr>
          <p:cNvSpPr/>
          <p:nvPr/>
        </p:nvSpPr>
        <p:spPr bwMode="auto">
          <a:xfrm>
            <a:off x="6596856" y="5874080"/>
            <a:ext cx="156263" cy="228600"/>
          </a:xfrm>
          <a:prstGeom prst="triangl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9" name="椭圆 88">
            <a:extLst>
              <a:ext uri="{FF2B5EF4-FFF2-40B4-BE49-F238E27FC236}">
                <a16:creationId xmlns="" xmlns:a16="http://schemas.microsoft.com/office/drawing/2014/main" id="{D68542BB-80CD-431D-973A-8CC78B975693}"/>
              </a:ext>
            </a:extLst>
          </p:cNvPr>
          <p:cNvSpPr/>
          <p:nvPr/>
        </p:nvSpPr>
        <p:spPr bwMode="auto">
          <a:xfrm>
            <a:off x="5889810" y="5645480"/>
            <a:ext cx="1425390" cy="685800"/>
          </a:xfrm>
          <a:prstGeom prst="ellipse">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90" name="等腰三角形 89">
            <a:extLst>
              <a:ext uri="{FF2B5EF4-FFF2-40B4-BE49-F238E27FC236}">
                <a16:creationId xmlns="" xmlns:a16="http://schemas.microsoft.com/office/drawing/2014/main" id="{13A2E122-C815-4613-9549-E9B3465DAC82}"/>
              </a:ext>
            </a:extLst>
          </p:cNvPr>
          <p:cNvSpPr/>
          <p:nvPr/>
        </p:nvSpPr>
        <p:spPr bwMode="auto">
          <a:xfrm>
            <a:off x="7509325" y="5853003"/>
            <a:ext cx="156263" cy="228600"/>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91" name="椭圆 90">
            <a:extLst>
              <a:ext uri="{FF2B5EF4-FFF2-40B4-BE49-F238E27FC236}">
                <a16:creationId xmlns="" xmlns:a16="http://schemas.microsoft.com/office/drawing/2014/main" id="{ED63421A-96E6-45DD-BAC6-E1F73D0957D4}"/>
              </a:ext>
            </a:extLst>
          </p:cNvPr>
          <p:cNvSpPr/>
          <p:nvPr/>
        </p:nvSpPr>
        <p:spPr bwMode="auto">
          <a:xfrm>
            <a:off x="6858000" y="5645480"/>
            <a:ext cx="1425390" cy="685800"/>
          </a:xfrm>
          <a:prstGeom prst="ellipse">
            <a:avLst/>
          </a:prstGeom>
          <a:noFill/>
          <a:ln w="952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grpSp>
        <p:nvGrpSpPr>
          <p:cNvPr id="94" name="组合 93">
            <a:extLst>
              <a:ext uri="{FF2B5EF4-FFF2-40B4-BE49-F238E27FC236}">
                <a16:creationId xmlns="" xmlns:a16="http://schemas.microsoft.com/office/drawing/2014/main" id="{52BF2150-0A29-41C3-9C91-661CD203FE05}"/>
              </a:ext>
            </a:extLst>
          </p:cNvPr>
          <p:cNvGrpSpPr/>
          <p:nvPr/>
        </p:nvGrpSpPr>
        <p:grpSpPr>
          <a:xfrm>
            <a:off x="1491456" y="4802389"/>
            <a:ext cx="1436688" cy="663339"/>
            <a:chOff x="1219200" y="2890709"/>
            <a:chExt cx="1436688" cy="663339"/>
          </a:xfrm>
        </p:grpSpPr>
        <p:cxnSp>
          <p:nvCxnSpPr>
            <p:cNvPr id="95" name="直接箭头连接符 94">
              <a:extLst>
                <a:ext uri="{FF2B5EF4-FFF2-40B4-BE49-F238E27FC236}">
                  <a16:creationId xmlns="" xmlns:a16="http://schemas.microsoft.com/office/drawing/2014/main" id="{61A67E21-1E7A-45B7-9E1D-DD030899D74B}"/>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96" name="直接箭头连接符 95">
              <a:extLst>
                <a:ext uri="{FF2B5EF4-FFF2-40B4-BE49-F238E27FC236}">
                  <a16:creationId xmlns="" xmlns:a16="http://schemas.microsoft.com/office/drawing/2014/main" id="{EEFAB070-8B61-4FEF-86E8-DBBDFFA0C7CF}"/>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97" name="文本框 96">
              <a:extLst>
                <a:ext uri="{FF2B5EF4-FFF2-40B4-BE49-F238E27FC236}">
                  <a16:creationId xmlns="" xmlns:a16="http://schemas.microsoft.com/office/drawing/2014/main" id="{A6FB3F7E-EB38-4B36-9E0A-D689A11AD77E}"/>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98" name="文本框 97">
              <a:extLst>
                <a:ext uri="{FF2B5EF4-FFF2-40B4-BE49-F238E27FC236}">
                  <a16:creationId xmlns="" xmlns:a16="http://schemas.microsoft.com/office/drawing/2014/main" id="{FC781683-4D3F-424F-9632-49833FCFE077}"/>
                </a:ext>
              </a:extLst>
            </p:cNvPr>
            <p:cNvSpPr txBox="1"/>
            <p:nvPr/>
          </p:nvSpPr>
          <p:spPr>
            <a:xfrm>
              <a:off x="1219200"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99" name="矩形 98">
              <a:extLst>
                <a:ext uri="{FF2B5EF4-FFF2-40B4-BE49-F238E27FC236}">
                  <a16:creationId xmlns="" xmlns:a16="http://schemas.microsoft.com/office/drawing/2014/main" id="{5A9B4D0A-40B3-405F-B76E-1A92586FB6C4}"/>
                </a:ext>
              </a:extLst>
            </p:cNvPr>
            <p:cNvSpPr/>
            <p:nvPr/>
          </p:nvSpPr>
          <p:spPr bwMode="auto">
            <a:xfrm>
              <a:off x="1219200" y="3106153"/>
              <a:ext cx="685799" cy="238750"/>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100" name="组合 99">
            <a:extLst>
              <a:ext uri="{FF2B5EF4-FFF2-40B4-BE49-F238E27FC236}">
                <a16:creationId xmlns="" xmlns:a16="http://schemas.microsoft.com/office/drawing/2014/main" id="{F6980433-6F8F-4964-AC0F-6950046A8EFE}"/>
              </a:ext>
            </a:extLst>
          </p:cNvPr>
          <p:cNvGrpSpPr/>
          <p:nvPr/>
        </p:nvGrpSpPr>
        <p:grpSpPr>
          <a:xfrm>
            <a:off x="2558256" y="4807280"/>
            <a:ext cx="1447800" cy="663339"/>
            <a:chOff x="1208088" y="2890709"/>
            <a:chExt cx="1447800" cy="663339"/>
          </a:xfrm>
        </p:grpSpPr>
        <p:cxnSp>
          <p:nvCxnSpPr>
            <p:cNvPr id="101" name="直接箭头连接符 100">
              <a:extLst>
                <a:ext uri="{FF2B5EF4-FFF2-40B4-BE49-F238E27FC236}">
                  <a16:creationId xmlns="" xmlns:a16="http://schemas.microsoft.com/office/drawing/2014/main" id="{9E3BD421-859C-420C-8541-E1FF97820497}"/>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02" name="直接箭头连接符 101">
              <a:extLst>
                <a:ext uri="{FF2B5EF4-FFF2-40B4-BE49-F238E27FC236}">
                  <a16:creationId xmlns="" xmlns:a16="http://schemas.microsoft.com/office/drawing/2014/main" id="{7E17B0B1-EF9B-4281-A6E1-0C6DCA7D3E15}"/>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03" name="文本框 102">
              <a:extLst>
                <a:ext uri="{FF2B5EF4-FFF2-40B4-BE49-F238E27FC236}">
                  <a16:creationId xmlns="" xmlns:a16="http://schemas.microsoft.com/office/drawing/2014/main" id="{DE1943B6-2501-4F9F-8589-FE385E0A1562}"/>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104" name="文本框 103">
              <a:extLst>
                <a:ext uri="{FF2B5EF4-FFF2-40B4-BE49-F238E27FC236}">
                  <a16:creationId xmlns="" xmlns:a16="http://schemas.microsoft.com/office/drawing/2014/main" id="{A9A939E7-E320-4368-9101-A407B4DB1CD4}"/>
                </a:ext>
              </a:extLst>
            </p:cNvPr>
            <p:cNvSpPr txBox="1"/>
            <p:nvPr/>
          </p:nvSpPr>
          <p:spPr>
            <a:xfrm>
              <a:off x="1208088"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105" name="矩形 104">
              <a:extLst>
                <a:ext uri="{FF2B5EF4-FFF2-40B4-BE49-F238E27FC236}">
                  <a16:creationId xmlns="" xmlns:a16="http://schemas.microsoft.com/office/drawing/2014/main" id="{4E21B4B3-C984-4215-A169-5F17C945E6DD}"/>
                </a:ext>
              </a:extLst>
            </p:cNvPr>
            <p:cNvSpPr/>
            <p:nvPr/>
          </p:nvSpPr>
          <p:spPr bwMode="auto">
            <a:xfrm>
              <a:off x="1219200" y="3106153"/>
              <a:ext cx="685799" cy="23875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106" name="组合 105">
            <a:extLst>
              <a:ext uri="{FF2B5EF4-FFF2-40B4-BE49-F238E27FC236}">
                <a16:creationId xmlns="" xmlns:a16="http://schemas.microsoft.com/office/drawing/2014/main" id="{3FD7AC9D-5928-4E6E-AC48-AC22A0AA92BD}"/>
              </a:ext>
            </a:extLst>
          </p:cNvPr>
          <p:cNvGrpSpPr/>
          <p:nvPr/>
        </p:nvGrpSpPr>
        <p:grpSpPr>
          <a:xfrm>
            <a:off x="6259512" y="4800600"/>
            <a:ext cx="1436688" cy="663339"/>
            <a:chOff x="1219200" y="2890709"/>
            <a:chExt cx="1436688" cy="663339"/>
          </a:xfrm>
        </p:grpSpPr>
        <p:cxnSp>
          <p:nvCxnSpPr>
            <p:cNvPr id="107" name="直接箭头连接符 106">
              <a:extLst>
                <a:ext uri="{FF2B5EF4-FFF2-40B4-BE49-F238E27FC236}">
                  <a16:creationId xmlns="" xmlns:a16="http://schemas.microsoft.com/office/drawing/2014/main" id="{21F5C8E4-35BE-4D5D-88BE-17C4BCDBC448}"/>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08" name="直接箭头连接符 107">
              <a:extLst>
                <a:ext uri="{FF2B5EF4-FFF2-40B4-BE49-F238E27FC236}">
                  <a16:creationId xmlns="" xmlns:a16="http://schemas.microsoft.com/office/drawing/2014/main" id="{B7EB0DB9-1996-4516-9982-8859B98616A8}"/>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09" name="文本框 108">
              <a:extLst>
                <a:ext uri="{FF2B5EF4-FFF2-40B4-BE49-F238E27FC236}">
                  <a16:creationId xmlns="" xmlns:a16="http://schemas.microsoft.com/office/drawing/2014/main" id="{78CC0604-9C7E-4434-B8AD-AA8727DB4E7D}"/>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110" name="文本框 109">
              <a:extLst>
                <a:ext uri="{FF2B5EF4-FFF2-40B4-BE49-F238E27FC236}">
                  <a16:creationId xmlns="" xmlns:a16="http://schemas.microsoft.com/office/drawing/2014/main" id="{D55E8359-A52C-4ED0-A524-5B6A2B04B055}"/>
                </a:ext>
              </a:extLst>
            </p:cNvPr>
            <p:cNvSpPr txBox="1"/>
            <p:nvPr/>
          </p:nvSpPr>
          <p:spPr>
            <a:xfrm>
              <a:off x="1219200"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111" name="矩形 110">
              <a:extLst>
                <a:ext uri="{FF2B5EF4-FFF2-40B4-BE49-F238E27FC236}">
                  <a16:creationId xmlns="" xmlns:a16="http://schemas.microsoft.com/office/drawing/2014/main" id="{61717A93-1D49-4A74-8307-CAF6D4C23015}"/>
                </a:ext>
              </a:extLst>
            </p:cNvPr>
            <p:cNvSpPr/>
            <p:nvPr/>
          </p:nvSpPr>
          <p:spPr bwMode="auto">
            <a:xfrm>
              <a:off x="1219201" y="3106154"/>
              <a:ext cx="358774" cy="251532"/>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grpSp>
        <p:nvGrpSpPr>
          <p:cNvPr id="112" name="组合 111">
            <a:extLst>
              <a:ext uri="{FF2B5EF4-FFF2-40B4-BE49-F238E27FC236}">
                <a16:creationId xmlns="" xmlns:a16="http://schemas.microsoft.com/office/drawing/2014/main" id="{7A544900-D156-438E-BBCC-5DCB41A671FF}"/>
              </a:ext>
            </a:extLst>
          </p:cNvPr>
          <p:cNvGrpSpPr/>
          <p:nvPr/>
        </p:nvGrpSpPr>
        <p:grpSpPr>
          <a:xfrm>
            <a:off x="7326312" y="4805491"/>
            <a:ext cx="1447800" cy="663339"/>
            <a:chOff x="1208088" y="2890709"/>
            <a:chExt cx="1447800" cy="663339"/>
          </a:xfrm>
        </p:grpSpPr>
        <p:cxnSp>
          <p:nvCxnSpPr>
            <p:cNvPr id="113" name="直接箭头连接符 112">
              <a:extLst>
                <a:ext uri="{FF2B5EF4-FFF2-40B4-BE49-F238E27FC236}">
                  <a16:creationId xmlns="" xmlns:a16="http://schemas.microsoft.com/office/drawing/2014/main" id="{A7622E07-79CE-4FCC-AECA-8D74810479A2}"/>
                </a:ext>
              </a:extLst>
            </p:cNvPr>
            <p:cNvCxnSpPr/>
            <p:nvPr/>
          </p:nvCxnSpPr>
          <p:spPr bwMode="auto">
            <a:xfrm>
              <a:off x="1219200" y="3352800"/>
              <a:ext cx="8382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14" name="直接箭头连接符 113">
              <a:extLst>
                <a:ext uri="{FF2B5EF4-FFF2-40B4-BE49-F238E27FC236}">
                  <a16:creationId xmlns="" xmlns:a16="http://schemas.microsoft.com/office/drawing/2014/main" id="{915979E7-DA1A-45D0-928F-DAF8CB39A571}"/>
                </a:ext>
              </a:extLst>
            </p:cNvPr>
            <p:cNvCxnSpPr>
              <a:cxnSpLocks/>
            </p:cNvCxnSpPr>
            <p:nvPr/>
          </p:nvCxnSpPr>
          <p:spPr bwMode="auto">
            <a:xfrm flipV="1">
              <a:off x="1219200" y="2971800"/>
              <a:ext cx="0" cy="38100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15" name="文本框 114">
              <a:extLst>
                <a:ext uri="{FF2B5EF4-FFF2-40B4-BE49-F238E27FC236}">
                  <a16:creationId xmlns="" xmlns:a16="http://schemas.microsoft.com/office/drawing/2014/main" id="{6460D26E-26A4-4594-B610-196F0D98D93A}"/>
                </a:ext>
              </a:extLst>
            </p:cNvPr>
            <p:cNvSpPr txBox="1"/>
            <p:nvPr/>
          </p:nvSpPr>
          <p:spPr>
            <a:xfrm>
              <a:off x="1741488" y="3307827"/>
              <a:ext cx="914400" cy="246221"/>
            </a:xfrm>
            <a:prstGeom prst="rect">
              <a:avLst/>
            </a:prstGeom>
            <a:noFill/>
          </p:spPr>
          <p:txBody>
            <a:bodyPr wrap="square" rtlCol="0">
              <a:spAutoFit/>
            </a:bodyPr>
            <a:lstStyle/>
            <a:p>
              <a:r>
                <a:rPr lang="en-US" altLang="zh-CN" sz="1000" dirty="0">
                  <a:solidFill>
                    <a:schemeClr val="tx1"/>
                  </a:solidFill>
                  <a:latin typeface="+mn-lt"/>
                </a:rPr>
                <a:t>band</a:t>
              </a:r>
              <a:endParaRPr lang="zh-CN" altLang="en-US" sz="1000" dirty="0">
                <a:solidFill>
                  <a:schemeClr val="tx1"/>
                </a:solidFill>
                <a:latin typeface="+mn-lt"/>
              </a:endParaRPr>
            </a:p>
          </p:txBody>
        </p:sp>
        <p:sp>
          <p:nvSpPr>
            <p:cNvPr id="116" name="文本框 115">
              <a:extLst>
                <a:ext uri="{FF2B5EF4-FFF2-40B4-BE49-F238E27FC236}">
                  <a16:creationId xmlns="" xmlns:a16="http://schemas.microsoft.com/office/drawing/2014/main" id="{0ADC709A-EC8B-46D3-A5EC-57025DFEEB9F}"/>
                </a:ext>
              </a:extLst>
            </p:cNvPr>
            <p:cNvSpPr txBox="1"/>
            <p:nvPr/>
          </p:nvSpPr>
          <p:spPr>
            <a:xfrm>
              <a:off x="1208088" y="2890709"/>
              <a:ext cx="609600" cy="215444"/>
            </a:xfrm>
            <a:prstGeom prst="rect">
              <a:avLst/>
            </a:prstGeom>
            <a:noFill/>
          </p:spPr>
          <p:txBody>
            <a:bodyPr wrap="square" rtlCol="0">
              <a:spAutoFit/>
            </a:bodyPr>
            <a:lstStyle/>
            <a:p>
              <a:r>
                <a:rPr lang="en-US" altLang="zh-CN" sz="800" dirty="0" err="1">
                  <a:solidFill>
                    <a:schemeClr val="tx1"/>
                  </a:solidFill>
                  <a:latin typeface="+mn-lt"/>
                </a:rPr>
                <a:t>TxPower</a:t>
              </a:r>
              <a:endParaRPr lang="zh-CN" altLang="en-US" sz="800" dirty="0">
                <a:solidFill>
                  <a:schemeClr val="tx1"/>
                </a:solidFill>
                <a:latin typeface="+mn-lt"/>
              </a:endParaRPr>
            </a:p>
          </p:txBody>
        </p:sp>
        <p:sp>
          <p:nvSpPr>
            <p:cNvPr id="117" name="矩形 116">
              <a:extLst>
                <a:ext uri="{FF2B5EF4-FFF2-40B4-BE49-F238E27FC236}">
                  <a16:creationId xmlns="" xmlns:a16="http://schemas.microsoft.com/office/drawing/2014/main" id="{CAC7A973-B2C0-4B20-9F45-76C43D750776}"/>
                </a:ext>
              </a:extLst>
            </p:cNvPr>
            <p:cNvSpPr/>
            <p:nvPr/>
          </p:nvSpPr>
          <p:spPr bwMode="auto">
            <a:xfrm>
              <a:off x="1534320" y="3109563"/>
              <a:ext cx="370679" cy="232239"/>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grpSp>
      <p:cxnSp>
        <p:nvCxnSpPr>
          <p:cNvPr id="118" name="直接连接符 117">
            <a:extLst>
              <a:ext uri="{FF2B5EF4-FFF2-40B4-BE49-F238E27FC236}">
                <a16:creationId xmlns="" xmlns:a16="http://schemas.microsoft.com/office/drawing/2014/main" id="{FDDAE41D-E2DC-4806-A4E9-D2A5D3970114}"/>
              </a:ext>
            </a:extLst>
          </p:cNvPr>
          <p:cNvCxnSpPr>
            <a:cxnSpLocks/>
          </p:cNvCxnSpPr>
          <p:nvPr/>
        </p:nvCxnSpPr>
        <p:spPr bwMode="auto">
          <a:xfrm flipV="1">
            <a:off x="1208088" y="5016044"/>
            <a:ext cx="7326312" cy="6680"/>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119" name="矩形 118">
            <a:extLst>
              <a:ext uri="{FF2B5EF4-FFF2-40B4-BE49-F238E27FC236}">
                <a16:creationId xmlns="" xmlns:a16="http://schemas.microsoft.com/office/drawing/2014/main" id="{AADD6FD1-4476-4189-B571-055F206E5E4F}"/>
              </a:ext>
            </a:extLst>
          </p:cNvPr>
          <p:cNvSpPr/>
          <p:nvPr/>
        </p:nvSpPr>
        <p:spPr bwMode="auto">
          <a:xfrm>
            <a:off x="6619640" y="5102025"/>
            <a:ext cx="358774" cy="162158"/>
          </a:xfrm>
          <a:prstGeom prst="rect">
            <a:avLst/>
          </a:prstGeom>
          <a:solidFill>
            <a:srgbClr val="00B8FF"/>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sp>
        <p:nvSpPr>
          <p:cNvPr id="120" name="矩形 119">
            <a:extLst>
              <a:ext uri="{FF2B5EF4-FFF2-40B4-BE49-F238E27FC236}">
                <a16:creationId xmlns="" xmlns:a16="http://schemas.microsoft.com/office/drawing/2014/main" id="{D58B5ED8-3473-48AD-A657-039A92430784}"/>
              </a:ext>
            </a:extLst>
          </p:cNvPr>
          <p:cNvSpPr/>
          <p:nvPr/>
        </p:nvSpPr>
        <p:spPr bwMode="auto">
          <a:xfrm>
            <a:off x="7331473" y="5125225"/>
            <a:ext cx="321071" cy="132575"/>
          </a:xfrm>
          <a:prstGeom prst="rect">
            <a:avLst/>
          </a:prstGeom>
          <a:solidFill>
            <a:srgbClr val="FFC0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mn-lt"/>
              <a:ea typeface="MS Gothic" charset="-128"/>
            </a:endParaRPr>
          </a:p>
        </p:txBody>
      </p:sp>
      <p:sp>
        <p:nvSpPr>
          <p:cNvPr id="121" name="椭圆 120">
            <a:extLst>
              <a:ext uri="{FF2B5EF4-FFF2-40B4-BE49-F238E27FC236}">
                <a16:creationId xmlns="" xmlns:a16="http://schemas.microsoft.com/office/drawing/2014/main" id="{7EF904B5-6D60-4F82-B1A1-09F667EBB82C}"/>
              </a:ext>
            </a:extLst>
          </p:cNvPr>
          <p:cNvSpPr/>
          <p:nvPr/>
        </p:nvSpPr>
        <p:spPr bwMode="auto">
          <a:xfrm>
            <a:off x="6248400" y="5838992"/>
            <a:ext cx="787109" cy="333208"/>
          </a:xfrm>
          <a:prstGeom prst="ellipse">
            <a:avLst/>
          </a:prstGeom>
          <a:noFill/>
          <a:ln w="9525"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22" name="椭圆 121">
            <a:extLst>
              <a:ext uri="{FF2B5EF4-FFF2-40B4-BE49-F238E27FC236}">
                <a16:creationId xmlns="" xmlns:a16="http://schemas.microsoft.com/office/drawing/2014/main" id="{DDA48F88-9882-4AC0-A03C-1D63E81B189C}"/>
              </a:ext>
            </a:extLst>
          </p:cNvPr>
          <p:cNvSpPr/>
          <p:nvPr/>
        </p:nvSpPr>
        <p:spPr bwMode="auto">
          <a:xfrm>
            <a:off x="7181347" y="5825232"/>
            <a:ext cx="787109" cy="333208"/>
          </a:xfrm>
          <a:prstGeom prst="ellipse">
            <a:avLst/>
          </a:prstGeom>
          <a:noFill/>
          <a:ln w="9525" cap="flat" cmpd="sng" algn="ctr">
            <a:solidFill>
              <a:srgbClr val="FFC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23" name="文本框 122">
            <a:extLst>
              <a:ext uri="{FF2B5EF4-FFF2-40B4-BE49-F238E27FC236}">
                <a16:creationId xmlns="" xmlns:a16="http://schemas.microsoft.com/office/drawing/2014/main" id="{F9DCF0FD-D075-4B7B-A138-109EC5292CD4}"/>
              </a:ext>
            </a:extLst>
          </p:cNvPr>
          <p:cNvSpPr txBox="1"/>
          <p:nvPr/>
        </p:nvSpPr>
        <p:spPr>
          <a:xfrm>
            <a:off x="5848520" y="3046082"/>
            <a:ext cx="1196420" cy="246221"/>
          </a:xfrm>
          <a:prstGeom prst="rect">
            <a:avLst/>
          </a:prstGeom>
          <a:noFill/>
        </p:spPr>
        <p:txBody>
          <a:bodyPr wrap="square" rtlCol="0">
            <a:spAutoFit/>
          </a:bodyPr>
          <a:lstStyle/>
          <a:p>
            <a:r>
              <a:rPr lang="en-US" altLang="zh-CN" sz="1000" dirty="0">
                <a:solidFill>
                  <a:schemeClr val="tx1"/>
                </a:solidFill>
              </a:rPr>
              <a:t>coordinating AP</a:t>
            </a:r>
            <a:endParaRPr lang="zh-CN" altLang="en-US" sz="1000" dirty="0">
              <a:solidFill>
                <a:schemeClr val="tx1"/>
              </a:solidFill>
            </a:endParaRPr>
          </a:p>
        </p:txBody>
      </p:sp>
      <p:sp>
        <p:nvSpPr>
          <p:cNvPr id="124" name="文本框 123">
            <a:extLst>
              <a:ext uri="{FF2B5EF4-FFF2-40B4-BE49-F238E27FC236}">
                <a16:creationId xmlns="" xmlns:a16="http://schemas.microsoft.com/office/drawing/2014/main" id="{D6D6C770-E329-4F39-859D-96638E9B3D13}"/>
              </a:ext>
            </a:extLst>
          </p:cNvPr>
          <p:cNvSpPr txBox="1"/>
          <p:nvPr/>
        </p:nvSpPr>
        <p:spPr>
          <a:xfrm>
            <a:off x="7163871" y="3035321"/>
            <a:ext cx="1236585" cy="246221"/>
          </a:xfrm>
          <a:prstGeom prst="rect">
            <a:avLst/>
          </a:prstGeom>
          <a:noFill/>
        </p:spPr>
        <p:txBody>
          <a:bodyPr wrap="square" rtlCol="0">
            <a:spAutoFit/>
          </a:bodyPr>
          <a:lstStyle/>
          <a:p>
            <a:r>
              <a:rPr lang="en-US" altLang="zh-CN" sz="1000" dirty="0">
                <a:solidFill>
                  <a:schemeClr val="tx1"/>
                </a:solidFill>
              </a:rPr>
              <a:t>coordinated AP</a:t>
            </a:r>
            <a:endParaRPr lang="zh-CN" altLang="en-US" sz="1000" dirty="0">
              <a:solidFill>
                <a:schemeClr val="tx1"/>
              </a:solidFill>
            </a:endParaRPr>
          </a:p>
        </p:txBody>
      </p:sp>
      <p:sp>
        <p:nvSpPr>
          <p:cNvPr id="125" name="文本框 124">
            <a:extLst>
              <a:ext uri="{FF2B5EF4-FFF2-40B4-BE49-F238E27FC236}">
                <a16:creationId xmlns="" xmlns:a16="http://schemas.microsoft.com/office/drawing/2014/main" id="{6E2942A4-F4A6-4102-97A0-20D4E0DCAD36}"/>
              </a:ext>
            </a:extLst>
          </p:cNvPr>
          <p:cNvSpPr txBox="1"/>
          <p:nvPr/>
        </p:nvSpPr>
        <p:spPr>
          <a:xfrm>
            <a:off x="1218137" y="5569280"/>
            <a:ext cx="1196420" cy="246221"/>
          </a:xfrm>
          <a:prstGeom prst="rect">
            <a:avLst/>
          </a:prstGeom>
          <a:noFill/>
        </p:spPr>
        <p:txBody>
          <a:bodyPr wrap="square" rtlCol="0">
            <a:spAutoFit/>
          </a:bodyPr>
          <a:lstStyle/>
          <a:p>
            <a:r>
              <a:rPr lang="en-US" altLang="zh-CN" sz="1000" dirty="0">
                <a:solidFill>
                  <a:schemeClr val="tx1"/>
                </a:solidFill>
              </a:rPr>
              <a:t>coordinating AP</a:t>
            </a:r>
            <a:endParaRPr lang="zh-CN" altLang="en-US" sz="1000" dirty="0">
              <a:solidFill>
                <a:schemeClr val="tx1"/>
              </a:solidFill>
            </a:endParaRPr>
          </a:p>
        </p:txBody>
      </p:sp>
      <p:sp>
        <p:nvSpPr>
          <p:cNvPr id="126" name="文本框 125">
            <a:extLst>
              <a:ext uri="{FF2B5EF4-FFF2-40B4-BE49-F238E27FC236}">
                <a16:creationId xmlns="" xmlns:a16="http://schemas.microsoft.com/office/drawing/2014/main" id="{2E6CA053-BF1E-4334-945D-552CD3D10936}"/>
              </a:ext>
            </a:extLst>
          </p:cNvPr>
          <p:cNvSpPr txBox="1"/>
          <p:nvPr/>
        </p:nvSpPr>
        <p:spPr>
          <a:xfrm>
            <a:off x="2623830" y="5554064"/>
            <a:ext cx="1236585" cy="246221"/>
          </a:xfrm>
          <a:prstGeom prst="rect">
            <a:avLst/>
          </a:prstGeom>
          <a:noFill/>
        </p:spPr>
        <p:txBody>
          <a:bodyPr wrap="square" rtlCol="0">
            <a:spAutoFit/>
          </a:bodyPr>
          <a:lstStyle/>
          <a:p>
            <a:r>
              <a:rPr lang="en-US" altLang="zh-CN" sz="1000" dirty="0">
                <a:solidFill>
                  <a:schemeClr val="tx1"/>
                </a:solidFill>
              </a:rPr>
              <a:t>coordinated AP</a:t>
            </a:r>
            <a:endParaRPr lang="zh-CN" altLang="en-US" sz="1000" dirty="0">
              <a:solidFill>
                <a:schemeClr val="tx1"/>
              </a:solidFill>
            </a:endParaRPr>
          </a:p>
        </p:txBody>
      </p:sp>
      <p:sp>
        <p:nvSpPr>
          <p:cNvPr id="127" name="文本框 126">
            <a:extLst>
              <a:ext uri="{FF2B5EF4-FFF2-40B4-BE49-F238E27FC236}">
                <a16:creationId xmlns="" xmlns:a16="http://schemas.microsoft.com/office/drawing/2014/main" id="{3B7B3FFA-3378-4695-AC89-87070276C1FE}"/>
              </a:ext>
            </a:extLst>
          </p:cNvPr>
          <p:cNvSpPr txBox="1"/>
          <p:nvPr/>
        </p:nvSpPr>
        <p:spPr>
          <a:xfrm>
            <a:off x="5735792" y="5458066"/>
            <a:ext cx="1196420" cy="246221"/>
          </a:xfrm>
          <a:prstGeom prst="rect">
            <a:avLst/>
          </a:prstGeom>
          <a:noFill/>
        </p:spPr>
        <p:txBody>
          <a:bodyPr wrap="square" rtlCol="0">
            <a:spAutoFit/>
          </a:bodyPr>
          <a:lstStyle/>
          <a:p>
            <a:r>
              <a:rPr lang="en-US" altLang="zh-CN" sz="1000" dirty="0">
                <a:solidFill>
                  <a:schemeClr val="tx1"/>
                </a:solidFill>
              </a:rPr>
              <a:t>coordinating AP</a:t>
            </a:r>
            <a:endParaRPr lang="zh-CN" altLang="en-US" sz="1000" dirty="0">
              <a:solidFill>
                <a:schemeClr val="tx1"/>
              </a:solidFill>
            </a:endParaRPr>
          </a:p>
        </p:txBody>
      </p:sp>
      <p:sp>
        <p:nvSpPr>
          <p:cNvPr id="128" name="文本框 127">
            <a:extLst>
              <a:ext uri="{FF2B5EF4-FFF2-40B4-BE49-F238E27FC236}">
                <a16:creationId xmlns="" xmlns:a16="http://schemas.microsoft.com/office/drawing/2014/main" id="{3A90716E-B672-4EB1-A1E4-40675F2C8633}"/>
              </a:ext>
            </a:extLst>
          </p:cNvPr>
          <p:cNvSpPr txBox="1"/>
          <p:nvPr/>
        </p:nvSpPr>
        <p:spPr>
          <a:xfrm>
            <a:off x="7210317" y="5469786"/>
            <a:ext cx="1236585" cy="246221"/>
          </a:xfrm>
          <a:prstGeom prst="rect">
            <a:avLst/>
          </a:prstGeom>
          <a:noFill/>
        </p:spPr>
        <p:txBody>
          <a:bodyPr wrap="square" rtlCol="0">
            <a:spAutoFit/>
          </a:bodyPr>
          <a:lstStyle/>
          <a:p>
            <a:r>
              <a:rPr lang="en-US" altLang="zh-CN" sz="1000" dirty="0">
                <a:solidFill>
                  <a:schemeClr val="tx1"/>
                </a:solidFill>
              </a:rPr>
              <a:t>coordinated AP</a:t>
            </a:r>
            <a:endParaRPr lang="zh-CN" altLang="en-US" sz="1000" dirty="0">
              <a:solidFill>
                <a:schemeClr val="tx1"/>
              </a:solidFill>
            </a:endParaRPr>
          </a:p>
        </p:txBody>
      </p:sp>
    </p:spTree>
    <p:extLst>
      <p:ext uri="{BB962C8B-B14F-4D97-AF65-F5344CB8AC3E}">
        <p14:creationId xmlns:p14="http://schemas.microsoft.com/office/powerpoint/2010/main" val="36559864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a:extLst>
              <a:ext uri="{FF2B5EF4-FFF2-40B4-BE49-F238E27FC236}">
                <a16:creationId xmlns="" xmlns:a16="http://schemas.microsoft.com/office/drawing/2014/main" id="{C80BA1A3-F2CB-4309-970E-CD360160983F}"/>
              </a:ext>
            </a:extLst>
          </p:cNvPr>
          <p:cNvSpPr>
            <a:spLocks noGrp="1"/>
          </p:cNvSpPr>
          <p:nvPr>
            <p:ph type="sldNum" idx="12"/>
          </p:nvPr>
        </p:nvSpPr>
        <p:spPr>
          <a:xfrm>
            <a:off x="4481737" y="6591124"/>
            <a:ext cx="528637" cy="363537"/>
          </a:xfrm>
        </p:spPr>
        <p:txBody>
          <a:bodyPr/>
          <a:lstStyle/>
          <a:p>
            <a:r>
              <a:rPr lang="en-GB"/>
              <a:t>Slide </a:t>
            </a:r>
            <a:fld id="{440F5867-744E-4AA6-B0ED-4C44D2DFBB7B}" type="slidenum">
              <a:rPr lang="en-GB" smtClean="0"/>
              <a:pPr/>
              <a:t>4</a:t>
            </a:fld>
            <a:endParaRPr lang="en-GB" dirty="0"/>
          </a:p>
        </p:txBody>
      </p:sp>
      <p:sp>
        <p:nvSpPr>
          <p:cNvPr id="22" name="内容占位符 1">
            <a:extLst>
              <a:ext uri="{FF2B5EF4-FFF2-40B4-BE49-F238E27FC236}">
                <a16:creationId xmlns="" xmlns:a16="http://schemas.microsoft.com/office/drawing/2014/main" id="{E915F4EA-959D-4814-A8CC-2C112AB228C3}"/>
              </a:ext>
            </a:extLst>
          </p:cNvPr>
          <p:cNvSpPr>
            <a:spLocks noGrp="1"/>
          </p:cNvSpPr>
          <p:nvPr>
            <p:ph idx="1"/>
          </p:nvPr>
        </p:nvSpPr>
        <p:spPr>
          <a:xfrm>
            <a:off x="585015" y="1469873"/>
            <a:ext cx="7772400" cy="2057400"/>
          </a:xfrm>
        </p:spPr>
        <p:txBody>
          <a:bodyPr/>
          <a:lstStyle/>
          <a:p>
            <a:pPr>
              <a:buFont typeface="Arial" panose="020B0604020202020204" pitchFamily="34" charset="0"/>
              <a:buChar char="•"/>
            </a:pPr>
            <a:endParaRPr lang="en-US" altLang="zh-CN" sz="1200" dirty="0"/>
          </a:p>
          <a:p>
            <a:pPr>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p:txBody>
      </p:sp>
      <p:sp>
        <p:nvSpPr>
          <p:cNvPr id="23" name="标题 3">
            <a:extLst>
              <a:ext uri="{FF2B5EF4-FFF2-40B4-BE49-F238E27FC236}">
                <a16:creationId xmlns="" xmlns:a16="http://schemas.microsoft.com/office/drawing/2014/main" id="{A0C043D7-B7FB-44C7-817F-16287DF7FA46}"/>
              </a:ext>
            </a:extLst>
          </p:cNvPr>
          <p:cNvSpPr txBox="1">
            <a:spLocks/>
          </p:cNvSpPr>
          <p:nvPr/>
        </p:nvSpPr>
        <p:spPr bwMode="auto">
          <a:xfrm>
            <a:off x="723106" y="595261"/>
            <a:ext cx="7772400" cy="76200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altLang="zh-CN" sz="3200" b="1" dirty="0"/>
              <a:t>Partial band power coordination Co-SR</a:t>
            </a:r>
            <a:endParaRPr lang="zh-CN" altLang="en-US" kern="0" dirty="0"/>
          </a:p>
        </p:txBody>
      </p:sp>
      <p:sp>
        <p:nvSpPr>
          <p:cNvPr id="27" name="Date Placeholder 3">
            <a:extLst>
              <a:ext uri="{FF2B5EF4-FFF2-40B4-BE49-F238E27FC236}">
                <a16:creationId xmlns="" xmlns:a16="http://schemas.microsoft.com/office/drawing/2014/main" id="{D7639C71-2B9A-4CDF-B4B4-F57B055AE934}"/>
              </a:ext>
            </a:extLst>
          </p:cNvPr>
          <p:cNvSpPr>
            <a:spLocks noGrp="1"/>
          </p:cNvSpPr>
          <p:nvPr>
            <p:ph type="dt" idx="15"/>
          </p:nvPr>
        </p:nvSpPr>
        <p:spPr>
          <a:xfrm>
            <a:off x="696912" y="333375"/>
            <a:ext cx="2303451" cy="273050"/>
          </a:xfrm>
        </p:spPr>
        <p:txBody>
          <a:bodyPr/>
          <a:lstStyle/>
          <a:p>
            <a:r>
              <a:rPr lang="en-US" altLang="zh-CN" dirty="0"/>
              <a:t>Sep</a:t>
            </a:r>
            <a:r>
              <a:rPr lang="en-US" dirty="0"/>
              <a:t> 2025</a:t>
            </a:r>
            <a:endParaRPr lang="en-GB" dirty="0"/>
          </a:p>
        </p:txBody>
      </p:sp>
      <p:grpSp>
        <p:nvGrpSpPr>
          <p:cNvPr id="2" name="组合 1">
            <a:extLst>
              <a:ext uri="{FF2B5EF4-FFF2-40B4-BE49-F238E27FC236}">
                <a16:creationId xmlns="" xmlns:a16="http://schemas.microsoft.com/office/drawing/2014/main" id="{18567435-F4D5-4A4A-ACE4-53B82A9BA709}"/>
              </a:ext>
            </a:extLst>
          </p:cNvPr>
          <p:cNvGrpSpPr/>
          <p:nvPr/>
        </p:nvGrpSpPr>
        <p:grpSpPr>
          <a:xfrm>
            <a:off x="2293634" y="4267200"/>
            <a:ext cx="3557257" cy="1828800"/>
            <a:chOff x="665370" y="2806934"/>
            <a:chExt cx="2951489" cy="1935799"/>
          </a:xfrm>
        </p:grpSpPr>
        <p:cxnSp>
          <p:nvCxnSpPr>
            <p:cNvPr id="31" name="直接连接符 30">
              <a:extLst>
                <a:ext uri="{FF2B5EF4-FFF2-40B4-BE49-F238E27FC236}">
                  <a16:creationId xmlns="" xmlns:a16="http://schemas.microsoft.com/office/drawing/2014/main" id="{FFB8A2CB-4902-4D6E-94AF-75D0A5FB3C50}"/>
                </a:ext>
              </a:extLst>
            </p:cNvPr>
            <p:cNvCxnSpPr>
              <a:cxnSpLocks/>
            </p:cNvCxnSpPr>
            <p:nvPr/>
          </p:nvCxnSpPr>
          <p:spPr bwMode="auto">
            <a:xfrm>
              <a:off x="1447800" y="2987607"/>
              <a:ext cx="0" cy="1755126"/>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35" name="矩形 34">
              <a:extLst>
                <a:ext uri="{FF2B5EF4-FFF2-40B4-BE49-F238E27FC236}">
                  <a16:creationId xmlns="" xmlns:a16="http://schemas.microsoft.com/office/drawing/2014/main" id="{33B2BF11-3948-46FE-B640-89F75B7D5173}"/>
                </a:ext>
              </a:extLst>
            </p:cNvPr>
            <p:cNvSpPr/>
            <p:nvPr/>
          </p:nvSpPr>
          <p:spPr bwMode="auto">
            <a:xfrm>
              <a:off x="920195" y="2830117"/>
              <a:ext cx="992069" cy="2286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zh-CN" sz="1000" b="0" i="0" u="none" strike="noStrike" cap="none" normalizeH="0" baseline="0" dirty="0">
                  <a:ln>
                    <a:noFill/>
                  </a:ln>
                  <a:solidFill>
                    <a:schemeClr val="tx1"/>
                  </a:solidFill>
                  <a:effectLst/>
                  <a:latin typeface="Times New Roman" pitchFamily="16" charset="0"/>
                  <a:ea typeface="MS Gothic" charset="-128"/>
                </a:rPr>
                <a:t>Coordinating AP</a:t>
              </a:r>
              <a:endParaRPr kumimoji="0" lang="zh-CN" altLang="en-US" sz="1000" b="0" i="0" u="none" strike="noStrike" cap="none" normalizeH="0" baseline="0" dirty="0">
                <a:ln>
                  <a:noFill/>
                </a:ln>
                <a:solidFill>
                  <a:schemeClr val="tx1"/>
                </a:solidFill>
                <a:effectLst/>
                <a:latin typeface="Times New Roman" pitchFamily="16" charset="0"/>
                <a:ea typeface="MS Gothic" charset="-128"/>
              </a:endParaRPr>
            </a:p>
          </p:txBody>
        </p:sp>
        <p:cxnSp>
          <p:nvCxnSpPr>
            <p:cNvPr id="36" name="直接连接符 35">
              <a:extLst>
                <a:ext uri="{FF2B5EF4-FFF2-40B4-BE49-F238E27FC236}">
                  <a16:creationId xmlns="" xmlns:a16="http://schemas.microsoft.com/office/drawing/2014/main" id="{4D1866AB-E6DE-4CFF-B6B3-9A4C3E971FC7}"/>
                </a:ext>
              </a:extLst>
            </p:cNvPr>
            <p:cNvCxnSpPr>
              <a:cxnSpLocks/>
            </p:cNvCxnSpPr>
            <p:nvPr/>
          </p:nvCxnSpPr>
          <p:spPr bwMode="auto">
            <a:xfrm>
              <a:off x="3048000" y="2944417"/>
              <a:ext cx="3720" cy="1798316"/>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37" name="矩形 36">
              <a:extLst>
                <a:ext uri="{FF2B5EF4-FFF2-40B4-BE49-F238E27FC236}">
                  <a16:creationId xmlns="" xmlns:a16="http://schemas.microsoft.com/office/drawing/2014/main" id="{4984F907-BCC7-4C13-9234-1BF679601710}"/>
                </a:ext>
              </a:extLst>
            </p:cNvPr>
            <p:cNvSpPr/>
            <p:nvPr/>
          </p:nvSpPr>
          <p:spPr bwMode="auto">
            <a:xfrm>
              <a:off x="2588193" y="2806934"/>
              <a:ext cx="1028666" cy="2286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zh-CN" sz="1000" dirty="0">
                  <a:solidFill>
                    <a:schemeClr val="tx1"/>
                  </a:solidFill>
                </a:rPr>
                <a:t>Coordinated AP</a:t>
              </a:r>
              <a:endParaRPr lang="zh-CN" altLang="en-US" sz="1000" dirty="0">
                <a:solidFill>
                  <a:schemeClr val="tx1"/>
                </a:solidFill>
              </a:endParaRPr>
            </a:p>
          </p:txBody>
        </p:sp>
        <p:sp>
          <p:nvSpPr>
            <p:cNvPr id="38" name="矩形 37">
              <a:extLst>
                <a:ext uri="{FF2B5EF4-FFF2-40B4-BE49-F238E27FC236}">
                  <a16:creationId xmlns="" xmlns:a16="http://schemas.microsoft.com/office/drawing/2014/main" id="{4BF67E02-9DCC-4F3F-981F-6EA9D7A61224}"/>
                </a:ext>
              </a:extLst>
            </p:cNvPr>
            <p:cNvSpPr/>
            <p:nvPr/>
          </p:nvSpPr>
          <p:spPr bwMode="auto">
            <a:xfrm>
              <a:off x="1447800" y="3233828"/>
              <a:ext cx="914400" cy="586889"/>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39" name="图片 38">
              <a:extLst>
                <a:ext uri="{FF2B5EF4-FFF2-40B4-BE49-F238E27FC236}">
                  <a16:creationId xmlns="" xmlns:a16="http://schemas.microsoft.com/office/drawing/2014/main" id="{D527E567-F62F-4EB4-9000-C9390D6246C5}"/>
                </a:ext>
              </a:extLst>
            </p:cNvPr>
            <p:cNvPicPr>
              <a:picLocks noChangeAspect="1"/>
            </p:cNvPicPr>
            <p:nvPr/>
          </p:nvPicPr>
          <p:blipFill>
            <a:blip r:embed="rId2"/>
            <a:stretch>
              <a:fillRect/>
            </a:stretch>
          </p:blipFill>
          <p:spPr>
            <a:xfrm>
              <a:off x="2162450" y="3436012"/>
              <a:ext cx="146585" cy="247127"/>
            </a:xfrm>
            <a:prstGeom prst="rect">
              <a:avLst/>
            </a:prstGeom>
          </p:spPr>
        </p:pic>
        <p:sp>
          <p:nvSpPr>
            <p:cNvPr id="40" name="矩形 39">
              <a:extLst>
                <a:ext uri="{FF2B5EF4-FFF2-40B4-BE49-F238E27FC236}">
                  <a16:creationId xmlns="" xmlns:a16="http://schemas.microsoft.com/office/drawing/2014/main" id="{8D817969-45CE-4EC2-A40D-B7BF7EAAC47C}"/>
                </a:ext>
              </a:extLst>
            </p:cNvPr>
            <p:cNvSpPr/>
            <p:nvPr/>
          </p:nvSpPr>
          <p:spPr bwMode="auto">
            <a:xfrm>
              <a:off x="2476026" y="3233827"/>
              <a:ext cx="575694" cy="586889"/>
            </a:xfrm>
            <a:prstGeom prst="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41" name="图片 40">
              <a:extLst>
                <a:ext uri="{FF2B5EF4-FFF2-40B4-BE49-F238E27FC236}">
                  <a16:creationId xmlns="" xmlns:a16="http://schemas.microsoft.com/office/drawing/2014/main" id="{5B72B915-F9A3-4344-A642-796F643D7A01}"/>
                </a:ext>
              </a:extLst>
            </p:cNvPr>
            <p:cNvPicPr>
              <a:picLocks noChangeAspect="1"/>
            </p:cNvPicPr>
            <p:nvPr/>
          </p:nvPicPr>
          <p:blipFill>
            <a:blip r:embed="rId2"/>
            <a:stretch>
              <a:fillRect/>
            </a:stretch>
          </p:blipFill>
          <p:spPr>
            <a:xfrm>
              <a:off x="2590800" y="3440066"/>
              <a:ext cx="146585" cy="247127"/>
            </a:xfrm>
            <a:prstGeom prst="rect">
              <a:avLst/>
            </a:prstGeom>
          </p:spPr>
        </p:pic>
        <p:sp>
          <p:nvSpPr>
            <p:cNvPr id="42" name="矩形 41">
              <a:extLst>
                <a:ext uri="{FF2B5EF4-FFF2-40B4-BE49-F238E27FC236}">
                  <a16:creationId xmlns="" xmlns:a16="http://schemas.microsoft.com/office/drawing/2014/main" id="{5F2056F4-3FC1-4854-865B-43BC6DCE59FD}"/>
                </a:ext>
              </a:extLst>
            </p:cNvPr>
            <p:cNvSpPr/>
            <p:nvPr/>
          </p:nvSpPr>
          <p:spPr bwMode="auto">
            <a:xfrm>
              <a:off x="1458481" y="3882340"/>
              <a:ext cx="618175" cy="586889"/>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43" name="图片 42">
              <a:extLst>
                <a:ext uri="{FF2B5EF4-FFF2-40B4-BE49-F238E27FC236}">
                  <a16:creationId xmlns="" xmlns:a16="http://schemas.microsoft.com/office/drawing/2014/main" id="{AD62D9B2-7F98-46C9-A503-CB7F18453D96}"/>
                </a:ext>
              </a:extLst>
            </p:cNvPr>
            <p:cNvPicPr>
              <a:picLocks noChangeAspect="1"/>
            </p:cNvPicPr>
            <p:nvPr/>
          </p:nvPicPr>
          <p:blipFill>
            <a:blip r:embed="rId2"/>
            <a:stretch>
              <a:fillRect/>
            </a:stretch>
          </p:blipFill>
          <p:spPr>
            <a:xfrm>
              <a:off x="1876709" y="4068890"/>
              <a:ext cx="146585" cy="247127"/>
            </a:xfrm>
            <a:prstGeom prst="rect">
              <a:avLst/>
            </a:prstGeom>
          </p:spPr>
        </p:pic>
        <p:sp>
          <p:nvSpPr>
            <p:cNvPr id="44" name="矩形 43">
              <a:extLst>
                <a:ext uri="{FF2B5EF4-FFF2-40B4-BE49-F238E27FC236}">
                  <a16:creationId xmlns="" xmlns:a16="http://schemas.microsoft.com/office/drawing/2014/main" id="{5EAC4451-96B4-4E11-9943-00EA6AF98BCE}"/>
                </a:ext>
              </a:extLst>
            </p:cNvPr>
            <p:cNvSpPr/>
            <p:nvPr/>
          </p:nvSpPr>
          <p:spPr bwMode="auto">
            <a:xfrm>
              <a:off x="2189861" y="3878379"/>
              <a:ext cx="861859" cy="586889"/>
            </a:xfrm>
            <a:prstGeom prst="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pic>
          <p:nvPicPr>
            <p:cNvPr id="45" name="图片 44">
              <a:extLst>
                <a:ext uri="{FF2B5EF4-FFF2-40B4-BE49-F238E27FC236}">
                  <a16:creationId xmlns="" xmlns:a16="http://schemas.microsoft.com/office/drawing/2014/main" id="{1621E8BC-80D3-4B4D-904F-111682F30763}"/>
                </a:ext>
              </a:extLst>
            </p:cNvPr>
            <p:cNvPicPr>
              <a:picLocks noChangeAspect="1"/>
            </p:cNvPicPr>
            <p:nvPr/>
          </p:nvPicPr>
          <p:blipFill>
            <a:blip r:embed="rId2"/>
            <a:stretch>
              <a:fillRect/>
            </a:stretch>
          </p:blipFill>
          <p:spPr>
            <a:xfrm>
              <a:off x="2327580" y="4067565"/>
              <a:ext cx="146585" cy="247127"/>
            </a:xfrm>
            <a:prstGeom prst="rect">
              <a:avLst/>
            </a:prstGeom>
          </p:spPr>
        </p:pic>
        <p:sp>
          <p:nvSpPr>
            <p:cNvPr id="46" name="文本框 45">
              <a:extLst>
                <a:ext uri="{FF2B5EF4-FFF2-40B4-BE49-F238E27FC236}">
                  <a16:creationId xmlns="" xmlns:a16="http://schemas.microsoft.com/office/drawing/2014/main" id="{4EADC62F-A7DD-4552-BD41-F6287F365306}"/>
                </a:ext>
              </a:extLst>
            </p:cNvPr>
            <p:cNvSpPr txBox="1"/>
            <p:nvPr/>
          </p:nvSpPr>
          <p:spPr>
            <a:xfrm>
              <a:off x="688146" y="3440066"/>
              <a:ext cx="728084" cy="134517"/>
            </a:xfrm>
            <a:prstGeom prst="rect">
              <a:avLst/>
            </a:prstGeom>
            <a:noFill/>
          </p:spPr>
          <p:txBody>
            <a:bodyPr wrap="none" rtlCol="0">
              <a:spAutoFit/>
            </a:bodyPr>
            <a:lstStyle/>
            <a:p>
              <a:r>
                <a:rPr lang="en-US" altLang="zh-CN" sz="800" dirty="0">
                  <a:solidFill>
                    <a:schemeClr val="tx1"/>
                  </a:solidFill>
                  <a:latin typeface="微软雅黑" panose="020B0503020204020204" pitchFamily="34" charset="-122"/>
                  <a:ea typeface="微软雅黑" panose="020B0503020204020204" pitchFamily="34" charset="-122"/>
                </a:rPr>
                <a:t>Sub-band1</a:t>
              </a:r>
              <a:endParaRPr lang="zh-CN" altLang="en-US" sz="800" dirty="0">
                <a:solidFill>
                  <a:schemeClr val="tx1"/>
                </a:solidFill>
                <a:latin typeface="微软雅黑" panose="020B0503020204020204" pitchFamily="34" charset="-122"/>
                <a:ea typeface="微软雅黑" panose="020B0503020204020204" pitchFamily="34" charset="-122"/>
              </a:endParaRPr>
            </a:p>
          </p:txBody>
        </p:sp>
        <p:sp>
          <p:nvSpPr>
            <p:cNvPr id="47" name="文本框 46">
              <a:extLst>
                <a:ext uri="{FF2B5EF4-FFF2-40B4-BE49-F238E27FC236}">
                  <a16:creationId xmlns="" xmlns:a16="http://schemas.microsoft.com/office/drawing/2014/main" id="{24C5A46B-A2CC-467D-A7B8-CFD5D4613974}"/>
                </a:ext>
              </a:extLst>
            </p:cNvPr>
            <p:cNvSpPr txBox="1"/>
            <p:nvPr/>
          </p:nvSpPr>
          <p:spPr>
            <a:xfrm>
              <a:off x="665370" y="4148680"/>
              <a:ext cx="728084" cy="134517"/>
            </a:xfrm>
            <a:prstGeom prst="rect">
              <a:avLst/>
            </a:prstGeom>
            <a:noFill/>
          </p:spPr>
          <p:txBody>
            <a:bodyPr wrap="none" rtlCol="0">
              <a:spAutoFit/>
            </a:bodyPr>
            <a:lstStyle/>
            <a:p>
              <a:r>
                <a:rPr lang="en-US" altLang="zh-CN" sz="800" dirty="0">
                  <a:solidFill>
                    <a:schemeClr val="tx1"/>
                  </a:solidFill>
                  <a:latin typeface="微软雅黑" panose="020B0503020204020204" pitchFamily="34" charset="-122"/>
                  <a:ea typeface="微软雅黑" panose="020B0503020204020204" pitchFamily="34" charset="-122"/>
                </a:rPr>
                <a:t>Sub-band2</a:t>
              </a:r>
              <a:endParaRPr lang="zh-CN" altLang="en-US" sz="800" dirty="0">
                <a:solidFill>
                  <a:schemeClr val="tx1"/>
                </a:solidFill>
                <a:latin typeface="微软雅黑" panose="020B0503020204020204" pitchFamily="34" charset="-122"/>
                <a:ea typeface="微软雅黑" panose="020B0503020204020204" pitchFamily="34" charset="-122"/>
              </a:endParaRPr>
            </a:p>
          </p:txBody>
        </p:sp>
        <p:sp>
          <p:nvSpPr>
            <p:cNvPr id="48" name="矩形 47">
              <a:extLst>
                <a:ext uri="{FF2B5EF4-FFF2-40B4-BE49-F238E27FC236}">
                  <a16:creationId xmlns="" xmlns:a16="http://schemas.microsoft.com/office/drawing/2014/main" id="{E32BFCF4-7D91-49B9-A86B-5816B8951820}"/>
                </a:ext>
              </a:extLst>
            </p:cNvPr>
            <p:cNvSpPr/>
            <p:nvPr/>
          </p:nvSpPr>
          <p:spPr bwMode="auto">
            <a:xfrm>
              <a:off x="2008539" y="3030002"/>
              <a:ext cx="738966" cy="2286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zh-CN" sz="900" dirty="0">
                  <a:solidFill>
                    <a:schemeClr val="tx1"/>
                  </a:solidFill>
                  <a:latin typeface="微软雅黑" panose="020B0503020204020204" pitchFamily="34" charset="-122"/>
                  <a:ea typeface="微软雅黑" panose="020B0503020204020204" pitchFamily="34" charset="-122"/>
                </a:rPr>
                <a:t>Coverage</a:t>
              </a:r>
              <a:endParaRPr lang="zh-CN" altLang="en-US" sz="900" dirty="0">
                <a:solidFill>
                  <a:schemeClr val="tx1"/>
                </a:solidFill>
                <a:latin typeface="微软雅黑" panose="020B0503020204020204" pitchFamily="34" charset="-122"/>
                <a:ea typeface="微软雅黑" panose="020B0503020204020204" pitchFamily="34" charset="-122"/>
              </a:endParaRPr>
            </a:p>
          </p:txBody>
        </p:sp>
      </p:grpSp>
      <p:sp>
        <p:nvSpPr>
          <p:cNvPr id="49" name="内容占位符 1">
            <a:extLst>
              <a:ext uri="{FF2B5EF4-FFF2-40B4-BE49-F238E27FC236}">
                <a16:creationId xmlns="" xmlns:a16="http://schemas.microsoft.com/office/drawing/2014/main" id="{375B6D69-7FB7-4C26-9DA0-9A40003B5959}"/>
              </a:ext>
            </a:extLst>
          </p:cNvPr>
          <p:cNvSpPr txBox="1">
            <a:spLocks/>
          </p:cNvSpPr>
          <p:nvPr/>
        </p:nvSpPr>
        <p:spPr bwMode="auto">
          <a:xfrm>
            <a:off x="538162" y="1500098"/>
            <a:ext cx="8142288" cy="220509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zh-CN" sz="1400" kern="0" dirty="0"/>
              <a:t>11.bn supports a maximum bandwidth of up to 320 MHz, while many terminals support less than 320 </a:t>
            </a:r>
            <a:r>
              <a:rPr lang="en-US" altLang="zh-CN" sz="1400" kern="0" dirty="0" err="1"/>
              <a:t>MHz.</a:t>
            </a:r>
            <a:r>
              <a:rPr lang="en-US" altLang="zh-CN" sz="1400" kern="0" dirty="0"/>
              <a:t> In such cases, power coordination across sub-bands can further improve the spectrum efficiency of Co-SR.</a:t>
            </a:r>
          </a:p>
          <a:p>
            <a:pPr>
              <a:buFont typeface="Arial" panose="020B0604020202020204" pitchFamily="34" charset="0"/>
              <a:buChar char="•"/>
            </a:pPr>
            <a:endParaRPr lang="en-US" altLang="zh-CN" sz="1400" kern="0" dirty="0"/>
          </a:p>
          <a:p>
            <a:pPr>
              <a:buFont typeface="Arial" panose="020B0604020202020204" pitchFamily="34" charset="0"/>
              <a:buChar char="•"/>
            </a:pPr>
            <a:r>
              <a:rPr lang="en-US" altLang="zh-CN" sz="1400" kern="0" dirty="0"/>
              <a:t>When coordinating power by sub-band, Sub-band1 can be constrained to low-power transmission, and Sub-band2 to high-power transmission. For near users of the coordinated AP, low-power transmission can be used in Sub-band1 to reduce interference to the edge users of the coordinating AP. For the edge users of the coordinated AP, high-power transmission can be applied in Sub-band2, while the coordinating AP schedules near users in Sub-band2 to control interference.</a:t>
            </a:r>
            <a:endParaRPr kumimoji="0" lang="zh-CN" altLang="en-US" sz="1400" i="0" u="none" strike="noStrike" cap="none" normalizeH="0" baseline="0" dirty="0">
              <a:ln>
                <a:noFill/>
              </a:ln>
              <a:solidFill>
                <a:schemeClr val="tx1"/>
              </a:solidFill>
              <a:effectLst/>
              <a:latin typeface="Times New Roman" pitchFamily="16" charset="0"/>
              <a:ea typeface="MS Gothic" charset="-128"/>
            </a:endParaRPr>
          </a:p>
        </p:txBody>
      </p:sp>
      <p:sp>
        <p:nvSpPr>
          <p:cNvPr id="84" name="文本框 83">
            <a:extLst>
              <a:ext uri="{FF2B5EF4-FFF2-40B4-BE49-F238E27FC236}">
                <a16:creationId xmlns="" xmlns:a16="http://schemas.microsoft.com/office/drawing/2014/main" id="{50DDEA25-8EE8-4824-9107-E6AC4F20F1F2}"/>
              </a:ext>
            </a:extLst>
          </p:cNvPr>
          <p:cNvSpPr txBox="1"/>
          <p:nvPr/>
        </p:nvSpPr>
        <p:spPr>
          <a:xfrm>
            <a:off x="1732977" y="3904429"/>
            <a:ext cx="6140264" cy="307777"/>
          </a:xfrm>
          <a:prstGeom prst="rect">
            <a:avLst/>
          </a:prstGeom>
          <a:noFill/>
        </p:spPr>
        <p:txBody>
          <a:bodyPr wrap="square">
            <a:spAutoFit/>
          </a:bodyPr>
          <a:lstStyle/>
          <a:p>
            <a:r>
              <a:rPr lang="en-US" altLang="zh-CN" sz="1400" b="1" dirty="0">
                <a:solidFill>
                  <a:schemeClr val="tx1"/>
                </a:solidFill>
              </a:rPr>
              <a:t>Adopt power collaboration of sub-bands for edge and near-point users</a:t>
            </a:r>
            <a:endParaRPr lang="zh-CN" altLang="en-US" sz="1400" dirty="0">
              <a:solidFill>
                <a:schemeClr val="tx1"/>
              </a:solidFill>
            </a:endParaRPr>
          </a:p>
        </p:txBody>
      </p:sp>
      <p:sp>
        <p:nvSpPr>
          <p:cNvPr id="85" name="Footer Placeholder 4">
            <a:extLst>
              <a:ext uri="{FF2B5EF4-FFF2-40B4-BE49-F238E27FC236}">
                <a16:creationId xmlns="" xmlns:a16="http://schemas.microsoft.com/office/drawing/2014/main" id="{FF021F88-230E-4D6F-ADD3-21EC6A527293}"/>
              </a:ext>
            </a:extLst>
          </p:cNvPr>
          <p:cNvSpPr>
            <a:spLocks noGrp="1"/>
          </p:cNvSpPr>
          <p:nvPr>
            <p:ph type="ftr" idx="14"/>
          </p:nvPr>
        </p:nvSpPr>
        <p:spPr>
          <a:xfrm>
            <a:off x="5500694" y="6475413"/>
            <a:ext cx="3041644" cy="180975"/>
          </a:xfrm>
        </p:spPr>
        <p:txBody>
          <a:bodyPr/>
          <a:lstStyle/>
          <a:p>
            <a:r>
              <a:rPr lang="en-US" altLang="zh-CN" dirty="0"/>
              <a:t>Zhou lei</a:t>
            </a:r>
            <a:r>
              <a:rPr lang="en-GB" dirty="0"/>
              <a:t>, </a:t>
            </a:r>
            <a:r>
              <a:rPr lang="en-US" altLang="zh-CN" dirty="0"/>
              <a:t>New  H3C</a:t>
            </a:r>
            <a:endParaRPr lang="en-GB" dirty="0"/>
          </a:p>
        </p:txBody>
      </p:sp>
    </p:spTree>
    <p:extLst>
      <p:ext uri="{BB962C8B-B14F-4D97-AF65-F5344CB8AC3E}">
        <p14:creationId xmlns:p14="http://schemas.microsoft.com/office/powerpoint/2010/main" val="253670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a:extLst>
              <a:ext uri="{FF2B5EF4-FFF2-40B4-BE49-F238E27FC236}">
                <a16:creationId xmlns="" xmlns:a16="http://schemas.microsoft.com/office/drawing/2014/main" id="{C80BA1A3-F2CB-4309-970E-CD360160983F}"/>
              </a:ext>
            </a:extLst>
          </p:cNvPr>
          <p:cNvSpPr>
            <a:spLocks noGrp="1"/>
          </p:cNvSpPr>
          <p:nvPr>
            <p:ph type="sldNum" idx="12"/>
          </p:nvPr>
        </p:nvSpPr>
        <p:spPr>
          <a:xfrm>
            <a:off x="4481737" y="6591124"/>
            <a:ext cx="528637" cy="363537"/>
          </a:xfrm>
        </p:spPr>
        <p:txBody>
          <a:bodyPr/>
          <a:lstStyle/>
          <a:p>
            <a:r>
              <a:rPr lang="en-GB"/>
              <a:t>Slide </a:t>
            </a:r>
            <a:fld id="{440F5867-744E-4AA6-B0ED-4C44D2DFBB7B}" type="slidenum">
              <a:rPr lang="en-GB" smtClean="0"/>
              <a:pPr/>
              <a:t>5</a:t>
            </a:fld>
            <a:endParaRPr lang="en-GB" dirty="0"/>
          </a:p>
        </p:txBody>
      </p:sp>
      <p:sp>
        <p:nvSpPr>
          <p:cNvPr id="22" name="内容占位符 1">
            <a:extLst>
              <a:ext uri="{FF2B5EF4-FFF2-40B4-BE49-F238E27FC236}">
                <a16:creationId xmlns="" xmlns:a16="http://schemas.microsoft.com/office/drawing/2014/main" id="{E915F4EA-959D-4814-A8CC-2C112AB228C3}"/>
              </a:ext>
            </a:extLst>
          </p:cNvPr>
          <p:cNvSpPr>
            <a:spLocks noGrp="1"/>
          </p:cNvSpPr>
          <p:nvPr>
            <p:ph idx="1"/>
          </p:nvPr>
        </p:nvSpPr>
        <p:spPr>
          <a:xfrm>
            <a:off x="585015" y="1469873"/>
            <a:ext cx="7772400" cy="2057400"/>
          </a:xfrm>
        </p:spPr>
        <p:txBody>
          <a:bodyPr/>
          <a:lstStyle/>
          <a:p>
            <a:pPr>
              <a:buFont typeface="Arial" panose="020B0604020202020204" pitchFamily="34" charset="0"/>
              <a:buChar char="•"/>
            </a:pPr>
            <a:endParaRPr lang="en-US" altLang="zh-CN" sz="1200" dirty="0"/>
          </a:p>
          <a:p>
            <a:pPr>
              <a:buFont typeface="Arial" panose="020B0604020202020204" pitchFamily="34" charset="0"/>
              <a:buChar char="•"/>
            </a:pPr>
            <a:endParaRPr lang="en-US" altLang="zh-CN" sz="1200" dirty="0"/>
          </a:p>
          <a:p>
            <a:pPr lvl="1">
              <a:buFont typeface="Arial" panose="020B0604020202020204" pitchFamily="34" charset="0"/>
              <a:buChar char="•"/>
            </a:pPr>
            <a:endParaRPr lang="en-US" altLang="zh-CN" sz="1200" dirty="0"/>
          </a:p>
        </p:txBody>
      </p:sp>
      <p:sp>
        <p:nvSpPr>
          <p:cNvPr id="23" name="标题 3">
            <a:extLst>
              <a:ext uri="{FF2B5EF4-FFF2-40B4-BE49-F238E27FC236}">
                <a16:creationId xmlns="" xmlns:a16="http://schemas.microsoft.com/office/drawing/2014/main" id="{A0C043D7-B7FB-44C7-817F-16287DF7FA46}"/>
              </a:ext>
            </a:extLst>
          </p:cNvPr>
          <p:cNvSpPr txBox="1">
            <a:spLocks/>
          </p:cNvSpPr>
          <p:nvPr/>
        </p:nvSpPr>
        <p:spPr bwMode="auto">
          <a:xfrm>
            <a:off x="723106" y="595261"/>
            <a:ext cx="7772400" cy="76200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altLang="zh-CN" sz="3200" b="1" dirty="0"/>
              <a:t>Partial band power coordination Co-SR</a:t>
            </a:r>
            <a:r>
              <a:rPr lang="en-US" altLang="zh-CN" dirty="0"/>
              <a:t>(2)</a:t>
            </a:r>
            <a:endParaRPr lang="zh-CN" altLang="en-US" kern="0" dirty="0"/>
          </a:p>
        </p:txBody>
      </p:sp>
      <p:sp>
        <p:nvSpPr>
          <p:cNvPr id="27" name="Date Placeholder 3">
            <a:extLst>
              <a:ext uri="{FF2B5EF4-FFF2-40B4-BE49-F238E27FC236}">
                <a16:creationId xmlns="" xmlns:a16="http://schemas.microsoft.com/office/drawing/2014/main" id="{D7639C71-2B9A-4CDF-B4B4-F57B055AE934}"/>
              </a:ext>
            </a:extLst>
          </p:cNvPr>
          <p:cNvSpPr>
            <a:spLocks noGrp="1"/>
          </p:cNvSpPr>
          <p:nvPr>
            <p:ph type="dt" idx="15"/>
          </p:nvPr>
        </p:nvSpPr>
        <p:spPr>
          <a:xfrm>
            <a:off x="696912" y="333375"/>
            <a:ext cx="2303451" cy="273050"/>
          </a:xfrm>
        </p:spPr>
        <p:txBody>
          <a:bodyPr/>
          <a:lstStyle/>
          <a:p>
            <a:r>
              <a:rPr lang="en-US" dirty="0"/>
              <a:t>Sep 2025</a:t>
            </a:r>
            <a:endParaRPr lang="en-GB" dirty="0"/>
          </a:p>
        </p:txBody>
      </p:sp>
      <p:sp>
        <p:nvSpPr>
          <p:cNvPr id="49" name="内容占位符 1">
            <a:extLst>
              <a:ext uri="{FF2B5EF4-FFF2-40B4-BE49-F238E27FC236}">
                <a16:creationId xmlns="" xmlns:a16="http://schemas.microsoft.com/office/drawing/2014/main" id="{375B6D69-7FB7-4C26-9DA0-9A40003B5959}"/>
              </a:ext>
            </a:extLst>
          </p:cNvPr>
          <p:cNvSpPr txBox="1">
            <a:spLocks/>
          </p:cNvSpPr>
          <p:nvPr/>
        </p:nvSpPr>
        <p:spPr bwMode="auto">
          <a:xfrm>
            <a:off x="538162" y="1500098"/>
            <a:ext cx="8142288" cy="269090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zh-CN" sz="1400" dirty="0"/>
              <a:t>During the Co-SR negotiation phase, enhance the capability to support Partial Band Power Coordination Co-SR, including adding support for Partial Band Power Coordination Co-SR in the MAPC Negotiation Request frame and MAPC Negotiation Response frame.</a:t>
            </a:r>
          </a:p>
          <a:p>
            <a:pPr>
              <a:buFont typeface="Arial" panose="020B0604020202020204" pitchFamily="34" charset="0"/>
              <a:buChar char="•"/>
            </a:pPr>
            <a:endParaRPr lang="en-US" altLang="zh-CN" sz="1400" dirty="0"/>
          </a:p>
          <a:p>
            <a:pPr>
              <a:buFont typeface="Arial" panose="020B0604020202020204" pitchFamily="34" charset="0"/>
              <a:buChar char="•"/>
            </a:pPr>
            <a:r>
              <a:rPr lang="en-US" altLang="zh-CN" sz="1400" dirty="0"/>
              <a:t>In the Co-SR transmission phase, the Co-SR Trigger frame enhances the sub-band information shared in the User Info field, enabling </a:t>
            </a:r>
            <a:r>
              <a:rPr lang="en-US" altLang="zh-CN" sz="1400" dirty="0" err="1"/>
              <a:t>subband</a:t>
            </a:r>
            <a:r>
              <a:rPr lang="en-US" altLang="zh-CN" sz="1400" dirty="0"/>
              <a:t> power control.</a:t>
            </a:r>
          </a:p>
          <a:p>
            <a:pPr>
              <a:buFont typeface="Arial" panose="020B0604020202020204" pitchFamily="34" charset="0"/>
              <a:buChar char="•"/>
            </a:pPr>
            <a:endParaRPr lang="en-US" altLang="zh-CN" sz="1400" kern="0" dirty="0"/>
          </a:p>
          <a:p>
            <a:pPr>
              <a:buFont typeface="Arial" panose="020B0604020202020204" pitchFamily="34" charset="0"/>
              <a:buChar char="•"/>
            </a:pPr>
            <a:r>
              <a:rPr lang="en-US" altLang="zh-CN" sz="1400" kern="0" dirty="0"/>
              <a:t>To reduce the complexity of AP sub-band scheduling, the number of </a:t>
            </a:r>
            <a:r>
              <a:rPr lang="en-US" altLang="zh-CN" sz="1400" kern="0" dirty="0" err="1"/>
              <a:t>subbands</a:t>
            </a:r>
            <a:r>
              <a:rPr lang="en-US" altLang="zh-CN" sz="1400" kern="0" dirty="0"/>
              <a:t> can be controlled, e.g., up to 4; only used when the AP operating bandwidth is 160 MHz or 320 </a:t>
            </a:r>
            <a:r>
              <a:rPr lang="en-US" altLang="zh-CN" sz="1400" kern="0" dirty="0" err="1"/>
              <a:t>MHz.</a:t>
            </a:r>
            <a:endParaRPr lang="en-US" altLang="zh-CN" sz="1400" kern="0" dirty="0"/>
          </a:p>
        </p:txBody>
      </p:sp>
      <p:graphicFrame>
        <p:nvGraphicFramePr>
          <p:cNvPr id="28" name="表格 38">
            <a:extLst>
              <a:ext uri="{FF2B5EF4-FFF2-40B4-BE49-F238E27FC236}">
                <a16:creationId xmlns="" xmlns:a16="http://schemas.microsoft.com/office/drawing/2014/main" id="{94E85F94-F26E-4AD5-8EDC-4BC8534FD4A1}"/>
              </a:ext>
            </a:extLst>
          </p:cNvPr>
          <p:cNvGraphicFramePr>
            <a:graphicFrameLocks noGrp="1"/>
          </p:cNvGraphicFramePr>
          <p:nvPr>
            <p:extLst>
              <p:ext uri="{D42A27DB-BD31-4B8C-83A1-F6EECF244321}">
                <p14:modId xmlns:p14="http://schemas.microsoft.com/office/powerpoint/2010/main" val="1863597648"/>
              </p:ext>
            </p:extLst>
          </p:nvPr>
        </p:nvGraphicFramePr>
        <p:xfrm>
          <a:off x="779473" y="5573451"/>
          <a:ext cx="7879767" cy="335280"/>
        </p:xfrm>
        <a:graphic>
          <a:graphicData uri="http://schemas.openxmlformats.org/drawingml/2006/table">
            <a:tbl>
              <a:tblPr firstRow="1" bandRow="1">
                <a:tableStyleId>{5C22544A-7EE6-4342-B048-85BDC9FD1C3A}</a:tableStyleId>
              </a:tblPr>
              <a:tblGrid>
                <a:gridCol w="448583">
                  <a:extLst>
                    <a:ext uri="{9D8B030D-6E8A-4147-A177-3AD203B41FA5}">
                      <a16:colId xmlns="" xmlns:a16="http://schemas.microsoft.com/office/drawing/2014/main" val="1228954881"/>
                    </a:ext>
                  </a:extLst>
                </a:gridCol>
                <a:gridCol w="952921">
                  <a:extLst>
                    <a:ext uri="{9D8B030D-6E8A-4147-A177-3AD203B41FA5}">
                      <a16:colId xmlns="" xmlns:a16="http://schemas.microsoft.com/office/drawing/2014/main" val="1281481269"/>
                    </a:ext>
                  </a:extLst>
                </a:gridCol>
                <a:gridCol w="1013805">
                  <a:extLst>
                    <a:ext uri="{9D8B030D-6E8A-4147-A177-3AD203B41FA5}">
                      <a16:colId xmlns="" xmlns:a16="http://schemas.microsoft.com/office/drawing/2014/main" val="3167660001"/>
                    </a:ext>
                  </a:extLst>
                </a:gridCol>
                <a:gridCol w="971445">
                  <a:extLst>
                    <a:ext uri="{9D8B030D-6E8A-4147-A177-3AD203B41FA5}">
                      <a16:colId xmlns="" xmlns:a16="http://schemas.microsoft.com/office/drawing/2014/main" val="4137937294"/>
                    </a:ext>
                  </a:extLst>
                </a:gridCol>
                <a:gridCol w="1588201">
                  <a:extLst>
                    <a:ext uri="{9D8B030D-6E8A-4147-A177-3AD203B41FA5}">
                      <a16:colId xmlns="" xmlns:a16="http://schemas.microsoft.com/office/drawing/2014/main" val="1712147513"/>
                    </a:ext>
                  </a:extLst>
                </a:gridCol>
                <a:gridCol w="952921">
                  <a:extLst>
                    <a:ext uri="{9D8B030D-6E8A-4147-A177-3AD203B41FA5}">
                      <a16:colId xmlns="" xmlns:a16="http://schemas.microsoft.com/office/drawing/2014/main" val="2963689264"/>
                    </a:ext>
                  </a:extLst>
                </a:gridCol>
                <a:gridCol w="1606928">
                  <a:extLst>
                    <a:ext uri="{9D8B030D-6E8A-4147-A177-3AD203B41FA5}">
                      <a16:colId xmlns="" xmlns:a16="http://schemas.microsoft.com/office/drawing/2014/main" val="1574113809"/>
                    </a:ext>
                  </a:extLst>
                </a:gridCol>
                <a:gridCol w="344963">
                  <a:extLst>
                    <a:ext uri="{9D8B030D-6E8A-4147-A177-3AD203B41FA5}">
                      <a16:colId xmlns="" xmlns:a16="http://schemas.microsoft.com/office/drawing/2014/main" val="1787608230"/>
                    </a:ext>
                  </a:extLst>
                </a:gridCol>
              </a:tblGrid>
              <a:tr h="0">
                <a:tc>
                  <a:txBody>
                    <a:bodyPr/>
                    <a:lstStyle/>
                    <a:p>
                      <a:r>
                        <a:rPr lang="en-US" altLang="zh-CN" sz="800" dirty="0">
                          <a:solidFill>
                            <a:schemeClr val="tx1"/>
                          </a:solidFill>
                          <a:latin typeface="微软雅黑" panose="020B0503020204020204" pitchFamily="34" charset="-122"/>
                          <a:ea typeface="微软雅黑" panose="020B0503020204020204" pitchFamily="34" charset="-122"/>
                        </a:rPr>
                        <a:t>AID 12</a:t>
                      </a:r>
                      <a:endParaRPr lang="zh-CN" altLang="en-US" sz="800" dirty="0">
                        <a:solidFill>
                          <a:schemeClr val="tx1"/>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zh-CN" altLang="en-US" sz="800" dirty="0">
                          <a:solidFill>
                            <a:srgbClr val="C00000"/>
                          </a:solidFill>
                          <a:latin typeface="微软雅黑" panose="020B0503020204020204" pitchFamily="34" charset="-122"/>
                          <a:ea typeface="微软雅黑" panose="020B0503020204020204" pitchFamily="34" charset="-122"/>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800" dirty="0" err="1">
                          <a:solidFill>
                            <a:srgbClr val="FF0000"/>
                          </a:solidFill>
                          <a:latin typeface="微软雅黑" panose="020B0503020204020204" pitchFamily="34" charset="-122"/>
                          <a:ea typeface="微软雅黑" panose="020B0503020204020204" pitchFamily="34" charset="-122"/>
                        </a:rPr>
                        <a:t>Sub_band_num</a:t>
                      </a:r>
                      <a:endParaRPr lang="zh-CN" altLang="en-US" sz="800" dirty="0">
                        <a:solidFill>
                          <a:srgbClr val="FF0000"/>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800" dirty="0">
                          <a:solidFill>
                            <a:srgbClr val="FF0000"/>
                          </a:solidFill>
                          <a:latin typeface="微软雅黑" panose="020B0503020204020204" pitchFamily="34" charset="-122"/>
                          <a:ea typeface="微软雅黑" panose="020B0503020204020204" pitchFamily="34" charset="-122"/>
                        </a:rPr>
                        <a:t>Sub_band1_RU</a:t>
                      </a:r>
                      <a:endParaRPr lang="zh-CN" altLang="en-US" sz="800" dirty="0">
                        <a:solidFill>
                          <a:srgbClr val="FF0000"/>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800" dirty="0">
                          <a:solidFill>
                            <a:srgbClr val="FF0000"/>
                          </a:solidFill>
                          <a:latin typeface="微软雅黑" panose="020B0503020204020204" pitchFamily="34" charset="-122"/>
                          <a:ea typeface="微软雅黑" panose="020B0503020204020204" pitchFamily="34" charset="-122"/>
                        </a:rPr>
                        <a:t>Sub_band1_Power_reduce</a:t>
                      </a:r>
                      <a:endParaRPr lang="zh-CN" altLang="en-US" sz="800" dirty="0">
                        <a:solidFill>
                          <a:srgbClr val="FF0000"/>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dirty="0">
                          <a:solidFill>
                            <a:srgbClr val="FF0000"/>
                          </a:solidFill>
                          <a:latin typeface="微软雅黑" panose="020B0503020204020204" pitchFamily="34" charset="-122"/>
                          <a:ea typeface="微软雅黑" panose="020B0503020204020204" pitchFamily="34" charset="-122"/>
                        </a:rPr>
                        <a:t>Sub_band2_RU</a:t>
                      </a:r>
                      <a:endParaRPr lang="zh-CN" altLang="en-US" sz="800" dirty="0">
                        <a:solidFill>
                          <a:srgbClr val="FF0000"/>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dirty="0">
                          <a:solidFill>
                            <a:srgbClr val="FF0000"/>
                          </a:solidFill>
                          <a:latin typeface="微软雅黑" panose="020B0503020204020204" pitchFamily="34" charset="-122"/>
                          <a:ea typeface="微软雅黑" panose="020B0503020204020204" pitchFamily="34" charset="-122"/>
                        </a:rPr>
                        <a:t>Sub_band2_Power_reduce</a:t>
                      </a:r>
                      <a:endParaRPr lang="zh-CN" altLang="en-US" sz="800" dirty="0">
                        <a:solidFill>
                          <a:srgbClr val="FF0000"/>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800" dirty="0">
                          <a:solidFill>
                            <a:schemeClr val="tx1"/>
                          </a:solidFill>
                          <a:latin typeface="微软雅黑" panose="020B0503020204020204" pitchFamily="34" charset="-122"/>
                          <a:ea typeface="微软雅黑" panose="020B0503020204020204" pitchFamily="34" charset="-122"/>
                        </a:rPr>
                        <a:t>….</a:t>
                      </a:r>
                      <a:endParaRPr lang="zh-CN" altLang="en-US" sz="800" dirty="0">
                        <a:solidFill>
                          <a:schemeClr val="tx1"/>
                        </a:solidFill>
                        <a:latin typeface="微软雅黑" panose="020B0503020204020204" pitchFamily="34" charset="-122"/>
                        <a:ea typeface="微软雅黑" panose="020B0503020204020204"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363589311"/>
                  </a:ext>
                </a:extLst>
              </a:tr>
            </a:tbl>
          </a:graphicData>
        </a:graphic>
      </p:graphicFrame>
      <p:sp>
        <p:nvSpPr>
          <p:cNvPr id="29" name="文本框 28">
            <a:extLst>
              <a:ext uri="{FF2B5EF4-FFF2-40B4-BE49-F238E27FC236}">
                <a16:creationId xmlns="" xmlns:a16="http://schemas.microsoft.com/office/drawing/2014/main" id="{20D0847D-B366-46CA-BCC1-1FF33D24912F}"/>
              </a:ext>
            </a:extLst>
          </p:cNvPr>
          <p:cNvSpPr txBox="1"/>
          <p:nvPr/>
        </p:nvSpPr>
        <p:spPr>
          <a:xfrm>
            <a:off x="1828800" y="5149982"/>
            <a:ext cx="6140264" cy="307777"/>
          </a:xfrm>
          <a:prstGeom prst="rect">
            <a:avLst/>
          </a:prstGeom>
          <a:noFill/>
        </p:spPr>
        <p:txBody>
          <a:bodyPr wrap="square">
            <a:spAutoFit/>
          </a:bodyPr>
          <a:lstStyle/>
          <a:p>
            <a:r>
              <a:rPr lang="en-US" altLang="zh-CN" sz="1400" kern="0" dirty="0">
                <a:solidFill>
                  <a:schemeClr val="tx1"/>
                </a:solidFill>
              </a:rPr>
              <a:t>User Info field for partial band power coordination in the Co-SR trigger frame</a:t>
            </a:r>
            <a:endParaRPr lang="zh-CN" altLang="en-US" sz="1400" dirty="0">
              <a:solidFill>
                <a:schemeClr val="tx1"/>
              </a:solidFill>
            </a:endParaRPr>
          </a:p>
        </p:txBody>
      </p:sp>
      <p:sp>
        <p:nvSpPr>
          <p:cNvPr id="30" name="Footer Placeholder 4">
            <a:extLst>
              <a:ext uri="{FF2B5EF4-FFF2-40B4-BE49-F238E27FC236}">
                <a16:creationId xmlns="" xmlns:a16="http://schemas.microsoft.com/office/drawing/2014/main" id="{327FF834-20D2-4EFE-A8D0-28012DC63C18}"/>
              </a:ext>
            </a:extLst>
          </p:cNvPr>
          <p:cNvSpPr>
            <a:spLocks noGrp="1"/>
          </p:cNvSpPr>
          <p:nvPr>
            <p:ph type="ftr" idx="14"/>
          </p:nvPr>
        </p:nvSpPr>
        <p:spPr>
          <a:xfrm>
            <a:off x="5500694" y="6475413"/>
            <a:ext cx="3041644" cy="180975"/>
          </a:xfrm>
        </p:spPr>
        <p:txBody>
          <a:bodyPr/>
          <a:lstStyle/>
          <a:p>
            <a:r>
              <a:rPr lang="en-US" altLang="zh-CN" dirty="0"/>
              <a:t>Zhou lei</a:t>
            </a:r>
            <a:r>
              <a:rPr lang="en-GB" dirty="0"/>
              <a:t>, </a:t>
            </a:r>
            <a:r>
              <a:rPr lang="en-US" altLang="zh-CN" dirty="0"/>
              <a:t>New  H3C</a:t>
            </a:r>
            <a:endParaRPr lang="en-GB" dirty="0"/>
          </a:p>
        </p:txBody>
      </p:sp>
    </p:spTree>
    <p:extLst>
      <p:ext uri="{BB962C8B-B14F-4D97-AF65-F5344CB8AC3E}">
        <p14:creationId xmlns:p14="http://schemas.microsoft.com/office/powerpoint/2010/main" val="1240161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a:t>Sep 2025</a:t>
            </a:r>
            <a:endParaRPr lang="en-GB" dirty="0"/>
          </a:p>
        </p:txBody>
      </p:sp>
      <p:sp>
        <p:nvSpPr>
          <p:cNvPr id="7" name="Footer Placeholder 4"/>
          <p:cNvSpPr>
            <a:spLocks noGrp="1"/>
          </p:cNvSpPr>
          <p:nvPr>
            <p:ph type="ftr" idx="14"/>
          </p:nvPr>
        </p:nvSpPr>
        <p:spPr>
          <a:xfrm>
            <a:off x="5500694" y="6524625"/>
            <a:ext cx="3041644" cy="180975"/>
          </a:xfrm>
        </p:spPr>
        <p:txBody>
          <a:bodyPr/>
          <a:lstStyle/>
          <a:p>
            <a:r>
              <a:rPr lang="en-US" altLang="zh-CN" dirty="0"/>
              <a:t>Zhou lei</a:t>
            </a:r>
            <a:r>
              <a:rPr lang="en-GB" dirty="0"/>
              <a:t>, </a:t>
            </a:r>
            <a:r>
              <a:rPr lang="en-US" altLang="zh-CN" dirty="0"/>
              <a:t>New  H3C</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6</a:t>
            </a:fld>
            <a:endParaRPr lang="en-GB" dirty="0"/>
          </a:p>
        </p:txBody>
      </p:sp>
      <p:sp>
        <p:nvSpPr>
          <p:cNvPr id="11" name="标题 3">
            <a:extLst>
              <a:ext uri="{FF2B5EF4-FFF2-40B4-BE49-F238E27FC236}">
                <a16:creationId xmlns="" xmlns:a16="http://schemas.microsoft.com/office/drawing/2014/main" id="{C1AAD049-1575-4878-A4B9-61E232B9EED6}"/>
              </a:ext>
            </a:extLst>
          </p:cNvPr>
          <p:cNvSpPr txBox="1">
            <a:spLocks/>
          </p:cNvSpPr>
          <p:nvPr/>
        </p:nvSpPr>
        <p:spPr bwMode="auto">
          <a:xfrm>
            <a:off x="723106" y="609600"/>
            <a:ext cx="7772400" cy="76200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altLang="zh-CN" kern="0" dirty="0"/>
              <a:t>Proposal </a:t>
            </a:r>
            <a:endParaRPr lang="zh-CN" altLang="en-US" kern="0" dirty="0"/>
          </a:p>
        </p:txBody>
      </p:sp>
      <p:sp>
        <p:nvSpPr>
          <p:cNvPr id="35" name="内容占位符 1">
            <a:extLst>
              <a:ext uri="{FF2B5EF4-FFF2-40B4-BE49-F238E27FC236}">
                <a16:creationId xmlns="" xmlns:a16="http://schemas.microsoft.com/office/drawing/2014/main" id="{E37D4635-78B1-458D-918A-C9A73A64A70C}"/>
              </a:ext>
            </a:extLst>
          </p:cNvPr>
          <p:cNvSpPr>
            <a:spLocks noGrp="1"/>
          </p:cNvSpPr>
          <p:nvPr>
            <p:ph idx="1"/>
          </p:nvPr>
        </p:nvSpPr>
        <p:spPr>
          <a:xfrm>
            <a:off x="696126" y="1600200"/>
            <a:ext cx="7989888" cy="2884319"/>
          </a:xfrm>
        </p:spPr>
        <p:txBody>
          <a:bodyPr/>
          <a:lstStyle/>
          <a:p>
            <a:pPr>
              <a:buFont typeface="Arial" panose="020B0604020202020204" pitchFamily="34" charset="0"/>
              <a:buChar char="•"/>
            </a:pPr>
            <a:r>
              <a:rPr lang="en-US" altLang="zh-CN" sz="1400" dirty="0"/>
              <a:t>Introduce Partial Band Power Coordination Co-SR to enable more efficient and flexible spatial reuse.</a:t>
            </a:r>
          </a:p>
          <a:p>
            <a:pPr>
              <a:buFont typeface="Arial" panose="020B0604020202020204" pitchFamily="34" charset="0"/>
              <a:buChar char="•"/>
            </a:pPr>
            <a:endParaRPr lang="en-US" altLang="zh-CN" sz="1400" dirty="0"/>
          </a:p>
          <a:p>
            <a:pPr>
              <a:buFont typeface="Arial" panose="020B0604020202020204" pitchFamily="34" charset="0"/>
              <a:buChar char="•"/>
            </a:pPr>
            <a:r>
              <a:rPr lang="en-US" altLang="zh-CN" sz="1400" dirty="0"/>
              <a:t>During the Co-SR negotiation phase, support negotiation of the Partial Band Power Coordination Co-SR.</a:t>
            </a:r>
          </a:p>
          <a:p>
            <a:pPr>
              <a:buFont typeface="Arial" panose="020B0604020202020204" pitchFamily="34" charset="0"/>
              <a:buChar char="•"/>
            </a:pPr>
            <a:endParaRPr lang="en-US" altLang="zh-CN" sz="1400" dirty="0"/>
          </a:p>
          <a:p>
            <a:pPr>
              <a:buFont typeface="Arial" panose="020B0604020202020204" pitchFamily="34" charset="0"/>
              <a:buChar char="•"/>
            </a:pPr>
            <a:r>
              <a:rPr lang="en-US" altLang="zh-CN" sz="1400" dirty="0"/>
              <a:t>During the Co-SR transmission phase, expand the Co-SR Trigger frame is to support power coordination of sub-bands.</a:t>
            </a:r>
          </a:p>
        </p:txBody>
      </p:sp>
    </p:spTree>
    <p:extLst>
      <p:ext uri="{BB962C8B-B14F-4D97-AF65-F5344CB8AC3E}">
        <p14:creationId xmlns:p14="http://schemas.microsoft.com/office/powerpoint/2010/main" val="5346700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zh-CN" dirty="0"/>
              <a:t>Sep</a:t>
            </a:r>
            <a:r>
              <a:rPr lang="en-US" dirty="0"/>
              <a:t> 2025</a:t>
            </a:r>
            <a:endParaRPr lang="en-GB" dirty="0"/>
          </a:p>
        </p:txBody>
      </p:sp>
      <p:sp>
        <p:nvSpPr>
          <p:cNvPr id="7" name="Footer Placeholder 4"/>
          <p:cNvSpPr>
            <a:spLocks noGrp="1"/>
          </p:cNvSpPr>
          <p:nvPr>
            <p:ph type="ftr" idx="14"/>
          </p:nvPr>
        </p:nvSpPr>
        <p:spPr>
          <a:xfrm>
            <a:off x="5500694" y="6524625"/>
            <a:ext cx="3041644" cy="180975"/>
          </a:xfrm>
        </p:spPr>
        <p:txBody>
          <a:bodyPr/>
          <a:lstStyle/>
          <a:p>
            <a:r>
              <a:rPr lang="en-US" altLang="zh-CN" dirty="0"/>
              <a:t>Zhou lei</a:t>
            </a:r>
            <a:r>
              <a:rPr lang="en-GB" dirty="0"/>
              <a:t>, </a:t>
            </a:r>
            <a:r>
              <a:rPr lang="en-US" altLang="zh-CN" dirty="0"/>
              <a:t>New  H3C</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7</a:t>
            </a:fld>
            <a:endParaRPr lang="en-GB" dirty="0"/>
          </a:p>
        </p:txBody>
      </p:sp>
      <p:sp>
        <p:nvSpPr>
          <p:cNvPr id="9" name="Title 1">
            <a:extLst>
              <a:ext uri="{FF2B5EF4-FFF2-40B4-BE49-F238E27FC236}">
                <a16:creationId xmlns="" xmlns:a16="http://schemas.microsoft.com/office/drawing/2014/main" id="{78424F8A-4DEB-4EA5-B3CA-5E70D2E87030}"/>
              </a:ext>
            </a:extLst>
          </p:cNvPr>
          <p:cNvSpPr>
            <a:spLocks noGrp="1"/>
          </p:cNvSpPr>
          <p:nvPr>
            <p:ph type="title"/>
          </p:nvPr>
        </p:nvSpPr>
        <p:spPr>
          <a:xfrm>
            <a:off x="685800" y="685800"/>
            <a:ext cx="7770813" cy="1065213"/>
          </a:xfrm>
        </p:spPr>
        <p:txBody>
          <a:bodyPr/>
          <a:lstStyle/>
          <a:p>
            <a:r>
              <a:rPr lang="en-US" dirty="0"/>
              <a:t>Straw Polls</a:t>
            </a:r>
          </a:p>
        </p:txBody>
      </p:sp>
      <p:sp>
        <p:nvSpPr>
          <p:cNvPr id="10" name="Content Placeholder 2">
            <a:extLst>
              <a:ext uri="{FF2B5EF4-FFF2-40B4-BE49-F238E27FC236}">
                <a16:creationId xmlns="" xmlns:a16="http://schemas.microsoft.com/office/drawing/2014/main" id="{47DE5508-31F7-4009-8E44-B0BBBF286205}"/>
              </a:ext>
            </a:extLst>
          </p:cNvPr>
          <p:cNvSpPr>
            <a:spLocks noGrp="1"/>
          </p:cNvSpPr>
          <p:nvPr>
            <p:ph idx="1"/>
          </p:nvPr>
        </p:nvSpPr>
        <p:spPr>
          <a:xfrm>
            <a:off x="669303" y="1714091"/>
            <a:ext cx="7770813" cy="4113213"/>
          </a:xfrm>
        </p:spPr>
        <p:txBody>
          <a:bodyPr/>
          <a:lstStyle/>
          <a:p>
            <a:r>
              <a:rPr lang="en-US" sz="1400" b="0" dirty="0"/>
              <a:t>SP1: Do you agree to include the following into the </a:t>
            </a:r>
            <a:r>
              <a:rPr lang="en-US" sz="1400" b="0" dirty="0" err="1"/>
              <a:t>TGbn</a:t>
            </a:r>
            <a:r>
              <a:rPr lang="en-US" sz="1400" b="0" dirty="0"/>
              <a:t> SFD?</a:t>
            </a:r>
          </a:p>
          <a:p>
            <a:pPr marL="0" indent="0"/>
            <a:r>
              <a:rPr lang="en-US" altLang="zh-CN" sz="1400" dirty="0"/>
              <a:t>Introduce Partial Band Power Coordination Co-SR to enable more efficient and flexible spatial reuse.</a:t>
            </a:r>
          </a:p>
          <a:p>
            <a:r>
              <a:rPr lang="en-US" sz="1400" b="0" dirty="0"/>
              <a:t>Results: Y, N, A</a:t>
            </a:r>
          </a:p>
          <a:p>
            <a:endParaRPr lang="en-US" sz="1400" b="0" dirty="0"/>
          </a:p>
          <a:p>
            <a:endParaRPr lang="en-US" sz="1400" b="0" dirty="0"/>
          </a:p>
          <a:p>
            <a:r>
              <a:rPr lang="en-US" altLang="zh-CN" sz="1400" b="0" dirty="0"/>
              <a:t>SP2: Do you agree to include the following into the </a:t>
            </a:r>
            <a:r>
              <a:rPr lang="en-US" altLang="zh-CN" sz="1400" b="0" dirty="0" err="1"/>
              <a:t>TGbn</a:t>
            </a:r>
            <a:r>
              <a:rPr lang="en-US" altLang="zh-CN" sz="1400" b="0" dirty="0"/>
              <a:t> SFD?</a:t>
            </a:r>
          </a:p>
          <a:p>
            <a:r>
              <a:rPr lang="en-US" altLang="zh-CN" sz="1400" dirty="0"/>
              <a:t>Support negotiation of the Partial Band Power Coordination Co-SR.</a:t>
            </a:r>
          </a:p>
          <a:p>
            <a:r>
              <a:rPr lang="en-US" altLang="zh-CN" sz="1400" b="0" dirty="0"/>
              <a:t>Results: Y, N, A</a:t>
            </a:r>
          </a:p>
          <a:p>
            <a:endParaRPr lang="en-US" sz="1400" b="0" dirty="0"/>
          </a:p>
          <a:p>
            <a:endParaRPr lang="en-US" sz="1400" b="0" dirty="0"/>
          </a:p>
          <a:p>
            <a:r>
              <a:rPr lang="en-US" altLang="zh-CN" sz="1400" b="0" dirty="0"/>
              <a:t>SP3: Do you agree to include the following into the </a:t>
            </a:r>
            <a:r>
              <a:rPr lang="en-US" altLang="zh-CN" sz="1400" b="0" dirty="0" err="1"/>
              <a:t>TGbn</a:t>
            </a:r>
            <a:r>
              <a:rPr lang="en-US" altLang="zh-CN" sz="1400" b="0" dirty="0"/>
              <a:t> SFD?</a:t>
            </a:r>
          </a:p>
          <a:p>
            <a:pPr marL="0" indent="0"/>
            <a:r>
              <a:rPr lang="en-US" altLang="zh-CN" sz="1400" dirty="0"/>
              <a:t>Expand the Co-SR Trigger frame is to support power coordination of sub-bands.</a:t>
            </a:r>
          </a:p>
          <a:p>
            <a:pPr marL="0" indent="0"/>
            <a:endParaRPr lang="en-US" altLang="zh-CN" sz="1400" b="0" dirty="0"/>
          </a:p>
          <a:p>
            <a:pPr marL="0" indent="0"/>
            <a:r>
              <a:rPr lang="en-US" altLang="zh-CN" sz="1400" b="0" dirty="0"/>
              <a:t>Results: Y, N, A</a:t>
            </a:r>
          </a:p>
          <a:p>
            <a:endParaRPr lang="en-US" sz="1400" b="0" dirty="0"/>
          </a:p>
        </p:txBody>
      </p:sp>
    </p:spTree>
    <p:extLst>
      <p:ext uri="{BB962C8B-B14F-4D97-AF65-F5344CB8AC3E}">
        <p14:creationId xmlns:p14="http://schemas.microsoft.com/office/powerpoint/2010/main" val="397484493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F7E7BEE7-388C-489A-9BA0-C2DA641DE311}"/>
              </a:ext>
            </a:extLst>
          </p:cNvPr>
          <p:cNvSpPr>
            <a:spLocks noGrp="1"/>
          </p:cNvSpPr>
          <p:nvPr>
            <p:ph idx="1"/>
          </p:nvPr>
        </p:nvSpPr>
        <p:spPr>
          <a:xfrm>
            <a:off x="459581" y="3276600"/>
            <a:ext cx="7770813" cy="533400"/>
          </a:xfrm>
        </p:spPr>
        <p:txBody>
          <a:bodyPr/>
          <a:lstStyle/>
          <a:p>
            <a:pPr algn="ctr"/>
            <a:r>
              <a:rPr lang="en-US" altLang="zh-CN" sz="3600" dirty="0"/>
              <a:t>Thank you</a:t>
            </a:r>
            <a:endParaRPr lang="zh-CN" altLang="en-US" sz="3600" dirty="0"/>
          </a:p>
        </p:txBody>
      </p:sp>
      <p:sp>
        <p:nvSpPr>
          <p:cNvPr id="4" name="灯片编号占位符 3">
            <a:extLst>
              <a:ext uri="{FF2B5EF4-FFF2-40B4-BE49-F238E27FC236}">
                <a16:creationId xmlns="" xmlns:a16="http://schemas.microsoft.com/office/drawing/2014/main" id="{5CCFACCD-4B0B-432A-B211-C0D4907D6A81}"/>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页脚占位符 4">
            <a:extLst>
              <a:ext uri="{FF2B5EF4-FFF2-40B4-BE49-F238E27FC236}">
                <a16:creationId xmlns="" xmlns:a16="http://schemas.microsoft.com/office/drawing/2014/main" id="{BCFBEFFF-0EA0-47D3-BC6D-C62B5F4409D1}"/>
              </a:ext>
            </a:extLst>
          </p:cNvPr>
          <p:cNvSpPr>
            <a:spLocks noGrp="1"/>
          </p:cNvSpPr>
          <p:nvPr>
            <p:ph type="ftr" idx="14"/>
          </p:nvPr>
        </p:nvSpPr>
        <p:spPr/>
        <p:txBody>
          <a:bodyPr/>
          <a:lstStyle/>
          <a:p>
            <a:r>
              <a:rPr lang="en-GB"/>
              <a:t>Alfred Asterjadhi, Qualcomm Inc.</a:t>
            </a:r>
            <a:endParaRPr lang="en-GB" dirty="0"/>
          </a:p>
        </p:txBody>
      </p:sp>
      <p:sp>
        <p:nvSpPr>
          <p:cNvPr id="6" name="日期占位符 5">
            <a:extLst>
              <a:ext uri="{FF2B5EF4-FFF2-40B4-BE49-F238E27FC236}">
                <a16:creationId xmlns="" xmlns:a16="http://schemas.microsoft.com/office/drawing/2014/main" id="{3AF1A2FE-2503-415E-8D38-9E55A206DFC3}"/>
              </a:ext>
            </a:extLst>
          </p:cNvPr>
          <p:cNvSpPr>
            <a:spLocks noGrp="1"/>
          </p:cNvSpPr>
          <p:nvPr>
            <p:ph type="dt" idx="15"/>
          </p:nvPr>
        </p:nvSpPr>
        <p:spPr/>
        <p:txBody>
          <a:bodyPr/>
          <a:lstStyle/>
          <a:p>
            <a:r>
              <a:rPr lang="en-US"/>
              <a:t>January 2024</a:t>
            </a:r>
            <a:endParaRPr lang="en-GB" dirty="0"/>
          </a:p>
        </p:txBody>
      </p:sp>
    </p:spTree>
    <p:extLst>
      <p:ext uri="{BB962C8B-B14F-4D97-AF65-F5344CB8AC3E}">
        <p14:creationId xmlns:p14="http://schemas.microsoft.com/office/powerpoint/2010/main" val="434805330"/>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57954231A76C44B0D04C9AEE4292A8" ma:contentTypeVersion="13" ma:contentTypeDescription="Create a new document." ma:contentTypeScope="" ma:versionID="093dfeb4b7275a80a9fe047c3b242d2f">
  <xsd:schema xmlns:xsd="http://www.w3.org/2001/XMLSchema" xmlns:xs="http://www.w3.org/2001/XMLSchema" xmlns:p="http://schemas.microsoft.com/office/2006/metadata/properties" xmlns:ns3="bcc01d59-85de-4ef9-881e-76d8b6a6f841" xmlns:ns4="4b1de6fe-44aa-4e13-b7e7-ab260d1ea5f8" targetNamespace="http://schemas.microsoft.com/office/2006/metadata/properties" ma:root="true" ma:fieldsID="40549632846988b90e0925927188a51f" ns3:_="" ns4:_="">
    <xsd:import namespace="bcc01d59-85de-4ef9-881e-76d8b6a6f841"/>
    <xsd:import namespace="4b1de6fe-44aa-4e13-b7e7-ab260d1ea5f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c01d59-85de-4ef9-881e-76d8b6a6f84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1de6fe-44aa-4e13-b7e7-ab260d1ea5f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7FDBDFC-3BF0-420D-8793-BDDD66F2BF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c01d59-85de-4ef9-881e-76d8b6a6f841"/>
    <ds:schemaRef ds:uri="4b1de6fe-44aa-4e13-b7e7-ab260d1ea5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3759DA-BC77-4B02-8E96-D1013FDE593D}">
  <ds:schemaRefs>
    <ds:schemaRef ds:uri="http://schemas.microsoft.com/sharepoint/v3/contenttype/forms"/>
  </ds:schemaRefs>
</ds:datastoreItem>
</file>

<file path=customXml/itemProps3.xml><?xml version="1.0" encoding="utf-8"?>
<ds:datastoreItem xmlns:ds="http://schemas.openxmlformats.org/officeDocument/2006/customXml" ds:itemID="{A41CFC1F-CD92-457D-8173-80E81FE2FBA2}">
  <ds:schemaRefs>
    <ds:schemaRef ds:uri="http://schemas.microsoft.com/office/2006/metadata/properties"/>
    <ds:schemaRef ds:uri="http://purl.org/dc/elements/1.1/"/>
    <ds:schemaRef ds:uri="http://schemas.microsoft.com/office/2006/documentManagement/types"/>
    <ds:schemaRef ds:uri="4b1de6fe-44aa-4e13-b7e7-ab260d1ea5f8"/>
    <ds:schemaRef ds:uri="bcc01d59-85de-4ef9-881e-76d8b6a6f841"/>
    <ds:schemaRef ds:uri="http://purl.org/dc/term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802-11-Submission</Template>
  <TotalTime>337646</TotalTime>
  <Words>833</Words>
  <Application>Microsoft Office PowerPoint</Application>
  <PresentationFormat>全屏显示(4:3)</PresentationFormat>
  <Paragraphs>163</Paragraphs>
  <Slides>8</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vt:i4>
      </vt:variant>
    </vt:vector>
  </HeadingPairs>
  <TitlesOfParts>
    <vt:vector size="14" baseType="lpstr">
      <vt:lpstr>Arial Unicode MS</vt:lpstr>
      <vt:lpstr>MS Gothic</vt:lpstr>
      <vt:lpstr>微软雅黑</vt:lpstr>
      <vt:lpstr>Arial</vt:lpstr>
      <vt:lpstr>Times New Roman</vt:lpstr>
      <vt:lpstr>Office Theme</vt:lpstr>
      <vt:lpstr>Multi-AP Co-SR Follow up</vt:lpstr>
      <vt:lpstr>PowerPoint 演示文稿</vt:lpstr>
      <vt:lpstr>PowerPoint 演示文稿</vt:lpstr>
      <vt:lpstr>PowerPoint 演示文稿</vt:lpstr>
      <vt:lpstr>PowerPoint 演示文稿</vt:lpstr>
      <vt:lpstr>PowerPoint 演示文稿</vt:lpstr>
      <vt:lpstr>Straw Polls</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11-23/442</dc:title>
  <dc:subject>TGbe Motions</dc:subject>
  <dc:creator>Alfred Asterjadhi</dc:creator>
  <cp:lastModifiedBy>zhoulei</cp:lastModifiedBy>
  <cp:revision>2496</cp:revision>
  <cp:lastPrinted>1601-01-01T00:00:00Z</cp:lastPrinted>
  <dcterms:created xsi:type="dcterms:W3CDTF">2017-01-26T15:28:16Z</dcterms:created>
  <dcterms:modified xsi:type="dcterms:W3CDTF">2025-09-29T06:16:28Z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1548419121</vt:lpwstr>
  </property>
  <property fmtid="{D5CDD505-2E9C-101B-9397-08002B2CF9AE}" pid="6" name="ContentTypeId">
    <vt:lpwstr>0x0101004257954231A76C44B0D04C9AEE4292A8</vt:lpwstr>
  </property>
</Properties>
</file>