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256" r:id="rId2"/>
    <p:sldId id="954" r:id="rId3"/>
    <p:sldId id="266" r:id="rId4"/>
    <p:sldId id="275" r:id="rId5"/>
    <p:sldId id="962" r:id="rId6"/>
    <p:sldId id="960" r:id="rId7"/>
    <p:sldId id="963" r:id="rId8"/>
    <p:sldId id="964" r:id="rId9"/>
    <p:sldId id="274" r:id="rId10"/>
    <p:sldId id="957" r:id="rId11"/>
    <p:sldId id="961" r:id="rId12"/>
    <p:sldId id="264" r:id="rId13"/>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4" autoAdjust="0"/>
    <p:restoredTop sz="90459" autoAdjust="0"/>
  </p:normalViewPr>
  <p:slideViewPr>
    <p:cSldViewPr>
      <p:cViewPr>
        <p:scale>
          <a:sx n="100" d="100"/>
          <a:sy n="100" d="100"/>
        </p:scale>
        <p:origin x="798" y="54"/>
      </p:cViewPr>
      <p:guideLst>
        <p:guide orient="horz" pos="2160"/>
        <p:guide pos="384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86" d="100"/>
          <a:sy n="86" d="100"/>
        </p:scale>
        <p:origin x="2910" y="49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10/9/2025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Hang Yang, Some Company</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Hang Yang,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10</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717571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11</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675890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12</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782999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pPr algn="just"/>
            <a:endParaRPr lang="en-US" dirty="0"/>
          </a:p>
        </p:txBody>
      </p:sp>
    </p:spTree>
    <p:extLst>
      <p:ext uri="{BB962C8B-B14F-4D97-AF65-F5344CB8AC3E}">
        <p14:creationId xmlns:p14="http://schemas.microsoft.com/office/powerpoint/2010/main" val="678484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48763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03804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823712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076256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8</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927016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Hang Yang,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9</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915171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dirty="0"/>
          </a:p>
        </p:txBody>
      </p:sp>
      <p:sp>
        <p:nvSpPr>
          <p:cNvPr id="5" name="Footer Placeholder 4"/>
          <p:cNvSpPr>
            <a:spLocks noGrp="1"/>
          </p:cNvSpPr>
          <p:nvPr>
            <p:ph type="ftr" idx="11"/>
          </p:nvPr>
        </p:nvSpPr>
        <p:spPr/>
        <p:txBody>
          <a:bodyPr/>
          <a:lstStyle>
            <a:lvl1pPr>
              <a:defRPr/>
            </a:lvl1pPr>
          </a:lstStyle>
          <a:p>
            <a:r>
              <a:rPr lang="it-IT"/>
              <a:t>Hang Yang,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Hang Yang, Ruijie Networks Co., Ltd</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Jan.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it-IT"/>
              <a:t>Hang Yang,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5" name="Date Placeholder 4"/>
          <p:cNvSpPr>
            <a:spLocks noGrp="1"/>
          </p:cNvSpPr>
          <p:nvPr>
            <p:ph type="dt" idx="10"/>
          </p:nvPr>
        </p:nvSpPr>
        <p:spPr/>
        <p:txBody>
          <a:bodyPr/>
          <a:lstStyle>
            <a:lvl1pPr>
              <a:defRPr/>
            </a:lvl1pPr>
          </a:lstStyle>
          <a:p>
            <a:r>
              <a:rPr lang="en-US" altLang="zh-CN"/>
              <a:t>Jan. 2025</a:t>
            </a:r>
            <a:endParaRPr lang="en-GB"/>
          </a:p>
        </p:txBody>
      </p:sp>
      <p:sp>
        <p:nvSpPr>
          <p:cNvPr id="6" name="Footer Placeholder 5"/>
          <p:cNvSpPr>
            <a:spLocks noGrp="1"/>
          </p:cNvSpPr>
          <p:nvPr>
            <p:ph type="ftr" idx="11"/>
          </p:nvPr>
        </p:nvSpPr>
        <p:spPr/>
        <p:txBody>
          <a:bodyPr/>
          <a:lstStyle>
            <a:lvl1pPr>
              <a:defRPr/>
            </a:lvl1pPr>
          </a:lstStyle>
          <a:p>
            <a:r>
              <a:rPr lang="it-IT"/>
              <a:t>Hang Yang, Ruijie Networks Co., Ltd</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7" name="Date Placeholder 6"/>
          <p:cNvSpPr>
            <a:spLocks noGrp="1"/>
          </p:cNvSpPr>
          <p:nvPr>
            <p:ph type="dt" idx="10"/>
          </p:nvPr>
        </p:nvSpPr>
        <p:spPr/>
        <p:txBody>
          <a:bodyPr/>
          <a:lstStyle>
            <a:lvl1pPr>
              <a:defRPr/>
            </a:lvl1pPr>
          </a:lstStyle>
          <a:p>
            <a:r>
              <a:rPr lang="en-US" altLang="zh-CN"/>
              <a:t>Jan.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it-IT"/>
              <a:t>Hang Yang, Ruijie Networks Co., Ltd</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Date Placeholder 2"/>
          <p:cNvSpPr>
            <a:spLocks noGrp="1"/>
          </p:cNvSpPr>
          <p:nvPr>
            <p:ph type="dt" idx="10"/>
          </p:nvPr>
        </p:nvSpPr>
        <p:spPr/>
        <p:txBody>
          <a:bodyPr/>
          <a:lstStyle>
            <a:lvl1pPr>
              <a:defRPr/>
            </a:lvl1pPr>
          </a:lstStyle>
          <a:p>
            <a:r>
              <a:rPr lang="en-US" altLang="zh-CN"/>
              <a:t>Jan. 2025</a:t>
            </a:r>
            <a:endParaRPr lang="en-GB"/>
          </a:p>
        </p:txBody>
      </p:sp>
      <p:sp>
        <p:nvSpPr>
          <p:cNvPr id="4" name="Footer Placeholder 3"/>
          <p:cNvSpPr>
            <a:spLocks noGrp="1"/>
          </p:cNvSpPr>
          <p:nvPr>
            <p:ph type="ftr" idx="11"/>
          </p:nvPr>
        </p:nvSpPr>
        <p:spPr/>
        <p:txBody>
          <a:bodyPr/>
          <a:lstStyle>
            <a:lvl1pPr>
              <a:defRPr/>
            </a:lvl1pPr>
          </a:lstStyle>
          <a:p>
            <a:r>
              <a:rPr lang="it-IT"/>
              <a:t>Hang Yang, Ruijie Networks Co., Ltd</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a:t>Jan. 2025</a:t>
            </a:r>
            <a:endParaRPr lang="en-GB"/>
          </a:p>
        </p:txBody>
      </p:sp>
      <p:sp>
        <p:nvSpPr>
          <p:cNvPr id="3" name="Footer Placeholder 2"/>
          <p:cNvSpPr>
            <a:spLocks noGrp="1"/>
          </p:cNvSpPr>
          <p:nvPr>
            <p:ph type="ftr" idx="11"/>
          </p:nvPr>
        </p:nvSpPr>
        <p:spPr/>
        <p:txBody>
          <a:bodyPr/>
          <a:lstStyle>
            <a:lvl1pPr>
              <a:defRPr/>
            </a:lvl1pPr>
          </a:lstStyle>
          <a:p>
            <a:r>
              <a:rPr lang="it-IT"/>
              <a:t>Hang Yang, Ruijie Networks Co., Ltd</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it-IT"/>
              <a:t>Hang Yang,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it-IT"/>
              <a:t>Hang Yang, Ruijie Networks Co., Ltd</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dirty="0"/>
              <a:t>Sept.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it-IT"/>
              <a:t>Hang Yang, Ruijie Networks Co., Ltd</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a:t>
            </a:r>
            <a:r>
              <a:rPr kumimoji="0" lang="en-US" altLang="zh-CN"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25</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a:t>
            </a:r>
            <a:r>
              <a:rPr kumimoji="0" lang="en-US"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1717r0</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591735184"/>
              </p:ext>
            </p:extLst>
          </p:nvPr>
        </p:nvGraphicFramePr>
        <p:xfrm>
          <a:off x="1086836" y="2941634"/>
          <a:ext cx="9897495" cy="1716280"/>
        </p:xfrm>
        <a:graphic>
          <a:graphicData uri="http://schemas.openxmlformats.org/drawingml/2006/table">
            <a:tbl>
              <a:tblPr firstRow="1" bandRow="1">
                <a:tableStyleId>{5940675A-B579-460E-94D1-54222C63F5DA}</a:tableStyleId>
              </a:tblPr>
              <a:tblGrid>
                <a:gridCol w="1696796">
                  <a:extLst>
                    <a:ext uri="{9D8B030D-6E8A-4147-A177-3AD203B41FA5}">
                      <a16:colId xmlns:a16="http://schemas.microsoft.com/office/drawing/2014/main" val="20000"/>
                    </a:ext>
                  </a:extLst>
                </a:gridCol>
                <a:gridCol w="2262202">
                  <a:extLst>
                    <a:ext uri="{9D8B030D-6E8A-4147-A177-3AD203B41FA5}">
                      <a16:colId xmlns:a16="http://schemas.microsoft.com/office/drawing/2014/main" val="20001"/>
                    </a:ext>
                  </a:extLst>
                </a:gridCol>
                <a:gridCol w="1979499">
                  <a:extLst>
                    <a:ext uri="{9D8B030D-6E8A-4147-A177-3AD203B41FA5}">
                      <a16:colId xmlns:a16="http://schemas.microsoft.com/office/drawing/2014/main" val="20002"/>
                    </a:ext>
                  </a:extLst>
                </a:gridCol>
                <a:gridCol w="1590947">
                  <a:extLst>
                    <a:ext uri="{9D8B030D-6E8A-4147-A177-3AD203B41FA5}">
                      <a16:colId xmlns:a16="http://schemas.microsoft.com/office/drawing/2014/main" val="20003"/>
                    </a:ext>
                  </a:extLst>
                </a:gridCol>
                <a:gridCol w="2368051">
                  <a:extLst>
                    <a:ext uri="{9D8B030D-6E8A-4147-A177-3AD203B41FA5}">
                      <a16:colId xmlns:a16="http://schemas.microsoft.com/office/drawing/2014/main" val="20004"/>
                    </a:ext>
                  </a:extLst>
                </a:gridCol>
              </a:tblGrid>
              <a:tr h="354534">
                <a:tc>
                  <a:txBody>
                    <a:bodyPr/>
                    <a:lstStyle/>
                    <a:p>
                      <a:r>
                        <a:rPr lang="en-US" altLang="zh-CN" b="1" dirty="0"/>
                        <a:t>Name</a:t>
                      </a:r>
                      <a:endParaRPr lang="zh-CN" altLang="en-US" b="1" dirty="0"/>
                    </a:p>
                  </a:txBody>
                  <a:tcPr/>
                </a:tc>
                <a:tc>
                  <a:txBody>
                    <a:bodyPr/>
                    <a:lstStyle/>
                    <a:p>
                      <a:r>
                        <a:rPr lang="en-US" altLang="zh-CN" b="1" dirty="0"/>
                        <a:t>Affiliations</a:t>
                      </a:r>
                      <a:endParaRPr lang="zh-CN" altLang="en-US" b="1" dirty="0"/>
                    </a:p>
                  </a:txBody>
                  <a:tcPr/>
                </a:tc>
                <a:tc>
                  <a:txBody>
                    <a:bodyPr/>
                    <a:lstStyle/>
                    <a:p>
                      <a:r>
                        <a:rPr lang="en-US" altLang="zh-CN" b="1" dirty="0"/>
                        <a:t>Address</a:t>
                      </a:r>
                      <a:endParaRPr lang="zh-CN" altLang="en-US" b="1" dirty="0"/>
                    </a:p>
                  </a:txBody>
                  <a:tcPr/>
                </a:tc>
                <a:tc>
                  <a:txBody>
                    <a:bodyPr/>
                    <a:lstStyle/>
                    <a:p>
                      <a:r>
                        <a:rPr lang="en-US" altLang="zh-CN" b="1" dirty="0"/>
                        <a:t>Phone</a:t>
                      </a:r>
                      <a:endParaRPr lang="zh-CN" altLang="en-US" b="1" dirty="0"/>
                    </a:p>
                  </a:txBody>
                  <a:tcPr/>
                </a:tc>
                <a:tc>
                  <a:txBody>
                    <a:bodyPr/>
                    <a:lstStyle/>
                    <a:p>
                      <a:r>
                        <a:rPr lang="en-US" altLang="zh-CN" b="1" dirty="0"/>
                        <a:t>email</a:t>
                      </a:r>
                      <a:endParaRPr lang="zh-CN" altLang="en-US" b="1" dirty="0"/>
                    </a:p>
                  </a:txBody>
                  <a:tcPr/>
                </a:tc>
                <a:extLst>
                  <a:ext uri="{0D108BD9-81ED-4DB2-BD59-A6C34878D82A}">
                    <a16:rowId xmlns:a16="http://schemas.microsoft.com/office/drawing/2014/main" val="10000"/>
                  </a:ext>
                </a:extLst>
              </a:tr>
              <a:tr h="337630">
                <a:tc>
                  <a:txBody>
                    <a:bodyPr/>
                    <a:lstStyle/>
                    <a:p>
                      <a:r>
                        <a:rPr lang="en-US" altLang="zh-CN" sz="1400" dirty="0">
                          <a:latin typeface="+mn-lt"/>
                        </a:rPr>
                        <a:t>Hang Yang</a:t>
                      </a:r>
                      <a:endParaRPr lang="zh-CN" altLang="en-US" sz="1400" dirty="0">
                        <a:latin typeface="+mn-lt"/>
                      </a:endParaRPr>
                    </a:p>
                  </a:txBody>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latin typeface="+mn-lt"/>
                        </a:rPr>
                        <a:t>Ruijie Networks Co., Ltd.</a:t>
                      </a:r>
                    </a:p>
                  </a:txBody>
                  <a:tcPr anchor="ct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zh-CN" sz="1400" dirty="0">
                          <a:latin typeface="+mn-lt"/>
                        </a:rPr>
                        <a:t>yanghang1@ruijie.com.cn</a:t>
                      </a:r>
                      <a:endParaRPr lang="zh-CN" altLang="en-US" sz="1400" dirty="0">
                        <a:latin typeface="+mn-lt"/>
                      </a:endParaRPr>
                    </a:p>
                  </a:txBody>
                  <a:tcPr/>
                </a:tc>
                <a:extLst>
                  <a:ext uri="{0D108BD9-81ED-4DB2-BD59-A6C34878D82A}">
                    <a16:rowId xmlns:a16="http://schemas.microsoft.com/office/drawing/2014/main" val="10001"/>
                  </a:ext>
                </a:extLst>
              </a:tr>
              <a:tr h="337630">
                <a:tc>
                  <a:txBody>
                    <a:bodyPr/>
                    <a:lstStyle/>
                    <a:p>
                      <a:r>
                        <a:rPr lang="en-US" altLang="zh-CN" sz="1400" dirty="0">
                          <a:latin typeface="+mn-lt"/>
                        </a:rPr>
                        <a:t>Ke Zhong</a:t>
                      </a:r>
                      <a:endParaRPr lang="zh-CN" altLang="en-US" sz="1400" dirty="0">
                        <a:latin typeface="+mn-lt"/>
                      </a:endParaRPr>
                    </a:p>
                  </a:txBody>
                  <a:tcPr/>
                </a:tc>
                <a:tc vMerge="1">
                  <a:txBody>
                    <a:bodyPr/>
                    <a:lstStyle/>
                    <a:p>
                      <a:r>
                        <a:rPr lang="en-US" altLang="zh-CN" sz="1400" dirty="0">
                          <a:latin typeface="+mn-lt"/>
                        </a:rPr>
                        <a:t>Ruijie Networks Co., Ltd.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zhongke@ruijie.com.cn</a:t>
                      </a:r>
                      <a:endParaRPr lang="zh-CN" altLang="en-US" sz="1400" dirty="0">
                        <a:latin typeface="+mn-lt"/>
                      </a:endParaRPr>
                    </a:p>
                  </a:txBody>
                  <a:tcPr/>
                </a:tc>
                <a:extLst>
                  <a:ext uri="{0D108BD9-81ED-4DB2-BD59-A6C34878D82A}">
                    <a16:rowId xmlns:a16="http://schemas.microsoft.com/office/drawing/2014/main" val="2169123081"/>
                  </a:ext>
                </a:extLst>
              </a:tr>
              <a:tr h="337630">
                <a:tc>
                  <a:txBody>
                    <a:bodyPr/>
                    <a:lstStyle/>
                    <a:p>
                      <a:r>
                        <a:rPr lang="en-US" altLang="zh-CN" sz="1400" dirty="0">
                          <a:latin typeface="+mn-lt"/>
                        </a:rPr>
                        <a:t>Hui Che</a:t>
                      </a:r>
                      <a:endParaRPr lang="zh-CN" altLang="en-US" sz="1400" dirty="0">
                        <a:latin typeface="+mn-lt"/>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latin typeface="+mn-lt"/>
                        </a:rPr>
                        <a:t>Ruijie Networks Co., Ltd.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latin typeface="+mn-lt"/>
                        </a:rPr>
                        <a:t>chehui@ruijie.com.cn</a:t>
                      </a:r>
                      <a:endParaRPr lang="zh-CN" altLang="en-US" sz="1400" dirty="0">
                        <a:latin typeface="+mn-lt"/>
                      </a:endParaRPr>
                    </a:p>
                  </a:txBody>
                  <a:tcPr/>
                </a:tc>
                <a:extLst>
                  <a:ext uri="{0D108BD9-81ED-4DB2-BD59-A6C34878D82A}">
                    <a16:rowId xmlns:a16="http://schemas.microsoft.com/office/drawing/2014/main" val="3065427899"/>
                  </a:ext>
                </a:extLst>
              </a:tr>
              <a:tr h="337630">
                <a:tc>
                  <a:txBody>
                    <a:bodyPr/>
                    <a:lstStyle/>
                    <a:p>
                      <a:r>
                        <a:rPr lang="en-US" altLang="zh-CN" sz="1400" dirty="0" err="1">
                          <a:latin typeface="+mn-lt"/>
                        </a:rPr>
                        <a:t>Fachang</a:t>
                      </a:r>
                      <a:r>
                        <a:rPr lang="en-US" altLang="zh-CN" sz="1400" dirty="0">
                          <a:latin typeface="+mn-lt"/>
                        </a:rPr>
                        <a:t> Guo</a:t>
                      </a:r>
                      <a:endParaRPr lang="zh-CN" altLang="en-US" sz="1400" dirty="0">
                        <a:latin typeface="+mn-lt"/>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1729632570"/>
                  </a:ext>
                </a:extLst>
              </a:tr>
            </a:tbl>
          </a:graphicData>
        </a:graphic>
      </p:graphicFrame>
      <p:sp>
        <p:nvSpPr>
          <p:cNvPr id="3073" name="Rectangle 1"/>
          <p:cNvSpPr>
            <a:spLocks noGrp="1" noChangeArrowheads="1"/>
          </p:cNvSpPr>
          <p:nvPr>
            <p:ph type="ctrTitle"/>
          </p:nvPr>
        </p:nvSpPr>
        <p:spPr>
          <a:xfrm>
            <a:off x="914400" y="667310"/>
            <a:ext cx="10363200" cy="1103213"/>
          </a:xfrm>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dirty="0"/>
              <a:t>Discussion on ST Preparation Procedure</a:t>
            </a:r>
          </a:p>
        </p:txBody>
      </p:sp>
      <p:sp>
        <p:nvSpPr>
          <p:cNvPr id="3074" name="Rectangle 2"/>
          <p:cNvSpPr>
            <a:spLocks noGrp="1" noChangeArrowheads="1"/>
          </p:cNvSpPr>
          <p:nvPr>
            <p:ph type="subTitle" idx="1"/>
          </p:nvPr>
        </p:nvSpPr>
        <p:spPr>
          <a:xfrm>
            <a:off x="1768383" y="1656606"/>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2025-9-30</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6" name="Rectangle 4"/>
          <p:cNvSpPr>
            <a:spLocks noChangeArrowheads="1"/>
          </p:cNvSpPr>
          <p:nvPr/>
        </p:nvSpPr>
        <p:spPr bwMode="auto">
          <a:xfrm>
            <a:off x="993775" y="2491269"/>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3" name="日期占位符 2">
            <a:extLst>
              <a:ext uri="{FF2B5EF4-FFF2-40B4-BE49-F238E27FC236}">
                <a16:creationId xmlns:a16="http://schemas.microsoft.com/office/drawing/2014/main" id="{8BF5C45D-E099-42F9-91E8-2F45679E3497}"/>
              </a:ext>
            </a:extLst>
          </p:cNvPr>
          <p:cNvSpPr>
            <a:spLocks noGrp="1"/>
          </p:cNvSpPr>
          <p:nvPr>
            <p:ph type="dt" idx="10"/>
          </p:nvPr>
        </p:nvSpPr>
        <p:spPr/>
        <p:txBody>
          <a:bodyPr/>
          <a:lstStyle/>
          <a:p>
            <a:r>
              <a:rPr lang="en-US" altLang="zh-CN" dirty="0"/>
              <a:t>Sept. 2025</a:t>
            </a:r>
            <a:endParaRPr lang="en-GB" dirty="0"/>
          </a:p>
        </p:txBody>
      </p:sp>
      <p:sp>
        <p:nvSpPr>
          <p:cNvPr id="4" name="页脚占位符 3">
            <a:extLst>
              <a:ext uri="{FF2B5EF4-FFF2-40B4-BE49-F238E27FC236}">
                <a16:creationId xmlns:a16="http://schemas.microsoft.com/office/drawing/2014/main" id="{84A64D52-3DF7-49F2-ADF4-B58F9A368B52}"/>
              </a:ext>
            </a:extLst>
          </p:cNvPr>
          <p:cNvSpPr>
            <a:spLocks noGrp="1"/>
          </p:cNvSpPr>
          <p:nvPr>
            <p:ph type="ftr" idx="11"/>
          </p:nvPr>
        </p:nvSpPr>
        <p:spPr/>
        <p:txBody>
          <a:bodyPr/>
          <a:lstStyle/>
          <a:p>
            <a:r>
              <a:rPr lang="it-IT"/>
              <a:t>Hang Yang, Ruijie Networks Co., Ltd</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Straw Poll 1</a:t>
            </a:r>
          </a:p>
        </p:txBody>
      </p:sp>
      <p:sp>
        <p:nvSpPr>
          <p:cNvPr id="9218" name="Rectangle 2"/>
          <p:cNvSpPr>
            <a:spLocks noGrp="1" noChangeArrowheads="1"/>
          </p:cNvSpPr>
          <p:nvPr>
            <p:ph idx="1"/>
          </p:nvPr>
        </p:nvSpPr>
        <p:spPr>
          <a:xfrm>
            <a:off x="839416" y="1772816"/>
            <a:ext cx="10550367" cy="3312368"/>
          </a:xfrm>
          <a:ln/>
        </p:spPr>
        <p:txBody>
          <a:bodyPr/>
          <a:lstStyle/>
          <a:p>
            <a:pPr marL="0" indent="0" algn="just">
              <a:lnSpc>
                <a:spcPct val="120000"/>
              </a:lnSpc>
              <a:spcBef>
                <a:spcPts val="500"/>
              </a:spcBef>
            </a:pPr>
            <a:r>
              <a:rPr lang="en-US" altLang="zh-CN" sz="2000" dirty="0">
                <a:solidFill>
                  <a:schemeClr val="tx1"/>
                </a:solidFill>
              </a:rPr>
              <a:t>Do you agree that if the number of prepared target AP MLDs for a non-AP MLD has reached the Max Number of Prepared Target AP MLDs, the further ST preparation request from this non-AP MLD would be rejected by the current AP MLD?</a:t>
            </a:r>
          </a:p>
        </p:txBody>
      </p:sp>
      <p:sp>
        <p:nvSpPr>
          <p:cNvPr id="6" name="Slide Number Placeholder 5"/>
          <p:cNvSpPr>
            <a:spLocks noGrp="1"/>
          </p:cNvSpPr>
          <p:nvPr>
            <p:ph type="sldNum" idx="12"/>
          </p:nvPr>
        </p:nvSpPr>
        <p:spPr/>
        <p:txBody>
          <a:bodyPr/>
          <a:lstStyle/>
          <a:p>
            <a:r>
              <a:rPr lang="en-GB" dirty="0"/>
              <a:t>Slide </a:t>
            </a:r>
            <a:fld id="{8DC72EFA-1DF8-481C-8B66-C8A1D5DAFDEA}" type="slidenum">
              <a:rPr lang="en-GB"/>
              <a:pPr/>
              <a:t>10</a:t>
            </a:fld>
            <a:endParaRPr lang="en-GB" dirty="0"/>
          </a:p>
        </p:txBody>
      </p:sp>
      <p:sp>
        <p:nvSpPr>
          <p:cNvPr id="5" name="日期占位符 4">
            <a:extLst>
              <a:ext uri="{FF2B5EF4-FFF2-40B4-BE49-F238E27FC236}">
                <a16:creationId xmlns:a16="http://schemas.microsoft.com/office/drawing/2014/main" id="{CBED43D3-C034-48F5-B5C7-26233DDF4B37}"/>
              </a:ext>
            </a:extLst>
          </p:cNvPr>
          <p:cNvSpPr>
            <a:spLocks noGrp="1"/>
          </p:cNvSpPr>
          <p:nvPr>
            <p:ph type="dt" idx="15"/>
          </p:nvPr>
        </p:nvSpPr>
        <p:spPr/>
        <p:txBody>
          <a:bodyPr/>
          <a:lstStyle/>
          <a:p>
            <a:r>
              <a:rPr lang="en-US" altLang="zh-CN" dirty="0"/>
              <a:t>Sept. 2025</a:t>
            </a:r>
            <a:endParaRPr lang="en-GB" altLang="zh-CN" dirty="0"/>
          </a:p>
        </p:txBody>
      </p:sp>
      <p:sp>
        <p:nvSpPr>
          <p:cNvPr id="9" name="页脚占位符 8">
            <a:extLst>
              <a:ext uri="{FF2B5EF4-FFF2-40B4-BE49-F238E27FC236}">
                <a16:creationId xmlns:a16="http://schemas.microsoft.com/office/drawing/2014/main" id="{BF6F5276-3DCF-468B-A3CB-26FA272B41D7}"/>
              </a:ext>
            </a:extLst>
          </p:cNvPr>
          <p:cNvSpPr>
            <a:spLocks noGrp="1"/>
          </p:cNvSpPr>
          <p:nvPr>
            <p:ph type="ftr" idx="14"/>
          </p:nvPr>
        </p:nvSpPr>
        <p:spPr/>
        <p:txBody>
          <a:bodyPr/>
          <a:lstStyle/>
          <a:p>
            <a:r>
              <a:rPr lang="it-IT"/>
              <a:t>Hang Yang, Ruijie Networks Co., Ltd</a:t>
            </a:r>
            <a:endParaRPr lang="en-GB" dirty="0"/>
          </a:p>
        </p:txBody>
      </p:sp>
    </p:spTree>
    <p:extLst>
      <p:ext uri="{BB962C8B-B14F-4D97-AF65-F5344CB8AC3E}">
        <p14:creationId xmlns:p14="http://schemas.microsoft.com/office/powerpoint/2010/main" val="29781344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Straw Poll 2</a:t>
            </a:r>
          </a:p>
        </p:txBody>
      </p:sp>
      <p:sp>
        <p:nvSpPr>
          <p:cNvPr id="9218" name="Rectangle 2"/>
          <p:cNvSpPr>
            <a:spLocks noGrp="1" noChangeArrowheads="1"/>
          </p:cNvSpPr>
          <p:nvPr>
            <p:ph idx="1"/>
          </p:nvPr>
        </p:nvSpPr>
        <p:spPr>
          <a:xfrm>
            <a:off x="839416" y="1772816"/>
            <a:ext cx="10550367" cy="3312368"/>
          </a:xfrm>
          <a:ln/>
        </p:spPr>
        <p:txBody>
          <a:bodyPr/>
          <a:lstStyle/>
          <a:p>
            <a:pPr marL="0" indent="0" algn="just">
              <a:lnSpc>
                <a:spcPct val="120000"/>
              </a:lnSpc>
              <a:spcBef>
                <a:spcPts val="500"/>
              </a:spcBef>
            </a:pPr>
            <a:r>
              <a:rPr lang="en-US" altLang="zh-CN" sz="2000" dirty="0">
                <a:solidFill>
                  <a:schemeClr val="tx1"/>
                </a:solidFill>
              </a:rPr>
              <a:t>Do you agree that more schemes in ST preparation phase should be considered in order to increase the flexibility of the non-AP MLD in selecting the best target AP MLD?</a:t>
            </a:r>
          </a:p>
        </p:txBody>
      </p:sp>
      <p:sp>
        <p:nvSpPr>
          <p:cNvPr id="6" name="Slide Number Placeholder 5"/>
          <p:cNvSpPr>
            <a:spLocks noGrp="1"/>
          </p:cNvSpPr>
          <p:nvPr>
            <p:ph type="sldNum" idx="12"/>
          </p:nvPr>
        </p:nvSpPr>
        <p:spPr/>
        <p:txBody>
          <a:bodyPr/>
          <a:lstStyle/>
          <a:p>
            <a:r>
              <a:rPr lang="en-GB" dirty="0"/>
              <a:t>Slide </a:t>
            </a:r>
            <a:fld id="{8DC72EFA-1DF8-481C-8B66-C8A1D5DAFDEA}" type="slidenum">
              <a:rPr lang="en-GB"/>
              <a:pPr/>
              <a:t>11</a:t>
            </a:fld>
            <a:endParaRPr lang="en-GB" dirty="0"/>
          </a:p>
        </p:txBody>
      </p:sp>
      <p:sp>
        <p:nvSpPr>
          <p:cNvPr id="5" name="日期占位符 4">
            <a:extLst>
              <a:ext uri="{FF2B5EF4-FFF2-40B4-BE49-F238E27FC236}">
                <a16:creationId xmlns:a16="http://schemas.microsoft.com/office/drawing/2014/main" id="{CBED43D3-C034-48F5-B5C7-26233DDF4B37}"/>
              </a:ext>
            </a:extLst>
          </p:cNvPr>
          <p:cNvSpPr>
            <a:spLocks noGrp="1"/>
          </p:cNvSpPr>
          <p:nvPr>
            <p:ph type="dt" idx="15"/>
          </p:nvPr>
        </p:nvSpPr>
        <p:spPr/>
        <p:txBody>
          <a:bodyPr/>
          <a:lstStyle/>
          <a:p>
            <a:r>
              <a:rPr lang="en-US" altLang="zh-CN" dirty="0"/>
              <a:t>Sept. 2025</a:t>
            </a:r>
            <a:endParaRPr lang="en-GB" altLang="zh-CN" dirty="0"/>
          </a:p>
        </p:txBody>
      </p:sp>
      <p:sp>
        <p:nvSpPr>
          <p:cNvPr id="9" name="页脚占位符 8">
            <a:extLst>
              <a:ext uri="{FF2B5EF4-FFF2-40B4-BE49-F238E27FC236}">
                <a16:creationId xmlns:a16="http://schemas.microsoft.com/office/drawing/2014/main" id="{BF6F5276-3DCF-468B-A3CB-26FA272B41D7}"/>
              </a:ext>
            </a:extLst>
          </p:cNvPr>
          <p:cNvSpPr>
            <a:spLocks noGrp="1"/>
          </p:cNvSpPr>
          <p:nvPr>
            <p:ph type="ftr" idx="14"/>
          </p:nvPr>
        </p:nvSpPr>
        <p:spPr/>
        <p:txBody>
          <a:bodyPr/>
          <a:lstStyle/>
          <a:p>
            <a:r>
              <a:rPr lang="it-IT"/>
              <a:t>Hang Yang, Ruijie Networks Co., Ltd</a:t>
            </a:r>
            <a:endParaRPr lang="en-GB" dirty="0"/>
          </a:p>
        </p:txBody>
      </p:sp>
    </p:spTree>
    <p:extLst>
      <p:ext uri="{BB962C8B-B14F-4D97-AF65-F5344CB8AC3E}">
        <p14:creationId xmlns:p14="http://schemas.microsoft.com/office/powerpoint/2010/main" val="11008694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2" name="Content Placeholder 1"/>
          <p:cNvSpPr>
            <a:spLocks noGrp="1"/>
          </p:cNvSpPr>
          <p:nvPr>
            <p:ph idx="1"/>
          </p:nvPr>
        </p:nvSpPr>
        <p:spPr>
          <a:xfrm>
            <a:off x="914400" y="1981201"/>
            <a:ext cx="11158263" cy="3349624"/>
          </a:xfrm>
        </p:spPr>
        <p:txBody>
          <a:bodyPr/>
          <a:lstStyle/>
          <a:p>
            <a:r>
              <a:rPr lang="en-GB" altLang="zh-CN" sz="2000" b="0" dirty="0"/>
              <a:t>[1] Draft P802.11bn_D1.0</a:t>
            </a:r>
          </a:p>
          <a:p>
            <a:r>
              <a:rPr lang="en-GB" altLang="zh-CN" sz="2000" b="0" dirty="0">
                <a:solidFill>
                  <a:schemeClr val="tx1"/>
                </a:solidFill>
              </a:rPr>
              <a:t>[2] IEEE 802.11-24/0656r3, </a:t>
            </a:r>
            <a:r>
              <a:rPr lang="en-US" altLang="zh-CN" sz="2000" b="0" dirty="0">
                <a:solidFill>
                  <a:schemeClr val="tx1"/>
                </a:solidFill>
              </a:rPr>
              <a:t>Seamless Roaming Signaling Details</a:t>
            </a:r>
          </a:p>
          <a:p>
            <a:r>
              <a:rPr lang="en-GB" altLang="zh-CN" sz="2000" b="0" dirty="0">
                <a:solidFill>
                  <a:schemeClr val="tx1"/>
                </a:solidFill>
              </a:rPr>
              <a:t>[3] IEEE 802.11-25/1101r9, </a:t>
            </a:r>
            <a:r>
              <a:rPr lang="en-US" altLang="zh-CN" sz="2000" b="0" dirty="0">
                <a:solidFill>
                  <a:schemeClr val="tx1"/>
                </a:solidFill>
              </a:rPr>
              <a:t>11bn PDT-CR MAC Seamless Roaming (Part 5)</a:t>
            </a:r>
          </a:p>
        </p:txBody>
      </p:sp>
      <p:sp>
        <p:nvSpPr>
          <p:cNvPr id="6" name="Slide Number Placeholder 5"/>
          <p:cNvSpPr>
            <a:spLocks noGrp="1"/>
          </p:cNvSpPr>
          <p:nvPr>
            <p:ph type="sldNum" idx="12"/>
          </p:nvPr>
        </p:nvSpPr>
        <p:spPr/>
        <p:txBody>
          <a:bodyPr/>
          <a:lstStyle/>
          <a:p>
            <a:r>
              <a:rPr lang="en-GB" dirty="0"/>
              <a:t>Slide </a:t>
            </a:r>
            <a:fld id="{531D307C-65C7-4BB3-B44A-1501D36803F7}" type="slidenum">
              <a:rPr lang="en-GB"/>
              <a:pPr/>
              <a:t>12</a:t>
            </a:fld>
            <a:endParaRPr lang="en-GB" dirty="0"/>
          </a:p>
        </p:txBody>
      </p:sp>
      <p:sp>
        <p:nvSpPr>
          <p:cNvPr id="5" name="日期占位符 4">
            <a:extLst>
              <a:ext uri="{FF2B5EF4-FFF2-40B4-BE49-F238E27FC236}">
                <a16:creationId xmlns:a16="http://schemas.microsoft.com/office/drawing/2014/main" id="{71C80D51-86B6-4EAD-9596-2FC46E15C5F1}"/>
              </a:ext>
            </a:extLst>
          </p:cNvPr>
          <p:cNvSpPr>
            <a:spLocks noGrp="1"/>
          </p:cNvSpPr>
          <p:nvPr>
            <p:ph type="dt" idx="15"/>
          </p:nvPr>
        </p:nvSpPr>
        <p:spPr/>
        <p:txBody>
          <a:bodyPr/>
          <a:lstStyle/>
          <a:p>
            <a:r>
              <a:rPr lang="en-US" altLang="zh-CN" dirty="0"/>
              <a:t>Sept. 2025</a:t>
            </a:r>
            <a:endParaRPr lang="en-GB" altLang="zh-CN" dirty="0"/>
          </a:p>
        </p:txBody>
      </p:sp>
      <p:sp>
        <p:nvSpPr>
          <p:cNvPr id="9" name="页脚占位符 8">
            <a:extLst>
              <a:ext uri="{FF2B5EF4-FFF2-40B4-BE49-F238E27FC236}">
                <a16:creationId xmlns:a16="http://schemas.microsoft.com/office/drawing/2014/main" id="{334286C5-1F79-4D32-97C4-6D1DE3C8334A}"/>
              </a:ext>
            </a:extLst>
          </p:cNvPr>
          <p:cNvSpPr>
            <a:spLocks noGrp="1"/>
          </p:cNvSpPr>
          <p:nvPr>
            <p:ph type="ftr" idx="14"/>
          </p:nvPr>
        </p:nvSpPr>
        <p:spPr/>
        <p:txBody>
          <a:bodyPr/>
          <a:lstStyle/>
          <a:p>
            <a:r>
              <a:rPr lang="it-IT"/>
              <a:t>Hang Yang, Ruijie Networks Co., Ltd</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t>
            </a:r>
            <a:r>
              <a:rPr lang="en-US" altLang="zh-CN" dirty="0" err="1"/>
              <a:t>ackground</a:t>
            </a:r>
            <a:endParaRPr lang="en-GB" dirty="0"/>
          </a:p>
        </p:txBody>
      </p:sp>
      <p:sp>
        <p:nvSpPr>
          <p:cNvPr id="9218" name="Rectangle 2"/>
          <p:cNvSpPr>
            <a:spLocks noGrp="1" noChangeArrowheads="1"/>
          </p:cNvSpPr>
          <p:nvPr>
            <p:ph idx="1"/>
          </p:nvPr>
        </p:nvSpPr>
        <p:spPr>
          <a:xfrm>
            <a:off x="854642" y="1556792"/>
            <a:ext cx="10582199" cy="4464496"/>
          </a:xfrm>
          <a:ln/>
        </p:spPr>
        <p:txBody>
          <a:bodyPr/>
          <a:lstStyle/>
          <a:p>
            <a:pPr algn="just">
              <a:buFont typeface="Times New Roman" pitchFamily="16" charset="0"/>
              <a:buChar char="•"/>
            </a:pPr>
            <a:r>
              <a:rPr lang="en-US" altLang="zh-CN" sz="1800" dirty="0"/>
              <a:t>In </a:t>
            </a:r>
            <a:r>
              <a:rPr lang="en-US" altLang="zh-CN" sz="1800" dirty="0" err="1"/>
              <a:t>TGbn</a:t>
            </a:r>
            <a:r>
              <a:rPr lang="en-US" altLang="zh-CN" sz="1800" dirty="0"/>
              <a:t>, the ST preparation procedure is considered as an important phase in seamless roaming, which is designed to minimize the time of connection loss. The ST preparation includes the following:</a:t>
            </a:r>
          </a:p>
          <a:p>
            <a:pPr marL="457200" lvl="1" indent="0" algn="just"/>
            <a:r>
              <a:rPr lang="en-US" altLang="zh-CN" sz="1600" dirty="0"/>
              <a:t>	- Transfer or renegotiation of the context related to the non-AP MLD to the candidate target AP MLD</a:t>
            </a:r>
          </a:p>
          <a:p>
            <a:pPr marL="457200" lvl="1" indent="0" algn="just"/>
            <a:r>
              <a:rPr lang="en-US" altLang="zh-CN" sz="1600" dirty="0"/>
              <a:t>	- Setting up the links with the candidate target AP MLD</a:t>
            </a:r>
          </a:p>
          <a:p>
            <a:pPr marL="355600" lvl="1" indent="0" algn="just"/>
            <a:r>
              <a:rPr lang="en-US" altLang="zh-CN" sz="1800" b="1" dirty="0">
                <a:cs typeface="+mn-cs"/>
              </a:rPr>
              <a:t>If no ST execution request is received, the candidate target AP MLD will maintain the links and context until the timeout[1]. </a:t>
            </a:r>
          </a:p>
          <a:p>
            <a:pPr marL="457200" lvl="1" indent="0" algn="just"/>
            <a:endParaRPr lang="en-US" altLang="zh-CN" sz="1400" dirty="0"/>
          </a:p>
          <a:p>
            <a:pPr algn="just">
              <a:buFont typeface="Times New Roman" pitchFamily="16" charset="0"/>
              <a:buChar char="•"/>
            </a:pPr>
            <a:r>
              <a:rPr lang="en-US" altLang="zh-CN" sz="1800" dirty="0"/>
              <a:t>In [1][2], the non-AP MLD is allowed to request preparation with multiple target AP MLDs using separate link Reconfiguration Req./Resp. exchange. </a:t>
            </a:r>
          </a:p>
          <a:p>
            <a:pPr algn="just">
              <a:buFont typeface="Times New Roman" pitchFamily="16" charset="0"/>
              <a:buChar char="•"/>
            </a:pPr>
            <a:endParaRPr lang="en-US" altLang="zh-CN" sz="1800" dirty="0"/>
          </a:p>
          <a:p>
            <a:pPr algn="just">
              <a:buFont typeface="Times New Roman" pitchFamily="16" charset="0"/>
              <a:buChar char="•"/>
            </a:pPr>
            <a:r>
              <a:rPr lang="en-US" altLang="zh-CN" sz="1800" dirty="0"/>
              <a:t>In [1][3], the Max Number Of Prepared Target AP MLDs is introduced in Draft 1.0 to control the APs’ number during multiple preparations. However, the further details of multiple preparations and the Max Number Of Prepared Target AP MLDs are still unclear due to lack of consensus.</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2</a:t>
            </a:fld>
            <a:endParaRPr lang="en-GB"/>
          </a:p>
        </p:txBody>
      </p:sp>
      <p:sp>
        <p:nvSpPr>
          <p:cNvPr id="5" name="日期占位符 4">
            <a:extLst>
              <a:ext uri="{FF2B5EF4-FFF2-40B4-BE49-F238E27FC236}">
                <a16:creationId xmlns:a16="http://schemas.microsoft.com/office/drawing/2014/main" id="{20A48454-14EB-44C8-962D-79CD329785A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12665C03-9971-4B32-8212-6427A13CC9F4}"/>
              </a:ext>
            </a:extLst>
          </p:cNvPr>
          <p:cNvSpPr>
            <a:spLocks noGrp="1"/>
          </p:cNvSpPr>
          <p:nvPr>
            <p:ph type="ftr" idx="14"/>
          </p:nvPr>
        </p:nvSpPr>
        <p:spPr/>
        <p:txBody>
          <a:bodyPr/>
          <a:lstStyle/>
          <a:p>
            <a:r>
              <a:rPr lang="it-IT"/>
              <a:t>Hang Yang, Ruijie Networks Co., Ltd</a:t>
            </a:r>
            <a:endParaRPr lang="en-GB" dirty="0"/>
          </a:p>
        </p:txBody>
      </p:sp>
    </p:spTree>
    <p:extLst>
      <p:ext uri="{BB962C8B-B14F-4D97-AF65-F5344CB8AC3E}">
        <p14:creationId xmlns:p14="http://schemas.microsoft.com/office/powerpoint/2010/main" val="18646849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8" name="标题 7">
            <a:extLst>
              <a:ext uri="{FF2B5EF4-FFF2-40B4-BE49-F238E27FC236}">
                <a16:creationId xmlns:a16="http://schemas.microsoft.com/office/drawing/2014/main" id="{4E87F733-35EC-457A-A325-4360D4457510}"/>
              </a:ext>
            </a:extLst>
          </p:cNvPr>
          <p:cNvSpPr>
            <a:spLocks noGrp="1"/>
          </p:cNvSpPr>
          <p:nvPr>
            <p:ph type="title"/>
          </p:nvPr>
        </p:nvSpPr>
        <p:spPr>
          <a:xfrm>
            <a:off x="928553" y="518939"/>
            <a:ext cx="10361084" cy="1065213"/>
          </a:xfrm>
        </p:spPr>
        <p:txBody>
          <a:bodyPr/>
          <a:lstStyle/>
          <a:p>
            <a:r>
              <a:rPr lang="en-US" altLang="zh-CN" dirty="0"/>
              <a:t>Problem Statement</a:t>
            </a:r>
            <a:endParaRPr lang="zh-CN" altLang="en-US" dirty="0"/>
          </a:p>
        </p:txBody>
      </p:sp>
      <p:sp>
        <p:nvSpPr>
          <p:cNvPr id="99" name="文本框 98">
            <a:extLst>
              <a:ext uri="{FF2B5EF4-FFF2-40B4-BE49-F238E27FC236}">
                <a16:creationId xmlns:a16="http://schemas.microsoft.com/office/drawing/2014/main" id="{C9D7B190-B8E2-459C-A7AA-13C85581F9DA}"/>
              </a:ext>
            </a:extLst>
          </p:cNvPr>
          <p:cNvSpPr txBox="1"/>
          <p:nvPr/>
        </p:nvSpPr>
        <p:spPr>
          <a:xfrm>
            <a:off x="7104145" y="5665125"/>
            <a:ext cx="480597" cy="461665"/>
          </a:xfrm>
          <a:prstGeom prst="rect">
            <a:avLst/>
          </a:prstGeom>
          <a:noFill/>
        </p:spPr>
        <p:txBody>
          <a:bodyPr wrap="square">
            <a:spAutoFit/>
          </a:bodyPr>
          <a:lstStyle/>
          <a:p>
            <a:pPr algn="ctr"/>
            <a:r>
              <a:rPr lang="en-US" altLang="zh-CN" sz="1200" dirty="0"/>
              <a:t>AP2</a:t>
            </a:r>
            <a:endParaRPr lang="zh-CN" altLang="en-US" sz="1200" dirty="0">
              <a:solidFill>
                <a:schemeClr val="tx1"/>
              </a:solidFill>
            </a:endParaRPr>
          </a:p>
        </p:txBody>
      </p:sp>
      <p:sp>
        <p:nvSpPr>
          <p:cNvPr id="100" name="文本框 99">
            <a:extLst>
              <a:ext uri="{FF2B5EF4-FFF2-40B4-BE49-F238E27FC236}">
                <a16:creationId xmlns:a16="http://schemas.microsoft.com/office/drawing/2014/main" id="{74CD97F3-DC40-44BA-A1E8-B95808405BEB}"/>
              </a:ext>
            </a:extLst>
          </p:cNvPr>
          <p:cNvSpPr txBox="1"/>
          <p:nvPr/>
        </p:nvSpPr>
        <p:spPr>
          <a:xfrm>
            <a:off x="6754281" y="3442908"/>
            <a:ext cx="480597" cy="461665"/>
          </a:xfrm>
          <a:prstGeom prst="rect">
            <a:avLst/>
          </a:prstGeom>
          <a:noFill/>
        </p:spPr>
        <p:txBody>
          <a:bodyPr wrap="square">
            <a:spAutoFit/>
          </a:bodyPr>
          <a:lstStyle/>
          <a:p>
            <a:pPr algn="ctr"/>
            <a:r>
              <a:rPr lang="en-US" altLang="zh-CN" sz="1200" dirty="0"/>
              <a:t>AP1</a:t>
            </a:r>
            <a:endParaRPr lang="zh-CN" altLang="en-US" sz="1200" dirty="0">
              <a:solidFill>
                <a:schemeClr val="tx1"/>
              </a:solidFill>
            </a:endParaRPr>
          </a:p>
        </p:txBody>
      </p:sp>
      <p:sp>
        <p:nvSpPr>
          <p:cNvPr id="116" name="Rectangle 2">
            <a:extLst>
              <a:ext uri="{FF2B5EF4-FFF2-40B4-BE49-F238E27FC236}">
                <a16:creationId xmlns:a16="http://schemas.microsoft.com/office/drawing/2014/main" id="{F7478A2D-4EAE-4F6C-9AA2-4E4CF2A6EF7D}"/>
              </a:ext>
            </a:extLst>
          </p:cNvPr>
          <p:cNvSpPr>
            <a:spLocks noGrp="1" noChangeArrowheads="1"/>
          </p:cNvSpPr>
          <p:nvPr>
            <p:ph idx="1"/>
          </p:nvPr>
        </p:nvSpPr>
        <p:spPr>
          <a:xfrm>
            <a:off x="727869" y="1298210"/>
            <a:ext cx="10894208" cy="644539"/>
          </a:xfrm>
          <a:ln/>
        </p:spPr>
        <p:txBody>
          <a:bodyPr/>
          <a:lstStyle/>
          <a:p>
            <a:pPr algn="just">
              <a:buFont typeface="Times New Roman" pitchFamily="16" charset="0"/>
              <a:buChar char="•"/>
            </a:pPr>
            <a:r>
              <a:rPr lang="en-US" altLang="zh-CN" sz="1800" dirty="0"/>
              <a:t>Baseline: </a:t>
            </a:r>
            <a:r>
              <a:rPr lang="en-US" altLang="zh-CN" sz="1800" b="0" dirty="0"/>
              <a:t>If the number of prepared target AP MLDs for a non-AP MLD has reached the Max Number Of Prepared Target AP MLDs, further preparation requests from this non-AP MLD would be rejected by the current AP MLD.</a:t>
            </a:r>
            <a:endParaRPr lang="en-US" altLang="zh-CN" sz="1800" dirty="0"/>
          </a:p>
        </p:txBody>
      </p:sp>
      <p:sp>
        <p:nvSpPr>
          <p:cNvPr id="5" name="日期占位符 4">
            <a:extLst>
              <a:ext uri="{FF2B5EF4-FFF2-40B4-BE49-F238E27FC236}">
                <a16:creationId xmlns:a16="http://schemas.microsoft.com/office/drawing/2014/main" id="{33F24FFE-9646-46F8-AB7E-039B3D8A0E1F}"/>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20402861-E2C4-48B6-8797-C16B61C7D4D2}"/>
              </a:ext>
            </a:extLst>
          </p:cNvPr>
          <p:cNvSpPr>
            <a:spLocks noGrp="1"/>
          </p:cNvSpPr>
          <p:nvPr>
            <p:ph type="ftr" idx="14"/>
          </p:nvPr>
        </p:nvSpPr>
        <p:spPr/>
        <p:txBody>
          <a:bodyPr/>
          <a:lstStyle/>
          <a:p>
            <a:r>
              <a:rPr lang="it-IT"/>
              <a:t>Hang Yang, Ruijie Networks Co., Ltd</a:t>
            </a:r>
            <a:endParaRPr lang="en-GB" dirty="0"/>
          </a:p>
        </p:txBody>
      </p:sp>
      <p:sp>
        <p:nvSpPr>
          <p:cNvPr id="57" name="矩形: 圆角 56">
            <a:extLst>
              <a:ext uri="{FF2B5EF4-FFF2-40B4-BE49-F238E27FC236}">
                <a16:creationId xmlns:a16="http://schemas.microsoft.com/office/drawing/2014/main" id="{7433BF0B-3D51-4DCC-BCC5-690328D0AC31}"/>
              </a:ext>
            </a:extLst>
          </p:cNvPr>
          <p:cNvSpPr/>
          <p:nvPr/>
        </p:nvSpPr>
        <p:spPr>
          <a:xfrm>
            <a:off x="6303221" y="5349063"/>
            <a:ext cx="2424514" cy="621370"/>
          </a:xfrm>
          <a:prstGeom prst="roundRect">
            <a:avLst/>
          </a:prstGeom>
          <a:solidFill>
            <a:srgbClr val="5B9BD5">
              <a:lumMod val="20000"/>
              <a:lumOff val="80000"/>
            </a:srgb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sp>
        <p:nvSpPr>
          <p:cNvPr id="58" name="椭圆 57">
            <a:extLst>
              <a:ext uri="{FF2B5EF4-FFF2-40B4-BE49-F238E27FC236}">
                <a16:creationId xmlns:a16="http://schemas.microsoft.com/office/drawing/2014/main" id="{0DE1485F-6153-4571-B1C5-A55A732465A4}"/>
              </a:ext>
            </a:extLst>
          </p:cNvPr>
          <p:cNvSpPr/>
          <p:nvPr/>
        </p:nvSpPr>
        <p:spPr>
          <a:xfrm>
            <a:off x="8676352" y="2973868"/>
            <a:ext cx="3356450" cy="1325841"/>
          </a:xfrm>
          <a:prstGeom prst="ellipse">
            <a:avLst/>
          </a:prstGeom>
          <a:gradFill flip="none" rotWithShape="1">
            <a:gsLst>
              <a:gs pos="11875">
                <a:srgbClr val="FFCA28"/>
              </a:gs>
              <a:gs pos="100000">
                <a:sysClr val="window" lastClr="FFFFFF">
                  <a:alpha val="75000"/>
                </a:sysClr>
              </a:gs>
              <a:gs pos="27000">
                <a:srgbClr val="FFC000">
                  <a:lumMod val="60000"/>
                  <a:lumOff val="40000"/>
                </a:srgbClr>
              </a:gs>
              <a:gs pos="2000">
                <a:srgbClr val="FFC000"/>
              </a:gs>
            </a:gsLst>
            <a:path path="shape">
              <a:fillToRect l="50000" t="50000" r="50000" b="50000"/>
            </a:path>
            <a:tileRect/>
          </a:gradFill>
          <a:ln w="9525" cap="flat" cmpd="sng" algn="ctr">
            <a:solidFill>
              <a:srgbClr val="FFC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59" name="组合 58">
            <a:extLst>
              <a:ext uri="{FF2B5EF4-FFF2-40B4-BE49-F238E27FC236}">
                <a16:creationId xmlns:a16="http://schemas.microsoft.com/office/drawing/2014/main" id="{7E290942-32EE-4BF4-8C8E-D23481F792EB}"/>
              </a:ext>
            </a:extLst>
          </p:cNvPr>
          <p:cNvGrpSpPr/>
          <p:nvPr/>
        </p:nvGrpSpPr>
        <p:grpSpPr>
          <a:xfrm>
            <a:off x="9970786" y="3101395"/>
            <a:ext cx="1121310" cy="797685"/>
            <a:chOff x="9872767" y="1450215"/>
            <a:chExt cx="1536225" cy="1092850"/>
          </a:xfrm>
        </p:grpSpPr>
        <p:pic>
          <p:nvPicPr>
            <p:cNvPr id="60" name="图形 59" descr="画架 纯色填充">
              <a:extLst>
                <a:ext uri="{FF2B5EF4-FFF2-40B4-BE49-F238E27FC236}">
                  <a16:creationId xmlns:a16="http://schemas.microsoft.com/office/drawing/2014/main" id="{64F49E51-1349-47D7-BCD8-3C234194EB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0105398" y="1450215"/>
              <a:ext cx="914400" cy="646394"/>
            </a:xfrm>
            <a:prstGeom prst="rect">
              <a:avLst/>
            </a:prstGeom>
          </p:spPr>
        </p:pic>
        <p:sp>
          <p:nvSpPr>
            <p:cNvPr id="61" name="文本框 60">
              <a:extLst>
                <a:ext uri="{FF2B5EF4-FFF2-40B4-BE49-F238E27FC236}">
                  <a16:creationId xmlns:a16="http://schemas.microsoft.com/office/drawing/2014/main" id="{34A7C284-83CB-49D6-8339-3A7A1F59BBED}"/>
                </a:ext>
              </a:extLst>
            </p:cNvPr>
            <p:cNvSpPr txBox="1"/>
            <p:nvPr/>
          </p:nvSpPr>
          <p:spPr>
            <a:xfrm>
              <a:off x="9872767" y="2079237"/>
              <a:ext cx="1536225" cy="463828"/>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600" dirty="0">
                  <a:solidFill>
                    <a:prstClr val="black"/>
                  </a:solidFill>
                  <a:latin typeface="Times New Roman" panose="02020603050405020304" pitchFamily="18" charset="0"/>
                  <a:ea typeface="楷体" panose="02010609060101010101" pitchFamily="49" charset="-122"/>
                  <a:cs typeface="Times New Roman" panose="02020603050405020304" pitchFamily="18" charset="0"/>
                </a:rPr>
                <a:t>Target AP1</a:t>
              </a:r>
              <a:endParaRPr lang="zh-CN" altLang="en-US" sz="1600" dirty="0">
                <a:solidFill>
                  <a:prstClr val="black"/>
                </a:solidFill>
                <a:latin typeface="等线" panose="020F0502020204030204"/>
                <a:ea typeface="等线" panose="02010600030101010101" pitchFamily="2" charset="-122"/>
              </a:endParaRPr>
            </a:p>
          </p:txBody>
        </p:sp>
      </p:grpSp>
      <p:sp>
        <p:nvSpPr>
          <p:cNvPr id="62" name="椭圆 61">
            <a:extLst>
              <a:ext uri="{FF2B5EF4-FFF2-40B4-BE49-F238E27FC236}">
                <a16:creationId xmlns:a16="http://schemas.microsoft.com/office/drawing/2014/main" id="{D7C4DE63-0568-4D1F-8665-EBB9285A0FBF}"/>
              </a:ext>
            </a:extLst>
          </p:cNvPr>
          <p:cNvSpPr/>
          <p:nvPr/>
        </p:nvSpPr>
        <p:spPr>
          <a:xfrm>
            <a:off x="6174973" y="2931523"/>
            <a:ext cx="3293055" cy="1300799"/>
          </a:xfrm>
          <a:prstGeom prst="ellipse">
            <a:avLst/>
          </a:prstGeom>
          <a:gradFill flip="none" rotWithShape="1">
            <a:gsLst>
              <a:gs pos="100000">
                <a:sysClr val="window" lastClr="FFFFFF">
                  <a:alpha val="75000"/>
                </a:sysClr>
              </a:gs>
              <a:gs pos="27000">
                <a:srgbClr val="FFC000">
                  <a:lumMod val="60000"/>
                  <a:lumOff val="40000"/>
                </a:srgbClr>
              </a:gs>
              <a:gs pos="2000">
                <a:srgbClr val="FFC000"/>
              </a:gs>
            </a:gsLst>
            <a:path path="shape">
              <a:fillToRect l="50000" t="50000" r="50000" b="50000"/>
            </a:path>
            <a:tileRect/>
          </a:gradFill>
          <a:ln w="9525" cap="flat" cmpd="sng" algn="ctr">
            <a:solidFill>
              <a:srgbClr val="FFC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63" name="组合 62">
            <a:extLst>
              <a:ext uri="{FF2B5EF4-FFF2-40B4-BE49-F238E27FC236}">
                <a16:creationId xmlns:a16="http://schemas.microsoft.com/office/drawing/2014/main" id="{611B914C-C0BB-4B59-9ECB-9D1850E0E265}"/>
              </a:ext>
            </a:extLst>
          </p:cNvPr>
          <p:cNvGrpSpPr/>
          <p:nvPr/>
        </p:nvGrpSpPr>
        <p:grpSpPr>
          <a:xfrm>
            <a:off x="7270345" y="2976057"/>
            <a:ext cx="1102309" cy="814572"/>
            <a:chOff x="9778044" y="1450215"/>
            <a:chExt cx="1510193" cy="1115985"/>
          </a:xfrm>
        </p:grpSpPr>
        <p:pic>
          <p:nvPicPr>
            <p:cNvPr id="66" name="图形 65" descr="画架 纯色填充">
              <a:extLst>
                <a:ext uri="{FF2B5EF4-FFF2-40B4-BE49-F238E27FC236}">
                  <a16:creationId xmlns:a16="http://schemas.microsoft.com/office/drawing/2014/main" id="{6E9A716A-CF40-46A4-A4F3-4C07FE5F224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0105398" y="1450215"/>
              <a:ext cx="914400" cy="646394"/>
            </a:xfrm>
            <a:prstGeom prst="rect">
              <a:avLst/>
            </a:prstGeom>
          </p:spPr>
        </p:pic>
        <p:sp>
          <p:nvSpPr>
            <p:cNvPr id="67" name="文本框 66">
              <a:extLst>
                <a:ext uri="{FF2B5EF4-FFF2-40B4-BE49-F238E27FC236}">
                  <a16:creationId xmlns:a16="http://schemas.microsoft.com/office/drawing/2014/main" id="{71E8AF28-4CE4-404E-8E4F-08F4352CC327}"/>
                </a:ext>
              </a:extLst>
            </p:cNvPr>
            <p:cNvSpPr txBox="1"/>
            <p:nvPr/>
          </p:nvSpPr>
          <p:spPr>
            <a:xfrm>
              <a:off x="9778044" y="2102372"/>
              <a:ext cx="1510193" cy="463828"/>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600" dirty="0">
                  <a:solidFill>
                    <a:prstClr val="black"/>
                  </a:solidFill>
                  <a:latin typeface="Times New Roman" panose="02020603050405020304" pitchFamily="18" charset="0"/>
                  <a:ea typeface="楷体" panose="02010609060101010101" pitchFamily="49" charset="-122"/>
                  <a:cs typeface="Times New Roman" panose="02020603050405020304" pitchFamily="18" charset="0"/>
                </a:rPr>
                <a:t>Target AP2</a:t>
              </a:r>
              <a:endParaRPr lang="zh-CN" altLang="en-US" sz="1600" dirty="0">
                <a:solidFill>
                  <a:prstClr val="black"/>
                </a:solidFill>
                <a:latin typeface="等线" panose="020F0502020204030204"/>
                <a:ea typeface="等线" panose="02010600030101010101" pitchFamily="2" charset="-122"/>
              </a:endParaRPr>
            </a:p>
          </p:txBody>
        </p:sp>
      </p:grpSp>
      <p:sp>
        <p:nvSpPr>
          <p:cNvPr id="68" name="椭圆 67">
            <a:extLst>
              <a:ext uri="{FF2B5EF4-FFF2-40B4-BE49-F238E27FC236}">
                <a16:creationId xmlns:a16="http://schemas.microsoft.com/office/drawing/2014/main" id="{987917B3-CCA5-4C35-8041-D191C843C381}"/>
              </a:ext>
            </a:extLst>
          </p:cNvPr>
          <p:cNvSpPr/>
          <p:nvPr/>
        </p:nvSpPr>
        <p:spPr>
          <a:xfrm>
            <a:off x="6797782" y="3814301"/>
            <a:ext cx="3561337" cy="1406774"/>
          </a:xfrm>
          <a:prstGeom prst="ellipse">
            <a:avLst/>
          </a:prstGeom>
          <a:gradFill flip="none" rotWithShape="1">
            <a:gsLst>
              <a:gs pos="100000">
                <a:srgbClr val="4472C4">
                  <a:lumMod val="5000"/>
                  <a:lumOff val="95000"/>
                  <a:alpha val="75000"/>
                </a:srgbClr>
              </a:gs>
              <a:gs pos="27000">
                <a:srgbClr val="4472C4">
                  <a:lumMod val="45000"/>
                  <a:lumOff val="55000"/>
                </a:srgbClr>
              </a:gs>
              <a:gs pos="2000">
                <a:srgbClr val="4472C4">
                  <a:lumMod val="45000"/>
                  <a:lumOff val="55000"/>
                </a:srgbClr>
              </a:gs>
              <a:gs pos="0">
                <a:srgbClr val="4472C4">
                  <a:lumMod val="30000"/>
                  <a:lumOff val="70000"/>
                </a:srgbClr>
              </a:gs>
            </a:gsLst>
            <a:path path="shape">
              <a:fillToRect l="50000" t="50000" r="50000" b="50000"/>
            </a:path>
            <a:tileRect/>
          </a:gradFill>
          <a:ln w="9525" cap="flat" cmpd="sng" algn="ctr">
            <a:solidFill>
              <a:srgbClr val="4472C4">
                <a:shade val="50000"/>
              </a:srgbClr>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73" name="组合 72">
            <a:extLst>
              <a:ext uri="{FF2B5EF4-FFF2-40B4-BE49-F238E27FC236}">
                <a16:creationId xmlns:a16="http://schemas.microsoft.com/office/drawing/2014/main" id="{3DC8F73A-2AD0-41C4-BE7D-A602FFE7DDFC}"/>
              </a:ext>
            </a:extLst>
          </p:cNvPr>
          <p:cNvGrpSpPr/>
          <p:nvPr/>
        </p:nvGrpSpPr>
        <p:grpSpPr>
          <a:xfrm>
            <a:off x="8028455" y="4136681"/>
            <a:ext cx="1173385" cy="766905"/>
            <a:chOff x="9812200" y="1450215"/>
            <a:chExt cx="1607569" cy="1050680"/>
          </a:xfrm>
        </p:grpSpPr>
        <p:pic>
          <p:nvPicPr>
            <p:cNvPr id="74" name="图形 73" descr="画架 纯色填充">
              <a:extLst>
                <a:ext uri="{FF2B5EF4-FFF2-40B4-BE49-F238E27FC236}">
                  <a16:creationId xmlns:a16="http://schemas.microsoft.com/office/drawing/2014/main" id="{FE95711E-D7E0-465E-A0CA-E3D93BE150F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0105398" y="1450215"/>
              <a:ext cx="914400" cy="646394"/>
            </a:xfrm>
            <a:prstGeom prst="rect">
              <a:avLst/>
            </a:prstGeom>
          </p:spPr>
        </p:pic>
        <p:sp>
          <p:nvSpPr>
            <p:cNvPr id="75" name="文本框 74">
              <a:extLst>
                <a:ext uri="{FF2B5EF4-FFF2-40B4-BE49-F238E27FC236}">
                  <a16:creationId xmlns:a16="http://schemas.microsoft.com/office/drawing/2014/main" id="{C7CCA407-40D9-47F7-BAAA-23C86AF7E0F3}"/>
                </a:ext>
              </a:extLst>
            </p:cNvPr>
            <p:cNvSpPr txBox="1"/>
            <p:nvPr/>
          </p:nvSpPr>
          <p:spPr>
            <a:xfrm>
              <a:off x="9812200" y="2037067"/>
              <a:ext cx="1607569" cy="463828"/>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600" dirty="0">
                  <a:solidFill>
                    <a:prstClr val="black"/>
                  </a:solidFill>
                  <a:latin typeface="Times New Roman" panose="02020603050405020304" pitchFamily="18" charset="0"/>
                  <a:ea typeface="楷体" panose="02010609060101010101" pitchFamily="49" charset="-122"/>
                  <a:cs typeface="Times New Roman" panose="02020603050405020304" pitchFamily="18" charset="0"/>
                </a:rPr>
                <a:t>Current AP</a:t>
              </a:r>
              <a:endParaRPr lang="zh-CN" altLang="en-US" sz="1600" dirty="0">
                <a:solidFill>
                  <a:prstClr val="black"/>
                </a:solidFill>
                <a:latin typeface="等线" panose="020F0502020204030204"/>
                <a:ea typeface="等线" panose="02010600030101010101" pitchFamily="2" charset="-122"/>
              </a:endParaRPr>
            </a:p>
          </p:txBody>
        </p:sp>
      </p:grpSp>
      <p:sp>
        <p:nvSpPr>
          <p:cNvPr id="76" name="椭圆 75">
            <a:extLst>
              <a:ext uri="{FF2B5EF4-FFF2-40B4-BE49-F238E27FC236}">
                <a16:creationId xmlns:a16="http://schemas.microsoft.com/office/drawing/2014/main" id="{25D20E08-A2C1-4F4E-81AF-784FFE1453D6}"/>
              </a:ext>
            </a:extLst>
          </p:cNvPr>
          <p:cNvSpPr/>
          <p:nvPr/>
        </p:nvSpPr>
        <p:spPr>
          <a:xfrm>
            <a:off x="9013456" y="4686081"/>
            <a:ext cx="3057065" cy="1207580"/>
          </a:xfrm>
          <a:prstGeom prst="ellipse">
            <a:avLst/>
          </a:prstGeom>
          <a:gradFill flip="none" rotWithShape="1">
            <a:gsLst>
              <a:gs pos="100000">
                <a:sysClr val="window" lastClr="FFFFFF">
                  <a:alpha val="75000"/>
                </a:sysClr>
              </a:gs>
              <a:gs pos="27000">
                <a:srgbClr val="70AD47">
                  <a:lumMod val="60000"/>
                  <a:lumOff val="40000"/>
                </a:srgbClr>
              </a:gs>
              <a:gs pos="2000">
                <a:srgbClr val="70AD47"/>
              </a:gs>
            </a:gsLst>
            <a:path path="shape">
              <a:fillToRect l="50000" t="50000" r="50000" b="50000"/>
            </a:path>
            <a:tileRect/>
          </a:gradFill>
          <a:ln w="9525" cap="flat" cmpd="sng" algn="ctr">
            <a:solidFill>
              <a:srgbClr val="00B05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78" name="组合 77">
            <a:extLst>
              <a:ext uri="{FF2B5EF4-FFF2-40B4-BE49-F238E27FC236}">
                <a16:creationId xmlns:a16="http://schemas.microsoft.com/office/drawing/2014/main" id="{535EF21B-8CD2-4696-8933-5FBF17B5DE09}"/>
              </a:ext>
            </a:extLst>
          </p:cNvPr>
          <p:cNvGrpSpPr/>
          <p:nvPr/>
        </p:nvGrpSpPr>
        <p:grpSpPr>
          <a:xfrm>
            <a:off x="9977945" y="4946702"/>
            <a:ext cx="1097481" cy="810365"/>
            <a:chOff x="9818923" y="1390676"/>
            <a:chExt cx="1503578" cy="1110222"/>
          </a:xfrm>
        </p:grpSpPr>
        <p:pic>
          <p:nvPicPr>
            <p:cNvPr id="80" name="图形 79" descr="画架 纯色填充">
              <a:extLst>
                <a:ext uri="{FF2B5EF4-FFF2-40B4-BE49-F238E27FC236}">
                  <a16:creationId xmlns:a16="http://schemas.microsoft.com/office/drawing/2014/main" id="{11AACC71-8E02-4879-9536-8C148087189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0800000">
              <a:off x="10083446" y="1390676"/>
              <a:ext cx="914400" cy="646394"/>
            </a:xfrm>
            <a:prstGeom prst="rect">
              <a:avLst/>
            </a:prstGeom>
          </p:spPr>
        </p:pic>
        <p:sp>
          <p:nvSpPr>
            <p:cNvPr id="83" name="文本框 82">
              <a:extLst>
                <a:ext uri="{FF2B5EF4-FFF2-40B4-BE49-F238E27FC236}">
                  <a16:creationId xmlns:a16="http://schemas.microsoft.com/office/drawing/2014/main" id="{34B0E6B3-8863-4929-B5A9-1A35E6C71B9B}"/>
                </a:ext>
              </a:extLst>
            </p:cNvPr>
            <p:cNvSpPr txBox="1"/>
            <p:nvPr/>
          </p:nvSpPr>
          <p:spPr>
            <a:xfrm>
              <a:off x="9818923" y="2037070"/>
              <a:ext cx="1503578" cy="463828"/>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600" dirty="0">
                  <a:solidFill>
                    <a:prstClr val="black"/>
                  </a:solidFill>
                  <a:latin typeface="Times New Roman" panose="02020603050405020304" pitchFamily="18" charset="0"/>
                  <a:ea typeface="楷体" panose="02010609060101010101" pitchFamily="49" charset="-122"/>
                  <a:cs typeface="Times New Roman" panose="02020603050405020304" pitchFamily="18" charset="0"/>
                </a:rPr>
                <a:t>Target AP3</a:t>
              </a:r>
              <a:endParaRPr lang="zh-CN" altLang="en-US" sz="1600" dirty="0">
                <a:solidFill>
                  <a:prstClr val="black"/>
                </a:solidFill>
                <a:latin typeface="等线" panose="020F0502020204030204"/>
                <a:ea typeface="等线" panose="02010600030101010101" pitchFamily="2" charset="-122"/>
              </a:endParaRPr>
            </a:p>
          </p:txBody>
        </p:sp>
      </p:grpSp>
      <p:grpSp>
        <p:nvGrpSpPr>
          <p:cNvPr id="84" name="组合 83">
            <a:extLst>
              <a:ext uri="{FF2B5EF4-FFF2-40B4-BE49-F238E27FC236}">
                <a16:creationId xmlns:a16="http://schemas.microsoft.com/office/drawing/2014/main" id="{75AF6ED3-AC30-481A-8CAC-32205AA4112D}"/>
              </a:ext>
            </a:extLst>
          </p:cNvPr>
          <p:cNvGrpSpPr/>
          <p:nvPr/>
        </p:nvGrpSpPr>
        <p:grpSpPr>
          <a:xfrm>
            <a:off x="9029116" y="3841960"/>
            <a:ext cx="798560" cy="751119"/>
            <a:chOff x="8158845" y="2745852"/>
            <a:chExt cx="798560" cy="751119"/>
          </a:xfrm>
        </p:grpSpPr>
        <p:pic>
          <p:nvPicPr>
            <p:cNvPr id="89" name="图形 88" descr="智能手机 纯色填充">
              <a:extLst>
                <a:ext uri="{FF2B5EF4-FFF2-40B4-BE49-F238E27FC236}">
                  <a16:creationId xmlns:a16="http://schemas.microsoft.com/office/drawing/2014/main" id="{0AB22C91-C4ED-4566-A37F-363583EAFED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439642" y="2745852"/>
              <a:ext cx="369332" cy="369332"/>
            </a:xfrm>
            <a:prstGeom prst="rect">
              <a:avLst/>
            </a:prstGeom>
          </p:spPr>
        </p:pic>
        <p:sp>
          <p:nvSpPr>
            <p:cNvPr id="90" name="文本框 89">
              <a:extLst>
                <a:ext uri="{FF2B5EF4-FFF2-40B4-BE49-F238E27FC236}">
                  <a16:creationId xmlns:a16="http://schemas.microsoft.com/office/drawing/2014/main" id="{0D0105D0-0075-4438-B272-A484DEBEADB5}"/>
                </a:ext>
              </a:extLst>
            </p:cNvPr>
            <p:cNvSpPr txBox="1"/>
            <p:nvPr/>
          </p:nvSpPr>
          <p:spPr>
            <a:xfrm>
              <a:off x="8158845" y="3035306"/>
              <a:ext cx="798560" cy="461665"/>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200" dirty="0">
                  <a:solidFill>
                    <a:prstClr val="black"/>
                  </a:solidFill>
                  <a:latin typeface="Times New Roman" panose="02020603050405020304" pitchFamily="18" charset="0"/>
                  <a:ea typeface="等线" panose="02010600030101010101" pitchFamily="2" charset="-122"/>
                  <a:cs typeface="Times New Roman" panose="02020603050405020304" pitchFamily="18" charset="0"/>
                </a:rPr>
                <a:t>Non-AP MLD </a:t>
              </a:r>
              <a:endParaRPr lang="zh-CN" altLang="en-US" sz="1200" dirty="0">
                <a:solidFill>
                  <a:prstClr val="black"/>
                </a:solidFill>
                <a:latin typeface="Times New Roman" panose="02020603050405020304" pitchFamily="18" charset="0"/>
                <a:ea typeface="等线" panose="02010600030101010101" pitchFamily="2" charset="-122"/>
                <a:cs typeface="Times New Roman" panose="02020603050405020304" pitchFamily="18" charset="0"/>
              </a:endParaRPr>
            </a:p>
          </p:txBody>
        </p:sp>
      </p:grpSp>
      <p:sp>
        <p:nvSpPr>
          <p:cNvPr id="91" name="箭头: 左右 90">
            <a:extLst>
              <a:ext uri="{FF2B5EF4-FFF2-40B4-BE49-F238E27FC236}">
                <a16:creationId xmlns:a16="http://schemas.microsoft.com/office/drawing/2014/main" id="{0D82A9B6-46A9-499A-974B-E1700201B5F5}"/>
              </a:ext>
            </a:extLst>
          </p:cNvPr>
          <p:cNvSpPr/>
          <p:nvPr/>
        </p:nvSpPr>
        <p:spPr>
          <a:xfrm rot="1557910">
            <a:off x="8033510" y="3388773"/>
            <a:ext cx="1392828" cy="396011"/>
          </a:xfrm>
          <a:prstGeom prst="leftRightArrow">
            <a:avLst>
              <a:gd name="adj1" fmla="val 50000"/>
              <a:gd name="adj2" fmla="val 41361"/>
            </a:avLst>
          </a:prstGeom>
          <a:noFill/>
          <a:ln w="1905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rPr>
              <a:t>Preparation</a:t>
            </a:r>
            <a:endParaRPr kumimoji="0" lang="zh-CN" altLang="en-US"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endParaRPr>
          </a:p>
        </p:txBody>
      </p:sp>
      <p:sp>
        <p:nvSpPr>
          <p:cNvPr id="94" name="箭头: 左右 93">
            <a:extLst>
              <a:ext uri="{FF2B5EF4-FFF2-40B4-BE49-F238E27FC236}">
                <a16:creationId xmlns:a16="http://schemas.microsoft.com/office/drawing/2014/main" id="{0E0ABE8D-CDF9-4D61-A94A-B43804B293D9}"/>
              </a:ext>
            </a:extLst>
          </p:cNvPr>
          <p:cNvSpPr/>
          <p:nvPr/>
        </p:nvSpPr>
        <p:spPr>
          <a:xfrm rot="19400311">
            <a:off x="9438666" y="3463717"/>
            <a:ext cx="832501" cy="218976"/>
          </a:xfrm>
          <a:prstGeom prst="leftRightArrow">
            <a:avLst>
              <a:gd name="adj1" fmla="val 50000"/>
              <a:gd name="adj2" fmla="val 41361"/>
            </a:avLst>
          </a:prstGeom>
          <a:noFill/>
          <a:ln w="1905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rPr>
              <a:t>Preparation</a:t>
            </a:r>
            <a:endParaRPr kumimoji="0" lang="zh-CN" altLang="en-US"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endParaRPr>
          </a:p>
        </p:txBody>
      </p:sp>
      <p:sp>
        <p:nvSpPr>
          <p:cNvPr id="95" name="箭头: 左右 94">
            <a:extLst>
              <a:ext uri="{FF2B5EF4-FFF2-40B4-BE49-F238E27FC236}">
                <a16:creationId xmlns:a16="http://schemas.microsoft.com/office/drawing/2014/main" id="{1BF9CF54-8FA4-42D7-BB25-90A03C9D14C7}"/>
              </a:ext>
            </a:extLst>
          </p:cNvPr>
          <p:cNvSpPr/>
          <p:nvPr/>
        </p:nvSpPr>
        <p:spPr>
          <a:xfrm rot="2340216">
            <a:off x="9588140" y="4356730"/>
            <a:ext cx="1238083" cy="380624"/>
          </a:xfrm>
          <a:prstGeom prst="leftRightArrow">
            <a:avLst>
              <a:gd name="adj1" fmla="val 50000"/>
              <a:gd name="adj2" fmla="val 41361"/>
            </a:avLst>
          </a:prstGeom>
          <a:noFill/>
          <a:ln w="1905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rPr>
              <a:t>Preparation</a:t>
            </a:r>
            <a:endParaRPr kumimoji="0" lang="zh-CN" altLang="en-US" sz="1400" b="0" i="0" u="none" strike="noStrike" kern="0" cap="none" spc="0" normalizeH="0" baseline="0" noProof="0" dirty="0">
              <a:ln>
                <a:noFill/>
              </a:ln>
              <a:solidFill>
                <a:prstClr val="black"/>
              </a:solidFill>
              <a:effectLst/>
              <a:uLnTx/>
              <a:uFillTx/>
              <a:latin typeface="等线" panose="020F0502020204030204"/>
              <a:ea typeface="等线" panose="02010600030101010101" pitchFamily="2" charset="-122"/>
              <a:cs typeface="Times New Roman" panose="02020603050405020304" pitchFamily="18" charset="0"/>
            </a:endParaRPr>
          </a:p>
        </p:txBody>
      </p:sp>
      <p:sp>
        <p:nvSpPr>
          <p:cNvPr id="96" name="乘号 95">
            <a:extLst>
              <a:ext uri="{FF2B5EF4-FFF2-40B4-BE49-F238E27FC236}">
                <a16:creationId xmlns:a16="http://schemas.microsoft.com/office/drawing/2014/main" id="{3ED34719-EE72-4C96-8D46-81C7D86DF986}"/>
              </a:ext>
            </a:extLst>
          </p:cNvPr>
          <p:cNvSpPr/>
          <p:nvPr/>
        </p:nvSpPr>
        <p:spPr>
          <a:xfrm rot="2249867">
            <a:off x="9921508" y="4186290"/>
            <a:ext cx="469509" cy="700319"/>
          </a:xfrm>
          <a:prstGeom prst="mathMultiply">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cxnSp>
        <p:nvCxnSpPr>
          <p:cNvPr id="97" name="直接箭头连接符 96">
            <a:extLst>
              <a:ext uri="{FF2B5EF4-FFF2-40B4-BE49-F238E27FC236}">
                <a16:creationId xmlns:a16="http://schemas.microsoft.com/office/drawing/2014/main" id="{991037E6-869D-485A-8D32-173EBA582C47}"/>
              </a:ext>
            </a:extLst>
          </p:cNvPr>
          <p:cNvCxnSpPr>
            <a:cxnSpLocks/>
            <a:stCxn id="90" idx="2"/>
          </p:cNvCxnSpPr>
          <p:nvPr/>
        </p:nvCxnSpPr>
        <p:spPr>
          <a:xfrm>
            <a:off x="9428396" y="4593079"/>
            <a:ext cx="379152" cy="974211"/>
          </a:xfrm>
          <a:prstGeom prst="straightConnector1">
            <a:avLst/>
          </a:prstGeom>
          <a:noFill/>
          <a:ln w="28575" cap="flat" cmpd="sng" algn="ctr">
            <a:solidFill>
              <a:srgbClr val="00B0F0"/>
            </a:solidFill>
            <a:prstDash val="solid"/>
            <a:miter lim="800000"/>
            <a:tailEnd type="triangle"/>
          </a:ln>
          <a:effectLst/>
        </p:spPr>
      </p:cxnSp>
      <p:sp>
        <p:nvSpPr>
          <p:cNvPr id="98" name="文本框 97">
            <a:extLst>
              <a:ext uri="{FF2B5EF4-FFF2-40B4-BE49-F238E27FC236}">
                <a16:creationId xmlns:a16="http://schemas.microsoft.com/office/drawing/2014/main" id="{D20FFEE1-474F-4F63-AE5C-DE154238E94D}"/>
              </a:ext>
            </a:extLst>
          </p:cNvPr>
          <p:cNvSpPr txBox="1"/>
          <p:nvPr/>
        </p:nvSpPr>
        <p:spPr>
          <a:xfrm>
            <a:off x="8845889" y="4941202"/>
            <a:ext cx="1008546" cy="523220"/>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400" dirty="0">
                <a:solidFill>
                  <a:srgbClr val="00B0F0"/>
                </a:solidFill>
                <a:latin typeface="Times New Roman" panose="02020603050405020304" pitchFamily="18" charset="0"/>
                <a:ea typeface="楷体" panose="02010609060101010101" pitchFamily="49" charset="-122"/>
                <a:cs typeface="Times New Roman" panose="02020603050405020304" pitchFamily="18" charset="0"/>
              </a:rPr>
              <a:t>STA</a:t>
            </a:r>
            <a:r>
              <a:rPr lang="zh-CN" altLang="en-US" sz="1400" dirty="0">
                <a:solidFill>
                  <a:srgbClr val="00B0F0"/>
                </a:solidFill>
                <a:latin typeface="Times New Roman" panose="02020603050405020304" pitchFamily="18" charset="0"/>
                <a:ea typeface="楷体" panose="02010609060101010101" pitchFamily="49" charset="-122"/>
                <a:cs typeface="Times New Roman" panose="02020603050405020304" pitchFamily="18" charset="0"/>
              </a:rPr>
              <a:t> </a:t>
            </a:r>
            <a:r>
              <a:rPr lang="en-US" altLang="zh-CN" sz="1400" dirty="0">
                <a:solidFill>
                  <a:srgbClr val="00B0F0"/>
                </a:solidFill>
                <a:latin typeface="Times New Roman" panose="02020603050405020304" pitchFamily="18" charset="0"/>
                <a:ea typeface="楷体" panose="02010609060101010101" pitchFamily="49" charset="-122"/>
                <a:cs typeface="Times New Roman" panose="02020603050405020304" pitchFamily="18" charset="0"/>
              </a:rPr>
              <a:t>Movement</a:t>
            </a:r>
            <a:endParaRPr lang="zh-CN" altLang="en-US" sz="1400" dirty="0">
              <a:solidFill>
                <a:srgbClr val="00B0F0"/>
              </a:solidFill>
              <a:latin typeface="等线" panose="020F0502020204030204"/>
              <a:ea typeface="等线" panose="02010600030101010101" pitchFamily="2" charset="-122"/>
            </a:endParaRPr>
          </a:p>
        </p:txBody>
      </p:sp>
      <p:sp>
        <p:nvSpPr>
          <p:cNvPr id="101" name="文本框 100">
            <a:extLst>
              <a:ext uri="{FF2B5EF4-FFF2-40B4-BE49-F238E27FC236}">
                <a16:creationId xmlns:a16="http://schemas.microsoft.com/office/drawing/2014/main" id="{8CA038DC-8D24-4038-87D9-287D15A7B001}"/>
              </a:ext>
            </a:extLst>
          </p:cNvPr>
          <p:cNvSpPr txBox="1"/>
          <p:nvPr/>
        </p:nvSpPr>
        <p:spPr>
          <a:xfrm>
            <a:off x="6371961" y="5349063"/>
            <a:ext cx="2523341" cy="584775"/>
          </a:xfrm>
          <a:prstGeom prst="rect">
            <a:avLst/>
          </a:prstGeom>
          <a:noFill/>
        </p:spPr>
        <p:txBody>
          <a:bodyPr wrap="square">
            <a:spAutoFit/>
          </a:bodyPr>
          <a:lstStyle/>
          <a:p>
            <a:pPr defTabSz="914400" eaLnBrk="1" fontAlgn="auto" hangingPunct="1">
              <a:spcBef>
                <a:spcPts val="0"/>
              </a:spcBef>
              <a:spcAft>
                <a:spcPts val="0"/>
              </a:spcAft>
              <a:buClrTx/>
              <a:buSzTx/>
              <a:buFontTx/>
              <a:buNone/>
            </a:pPr>
            <a:r>
              <a:rPr lang="en-US" altLang="zh-CN" sz="1600" kern="100" dirty="0">
                <a:solidFill>
                  <a:prstClr val="black"/>
                </a:solidFill>
                <a:latin typeface="Times New Roman" panose="02020603050405020304" pitchFamily="18" charset="0"/>
                <a:ea typeface="宋体" panose="02010600030101010101" pitchFamily="2" charset="-122"/>
              </a:rPr>
              <a:t>Max Number of Prepared Target AP MLDs = </a:t>
            </a:r>
            <a:r>
              <a:rPr lang="en-US" altLang="zh-CN" sz="1600" b="1" kern="100" dirty="0">
                <a:solidFill>
                  <a:srgbClr val="FF0000"/>
                </a:solidFill>
                <a:latin typeface="Times New Roman" panose="02020603050405020304" pitchFamily="18" charset="0"/>
                <a:ea typeface="宋体" panose="02010600030101010101" pitchFamily="2" charset="-122"/>
              </a:rPr>
              <a:t>2</a:t>
            </a:r>
            <a:endParaRPr lang="zh-CN" altLang="en-US" sz="1600" b="1" dirty="0">
              <a:solidFill>
                <a:srgbClr val="FF0000"/>
              </a:solidFill>
              <a:latin typeface="等线" panose="020F0502020204030204"/>
              <a:ea typeface="等线" panose="02010600030101010101" pitchFamily="2" charset="-122"/>
            </a:endParaRPr>
          </a:p>
        </p:txBody>
      </p:sp>
      <p:sp>
        <p:nvSpPr>
          <p:cNvPr id="102" name="Rectangle 2">
            <a:extLst>
              <a:ext uri="{FF2B5EF4-FFF2-40B4-BE49-F238E27FC236}">
                <a16:creationId xmlns:a16="http://schemas.microsoft.com/office/drawing/2014/main" id="{D4205D7B-DC75-4B71-9320-B017A940C130}"/>
              </a:ext>
            </a:extLst>
          </p:cNvPr>
          <p:cNvSpPr txBox="1">
            <a:spLocks noChangeArrowheads="1"/>
          </p:cNvSpPr>
          <p:nvPr/>
        </p:nvSpPr>
        <p:spPr bwMode="auto">
          <a:xfrm>
            <a:off x="729796" y="2237300"/>
            <a:ext cx="5535140" cy="2983776"/>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lgn="just">
              <a:buFont typeface="Times New Roman" pitchFamily="16" charset="0"/>
              <a:buChar char="•"/>
            </a:pPr>
            <a:r>
              <a:rPr lang="en-US" altLang="zh-CN" sz="1800" kern="0" dirty="0"/>
              <a:t>Situation: </a:t>
            </a:r>
          </a:p>
          <a:p>
            <a:pPr lvl="1" algn="just">
              <a:buFont typeface="Times New Roman" pitchFamily="16" charset="0"/>
              <a:buChar char="•"/>
            </a:pPr>
            <a:r>
              <a:rPr lang="en-US" altLang="zh-CN" sz="1600" b="0" kern="0" dirty="0"/>
              <a:t>Firstly, the non-AP MLD at the edge of BSS may</a:t>
            </a:r>
            <a:r>
              <a:rPr lang="en-US" altLang="zh-CN" sz="1600" kern="0" dirty="0"/>
              <a:t> </a:t>
            </a:r>
            <a:r>
              <a:rPr lang="en-US" altLang="zh-CN" sz="1600" b="0" kern="0" dirty="0"/>
              <a:t>request preparation with Target AP1 and Target AP2, and reach the limit of Max Number Of Prepared Target AP MLDs.</a:t>
            </a:r>
          </a:p>
          <a:p>
            <a:pPr lvl="1" algn="just">
              <a:buFont typeface="Times New Roman" pitchFamily="16" charset="0"/>
              <a:buChar char="•"/>
            </a:pPr>
            <a:r>
              <a:rPr lang="en-US" altLang="zh-CN" sz="1600" kern="0" dirty="0"/>
              <a:t>Then, the non-AP MLD is moving toward Target AP3, but it cannot successfully request preparation with Target AP3. </a:t>
            </a:r>
          </a:p>
          <a:p>
            <a:pPr lvl="1" algn="just">
              <a:buFont typeface="Times New Roman" pitchFamily="16" charset="0"/>
              <a:buChar char="•"/>
            </a:pPr>
            <a:r>
              <a:rPr lang="en-US" altLang="zh-CN" sz="1600" kern="0" dirty="0"/>
              <a:t>What is non-AP MLD supposed to do? Is there no choice but to wait for the timeouts to run out with AP1 and AP2?</a:t>
            </a:r>
            <a:endParaRPr lang="en-US" altLang="zh-CN" sz="1800" kern="0" dirty="0"/>
          </a:p>
        </p:txBody>
      </p:sp>
      <p:sp>
        <p:nvSpPr>
          <p:cNvPr id="39" name="文本框 38">
            <a:extLst>
              <a:ext uri="{FF2B5EF4-FFF2-40B4-BE49-F238E27FC236}">
                <a16:creationId xmlns:a16="http://schemas.microsoft.com/office/drawing/2014/main" id="{D3D628A7-8881-42DA-BA52-F2D2479F7436}"/>
              </a:ext>
            </a:extLst>
          </p:cNvPr>
          <p:cNvSpPr txBox="1"/>
          <p:nvPr/>
        </p:nvSpPr>
        <p:spPr>
          <a:xfrm>
            <a:off x="-86533" y="5412203"/>
            <a:ext cx="6096000" cy="923330"/>
          </a:xfrm>
          <a:prstGeom prst="rect">
            <a:avLst/>
          </a:prstGeom>
          <a:noFill/>
        </p:spPr>
        <p:txBody>
          <a:bodyPr wrap="square">
            <a:spAutoFit/>
          </a:bodyPr>
          <a:lstStyle/>
          <a:p>
            <a:pPr marL="1104900" lvl="1" algn="just">
              <a:buFont typeface="Times New Roman" pitchFamily="16" charset="0"/>
              <a:buChar char="•"/>
            </a:pPr>
            <a:r>
              <a:rPr lang="en-US" altLang="zh-CN" sz="1800" b="1" kern="0" dirty="0">
                <a:solidFill>
                  <a:srgbClr val="000000"/>
                </a:solidFill>
                <a:latin typeface="+mn-lt"/>
                <a:ea typeface="+mn-ea"/>
              </a:rPr>
              <a:t>Issue: </a:t>
            </a:r>
            <a:r>
              <a:rPr lang="en-US" altLang="zh-CN" sz="1800" b="0" kern="0" dirty="0">
                <a:solidFill>
                  <a:schemeClr val="tx1"/>
                </a:solidFill>
              </a:rPr>
              <a:t>When the number of prepared target AP MLDs reached the limit, non-AP MLD could not request preparation with more suitable target APs. </a:t>
            </a:r>
            <a:r>
              <a:rPr lang="zh-CN" altLang="en-US" sz="1800" kern="0" dirty="0">
                <a:solidFill>
                  <a:schemeClr val="tx1"/>
                </a:solidFill>
              </a:rPr>
              <a:t> </a:t>
            </a:r>
            <a:endParaRPr lang="en-US" altLang="zh-CN" sz="1800" kern="0" dirty="0">
              <a:solidFill>
                <a:schemeClr val="tx1"/>
              </a:solidFill>
            </a:endParaRPr>
          </a:p>
        </p:txBody>
      </p:sp>
    </p:spTree>
    <p:extLst>
      <p:ext uri="{BB962C8B-B14F-4D97-AF65-F5344CB8AC3E}">
        <p14:creationId xmlns:p14="http://schemas.microsoft.com/office/powerpoint/2010/main" val="12814904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椭圆 122">
            <a:extLst>
              <a:ext uri="{FF2B5EF4-FFF2-40B4-BE49-F238E27FC236}">
                <a16:creationId xmlns:a16="http://schemas.microsoft.com/office/drawing/2014/main" id="{00F45555-8DCD-4419-9C20-6A1DAA232BF9}"/>
              </a:ext>
            </a:extLst>
          </p:cNvPr>
          <p:cNvSpPr/>
          <p:nvPr/>
        </p:nvSpPr>
        <p:spPr bwMode="auto">
          <a:xfrm>
            <a:off x="8927262" y="674253"/>
            <a:ext cx="3384376" cy="1183235"/>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 name="Title 1"/>
          <p:cNvSpPr>
            <a:spLocks noGrp="1"/>
          </p:cNvSpPr>
          <p:nvPr>
            <p:ph type="title"/>
          </p:nvPr>
        </p:nvSpPr>
        <p:spPr>
          <a:xfrm>
            <a:off x="495795" y="724526"/>
            <a:ext cx="7132778" cy="757766"/>
          </a:xfrm>
        </p:spPr>
        <p:txBody>
          <a:bodyPr/>
          <a:lstStyle/>
          <a:p>
            <a:pPr marL="342900" indent="-342900" algn="l">
              <a:buFont typeface="Wingdings" panose="05000000000000000000" pitchFamily="2" charset="2"/>
              <a:buChar char="n"/>
            </a:pPr>
            <a:r>
              <a:rPr lang="en-US" altLang="zh-CN" sz="2400" dirty="0"/>
              <a:t>Solution 1: Preparation Cancel Frame</a:t>
            </a:r>
            <a:endParaRPr lang="en-GB" sz="2400" b="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78" name="文本框 77">
            <a:extLst>
              <a:ext uri="{FF2B5EF4-FFF2-40B4-BE49-F238E27FC236}">
                <a16:creationId xmlns:a16="http://schemas.microsoft.com/office/drawing/2014/main" id="{30810D69-ADD0-4191-AE8C-9572D5F9B962}"/>
              </a:ext>
            </a:extLst>
          </p:cNvPr>
          <p:cNvSpPr txBox="1"/>
          <p:nvPr/>
        </p:nvSpPr>
        <p:spPr>
          <a:xfrm>
            <a:off x="514818" y="2046986"/>
            <a:ext cx="5455838" cy="2962349"/>
          </a:xfrm>
          <a:prstGeom prst="rect">
            <a:avLst/>
          </a:prstGeom>
          <a:noFill/>
        </p:spPr>
        <p:txBody>
          <a:bodyPr wrap="square" rtlCol="0">
            <a:spAutoFit/>
          </a:bodyPr>
          <a:lstStyle/>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A method should be defined to allow non-AP MLD to cancel the preparation with the previously prepared target AP MLD.</a:t>
            </a:r>
          </a:p>
          <a:p>
            <a:pPr marL="285750" indent="-285750" algn="just">
              <a:spcBef>
                <a:spcPts val="500"/>
              </a:spcBef>
              <a:buFont typeface="Arial" panose="020B0604020202020204" pitchFamily="34" charset="0"/>
              <a:buChar char="•"/>
            </a:pPr>
            <a:endParaRPr lang="en-US" altLang="zh-CN" sz="1800" b="1"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The non-AP MLD may use an explicit Preparation Cancel Frame to request to cancel preparation with a selected target AP MLD.</a:t>
            </a:r>
          </a:p>
          <a:p>
            <a:pPr marL="542925" lvl="1" indent="-276225" algn="just">
              <a:spcBef>
                <a:spcPts val="500"/>
              </a:spcBef>
              <a:buFont typeface="Arial" panose="020B0604020202020204" pitchFamily="34" charset="0"/>
              <a:buChar char="•"/>
            </a:pPr>
            <a:r>
              <a:rPr lang="en-US" altLang="zh-CN" sz="1600" dirty="0">
                <a:solidFill>
                  <a:schemeClr val="tx1"/>
                </a:solidFill>
                <a:latin typeface="Times New Roman" panose="02020603050405020304" pitchFamily="18" charset="0"/>
                <a:cs typeface="Times New Roman" panose="02020603050405020304" pitchFamily="18" charset="0"/>
              </a:rPr>
              <a:t>In this way,</a:t>
            </a:r>
            <a:r>
              <a:rPr lang="zh-CN" altLang="en-US" sz="1600" dirty="0">
                <a:solidFill>
                  <a:schemeClr val="tx1"/>
                </a:solidFill>
                <a:latin typeface="Times New Roman" panose="02020603050405020304" pitchFamily="18" charset="0"/>
                <a:cs typeface="Times New Roman" panose="02020603050405020304" pitchFamily="18" charset="0"/>
              </a:rPr>
              <a:t> </a:t>
            </a:r>
            <a:r>
              <a:rPr lang="en-US" altLang="zh-CN" sz="1600" dirty="0">
                <a:solidFill>
                  <a:schemeClr val="tx1"/>
                </a:solidFill>
                <a:latin typeface="Times New Roman" panose="02020603050405020304" pitchFamily="18" charset="0"/>
                <a:cs typeface="Times New Roman" panose="02020603050405020304" pitchFamily="18" charset="0"/>
              </a:rPr>
              <a:t>non-AP</a:t>
            </a:r>
            <a:r>
              <a:rPr lang="zh-CN" altLang="en-US" sz="1600" dirty="0">
                <a:solidFill>
                  <a:schemeClr val="tx1"/>
                </a:solidFill>
                <a:latin typeface="Times New Roman" panose="02020603050405020304" pitchFamily="18" charset="0"/>
                <a:cs typeface="Times New Roman" panose="02020603050405020304" pitchFamily="18" charset="0"/>
              </a:rPr>
              <a:t> </a:t>
            </a:r>
            <a:r>
              <a:rPr lang="en-US" altLang="zh-CN" sz="1600" dirty="0">
                <a:solidFill>
                  <a:schemeClr val="tx1"/>
                </a:solidFill>
                <a:latin typeface="Times New Roman" panose="02020603050405020304" pitchFamily="18" charset="0"/>
                <a:cs typeface="Times New Roman" panose="02020603050405020304" pitchFamily="18" charset="0"/>
              </a:rPr>
              <a:t>MLD</a:t>
            </a:r>
            <a:r>
              <a:rPr lang="zh-CN" altLang="en-US" sz="1600" dirty="0">
                <a:solidFill>
                  <a:schemeClr val="tx1"/>
                </a:solidFill>
                <a:latin typeface="Times New Roman" panose="02020603050405020304" pitchFamily="18" charset="0"/>
                <a:cs typeface="Times New Roman" panose="02020603050405020304" pitchFamily="18" charset="0"/>
              </a:rPr>
              <a:t> </a:t>
            </a:r>
            <a:r>
              <a:rPr lang="en-US" altLang="zh-CN" sz="1600" dirty="0">
                <a:solidFill>
                  <a:schemeClr val="tx1"/>
                </a:solidFill>
                <a:latin typeface="Times New Roman" panose="02020603050405020304" pitchFamily="18" charset="0"/>
                <a:cs typeface="Times New Roman" panose="02020603050405020304" pitchFamily="18" charset="0"/>
              </a:rPr>
              <a:t>may</a:t>
            </a:r>
            <a:r>
              <a:rPr lang="zh-CN" altLang="en-US" sz="1600" dirty="0">
                <a:solidFill>
                  <a:schemeClr val="tx1"/>
                </a:solidFill>
                <a:latin typeface="Times New Roman" panose="02020603050405020304" pitchFamily="18" charset="0"/>
                <a:cs typeface="Times New Roman" panose="02020603050405020304" pitchFamily="18" charset="0"/>
              </a:rPr>
              <a:t> </a:t>
            </a:r>
            <a:r>
              <a:rPr lang="en-US" altLang="zh-CN" sz="1600" dirty="0">
                <a:solidFill>
                  <a:schemeClr val="tx1"/>
                </a:solidFill>
                <a:latin typeface="Times New Roman" panose="02020603050405020304" pitchFamily="18" charset="0"/>
                <a:cs typeface="Times New Roman" panose="02020603050405020304" pitchFamily="18" charset="0"/>
              </a:rPr>
              <a:t>first send a signal to cancel the previous ST preparation and then request a new ST preparation.</a:t>
            </a:r>
          </a:p>
        </p:txBody>
      </p:sp>
      <p:sp>
        <p:nvSpPr>
          <p:cNvPr id="5" name="日期占位符 4">
            <a:extLst>
              <a:ext uri="{FF2B5EF4-FFF2-40B4-BE49-F238E27FC236}">
                <a16:creationId xmlns:a16="http://schemas.microsoft.com/office/drawing/2014/main" id="{E4FA5339-D6A5-4946-A898-EBC4A92DB74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4ED8B43B-9A9F-4CCE-9A70-B07664624BEF}"/>
              </a:ext>
            </a:extLst>
          </p:cNvPr>
          <p:cNvSpPr>
            <a:spLocks noGrp="1"/>
          </p:cNvSpPr>
          <p:nvPr>
            <p:ph type="ftr" idx="14"/>
          </p:nvPr>
        </p:nvSpPr>
        <p:spPr/>
        <p:txBody>
          <a:bodyPr/>
          <a:lstStyle/>
          <a:p>
            <a:r>
              <a:rPr lang="it-IT"/>
              <a:t>Hang Yang, Ruijie Networks Co., Ltd</a:t>
            </a:r>
            <a:endParaRPr lang="en-GB" dirty="0"/>
          </a:p>
        </p:txBody>
      </p:sp>
      <p:grpSp>
        <p:nvGrpSpPr>
          <p:cNvPr id="120" name="组合 119">
            <a:extLst>
              <a:ext uri="{FF2B5EF4-FFF2-40B4-BE49-F238E27FC236}">
                <a16:creationId xmlns:a16="http://schemas.microsoft.com/office/drawing/2014/main" id="{9E50F4A5-0A76-4816-A394-16272F2C9E97}"/>
              </a:ext>
            </a:extLst>
          </p:cNvPr>
          <p:cNvGrpSpPr/>
          <p:nvPr/>
        </p:nvGrpSpPr>
        <p:grpSpPr>
          <a:xfrm>
            <a:off x="5957796" y="938359"/>
            <a:ext cx="6179487" cy="5442969"/>
            <a:chOff x="5957796" y="938359"/>
            <a:chExt cx="6179487" cy="5442969"/>
          </a:xfrm>
        </p:grpSpPr>
        <p:cxnSp>
          <p:nvCxnSpPr>
            <p:cNvPr id="12" name="直接连接符 11">
              <a:extLst>
                <a:ext uri="{FF2B5EF4-FFF2-40B4-BE49-F238E27FC236}">
                  <a16:creationId xmlns:a16="http://schemas.microsoft.com/office/drawing/2014/main" id="{1F53296E-678D-4613-A287-A1D8FD89D372}"/>
                </a:ext>
              </a:extLst>
            </p:cNvPr>
            <p:cNvCxnSpPr>
              <a:cxnSpLocks/>
              <a:stCxn id="13" idx="2"/>
            </p:cNvCxnSpPr>
            <p:nvPr/>
          </p:nvCxnSpPr>
          <p:spPr>
            <a:xfrm>
              <a:off x="6956968" y="1396858"/>
              <a:ext cx="40797" cy="49839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3814A2CE-B0FF-4B6F-B3C9-781256E2D742}"/>
                </a:ext>
              </a:extLst>
            </p:cNvPr>
            <p:cNvSpPr/>
            <p:nvPr/>
          </p:nvSpPr>
          <p:spPr>
            <a:xfrm>
              <a:off x="6544743" y="1001996"/>
              <a:ext cx="824450"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solidFill>
                    <a:schemeClr val="tx1"/>
                  </a:solidFill>
                </a:rPr>
                <a:t>Non-AP MLD</a:t>
              </a:r>
              <a:endParaRPr lang="zh-CN" altLang="en-US" sz="1400" dirty="0">
                <a:solidFill>
                  <a:schemeClr val="tx1"/>
                </a:solidFill>
              </a:endParaRPr>
            </a:p>
          </p:txBody>
        </p:sp>
        <p:cxnSp>
          <p:nvCxnSpPr>
            <p:cNvPr id="20" name="直接箭头连接符 19">
              <a:extLst>
                <a:ext uri="{FF2B5EF4-FFF2-40B4-BE49-F238E27FC236}">
                  <a16:creationId xmlns:a16="http://schemas.microsoft.com/office/drawing/2014/main" id="{D401FC6F-FEC9-421E-BD5B-3C275D2A5969}"/>
                </a:ext>
              </a:extLst>
            </p:cNvPr>
            <p:cNvCxnSpPr>
              <a:cxnSpLocks/>
            </p:cNvCxnSpPr>
            <p:nvPr/>
          </p:nvCxnSpPr>
          <p:spPr>
            <a:xfrm>
              <a:off x="7000956" y="22215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21" name="直接箭头连接符 20">
              <a:extLst>
                <a:ext uri="{FF2B5EF4-FFF2-40B4-BE49-F238E27FC236}">
                  <a16:creationId xmlns:a16="http://schemas.microsoft.com/office/drawing/2014/main" id="{0D704CFF-688E-4F6B-A342-068F3BFD5C70}"/>
                </a:ext>
              </a:extLst>
            </p:cNvPr>
            <p:cNvCxnSpPr>
              <a:cxnSpLocks/>
            </p:cNvCxnSpPr>
            <p:nvPr/>
          </p:nvCxnSpPr>
          <p:spPr>
            <a:xfrm flipH="1">
              <a:off x="6971632" y="2508370"/>
              <a:ext cx="2655425"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22" name="文本框 21">
              <a:extLst>
                <a:ext uri="{FF2B5EF4-FFF2-40B4-BE49-F238E27FC236}">
                  <a16:creationId xmlns:a16="http://schemas.microsoft.com/office/drawing/2014/main" id="{77584FBC-9165-4AAD-9621-771BDAE681FE}"/>
                </a:ext>
              </a:extLst>
            </p:cNvPr>
            <p:cNvSpPr txBox="1"/>
            <p:nvPr/>
          </p:nvSpPr>
          <p:spPr>
            <a:xfrm>
              <a:off x="7167960" y="1701922"/>
              <a:ext cx="2153100" cy="461665"/>
            </a:xfrm>
            <a:prstGeom prst="rect">
              <a:avLst/>
            </a:prstGeom>
            <a:noFill/>
            <a:ln w="19050">
              <a:noFill/>
            </a:ln>
          </p:spPr>
          <p:txBody>
            <a:bodyPr wrap="square">
              <a:spAutoFit/>
            </a:bodyPr>
            <a:lstStyle/>
            <a:p>
              <a:pPr algn="ctr"/>
              <a:r>
                <a:rPr lang="en-US" altLang="zh-CN" sz="1200" dirty="0">
                  <a:solidFill>
                    <a:schemeClr val="tx1"/>
                  </a:solidFill>
                </a:rPr>
                <a:t>ST Preparation Request</a:t>
              </a:r>
            </a:p>
            <a:p>
              <a:pPr algn="ctr"/>
              <a:r>
                <a:rPr lang="en-US" altLang="zh-CN" sz="1200" dirty="0">
                  <a:solidFill>
                    <a:schemeClr val="tx1"/>
                  </a:solidFill>
                </a:rPr>
                <a:t>(with Target AP MLD1)</a:t>
              </a:r>
              <a:endParaRPr lang="zh-CN" altLang="en-US" sz="1200" dirty="0">
                <a:solidFill>
                  <a:schemeClr val="tx1"/>
                </a:solidFill>
              </a:endParaRPr>
            </a:p>
          </p:txBody>
        </p:sp>
        <p:sp>
          <p:nvSpPr>
            <p:cNvPr id="25" name="文本框 24">
              <a:extLst>
                <a:ext uri="{FF2B5EF4-FFF2-40B4-BE49-F238E27FC236}">
                  <a16:creationId xmlns:a16="http://schemas.microsoft.com/office/drawing/2014/main" id="{27257462-0507-460C-B1D0-D63C88E92CA8}"/>
                </a:ext>
              </a:extLst>
            </p:cNvPr>
            <p:cNvSpPr txBox="1"/>
            <p:nvPr/>
          </p:nvSpPr>
          <p:spPr>
            <a:xfrm>
              <a:off x="7221732" y="2257673"/>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cxnSp>
          <p:nvCxnSpPr>
            <p:cNvPr id="26" name="直接箭头连接符 25">
              <a:extLst>
                <a:ext uri="{FF2B5EF4-FFF2-40B4-BE49-F238E27FC236}">
                  <a16:creationId xmlns:a16="http://schemas.microsoft.com/office/drawing/2014/main" id="{78F72DA8-0E95-4B39-8C94-CD13503CE6C9}"/>
                </a:ext>
              </a:extLst>
            </p:cNvPr>
            <p:cNvCxnSpPr>
              <a:cxnSpLocks/>
            </p:cNvCxnSpPr>
            <p:nvPr/>
          </p:nvCxnSpPr>
          <p:spPr>
            <a:xfrm>
              <a:off x="7002441" y="4989549"/>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30" name="文本框 29">
              <a:extLst>
                <a:ext uri="{FF2B5EF4-FFF2-40B4-BE49-F238E27FC236}">
                  <a16:creationId xmlns:a16="http://schemas.microsoft.com/office/drawing/2014/main" id="{08C2CFE0-3B77-457B-8E56-3B70B8A0EC61}"/>
                </a:ext>
              </a:extLst>
            </p:cNvPr>
            <p:cNvSpPr txBox="1"/>
            <p:nvPr/>
          </p:nvSpPr>
          <p:spPr>
            <a:xfrm>
              <a:off x="9560636" y="2003277"/>
              <a:ext cx="1293375" cy="461665"/>
            </a:xfrm>
            <a:prstGeom prst="rect">
              <a:avLst/>
            </a:prstGeom>
            <a:noFill/>
            <a:ln w="19050">
              <a:noFill/>
            </a:ln>
          </p:spPr>
          <p:txBody>
            <a:bodyPr wrap="square">
              <a:spAutoFit/>
            </a:bodyPr>
            <a:lstStyle/>
            <a:p>
              <a:pPr algn="ctr"/>
              <a:r>
                <a:rPr lang="en-US" altLang="zh-CN" sz="1200" dirty="0">
                  <a:solidFill>
                    <a:schemeClr val="tx1"/>
                  </a:solidFill>
                </a:rPr>
                <a:t>Context transfer</a:t>
              </a:r>
              <a:br>
                <a:rPr lang="en-US" altLang="zh-CN" sz="1200" dirty="0">
                  <a:solidFill>
                    <a:schemeClr val="tx1"/>
                  </a:solidFill>
                </a:rPr>
              </a:br>
              <a:r>
                <a:rPr lang="en-US" altLang="zh-CN" sz="1200" dirty="0">
                  <a:solidFill>
                    <a:schemeClr val="tx1"/>
                  </a:solidFill>
                </a:rPr>
                <a:t>+Links add</a:t>
              </a:r>
              <a:endParaRPr lang="zh-CN" altLang="en-US" sz="1200" dirty="0">
                <a:solidFill>
                  <a:schemeClr val="tx1"/>
                </a:solidFill>
              </a:endParaRPr>
            </a:p>
          </p:txBody>
        </p:sp>
        <p:cxnSp>
          <p:nvCxnSpPr>
            <p:cNvPr id="59" name="直接箭头连接符 58">
              <a:extLst>
                <a:ext uri="{FF2B5EF4-FFF2-40B4-BE49-F238E27FC236}">
                  <a16:creationId xmlns:a16="http://schemas.microsoft.com/office/drawing/2014/main" id="{53A69917-F53C-45EC-B875-F5FA6FB163F0}"/>
                </a:ext>
              </a:extLst>
            </p:cNvPr>
            <p:cNvCxnSpPr>
              <a:cxnSpLocks/>
            </p:cNvCxnSpPr>
            <p:nvPr/>
          </p:nvCxnSpPr>
          <p:spPr>
            <a:xfrm>
              <a:off x="6956968" y="1933569"/>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64" name="直接箭头连接符 63">
              <a:extLst>
                <a:ext uri="{FF2B5EF4-FFF2-40B4-BE49-F238E27FC236}">
                  <a16:creationId xmlns:a16="http://schemas.microsoft.com/office/drawing/2014/main" id="{464B7AC1-7BCC-43DC-83FB-A7065337995C}"/>
                </a:ext>
              </a:extLst>
            </p:cNvPr>
            <p:cNvCxnSpPr>
              <a:cxnSpLocks/>
            </p:cNvCxnSpPr>
            <p:nvPr/>
          </p:nvCxnSpPr>
          <p:spPr bwMode="auto">
            <a:xfrm>
              <a:off x="9635402" y="2234109"/>
              <a:ext cx="1147845"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68" name="直接箭头连接符 67">
              <a:extLst>
                <a:ext uri="{FF2B5EF4-FFF2-40B4-BE49-F238E27FC236}">
                  <a16:creationId xmlns:a16="http://schemas.microsoft.com/office/drawing/2014/main" id="{DDF8E4E9-35C8-47C7-B3EF-4B1BFBE9F77F}"/>
                </a:ext>
              </a:extLst>
            </p:cNvPr>
            <p:cNvCxnSpPr>
              <a:cxnSpLocks/>
            </p:cNvCxnSpPr>
            <p:nvPr/>
          </p:nvCxnSpPr>
          <p:spPr>
            <a:xfrm>
              <a:off x="6999505" y="4834664"/>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69" name="直接箭头连接符 68">
              <a:extLst>
                <a:ext uri="{FF2B5EF4-FFF2-40B4-BE49-F238E27FC236}">
                  <a16:creationId xmlns:a16="http://schemas.microsoft.com/office/drawing/2014/main" id="{E926C3DF-C72E-4B02-B63F-DAACC478A703}"/>
                </a:ext>
              </a:extLst>
            </p:cNvPr>
            <p:cNvCxnSpPr>
              <a:cxnSpLocks/>
            </p:cNvCxnSpPr>
            <p:nvPr/>
          </p:nvCxnSpPr>
          <p:spPr>
            <a:xfrm flipH="1">
              <a:off x="6997765" y="5033656"/>
              <a:ext cx="2638336"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70" name="文本框 69">
              <a:extLst>
                <a:ext uri="{FF2B5EF4-FFF2-40B4-BE49-F238E27FC236}">
                  <a16:creationId xmlns:a16="http://schemas.microsoft.com/office/drawing/2014/main" id="{12439F0C-3F3D-4BCC-9BE3-587A798518C6}"/>
                </a:ext>
              </a:extLst>
            </p:cNvPr>
            <p:cNvSpPr txBox="1"/>
            <p:nvPr/>
          </p:nvSpPr>
          <p:spPr>
            <a:xfrm>
              <a:off x="7166509" y="4315021"/>
              <a:ext cx="2153100" cy="461665"/>
            </a:xfrm>
            <a:prstGeom prst="rect">
              <a:avLst/>
            </a:prstGeom>
            <a:noFill/>
            <a:ln w="19050">
              <a:noFill/>
            </a:ln>
          </p:spPr>
          <p:txBody>
            <a:bodyPr wrap="square">
              <a:spAutoFit/>
            </a:bodyPr>
            <a:lstStyle/>
            <a:p>
              <a:pPr algn="ctr"/>
              <a:r>
                <a:rPr lang="en-US" altLang="zh-CN" sz="1200" dirty="0">
                  <a:solidFill>
                    <a:srgbClr val="FF0000"/>
                  </a:solidFill>
                </a:rPr>
                <a:t>ST Preparation Cancel Request</a:t>
              </a:r>
            </a:p>
            <a:p>
              <a:pPr algn="ctr"/>
              <a:r>
                <a:rPr lang="en-US" altLang="zh-CN" sz="1200" dirty="0">
                  <a:solidFill>
                    <a:schemeClr val="tx1"/>
                  </a:solidFill>
                </a:rPr>
                <a:t>(with Target AP MLD1)</a:t>
              </a:r>
              <a:endParaRPr lang="zh-CN" altLang="en-US" sz="1200" dirty="0">
                <a:solidFill>
                  <a:schemeClr val="tx1"/>
                </a:solidFill>
              </a:endParaRPr>
            </a:p>
          </p:txBody>
        </p:sp>
        <p:sp>
          <p:nvSpPr>
            <p:cNvPr id="71" name="文本框 70">
              <a:extLst>
                <a:ext uri="{FF2B5EF4-FFF2-40B4-BE49-F238E27FC236}">
                  <a16:creationId xmlns:a16="http://schemas.microsoft.com/office/drawing/2014/main" id="{7DD933E4-9185-4335-87CA-22C4ACBE07C1}"/>
                </a:ext>
              </a:extLst>
            </p:cNvPr>
            <p:cNvSpPr txBox="1"/>
            <p:nvPr/>
          </p:nvSpPr>
          <p:spPr>
            <a:xfrm>
              <a:off x="7232226" y="4802431"/>
              <a:ext cx="2153100" cy="276999"/>
            </a:xfrm>
            <a:prstGeom prst="rect">
              <a:avLst/>
            </a:prstGeom>
            <a:noFill/>
            <a:ln w="19050">
              <a:noFill/>
            </a:ln>
          </p:spPr>
          <p:txBody>
            <a:bodyPr wrap="square">
              <a:spAutoFit/>
            </a:bodyPr>
            <a:lstStyle/>
            <a:p>
              <a:pPr algn="ctr"/>
              <a:r>
                <a:rPr lang="en-US" altLang="zh-CN" sz="1200" dirty="0">
                  <a:solidFill>
                    <a:schemeClr val="tx1"/>
                  </a:solidFill>
                </a:rPr>
                <a:t>Confirm Frame</a:t>
              </a:r>
              <a:endParaRPr lang="zh-CN" altLang="en-US" sz="1200" dirty="0">
                <a:solidFill>
                  <a:schemeClr val="tx1"/>
                </a:solidFill>
              </a:endParaRPr>
            </a:p>
          </p:txBody>
        </p:sp>
        <p:sp>
          <p:nvSpPr>
            <p:cNvPr id="72" name="文本框 71">
              <a:extLst>
                <a:ext uri="{FF2B5EF4-FFF2-40B4-BE49-F238E27FC236}">
                  <a16:creationId xmlns:a16="http://schemas.microsoft.com/office/drawing/2014/main" id="{162B513C-C50E-4612-B76A-C728F7FB28F7}"/>
                </a:ext>
              </a:extLst>
            </p:cNvPr>
            <p:cNvSpPr txBox="1"/>
            <p:nvPr/>
          </p:nvSpPr>
          <p:spPr>
            <a:xfrm>
              <a:off x="9560636" y="4509127"/>
              <a:ext cx="1293375" cy="461665"/>
            </a:xfrm>
            <a:prstGeom prst="rect">
              <a:avLst/>
            </a:prstGeom>
            <a:noFill/>
            <a:ln w="19050">
              <a:noFill/>
            </a:ln>
          </p:spPr>
          <p:txBody>
            <a:bodyPr wrap="square">
              <a:spAutoFit/>
            </a:bodyPr>
            <a:lstStyle/>
            <a:p>
              <a:pPr algn="ctr"/>
              <a:r>
                <a:rPr lang="en-US" altLang="zh-CN" sz="1200" dirty="0">
                  <a:solidFill>
                    <a:srgbClr val="FF0000"/>
                  </a:solidFill>
                </a:rPr>
                <a:t>Context delete</a:t>
              </a:r>
              <a:br>
                <a:rPr lang="en-US" altLang="zh-CN" sz="1200" dirty="0">
                  <a:solidFill>
                    <a:srgbClr val="FF0000"/>
                  </a:solidFill>
                </a:rPr>
              </a:br>
              <a:r>
                <a:rPr lang="en-US" altLang="zh-CN" sz="1200" dirty="0">
                  <a:solidFill>
                    <a:srgbClr val="FF0000"/>
                  </a:solidFill>
                </a:rPr>
                <a:t>+ Links delete</a:t>
              </a:r>
              <a:endParaRPr lang="zh-CN" altLang="en-US" sz="1200" dirty="0">
                <a:solidFill>
                  <a:srgbClr val="FF0000"/>
                </a:solidFill>
              </a:endParaRPr>
            </a:p>
          </p:txBody>
        </p:sp>
        <p:cxnSp>
          <p:nvCxnSpPr>
            <p:cNvPr id="73" name="直接箭头连接符 72">
              <a:extLst>
                <a:ext uri="{FF2B5EF4-FFF2-40B4-BE49-F238E27FC236}">
                  <a16:creationId xmlns:a16="http://schemas.microsoft.com/office/drawing/2014/main" id="{A68EEE3F-7E18-4B52-8EB5-D1D6E8311F1B}"/>
                </a:ext>
              </a:extLst>
            </p:cNvPr>
            <p:cNvCxnSpPr>
              <a:cxnSpLocks/>
            </p:cNvCxnSpPr>
            <p:nvPr/>
          </p:nvCxnSpPr>
          <p:spPr>
            <a:xfrm>
              <a:off x="6971632" y="4546668"/>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74" name="直接箭头连接符 73">
              <a:extLst>
                <a:ext uri="{FF2B5EF4-FFF2-40B4-BE49-F238E27FC236}">
                  <a16:creationId xmlns:a16="http://schemas.microsoft.com/office/drawing/2014/main" id="{5B4F1A17-2FD6-4245-849B-68D01DDEDA07}"/>
                </a:ext>
              </a:extLst>
            </p:cNvPr>
            <p:cNvCxnSpPr>
              <a:cxnSpLocks/>
            </p:cNvCxnSpPr>
            <p:nvPr/>
          </p:nvCxnSpPr>
          <p:spPr bwMode="auto">
            <a:xfrm>
              <a:off x="9623841" y="4750774"/>
              <a:ext cx="1159406"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75" name="直接箭头连接符 74">
              <a:extLst>
                <a:ext uri="{FF2B5EF4-FFF2-40B4-BE49-F238E27FC236}">
                  <a16:creationId xmlns:a16="http://schemas.microsoft.com/office/drawing/2014/main" id="{EB8CDBBC-EB5B-4A47-ADD6-FBC295060ABD}"/>
                </a:ext>
              </a:extLst>
            </p:cNvPr>
            <p:cNvCxnSpPr>
              <a:cxnSpLocks/>
            </p:cNvCxnSpPr>
            <p:nvPr/>
          </p:nvCxnSpPr>
          <p:spPr>
            <a:xfrm>
              <a:off x="7018623" y="5816986"/>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76" name="直接箭头连接符 75">
              <a:extLst>
                <a:ext uri="{FF2B5EF4-FFF2-40B4-BE49-F238E27FC236}">
                  <a16:creationId xmlns:a16="http://schemas.microsoft.com/office/drawing/2014/main" id="{57334F17-218D-405B-801B-7E005BCA601B}"/>
                </a:ext>
              </a:extLst>
            </p:cNvPr>
            <p:cNvCxnSpPr>
              <a:cxnSpLocks/>
            </p:cNvCxnSpPr>
            <p:nvPr/>
          </p:nvCxnSpPr>
          <p:spPr>
            <a:xfrm flipH="1">
              <a:off x="6997765" y="6103791"/>
              <a:ext cx="2646959"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77" name="文本框 76">
              <a:extLst>
                <a:ext uri="{FF2B5EF4-FFF2-40B4-BE49-F238E27FC236}">
                  <a16:creationId xmlns:a16="http://schemas.microsoft.com/office/drawing/2014/main" id="{51BDD9CD-CE00-4EB9-B721-D044B51A45EC}"/>
                </a:ext>
              </a:extLst>
            </p:cNvPr>
            <p:cNvSpPr txBox="1"/>
            <p:nvPr/>
          </p:nvSpPr>
          <p:spPr>
            <a:xfrm>
              <a:off x="7185627" y="5297343"/>
              <a:ext cx="2153100" cy="461665"/>
            </a:xfrm>
            <a:prstGeom prst="rect">
              <a:avLst/>
            </a:prstGeom>
            <a:noFill/>
            <a:ln w="19050">
              <a:noFill/>
            </a:ln>
          </p:spPr>
          <p:txBody>
            <a:bodyPr wrap="square">
              <a:spAutoFit/>
            </a:bodyPr>
            <a:lstStyle/>
            <a:p>
              <a:pPr algn="ctr"/>
              <a:r>
                <a:rPr lang="en-US" altLang="zh-CN" sz="1200" dirty="0">
                  <a:solidFill>
                    <a:schemeClr val="tx1"/>
                  </a:solidFill>
                </a:rPr>
                <a:t>ST Preparation Request</a:t>
              </a:r>
            </a:p>
            <a:p>
              <a:pPr algn="ctr"/>
              <a:r>
                <a:rPr lang="en-US" altLang="zh-CN" sz="1200" dirty="0">
                  <a:solidFill>
                    <a:schemeClr val="tx1"/>
                  </a:solidFill>
                </a:rPr>
                <a:t>(with Target AP MLD2)</a:t>
              </a:r>
              <a:endParaRPr lang="zh-CN" altLang="en-US" sz="1200" dirty="0">
                <a:solidFill>
                  <a:schemeClr val="tx1"/>
                </a:solidFill>
              </a:endParaRPr>
            </a:p>
          </p:txBody>
        </p:sp>
        <p:sp>
          <p:nvSpPr>
            <p:cNvPr id="79" name="文本框 78">
              <a:extLst>
                <a:ext uri="{FF2B5EF4-FFF2-40B4-BE49-F238E27FC236}">
                  <a16:creationId xmlns:a16="http://schemas.microsoft.com/office/drawing/2014/main" id="{DC3DF748-2F3A-4054-8826-E9E72EB0C4DF}"/>
                </a:ext>
              </a:extLst>
            </p:cNvPr>
            <p:cNvSpPr txBox="1"/>
            <p:nvPr/>
          </p:nvSpPr>
          <p:spPr>
            <a:xfrm>
              <a:off x="7239399" y="5853094"/>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sp>
          <p:nvSpPr>
            <p:cNvPr id="80" name="文本框 79">
              <a:extLst>
                <a:ext uri="{FF2B5EF4-FFF2-40B4-BE49-F238E27FC236}">
                  <a16:creationId xmlns:a16="http://schemas.microsoft.com/office/drawing/2014/main" id="{58850BB0-AAE6-4E60-B4DB-A29A8AF9CB20}"/>
                </a:ext>
              </a:extLst>
            </p:cNvPr>
            <p:cNvSpPr txBox="1"/>
            <p:nvPr/>
          </p:nvSpPr>
          <p:spPr>
            <a:xfrm>
              <a:off x="9578944" y="5601993"/>
              <a:ext cx="2175949" cy="276999"/>
            </a:xfrm>
            <a:prstGeom prst="rect">
              <a:avLst/>
            </a:prstGeom>
            <a:noFill/>
            <a:ln w="19050">
              <a:noFill/>
            </a:ln>
          </p:spPr>
          <p:txBody>
            <a:bodyPr wrap="square">
              <a:spAutoFit/>
            </a:bodyPr>
            <a:lstStyle/>
            <a:p>
              <a:pPr algn="ctr"/>
              <a:r>
                <a:rPr lang="en-US" altLang="zh-CN" sz="1200" dirty="0">
                  <a:solidFill>
                    <a:schemeClr val="tx1"/>
                  </a:solidFill>
                </a:rPr>
                <a:t>Context transfer + Links add</a:t>
              </a:r>
              <a:endParaRPr lang="zh-CN" altLang="en-US" sz="1200" dirty="0">
                <a:solidFill>
                  <a:schemeClr val="tx1"/>
                </a:solidFill>
              </a:endParaRPr>
            </a:p>
          </p:txBody>
        </p:sp>
        <p:cxnSp>
          <p:nvCxnSpPr>
            <p:cNvPr id="81" name="直接箭头连接符 80">
              <a:extLst>
                <a:ext uri="{FF2B5EF4-FFF2-40B4-BE49-F238E27FC236}">
                  <a16:creationId xmlns:a16="http://schemas.microsoft.com/office/drawing/2014/main" id="{D57E7EEE-5372-44C2-BC77-83AD5292CE84}"/>
                </a:ext>
              </a:extLst>
            </p:cNvPr>
            <p:cNvCxnSpPr>
              <a:cxnSpLocks/>
            </p:cNvCxnSpPr>
            <p:nvPr/>
          </p:nvCxnSpPr>
          <p:spPr>
            <a:xfrm>
              <a:off x="6974635" y="5528990"/>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82" name="直接箭头连接符 81">
              <a:extLst>
                <a:ext uri="{FF2B5EF4-FFF2-40B4-BE49-F238E27FC236}">
                  <a16:creationId xmlns:a16="http://schemas.microsoft.com/office/drawing/2014/main" id="{C5C6F1C8-C56F-420E-B893-CFF917379C93}"/>
                </a:ext>
              </a:extLst>
            </p:cNvPr>
            <p:cNvCxnSpPr>
              <a:cxnSpLocks/>
            </p:cNvCxnSpPr>
            <p:nvPr/>
          </p:nvCxnSpPr>
          <p:spPr bwMode="auto">
            <a:xfrm>
              <a:off x="9650982" y="5853094"/>
              <a:ext cx="2031875" cy="0"/>
            </a:xfrm>
            <a:prstGeom prst="straightConnector1">
              <a:avLst/>
            </a:prstGeom>
            <a:solidFill>
              <a:srgbClr val="00B8FF"/>
            </a:solidFill>
            <a:ln w="19050" cap="flat" cmpd="sng" algn="ctr">
              <a:solidFill>
                <a:schemeClr val="tx1"/>
              </a:solidFill>
              <a:prstDash val="sysDot"/>
              <a:round/>
              <a:headEnd type="triangle"/>
              <a:tailEnd type="triangle"/>
            </a:ln>
            <a:effectLst/>
          </p:spPr>
        </p:cxnSp>
        <p:grpSp>
          <p:nvGrpSpPr>
            <p:cNvPr id="89" name="组合 88">
              <a:extLst>
                <a:ext uri="{FF2B5EF4-FFF2-40B4-BE49-F238E27FC236}">
                  <a16:creationId xmlns:a16="http://schemas.microsoft.com/office/drawing/2014/main" id="{34632AF6-AA54-4E61-BF55-DFE6C56B94BD}"/>
                </a:ext>
              </a:extLst>
            </p:cNvPr>
            <p:cNvGrpSpPr/>
            <p:nvPr/>
          </p:nvGrpSpPr>
          <p:grpSpPr>
            <a:xfrm>
              <a:off x="11234592" y="938359"/>
              <a:ext cx="902691" cy="5442969"/>
              <a:chOff x="11133369" y="938359"/>
              <a:chExt cx="902691" cy="5442969"/>
            </a:xfrm>
          </p:grpSpPr>
          <p:sp>
            <p:nvSpPr>
              <p:cNvPr id="19" name="矩形 18">
                <a:extLst>
                  <a:ext uri="{FF2B5EF4-FFF2-40B4-BE49-F238E27FC236}">
                    <a16:creationId xmlns:a16="http://schemas.microsoft.com/office/drawing/2014/main" id="{7E3E1969-964C-4028-96C1-FF920438BD39}"/>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53" name="直接连接符 52">
                <a:extLst>
                  <a:ext uri="{FF2B5EF4-FFF2-40B4-BE49-F238E27FC236}">
                    <a16:creationId xmlns:a16="http://schemas.microsoft.com/office/drawing/2014/main" id="{6EAECB60-685B-4BC0-8C21-38E900FD03ED}"/>
                  </a:ext>
                </a:extLst>
              </p:cNvPr>
              <p:cNvCxnSpPr>
                <a:cxnSpLocks/>
                <a:stCxn id="19" idx="2"/>
              </p:cNvCxnSpPr>
              <p:nvPr/>
            </p:nvCxnSpPr>
            <p:spPr>
              <a:xfrm>
                <a:off x="11581635" y="1397400"/>
                <a:ext cx="13347" cy="49839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文本框 84">
                <a:extLst>
                  <a:ext uri="{FF2B5EF4-FFF2-40B4-BE49-F238E27FC236}">
                    <a16:creationId xmlns:a16="http://schemas.microsoft.com/office/drawing/2014/main" id="{7BB3CDB4-E982-4283-A9EA-245EDE5DB848}"/>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MLD2</a:t>
                </a:r>
                <a:endParaRPr lang="zh-CN" altLang="en-US" sz="900" dirty="0">
                  <a:solidFill>
                    <a:schemeClr val="tx1"/>
                  </a:solidFill>
                </a:endParaRPr>
              </a:p>
            </p:txBody>
          </p:sp>
        </p:grpSp>
        <p:grpSp>
          <p:nvGrpSpPr>
            <p:cNvPr id="90" name="组合 89">
              <a:extLst>
                <a:ext uri="{FF2B5EF4-FFF2-40B4-BE49-F238E27FC236}">
                  <a16:creationId xmlns:a16="http://schemas.microsoft.com/office/drawing/2014/main" id="{B8391FAF-614D-48DB-834D-CEAF2CE8ED78}"/>
                </a:ext>
              </a:extLst>
            </p:cNvPr>
            <p:cNvGrpSpPr/>
            <p:nvPr/>
          </p:nvGrpSpPr>
          <p:grpSpPr>
            <a:xfrm>
              <a:off x="10334981" y="938359"/>
              <a:ext cx="902691" cy="5442969"/>
              <a:chOff x="11133369" y="938359"/>
              <a:chExt cx="902691" cy="5442969"/>
            </a:xfrm>
          </p:grpSpPr>
          <p:sp>
            <p:nvSpPr>
              <p:cNvPr id="91" name="矩形 90">
                <a:extLst>
                  <a:ext uri="{FF2B5EF4-FFF2-40B4-BE49-F238E27FC236}">
                    <a16:creationId xmlns:a16="http://schemas.microsoft.com/office/drawing/2014/main" id="{CEC1F89A-AC18-496C-8E8A-4FA6DC035748}"/>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92" name="直接连接符 91">
                <a:extLst>
                  <a:ext uri="{FF2B5EF4-FFF2-40B4-BE49-F238E27FC236}">
                    <a16:creationId xmlns:a16="http://schemas.microsoft.com/office/drawing/2014/main" id="{8B131473-3FF2-4F91-8858-3D3C52DBCD59}"/>
                  </a:ext>
                </a:extLst>
              </p:cNvPr>
              <p:cNvCxnSpPr>
                <a:cxnSpLocks/>
                <a:stCxn id="91" idx="2"/>
              </p:cNvCxnSpPr>
              <p:nvPr/>
            </p:nvCxnSpPr>
            <p:spPr>
              <a:xfrm>
                <a:off x="11581635" y="1397400"/>
                <a:ext cx="13347" cy="49839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文本框 92">
                <a:extLst>
                  <a:ext uri="{FF2B5EF4-FFF2-40B4-BE49-F238E27FC236}">
                    <a16:creationId xmlns:a16="http://schemas.microsoft.com/office/drawing/2014/main" id="{D91DFA3F-640E-49AA-9BC7-F34F8CBF33C1}"/>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MLD1</a:t>
                </a:r>
                <a:endParaRPr lang="zh-CN" altLang="en-US" sz="900" dirty="0">
                  <a:solidFill>
                    <a:schemeClr val="tx1"/>
                  </a:solidFill>
                </a:endParaRPr>
              </a:p>
            </p:txBody>
          </p:sp>
        </p:grpSp>
        <p:grpSp>
          <p:nvGrpSpPr>
            <p:cNvPr id="94" name="组合 93">
              <a:extLst>
                <a:ext uri="{FF2B5EF4-FFF2-40B4-BE49-F238E27FC236}">
                  <a16:creationId xmlns:a16="http://schemas.microsoft.com/office/drawing/2014/main" id="{FE930831-1C73-4CFE-9E06-F3B61D2FC5BF}"/>
                </a:ext>
              </a:extLst>
            </p:cNvPr>
            <p:cNvGrpSpPr/>
            <p:nvPr/>
          </p:nvGrpSpPr>
          <p:grpSpPr>
            <a:xfrm>
              <a:off x="9189369" y="938359"/>
              <a:ext cx="902691" cy="5442969"/>
              <a:chOff x="11133369" y="938359"/>
              <a:chExt cx="902691" cy="5442969"/>
            </a:xfrm>
          </p:grpSpPr>
          <p:sp>
            <p:nvSpPr>
              <p:cNvPr id="95" name="矩形 94">
                <a:extLst>
                  <a:ext uri="{FF2B5EF4-FFF2-40B4-BE49-F238E27FC236}">
                    <a16:creationId xmlns:a16="http://schemas.microsoft.com/office/drawing/2014/main" id="{FB02FAB9-A32D-4112-8380-C1FCE29AA534}"/>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96" name="直接连接符 95">
                <a:extLst>
                  <a:ext uri="{FF2B5EF4-FFF2-40B4-BE49-F238E27FC236}">
                    <a16:creationId xmlns:a16="http://schemas.microsoft.com/office/drawing/2014/main" id="{99B689E3-EB9F-49CD-BFFD-7C58AE947348}"/>
                  </a:ext>
                </a:extLst>
              </p:cNvPr>
              <p:cNvCxnSpPr>
                <a:cxnSpLocks/>
                <a:stCxn id="95" idx="2"/>
              </p:cNvCxnSpPr>
              <p:nvPr/>
            </p:nvCxnSpPr>
            <p:spPr>
              <a:xfrm>
                <a:off x="11581635" y="1397400"/>
                <a:ext cx="13347" cy="498392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文本框 96">
                <a:extLst>
                  <a:ext uri="{FF2B5EF4-FFF2-40B4-BE49-F238E27FC236}">
                    <a16:creationId xmlns:a16="http://schemas.microsoft.com/office/drawing/2014/main" id="{39CED4EE-E8DE-4D69-9F94-CCA7BE6C0A3A}"/>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Current AP MLD</a:t>
                </a:r>
                <a:endParaRPr lang="zh-CN" altLang="en-US" sz="900" dirty="0">
                  <a:solidFill>
                    <a:schemeClr val="tx1"/>
                  </a:solidFill>
                </a:endParaRPr>
              </a:p>
            </p:txBody>
          </p:sp>
        </p:grpSp>
        <p:grpSp>
          <p:nvGrpSpPr>
            <p:cNvPr id="110" name="组合 109">
              <a:extLst>
                <a:ext uri="{FF2B5EF4-FFF2-40B4-BE49-F238E27FC236}">
                  <a16:creationId xmlns:a16="http://schemas.microsoft.com/office/drawing/2014/main" id="{AA1801A1-555B-4595-AA5D-6A24644533DD}"/>
                </a:ext>
              </a:extLst>
            </p:cNvPr>
            <p:cNvGrpSpPr/>
            <p:nvPr/>
          </p:nvGrpSpPr>
          <p:grpSpPr>
            <a:xfrm>
              <a:off x="5974707" y="2650147"/>
              <a:ext cx="1005546" cy="519526"/>
              <a:chOff x="5017594" y="3364853"/>
              <a:chExt cx="1005546" cy="519526"/>
            </a:xfrm>
          </p:grpSpPr>
          <p:sp>
            <p:nvSpPr>
              <p:cNvPr id="106" name="矩形: 圆角 105">
                <a:extLst>
                  <a:ext uri="{FF2B5EF4-FFF2-40B4-BE49-F238E27FC236}">
                    <a16:creationId xmlns:a16="http://schemas.microsoft.com/office/drawing/2014/main" id="{69B137FF-4426-4A0D-B593-65145D1F1E02}"/>
                  </a:ext>
                </a:extLst>
              </p:cNvPr>
              <p:cNvSpPr/>
              <p:nvPr/>
            </p:nvSpPr>
            <p:spPr bwMode="auto">
              <a:xfrm>
                <a:off x="5118496" y="3501008"/>
                <a:ext cx="782912" cy="360040"/>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8" name="文本框 27">
                <a:extLst>
                  <a:ext uri="{FF2B5EF4-FFF2-40B4-BE49-F238E27FC236}">
                    <a16:creationId xmlns:a16="http://schemas.microsoft.com/office/drawing/2014/main" id="{537128E8-BBC2-4303-812F-509BD2F97CFE}"/>
                  </a:ext>
                </a:extLst>
              </p:cNvPr>
              <p:cNvSpPr txBox="1"/>
              <p:nvPr/>
            </p:nvSpPr>
            <p:spPr>
              <a:xfrm>
                <a:off x="5017594" y="3487347"/>
                <a:ext cx="1005546" cy="397032"/>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Reach the Max Number</a:t>
                </a:r>
                <a:endParaRPr lang="zh-CN" altLang="en-US" sz="1100" dirty="0">
                  <a:solidFill>
                    <a:schemeClr val="accent6">
                      <a:lumMod val="75000"/>
                    </a:schemeClr>
                  </a:solidFill>
                </a:endParaRPr>
              </a:p>
            </p:txBody>
          </p:sp>
          <p:cxnSp>
            <p:nvCxnSpPr>
              <p:cNvPr id="108" name="直接箭头连接符 107">
                <a:extLst>
                  <a:ext uri="{FF2B5EF4-FFF2-40B4-BE49-F238E27FC236}">
                    <a16:creationId xmlns:a16="http://schemas.microsoft.com/office/drawing/2014/main" id="{3E395A56-7EAA-4DA4-81E5-F5DB25695055}"/>
                  </a:ext>
                </a:extLst>
              </p:cNvPr>
              <p:cNvCxnSpPr>
                <a:cxnSpLocks/>
              </p:cNvCxnSpPr>
              <p:nvPr/>
            </p:nvCxnSpPr>
            <p:spPr bwMode="auto">
              <a:xfrm flipV="1">
                <a:off x="5884857" y="3364853"/>
                <a:ext cx="132836" cy="155792"/>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grpSp>
        <p:grpSp>
          <p:nvGrpSpPr>
            <p:cNvPr id="111" name="组合 110">
              <a:extLst>
                <a:ext uri="{FF2B5EF4-FFF2-40B4-BE49-F238E27FC236}">
                  <a16:creationId xmlns:a16="http://schemas.microsoft.com/office/drawing/2014/main" id="{406716C2-BD30-4B0B-AE43-A101B565A35F}"/>
                </a:ext>
              </a:extLst>
            </p:cNvPr>
            <p:cNvGrpSpPr/>
            <p:nvPr/>
          </p:nvGrpSpPr>
          <p:grpSpPr>
            <a:xfrm>
              <a:off x="5957796" y="3958255"/>
              <a:ext cx="1016124" cy="480004"/>
              <a:chOff x="4998593" y="3498510"/>
              <a:chExt cx="1016124" cy="480004"/>
            </a:xfrm>
          </p:grpSpPr>
          <p:sp>
            <p:nvSpPr>
              <p:cNvPr id="112" name="矩形: 圆角 111">
                <a:extLst>
                  <a:ext uri="{FF2B5EF4-FFF2-40B4-BE49-F238E27FC236}">
                    <a16:creationId xmlns:a16="http://schemas.microsoft.com/office/drawing/2014/main" id="{63C64265-1D61-47E2-B4C0-C2A2741AECED}"/>
                  </a:ext>
                </a:extLst>
              </p:cNvPr>
              <p:cNvSpPr/>
              <p:nvPr/>
            </p:nvSpPr>
            <p:spPr bwMode="auto">
              <a:xfrm>
                <a:off x="5118496" y="3501008"/>
                <a:ext cx="782912" cy="360040"/>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13" name="文本框 112">
                <a:extLst>
                  <a:ext uri="{FF2B5EF4-FFF2-40B4-BE49-F238E27FC236}">
                    <a16:creationId xmlns:a16="http://schemas.microsoft.com/office/drawing/2014/main" id="{1E7EAEAF-5B00-4488-B473-F4E6E57E83DF}"/>
                  </a:ext>
                </a:extLst>
              </p:cNvPr>
              <p:cNvSpPr txBox="1"/>
              <p:nvPr/>
            </p:nvSpPr>
            <p:spPr>
              <a:xfrm>
                <a:off x="4998593" y="3498510"/>
                <a:ext cx="1005546" cy="397032"/>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Want to prep. with AP2 </a:t>
                </a:r>
                <a:endParaRPr lang="zh-CN" altLang="en-US" sz="1100" dirty="0">
                  <a:solidFill>
                    <a:schemeClr val="accent6">
                      <a:lumMod val="75000"/>
                    </a:schemeClr>
                  </a:solidFill>
                </a:endParaRPr>
              </a:p>
            </p:txBody>
          </p:sp>
          <p:cxnSp>
            <p:nvCxnSpPr>
              <p:cNvPr id="114" name="直接箭头连接符 113">
                <a:extLst>
                  <a:ext uri="{FF2B5EF4-FFF2-40B4-BE49-F238E27FC236}">
                    <a16:creationId xmlns:a16="http://schemas.microsoft.com/office/drawing/2014/main" id="{0B0F4898-2AC3-45A4-93A4-A27B4623924F}"/>
                  </a:ext>
                </a:extLst>
              </p:cNvPr>
              <p:cNvCxnSpPr>
                <a:cxnSpLocks/>
              </p:cNvCxnSpPr>
              <p:nvPr/>
            </p:nvCxnSpPr>
            <p:spPr bwMode="auto">
              <a:xfrm>
                <a:off x="5884857" y="3844113"/>
                <a:ext cx="129860" cy="134401"/>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grpSp>
        <p:sp>
          <p:nvSpPr>
            <p:cNvPr id="118" name="文本框 117">
              <a:extLst>
                <a:ext uri="{FF2B5EF4-FFF2-40B4-BE49-F238E27FC236}">
                  <a16:creationId xmlns:a16="http://schemas.microsoft.com/office/drawing/2014/main" id="{A7FEF9A3-4AA3-4079-860D-9D04F470A4A1}"/>
                </a:ext>
              </a:extLst>
            </p:cNvPr>
            <p:cNvSpPr txBox="1"/>
            <p:nvPr/>
          </p:nvSpPr>
          <p:spPr>
            <a:xfrm>
              <a:off x="6908388" y="3314286"/>
              <a:ext cx="1005546" cy="424732"/>
            </a:xfrm>
            <a:prstGeom prst="rect">
              <a:avLst/>
            </a:prstGeom>
            <a:noFill/>
            <a:ln w="19050">
              <a:noFill/>
            </a:ln>
          </p:spPr>
          <p:txBody>
            <a:bodyPr wrap="square">
              <a:spAutoFit/>
            </a:bodyPr>
            <a:lstStyle/>
            <a:p>
              <a:pPr algn="ctr">
                <a:lnSpc>
                  <a:spcPct val="90000"/>
                </a:lnSpc>
              </a:pPr>
              <a:r>
                <a:rPr lang="en-US" altLang="zh-CN" sz="1200" b="1" dirty="0">
                  <a:solidFill>
                    <a:srgbClr val="00B0F0"/>
                  </a:solidFill>
                </a:rPr>
                <a:t>STA Moving to AP2</a:t>
              </a:r>
              <a:endParaRPr lang="zh-CN" altLang="en-US" sz="1200" b="1" dirty="0">
                <a:solidFill>
                  <a:srgbClr val="00B0F0"/>
                </a:solidFill>
              </a:endParaRPr>
            </a:p>
          </p:txBody>
        </p:sp>
      </p:grpSp>
      <p:sp>
        <p:nvSpPr>
          <p:cNvPr id="122" name="文本框 121">
            <a:extLst>
              <a:ext uri="{FF2B5EF4-FFF2-40B4-BE49-F238E27FC236}">
                <a16:creationId xmlns:a16="http://schemas.microsoft.com/office/drawing/2014/main" id="{A60EEBEA-5EFF-49D6-9BB9-6955DCC04BFE}"/>
              </a:ext>
            </a:extLst>
          </p:cNvPr>
          <p:cNvSpPr txBox="1"/>
          <p:nvPr/>
        </p:nvSpPr>
        <p:spPr>
          <a:xfrm>
            <a:off x="9650982" y="1406439"/>
            <a:ext cx="1841424" cy="461665"/>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200" kern="100" dirty="0">
                <a:solidFill>
                  <a:prstClr val="black"/>
                </a:solidFill>
                <a:latin typeface="Times New Roman" panose="02020603050405020304" pitchFamily="18" charset="0"/>
                <a:ea typeface="宋体" panose="02010600030101010101" pitchFamily="2" charset="-122"/>
              </a:rPr>
              <a:t>Max Number of Prepared Target AP MLDs = </a:t>
            </a:r>
            <a:r>
              <a:rPr lang="en-US" altLang="zh-CN" sz="1200" b="1" kern="100" dirty="0">
                <a:solidFill>
                  <a:srgbClr val="FF0000"/>
                </a:solidFill>
                <a:latin typeface="Times New Roman" panose="02020603050405020304" pitchFamily="18" charset="0"/>
                <a:ea typeface="宋体" panose="02010600030101010101" pitchFamily="2" charset="-122"/>
              </a:rPr>
              <a:t>1</a:t>
            </a:r>
            <a:endParaRPr lang="zh-CN" altLang="en-US" sz="1200" b="1" dirty="0">
              <a:solidFill>
                <a:srgbClr val="FF0000"/>
              </a:solidFill>
              <a:latin typeface="等线" panose="020F0502020204030204"/>
              <a:ea typeface="等线" panose="02010600030101010101" pitchFamily="2" charset="-122"/>
            </a:endParaRPr>
          </a:p>
        </p:txBody>
      </p:sp>
      <p:sp>
        <p:nvSpPr>
          <p:cNvPr id="125" name="文本框 124">
            <a:extLst>
              <a:ext uri="{FF2B5EF4-FFF2-40B4-BE49-F238E27FC236}">
                <a16:creationId xmlns:a16="http://schemas.microsoft.com/office/drawing/2014/main" id="{3317430B-E968-4880-A207-AECB392FE40E}"/>
              </a:ext>
            </a:extLst>
          </p:cNvPr>
          <p:cNvSpPr txBox="1"/>
          <p:nvPr/>
        </p:nvSpPr>
        <p:spPr>
          <a:xfrm>
            <a:off x="10164145" y="651641"/>
            <a:ext cx="1005546" cy="369332"/>
          </a:xfrm>
          <a:prstGeom prst="rect">
            <a:avLst/>
          </a:prstGeom>
          <a:noFill/>
        </p:spPr>
        <p:txBody>
          <a:bodyPr wrap="square">
            <a:spAutoFit/>
          </a:bodyPr>
          <a:lstStyle/>
          <a:p>
            <a:pPr algn="ctr"/>
            <a:r>
              <a:rPr lang="en-US" altLang="zh-CN" sz="1800" dirty="0">
                <a:solidFill>
                  <a:schemeClr val="tx1"/>
                </a:solidFill>
              </a:rPr>
              <a:t>SMD</a:t>
            </a:r>
            <a:endParaRPr lang="zh-CN" altLang="en-US" sz="1050" dirty="0">
              <a:solidFill>
                <a:schemeClr val="tx1"/>
              </a:solidFill>
            </a:endParaRPr>
          </a:p>
        </p:txBody>
      </p:sp>
    </p:spTree>
    <p:extLst>
      <p:ext uri="{BB962C8B-B14F-4D97-AF65-F5344CB8AC3E}">
        <p14:creationId xmlns:p14="http://schemas.microsoft.com/office/powerpoint/2010/main" val="22101388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椭圆 62">
            <a:extLst>
              <a:ext uri="{FF2B5EF4-FFF2-40B4-BE49-F238E27FC236}">
                <a16:creationId xmlns:a16="http://schemas.microsoft.com/office/drawing/2014/main" id="{949ED1BD-E127-4843-AA01-25F61858C62B}"/>
              </a:ext>
            </a:extLst>
          </p:cNvPr>
          <p:cNvSpPr/>
          <p:nvPr/>
        </p:nvSpPr>
        <p:spPr bwMode="auto">
          <a:xfrm>
            <a:off x="8927262" y="674253"/>
            <a:ext cx="3384376" cy="1183235"/>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64" name="文本框 63">
            <a:extLst>
              <a:ext uri="{FF2B5EF4-FFF2-40B4-BE49-F238E27FC236}">
                <a16:creationId xmlns:a16="http://schemas.microsoft.com/office/drawing/2014/main" id="{E0BA90FF-0067-4609-885E-861381AC2010}"/>
              </a:ext>
            </a:extLst>
          </p:cNvPr>
          <p:cNvSpPr txBox="1"/>
          <p:nvPr/>
        </p:nvSpPr>
        <p:spPr>
          <a:xfrm>
            <a:off x="9650982" y="1406439"/>
            <a:ext cx="1841424" cy="461665"/>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200" kern="100" dirty="0">
                <a:solidFill>
                  <a:prstClr val="black"/>
                </a:solidFill>
                <a:latin typeface="Times New Roman" panose="02020603050405020304" pitchFamily="18" charset="0"/>
                <a:ea typeface="宋体" panose="02010600030101010101" pitchFamily="2" charset="-122"/>
              </a:rPr>
              <a:t>Max Number of Prepared Target AP MLDs = </a:t>
            </a:r>
            <a:r>
              <a:rPr lang="en-US" altLang="zh-CN" sz="1200" b="1" kern="100" dirty="0">
                <a:solidFill>
                  <a:srgbClr val="FF0000"/>
                </a:solidFill>
                <a:latin typeface="Times New Roman" panose="02020603050405020304" pitchFamily="18" charset="0"/>
                <a:ea typeface="宋体" panose="02010600030101010101" pitchFamily="2" charset="-122"/>
              </a:rPr>
              <a:t>1</a:t>
            </a:r>
            <a:endParaRPr lang="zh-CN" altLang="en-US" sz="1200" b="1" dirty="0">
              <a:solidFill>
                <a:srgbClr val="FF0000"/>
              </a:solidFill>
              <a:latin typeface="等线" panose="020F0502020204030204"/>
              <a:ea typeface="等线" panose="02010600030101010101" pitchFamily="2" charset="-122"/>
            </a:endParaRPr>
          </a:p>
        </p:txBody>
      </p:sp>
      <p:sp>
        <p:nvSpPr>
          <p:cNvPr id="65" name="文本框 64">
            <a:extLst>
              <a:ext uri="{FF2B5EF4-FFF2-40B4-BE49-F238E27FC236}">
                <a16:creationId xmlns:a16="http://schemas.microsoft.com/office/drawing/2014/main" id="{FA3E1768-0486-49EE-8AAE-AA5F673CAB3C}"/>
              </a:ext>
            </a:extLst>
          </p:cNvPr>
          <p:cNvSpPr txBox="1"/>
          <p:nvPr/>
        </p:nvSpPr>
        <p:spPr>
          <a:xfrm>
            <a:off x="10164145" y="651641"/>
            <a:ext cx="1005546" cy="369332"/>
          </a:xfrm>
          <a:prstGeom prst="rect">
            <a:avLst/>
          </a:prstGeom>
          <a:noFill/>
        </p:spPr>
        <p:txBody>
          <a:bodyPr wrap="square">
            <a:spAutoFit/>
          </a:bodyPr>
          <a:lstStyle/>
          <a:p>
            <a:pPr algn="ctr"/>
            <a:r>
              <a:rPr lang="en-US" altLang="zh-CN" sz="1800" dirty="0">
                <a:solidFill>
                  <a:schemeClr val="tx1"/>
                </a:solidFill>
              </a:rPr>
              <a:t>SMD</a:t>
            </a:r>
            <a:endParaRPr lang="zh-CN" altLang="en-US" sz="1050" dirty="0">
              <a:solidFill>
                <a:schemeClr val="tx1"/>
              </a:solidFill>
            </a:endParaRP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日期占位符 4">
            <a:extLst>
              <a:ext uri="{FF2B5EF4-FFF2-40B4-BE49-F238E27FC236}">
                <a16:creationId xmlns:a16="http://schemas.microsoft.com/office/drawing/2014/main" id="{E4FA5339-D6A5-4946-A898-EBC4A92DB74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4ED8B43B-9A9F-4CCE-9A70-B07664624BEF}"/>
              </a:ext>
            </a:extLst>
          </p:cNvPr>
          <p:cNvSpPr>
            <a:spLocks noGrp="1"/>
          </p:cNvSpPr>
          <p:nvPr>
            <p:ph type="ftr" idx="14"/>
          </p:nvPr>
        </p:nvSpPr>
        <p:spPr/>
        <p:txBody>
          <a:bodyPr/>
          <a:lstStyle/>
          <a:p>
            <a:r>
              <a:rPr lang="it-IT"/>
              <a:t>Hang Yang, Ruijie Networks Co., Ltd</a:t>
            </a:r>
            <a:endParaRPr lang="en-GB" dirty="0"/>
          </a:p>
        </p:txBody>
      </p:sp>
      <p:sp>
        <p:nvSpPr>
          <p:cNvPr id="37" name="文本框 36">
            <a:extLst>
              <a:ext uri="{FF2B5EF4-FFF2-40B4-BE49-F238E27FC236}">
                <a16:creationId xmlns:a16="http://schemas.microsoft.com/office/drawing/2014/main" id="{749D81A6-53EB-4BEB-87AF-C755A4AB5808}"/>
              </a:ext>
            </a:extLst>
          </p:cNvPr>
          <p:cNvSpPr txBox="1"/>
          <p:nvPr/>
        </p:nvSpPr>
        <p:spPr>
          <a:xfrm>
            <a:off x="448156" y="2281866"/>
            <a:ext cx="5498236" cy="2526333"/>
          </a:xfrm>
          <a:prstGeom prst="rect">
            <a:avLst/>
          </a:prstGeom>
          <a:noFill/>
        </p:spPr>
        <p:txBody>
          <a:bodyPr wrap="square" rtlCol="0">
            <a:spAutoFit/>
          </a:bodyPr>
          <a:lstStyle/>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The non-AP MLD may also include both the previous ST preparation cancel indication and the new ST preparation request indication in one frame, e.g., the UHR Link Reconfiguration Request frame (Type=ST preparation).</a:t>
            </a:r>
          </a:p>
          <a:p>
            <a:pPr marL="542925" lvl="1" indent="-276225" algn="just">
              <a:spcBef>
                <a:spcPts val="500"/>
              </a:spcBef>
              <a:buFont typeface="Arial" panose="020B0604020202020204" pitchFamily="34" charset="0"/>
              <a:buChar char="•"/>
            </a:pPr>
            <a:r>
              <a:rPr lang="en-US" altLang="zh-CN" sz="1600" dirty="0">
                <a:solidFill>
                  <a:schemeClr val="tx1"/>
                </a:solidFill>
                <a:latin typeface="Times New Roman" panose="02020603050405020304" pitchFamily="18" charset="0"/>
                <a:cs typeface="Times New Roman" panose="02020603050405020304" pitchFamily="18" charset="0"/>
              </a:rPr>
              <a:t>In this way, the non-AP MLD may indicate which previously prepared target AP MLD should be replaced by the new target AP requested in this ST preparation request frame.</a:t>
            </a:r>
          </a:p>
        </p:txBody>
      </p:sp>
      <p:sp>
        <p:nvSpPr>
          <p:cNvPr id="38" name="Title 1">
            <a:extLst>
              <a:ext uri="{FF2B5EF4-FFF2-40B4-BE49-F238E27FC236}">
                <a16:creationId xmlns:a16="http://schemas.microsoft.com/office/drawing/2014/main" id="{32844D95-E0DE-4DD4-9958-26ABEF30E525}"/>
              </a:ext>
            </a:extLst>
          </p:cNvPr>
          <p:cNvSpPr txBox="1">
            <a:spLocks/>
          </p:cNvSpPr>
          <p:nvPr/>
        </p:nvSpPr>
        <p:spPr bwMode="auto">
          <a:xfrm>
            <a:off x="463347" y="940721"/>
            <a:ext cx="6033840"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342900" indent="-342900" algn="l">
              <a:buFont typeface="Wingdings" panose="05000000000000000000" pitchFamily="2" charset="2"/>
              <a:buChar char="n"/>
            </a:pPr>
            <a:r>
              <a:rPr lang="en-US" altLang="zh-CN" sz="2400" kern="0" dirty="0"/>
              <a:t>Solution 2: Preparation Cancel Indication</a:t>
            </a:r>
          </a:p>
          <a:p>
            <a:pPr algn="l"/>
            <a:r>
              <a:rPr lang="en-US" altLang="zh-CN" sz="2400" b="0" dirty="0"/>
              <a:t>	</a:t>
            </a:r>
            <a:endParaRPr lang="en-GB" sz="2400" kern="0" dirty="0"/>
          </a:p>
        </p:txBody>
      </p:sp>
      <p:sp>
        <p:nvSpPr>
          <p:cNvPr id="39" name="文本框 38">
            <a:extLst>
              <a:ext uri="{FF2B5EF4-FFF2-40B4-BE49-F238E27FC236}">
                <a16:creationId xmlns:a16="http://schemas.microsoft.com/office/drawing/2014/main" id="{0044E125-5DF1-44EC-9658-E696F9F749EA}"/>
              </a:ext>
            </a:extLst>
          </p:cNvPr>
          <p:cNvSpPr txBox="1"/>
          <p:nvPr/>
        </p:nvSpPr>
        <p:spPr>
          <a:xfrm>
            <a:off x="442321" y="5391578"/>
            <a:ext cx="11393353" cy="987450"/>
          </a:xfrm>
          <a:prstGeom prst="rect">
            <a:avLst/>
          </a:prstGeom>
          <a:noFill/>
        </p:spPr>
        <p:txBody>
          <a:bodyPr wrap="square" rtlCol="0">
            <a:spAutoFit/>
          </a:bodyPr>
          <a:lstStyle/>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Pros:</a:t>
            </a:r>
            <a:r>
              <a:rPr lang="zh-CN" altLang="en-US" sz="1800" b="1" dirty="0">
                <a:solidFill>
                  <a:schemeClr val="tx1"/>
                </a:solidFill>
                <a:latin typeface="Times New Roman" panose="02020603050405020304" pitchFamily="18" charset="0"/>
                <a:cs typeface="Times New Roman" panose="02020603050405020304" pitchFamily="18" charset="0"/>
              </a:rPr>
              <a:t> </a:t>
            </a:r>
            <a:r>
              <a:rPr lang="en-US" altLang="zh-CN" sz="1800" dirty="0">
                <a:solidFill>
                  <a:schemeClr val="tx1"/>
                </a:solidFill>
                <a:latin typeface="Times New Roman" panose="02020603050405020304" pitchFamily="18" charset="0"/>
                <a:cs typeface="Times New Roman" panose="02020603050405020304" pitchFamily="18" charset="0"/>
              </a:rPr>
              <a:t>Both solution 1 and solution 2 are determined by the non-AP MLD, offering high flexibility during the ST preparation phase.</a:t>
            </a:r>
          </a:p>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Cons: </a:t>
            </a:r>
            <a:r>
              <a:rPr lang="en-US" altLang="zh-CN" sz="1800" dirty="0">
                <a:solidFill>
                  <a:schemeClr val="tx1"/>
                </a:solidFill>
                <a:latin typeface="Times New Roman" panose="02020603050405020304" pitchFamily="18" charset="0"/>
                <a:cs typeface="Times New Roman" panose="02020603050405020304" pitchFamily="18" charset="0"/>
              </a:rPr>
              <a:t>They may increase the complexity of non-AP MLD in tracking previously and newly prepared target AP MLDs.</a:t>
            </a:r>
            <a:endParaRPr lang="en-US" altLang="zh-CN" sz="1600" b="1" dirty="0">
              <a:solidFill>
                <a:schemeClr val="tx1"/>
              </a:solidFill>
              <a:latin typeface="Times New Roman" panose="02020603050405020304" pitchFamily="18" charset="0"/>
              <a:cs typeface="Times New Roman" panose="02020603050405020304" pitchFamily="18" charset="0"/>
            </a:endParaRPr>
          </a:p>
        </p:txBody>
      </p:sp>
      <p:cxnSp>
        <p:nvCxnSpPr>
          <p:cNvPr id="12" name="直接连接符 11">
            <a:extLst>
              <a:ext uri="{FF2B5EF4-FFF2-40B4-BE49-F238E27FC236}">
                <a16:creationId xmlns:a16="http://schemas.microsoft.com/office/drawing/2014/main" id="{04EECA81-C2E5-4158-97D2-1A7F29627322}"/>
              </a:ext>
            </a:extLst>
          </p:cNvPr>
          <p:cNvCxnSpPr>
            <a:cxnSpLocks/>
            <a:stCxn id="13" idx="2"/>
          </p:cNvCxnSpPr>
          <p:nvPr/>
        </p:nvCxnSpPr>
        <p:spPr>
          <a:xfrm>
            <a:off x="6956968" y="1396858"/>
            <a:ext cx="32048" cy="39151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01907D6B-4935-4D0B-9871-6F0F8DF30B91}"/>
              </a:ext>
            </a:extLst>
          </p:cNvPr>
          <p:cNvSpPr/>
          <p:nvPr/>
        </p:nvSpPr>
        <p:spPr>
          <a:xfrm>
            <a:off x="6544743" y="1001996"/>
            <a:ext cx="824450"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solidFill>
                  <a:schemeClr val="tx1"/>
                </a:solidFill>
              </a:rPr>
              <a:t>Non-AP MLD</a:t>
            </a:r>
            <a:endParaRPr lang="zh-CN" altLang="en-US" sz="1400" dirty="0">
              <a:solidFill>
                <a:schemeClr val="tx1"/>
              </a:solidFill>
            </a:endParaRPr>
          </a:p>
        </p:txBody>
      </p:sp>
      <p:cxnSp>
        <p:nvCxnSpPr>
          <p:cNvPr id="14" name="直接箭头连接符 13">
            <a:extLst>
              <a:ext uri="{FF2B5EF4-FFF2-40B4-BE49-F238E27FC236}">
                <a16:creationId xmlns:a16="http://schemas.microsoft.com/office/drawing/2014/main" id="{EBECD818-4BFA-48CB-A1CC-3071A9C9A357}"/>
              </a:ext>
            </a:extLst>
          </p:cNvPr>
          <p:cNvCxnSpPr>
            <a:cxnSpLocks/>
          </p:cNvCxnSpPr>
          <p:nvPr/>
        </p:nvCxnSpPr>
        <p:spPr>
          <a:xfrm>
            <a:off x="7000956" y="22215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15" name="直接箭头连接符 14">
            <a:extLst>
              <a:ext uri="{FF2B5EF4-FFF2-40B4-BE49-F238E27FC236}">
                <a16:creationId xmlns:a16="http://schemas.microsoft.com/office/drawing/2014/main" id="{175629FA-43B0-46FC-AE71-09C6C9F1B784}"/>
              </a:ext>
            </a:extLst>
          </p:cNvPr>
          <p:cNvCxnSpPr>
            <a:cxnSpLocks/>
          </p:cNvCxnSpPr>
          <p:nvPr/>
        </p:nvCxnSpPr>
        <p:spPr>
          <a:xfrm flipH="1">
            <a:off x="6971632" y="2508370"/>
            <a:ext cx="2655425"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16" name="文本框 15">
            <a:extLst>
              <a:ext uri="{FF2B5EF4-FFF2-40B4-BE49-F238E27FC236}">
                <a16:creationId xmlns:a16="http://schemas.microsoft.com/office/drawing/2014/main" id="{04129A13-0A51-4128-A6BC-EA15F5C73A23}"/>
              </a:ext>
            </a:extLst>
          </p:cNvPr>
          <p:cNvSpPr txBox="1"/>
          <p:nvPr/>
        </p:nvSpPr>
        <p:spPr>
          <a:xfrm>
            <a:off x="7167960" y="1701922"/>
            <a:ext cx="2153100" cy="461665"/>
          </a:xfrm>
          <a:prstGeom prst="rect">
            <a:avLst/>
          </a:prstGeom>
          <a:noFill/>
          <a:ln w="19050">
            <a:noFill/>
          </a:ln>
        </p:spPr>
        <p:txBody>
          <a:bodyPr wrap="square">
            <a:spAutoFit/>
          </a:bodyPr>
          <a:lstStyle/>
          <a:p>
            <a:pPr algn="ctr"/>
            <a:r>
              <a:rPr lang="en-US" altLang="zh-CN" sz="1200" dirty="0">
                <a:solidFill>
                  <a:schemeClr val="tx1"/>
                </a:solidFill>
              </a:rPr>
              <a:t>ST Preparation Request</a:t>
            </a:r>
          </a:p>
          <a:p>
            <a:pPr algn="ctr"/>
            <a:r>
              <a:rPr lang="en-US" altLang="zh-CN" sz="1200" dirty="0">
                <a:solidFill>
                  <a:schemeClr val="tx1"/>
                </a:solidFill>
              </a:rPr>
              <a:t>(with Target AP MLD1)</a:t>
            </a:r>
            <a:endParaRPr lang="zh-CN" altLang="en-US" sz="1200" dirty="0">
              <a:solidFill>
                <a:schemeClr val="tx1"/>
              </a:solidFill>
            </a:endParaRPr>
          </a:p>
        </p:txBody>
      </p:sp>
      <p:sp>
        <p:nvSpPr>
          <p:cNvPr id="17" name="文本框 16">
            <a:extLst>
              <a:ext uri="{FF2B5EF4-FFF2-40B4-BE49-F238E27FC236}">
                <a16:creationId xmlns:a16="http://schemas.microsoft.com/office/drawing/2014/main" id="{25FA6212-1940-40C0-995A-586C8FCFB338}"/>
              </a:ext>
            </a:extLst>
          </p:cNvPr>
          <p:cNvSpPr txBox="1"/>
          <p:nvPr/>
        </p:nvSpPr>
        <p:spPr>
          <a:xfrm>
            <a:off x="7221732" y="2257673"/>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cxnSp>
        <p:nvCxnSpPr>
          <p:cNvPr id="18" name="直接箭头连接符 17">
            <a:extLst>
              <a:ext uri="{FF2B5EF4-FFF2-40B4-BE49-F238E27FC236}">
                <a16:creationId xmlns:a16="http://schemas.microsoft.com/office/drawing/2014/main" id="{56B64C80-C870-48C3-BDAC-EDBE744F596B}"/>
              </a:ext>
            </a:extLst>
          </p:cNvPr>
          <p:cNvCxnSpPr>
            <a:cxnSpLocks/>
          </p:cNvCxnSpPr>
          <p:nvPr/>
        </p:nvCxnSpPr>
        <p:spPr>
          <a:xfrm>
            <a:off x="7002441" y="46046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19" name="文本框 18">
            <a:extLst>
              <a:ext uri="{FF2B5EF4-FFF2-40B4-BE49-F238E27FC236}">
                <a16:creationId xmlns:a16="http://schemas.microsoft.com/office/drawing/2014/main" id="{E1A7BD4D-7B12-4125-83D7-136CB0137CB3}"/>
              </a:ext>
            </a:extLst>
          </p:cNvPr>
          <p:cNvSpPr txBox="1"/>
          <p:nvPr/>
        </p:nvSpPr>
        <p:spPr>
          <a:xfrm>
            <a:off x="9560636" y="2003277"/>
            <a:ext cx="1293375" cy="461665"/>
          </a:xfrm>
          <a:prstGeom prst="rect">
            <a:avLst/>
          </a:prstGeom>
          <a:noFill/>
          <a:ln w="19050">
            <a:noFill/>
          </a:ln>
        </p:spPr>
        <p:txBody>
          <a:bodyPr wrap="square">
            <a:spAutoFit/>
          </a:bodyPr>
          <a:lstStyle/>
          <a:p>
            <a:pPr algn="ctr"/>
            <a:r>
              <a:rPr lang="en-US" altLang="zh-CN" sz="1200" dirty="0">
                <a:solidFill>
                  <a:schemeClr val="tx1"/>
                </a:solidFill>
              </a:rPr>
              <a:t>Context transfer</a:t>
            </a:r>
            <a:br>
              <a:rPr lang="en-US" altLang="zh-CN" sz="1200" dirty="0">
                <a:solidFill>
                  <a:schemeClr val="tx1"/>
                </a:solidFill>
              </a:rPr>
            </a:br>
            <a:r>
              <a:rPr lang="en-US" altLang="zh-CN" sz="1200" dirty="0">
                <a:solidFill>
                  <a:schemeClr val="tx1"/>
                </a:solidFill>
              </a:rPr>
              <a:t>+Links add</a:t>
            </a:r>
            <a:endParaRPr lang="zh-CN" altLang="en-US" sz="1200" dirty="0">
              <a:solidFill>
                <a:schemeClr val="tx1"/>
              </a:solidFill>
            </a:endParaRPr>
          </a:p>
        </p:txBody>
      </p:sp>
      <p:cxnSp>
        <p:nvCxnSpPr>
          <p:cNvPr id="20" name="直接箭头连接符 19">
            <a:extLst>
              <a:ext uri="{FF2B5EF4-FFF2-40B4-BE49-F238E27FC236}">
                <a16:creationId xmlns:a16="http://schemas.microsoft.com/office/drawing/2014/main" id="{74FED935-8BCE-438A-98F7-D72AB3251267}"/>
              </a:ext>
            </a:extLst>
          </p:cNvPr>
          <p:cNvCxnSpPr>
            <a:cxnSpLocks/>
          </p:cNvCxnSpPr>
          <p:nvPr/>
        </p:nvCxnSpPr>
        <p:spPr>
          <a:xfrm>
            <a:off x="6956968" y="1933569"/>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21" name="直接箭头连接符 20">
            <a:extLst>
              <a:ext uri="{FF2B5EF4-FFF2-40B4-BE49-F238E27FC236}">
                <a16:creationId xmlns:a16="http://schemas.microsoft.com/office/drawing/2014/main" id="{F86BF032-CD2D-468B-8582-16243FB07216}"/>
              </a:ext>
            </a:extLst>
          </p:cNvPr>
          <p:cNvCxnSpPr>
            <a:cxnSpLocks/>
          </p:cNvCxnSpPr>
          <p:nvPr/>
        </p:nvCxnSpPr>
        <p:spPr bwMode="auto">
          <a:xfrm>
            <a:off x="9635402" y="2234109"/>
            <a:ext cx="1147845"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22" name="直接箭头连接符 21">
            <a:extLst>
              <a:ext uri="{FF2B5EF4-FFF2-40B4-BE49-F238E27FC236}">
                <a16:creationId xmlns:a16="http://schemas.microsoft.com/office/drawing/2014/main" id="{87D50983-F640-4D76-AB86-9AEF7F2BE55E}"/>
              </a:ext>
            </a:extLst>
          </p:cNvPr>
          <p:cNvCxnSpPr>
            <a:cxnSpLocks/>
          </p:cNvCxnSpPr>
          <p:nvPr/>
        </p:nvCxnSpPr>
        <p:spPr>
          <a:xfrm>
            <a:off x="6999505" y="4449780"/>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24" name="文本框 23">
            <a:extLst>
              <a:ext uri="{FF2B5EF4-FFF2-40B4-BE49-F238E27FC236}">
                <a16:creationId xmlns:a16="http://schemas.microsoft.com/office/drawing/2014/main" id="{12E78048-66E6-4E89-BB66-AF01A0B96A52}"/>
              </a:ext>
            </a:extLst>
          </p:cNvPr>
          <p:cNvSpPr txBox="1"/>
          <p:nvPr/>
        </p:nvSpPr>
        <p:spPr>
          <a:xfrm>
            <a:off x="6476161" y="3730294"/>
            <a:ext cx="3598155" cy="830997"/>
          </a:xfrm>
          <a:prstGeom prst="rect">
            <a:avLst/>
          </a:prstGeom>
          <a:noFill/>
          <a:ln w="19050">
            <a:noFill/>
          </a:ln>
        </p:spPr>
        <p:txBody>
          <a:bodyPr wrap="square">
            <a:spAutoFit/>
          </a:bodyPr>
          <a:lstStyle/>
          <a:p>
            <a:pPr algn="ctr"/>
            <a:r>
              <a:rPr lang="en-US" altLang="zh-CN" sz="1200" dirty="0">
                <a:solidFill>
                  <a:schemeClr val="tx1"/>
                </a:solidFill>
              </a:rPr>
              <a:t>ST Preparation Request </a:t>
            </a:r>
          </a:p>
          <a:p>
            <a:pPr algn="ctr"/>
            <a:r>
              <a:rPr lang="en-US" altLang="zh-CN" sz="1200" dirty="0">
                <a:solidFill>
                  <a:schemeClr val="tx1"/>
                </a:solidFill>
              </a:rPr>
              <a:t>(with Target AP MLD2)</a:t>
            </a:r>
          </a:p>
          <a:p>
            <a:pPr algn="ctr"/>
            <a:r>
              <a:rPr lang="en-US" altLang="zh-CN" sz="1200" dirty="0">
                <a:solidFill>
                  <a:srgbClr val="FF0000"/>
                </a:solidFill>
              </a:rPr>
              <a:t>(Including the Preparation Cancel</a:t>
            </a:r>
            <a:br>
              <a:rPr lang="en-US" altLang="zh-CN" sz="1200" dirty="0">
                <a:solidFill>
                  <a:srgbClr val="FF0000"/>
                </a:solidFill>
              </a:rPr>
            </a:br>
            <a:r>
              <a:rPr lang="en-US" altLang="zh-CN" sz="1200" dirty="0">
                <a:solidFill>
                  <a:srgbClr val="FF0000"/>
                </a:solidFill>
              </a:rPr>
              <a:t>Indication with Target AP MLD1) </a:t>
            </a:r>
            <a:endParaRPr lang="zh-CN" altLang="en-US" sz="1200" dirty="0">
              <a:solidFill>
                <a:srgbClr val="FF0000"/>
              </a:solidFill>
            </a:endParaRPr>
          </a:p>
        </p:txBody>
      </p:sp>
      <p:sp>
        <p:nvSpPr>
          <p:cNvPr id="26" name="文本框 25">
            <a:extLst>
              <a:ext uri="{FF2B5EF4-FFF2-40B4-BE49-F238E27FC236}">
                <a16:creationId xmlns:a16="http://schemas.microsoft.com/office/drawing/2014/main" id="{E71656FD-57E6-4536-B71C-653C7C0C8A8D}"/>
              </a:ext>
            </a:extLst>
          </p:cNvPr>
          <p:cNvSpPr txBox="1"/>
          <p:nvPr/>
        </p:nvSpPr>
        <p:spPr>
          <a:xfrm>
            <a:off x="9576009" y="4123349"/>
            <a:ext cx="1293375" cy="461665"/>
          </a:xfrm>
          <a:prstGeom prst="rect">
            <a:avLst/>
          </a:prstGeom>
          <a:noFill/>
          <a:ln w="19050">
            <a:noFill/>
          </a:ln>
        </p:spPr>
        <p:txBody>
          <a:bodyPr wrap="square">
            <a:spAutoFit/>
          </a:bodyPr>
          <a:lstStyle/>
          <a:p>
            <a:pPr algn="ctr"/>
            <a:r>
              <a:rPr lang="en-US" altLang="zh-CN" sz="1200" dirty="0">
                <a:solidFill>
                  <a:srgbClr val="FF0000"/>
                </a:solidFill>
              </a:rPr>
              <a:t>Context delete</a:t>
            </a:r>
            <a:br>
              <a:rPr lang="en-US" altLang="zh-CN" sz="1200" dirty="0">
                <a:solidFill>
                  <a:srgbClr val="FF0000"/>
                </a:solidFill>
              </a:rPr>
            </a:br>
            <a:r>
              <a:rPr lang="en-US" altLang="zh-CN" sz="1200" dirty="0">
                <a:solidFill>
                  <a:srgbClr val="FF0000"/>
                </a:solidFill>
              </a:rPr>
              <a:t>+ Links delete</a:t>
            </a:r>
            <a:endParaRPr lang="zh-CN" altLang="en-US" sz="1200" dirty="0">
              <a:solidFill>
                <a:srgbClr val="FF0000"/>
              </a:solidFill>
            </a:endParaRPr>
          </a:p>
        </p:txBody>
      </p:sp>
      <p:cxnSp>
        <p:nvCxnSpPr>
          <p:cNvPr id="27" name="直接箭头连接符 26">
            <a:extLst>
              <a:ext uri="{FF2B5EF4-FFF2-40B4-BE49-F238E27FC236}">
                <a16:creationId xmlns:a16="http://schemas.microsoft.com/office/drawing/2014/main" id="{1C53141B-6E04-499F-B7B0-10327EA9EA45}"/>
              </a:ext>
            </a:extLst>
          </p:cNvPr>
          <p:cNvCxnSpPr>
            <a:cxnSpLocks/>
          </p:cNvCxnSpPr>
          <p:nvPr/>
        </p:nvCxnSpPr>
        <p:spPr>
          <a:xfrm>
            <a:off x="6971632" y="4161784"/>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28" name="直接箭头连接符 27">
            <a:extLst>
              <a:ext uri="{FF2B5EF4-FFF2-40B4-BE49-F238E27FC236}">
                <a16:creationId xmlns:a16="http://schemas.microsoft.com/office/drawing/2014/main" id="{7A156B9A-3B2D-43D2-855C-C0110B1AC7FA}"/>
              </a:ext>
            </a:extLst>
          </p:cNvPr>
          <p:cNvCxnSpPr>
            <a:cxnSpLocks/>
          </p:cNvCxnSpPr>
          <p:nvPr/>
        </p:nvCxnSpPr>
        <p:spPr bwMode="auto">
          <a:xfrm>
            <a:off x="9639214" y="4364996"/>
            <a:ext cx="1159406"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29" name="直接箭头连接符 28">
            <a:extLst>
              <a:ext uri="{FF2B5EF4-FFF2-40B4-BE49-F238E27FC236}">
                <a16:creationId xmlns:a16="http://schemas.microsoft.com/office/drawing/2014/main" id="{74FC15DB-5EC2-404D-A68D-8AA55DA7885A}"/>
              </a:ext>
            </a:extLst>
          </p:cNvPr>
          <p:cNvCxnSpPr>
            <a:cxnSpLocks/>
          </p:cNvCxnSpPr>
          <p:nvPr/>
        </p:nvCxnSpPr>
        <p:spPr>
          <a:xfrm>
            <a:off x="7007119" y="4633592"/>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30" name="直接箭头连接符 29">
            <a:extLst>
              <a:ext uri="{FF2B5EF4-FFF2-40B4-BE49-F238E27FC236}">
                <a16:creationId xmlns:a16="http://schemas.microsoft.com/office/drawing/2014/main" id="{9CB9C7DD-900D-4AC7-B0EB-8C6DB7001615}"/>
              </a:ext>
            </a:extLst>
          </p:cNvPr>
          <p:cNvCxnSpPr>
            <a:cxnSpLocks/>
          </p:cNvCxnSpPr>
          <p:nvPr/>
        </p:nvCxnSpPr>
        <p:spPr>
          <a:xfrm flipH="1">
            <a:off x="6986261" y="4920397"/>
            <a:ext cx="2646959"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32" name="文本框 31">
            <a:extLst>
              <a:ext uri="{FF2B5EF4-FFF2-40B4-BE49-F238E27FC236}">
                <a16:creationId xmlns:a16="http://schemas.microsoft.com/office/drawing/2014/main" id="{586EEE7F-DC06-4152-8D72-8E3A0F84DA7C}"/>
              </a:ext>
            </a:extLst>
          </p:cNvPr>
          <p:cNvSpPr txBox="1"/>
          <p:nvPr/>
        </p:nvSpPr>
        <p:spPr>
          <a:xfrm>
            <a:off x="7227895" y="4669700"/>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sp>
        <p:nvSpPr>
          <p:cNvPr id="33" name="文本框 32">
            <a:extLst>
              <a:ext uri="{FF2B5EF4-FFF2-40B4-BE49-F238E27FC236}">
                <a16:creationId xmlns:a16="http://schemas.microsoft.com/office/drawing/2014/main" id="{B3281E1B-462C-4AA5-A460-69512A290EAE}"/>
              </a:ext>
            </a:extLst>
          </p:cNvPr>
          <p:cNvSpPr txBox="1"/>
          <p:nvPr/>
        </p:nvSpPr>
        <p:spPr>
          <a:xfrm>
            <a:off x="9578945" y="4515151"/>
            <a:ext cx="2175949" cy="276999"/>
          </a:xfrm>
          <a:prstGeom prst="rect">
            <a:avLst/>
          </a:prstGeom>
          <a:noFill/>
          <a:ln w="19050">
            <a:noFill/>
          </a:ln>
        </p:spPr>
        <p:txBody>
          <a:bodyPr wrap="square">
            <a:spAutoFit/>
          </a:bodyPr>
          <a:lstStyle/>
          <a:p>
            <a:pPr algn="ctr"/>
            <a:r>
              <a:rPr lang="en-US" altLang="zh-CN" sz="1200" dirty="0">
                <a:solidFill>
                  <a:schemeClr val="tx1"/>
                </a:solidFill>
              </a:rPr>
              <a:t>Context transfer + Links add</a:t>
            </a:r>
            <a:endParaRPr lang="zh-CN" altLang="en-US" sz="1200" dirty="0">
              <a:solidFill>
                <a:schemeClr val="tx1"/>
              </a:solidFill>
            </a:endParaRPr>
          </a:p>
        </p:txBody>
      </p:sp>
      <p:cxnSp>
        <p:nvCxnSpPr>
          <p:cNvPr id="35" name="直接箭头连接符 34">
            <a:extLst>
              <a:ext uri="{FF2B5EF4-FFF2-40B4-BE49-F238E27FC236}">
                <a16:creationId xmlns:a16="http://schemas.microsoft.com/office/drawing/2014/main" id="{16972B75-3E21-4976-90B6-14819ED3C8A2}"/>
              </a:ext>
            </a:extLst>
          </p:cNvPr>
          <p:cNvCxnSpPr>
            <a:cxnSpLocks/>
          </p:cNvCxnSpPr>
          <p:nvPr/>
        </p:nvCxnSpPr>
        <p:spPr bwMode="auto">
          <a:xfrm>
            <a:off x="9650983" y="4766252"/>
            <a:ext cx="2031875" cy="0"/>
          </a:xfrm>
          <a:prstGeom prst="straightConnector1">
            <a:avLst/>
          </a:prstGeom>
          <a:solidFill>
            <a:srgbClr val="00B8FF"/>
          </a:solidFill>
          <a:ln w="19050" cap="flat" cmpd="sng" algn="ctr">
            <a:solidFill>
              <a:schemeClr val="tx1"/>
            </a:solidFill>
            <a:prstDash val="sysDot"/>
            <a:round/>
            <a:headEnd type="triangle"/>
            <a:tailEnd type="triangle"/>
          </a:ln>
          <a:effectLst/>
        </p:spPr>
      </p:cxnSp>
      <p:grpSp>
        <p:nvGrpSpPr>
          <p:cNvPr id="36" name="组合 35">
            <a:extLst>
              <a:ext uri="{FF2B5EF4-FFF2-40B4-BE49-F238E27FC236}">
                <a16:creationId xmlns:a16="http://schemas.microsoft.com/office/drawing/2014/main" id="{0B80A637-7A1D-4EE7-8AD0-9D2AF352D70B}"/>
              </a:ext>
            </a:extLst>
          </p:cNvPr>
          <p:cNvGrpSpPr/>
          <p:nvPr/>
        </p:nvGrpSpPr>
        <p:grpSpPr>
          <a:xfrm>
            <a:off x="11234592" y="938359"/>
            <a:ext cx="902691" cy="4373651"/>
            <a:chOff x="11133369" y="938359"/>
            <a:chExt cx="902691" cy="4373651"/>
          </a:xfrm>
        </p:grpSpPr>
        <p:sp>
          <p:nvSpPr>
            <p:cNvPr id="40" name="矩形 39">
              <a:extLst>
                <a:ext uri="{FF2B5EF4-FFF2-40B4-BE49-F238E27FC236}">
                  <a16:creationId xmlns:a16="http://schemas.microsoft.com/office/drawing/2014/main" id="{4BBB2994-2ED7-447E-B88F-6E5C264A8C50}"/>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41" name="直接连接符 40">
              <a:extLst>
                <a:ext uri="{FF2B5EF4-FFF2-40B4-BE49-F238E27FC236}">
                  <a16:creationId xmlns:a16="http://schemas.microsoft.com/office/drawing/2014/main" id="{199DCE56-0F44-4330-999E-D6DED43EB9B7}"/>
                </a:ext>
              </a:extLst>
            </p:cNvPr>
            <p:cNvCxnSpPr>
              <a:cxnSpLocks/>
              <a:stCxn id="40" idx="2"/>
            </p:cNvCxnSpPr>
            <p:nvPr/>
          </p:nvCxnSpPr>
          <p:spPr>
            <a:xfrm>
              <a:off x="11581635" y="1397400"/>
              <a:ext cx="10483" cy="391461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文本框 41">
              <a:extLst>
                <a:ext uri="{FF2B5EF4-FFF2-40B4-BE49-F238E27FC236}">
                  <a16:creationId xmlns:a16="http://schemas.microsoft.com/office/drawing/2014/main" id="{FBB32564-7682-4DF5-8DE0-61B893F6EE0C}"/>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MLD2</a:t>
              </a:r>
              <a:endParaRPr lang="zh-CN" altLang="en-US" sz="900" dirty="0">
                <a:solidFill>
                  <a:schemeClr val="tx1"/>
                </a:solidFill>
              </a:endParaRPr>
            </a:p>
          </p:txBody>
        </p:sp>
      </p:grpSp>
      <p:grpSp>
        <p:nvGrpSpPr>
          <p:cNvPr id="43" name="组合 42">
            <a:extLst>
              <a:ext uri="{FF2B5EF4-FFF2-40B4-BE49-F238E27FC236}">
                <a16:creationId xmlns:a16="http://schemas.microsoft.com/office/drawing/2014/main" id="{A7A8ECBA-5CF3-4BCD-B247-D2F6EA109532}"/>
              </a:ext>
            </a:extLst>
          </p:cNvPr>
          <p:cNvGrpSpPr/>
          <p:nvPr/>
        </p:nvGrpSpPr>
        <p:grpSpPr>
          <a:xfrm>
            <a:off x="10334981" y="938359"/>
            <a:ext cx="902691" cy="4373651"/>
            <a:chOff x="11133369" y="938359"/>
            <a:chExt cx="902691" cy="4373651"/>
          </a:xfrm>
        </p:grpSpPr>
        <p:sp>
          <p:nvSpPr>
            <p:cNvPr id="44" name="矩形 43">
              <a:extLst>
                <a:ext uri="{FF2B5EF4-FFF2-40B4-BE49-F238E27FC236}">
                  <a16:creationId xmlns:a16="http://schemas.microsoft.com/office/drawing/2014/main" id="{1DEF96D3-125B-428C-9909-8AFD8B54DADF}"/>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45" name="直接连接符 44">
              <a:extLst>
                <a:ext uri="{FF2B5EF4-FFF2-40B4-BE49-F238E27FC236}">
                  <a16:creationId xmlns:a16="http://schemas.microsoft.com/office/drawing/2014/main" id="{1235571B-1F53-4B12-893E-F08B4C03CEEF}"/>
                </a:ext>
              </a:extLst>
            </p:cNvPr>
            <p:cNvCxnSpPr>
              <a:cxnSpLocks/>
              <a:stCxn id="44" idx="2"/>
            </p:cNvCxnSpPr>
            <p:nvPr/>
          </p:nvCxnSpPr>
          <p:spPr>
            <a:xfrm>
              <a:off x="11581635" y="1397400"/>
              <a:ext cx="10483" cy="391461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文本框 45">
              <a:extLst>
                <a:ext uri="{FF2B5EF4-FFF2-40B4-BE49-F238E27FC236}">
                  <a16:creationId xmlns:a16="http://schemas.microsoft.com/office/drawing/2014/main" id="{7B7A792E-AA86-4962-A656-3072C3919983}"/>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MLD1</a:t>
              </a:r>
              <a:endParaRPr lang="zh-CN" altLang="en-US" sz="900" dirty="0">
                <a:solidFill>
                  <a:schemeClr val="tx1"/>
                </a:solidFill>
              </a:endParaRPr>
            </a:p>
          </p:txBody>
        </p:sp>
      </p:grpSp>
      <p:grpSp>
        <p:nvGrpSpPr>
          <p:cNvPr id="47" name="组合 46">
            <a:extLst>
              <a:ext uri="{FF2B5EF4-FFF2-40B4-BE49-F238E27FC236}">
                <a16:creationId xmlns:a16="http://schemas.microsoft.com/office/drawing/2014/main" id="{E80BDA9F-B2F4-4932-AE3C-F8495C5BE693}"/>
              </a:ext>
            </a:extLst>
          </p:cNvPr>
          <p:cNvGrpSpPr/>
          <p:nvPr/>
        </p:nvGrpSpPr>
        <p:grpSpPr>
          <a:xfrm>
            <a:off x="9189369" y="938359"/>
            <a:ext cx="902691" cy="4373651"/>
            <a:chOff x="11133369" y="938359"/>
            <a:chExt cx="902691" cy="4373651"/>
          </a:xfrm>
        </p:grpSpPr>
        <p:sp>
          <p:nvSpPr>
            <p:cNvPr id="48" name="矩形 47">
              <a:extLst>
                <a:ext uri="{FF2B5EF4-FFF2-40B4-BE49-F238E27FC236}">
                  <a16:creationId xmlns:a16="http://schemas.microsoft.com/office/drawing/2014/main" id="{10477149-7187-4A4C-8D7E-5CC39220EB02}"/>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49" name="直接连接符 48">
              <a:extLst>
                <a:ext uri="{FF2B5EF4-FFF2-40B4-BE49-F238E27FC236}">
                  <a16:creationId xmlns:a16="http://schemas.microsoft.com/office/drawing/2014/main" id="{30FA418E-472F-431C-963A-0B09236319C2}"/>
                </a:ext>
              </a:extLst>
            </p:cNvPr>
            <p:cNvCxnSpPr>
              <a:cxnSpLocks/>
              <a:stCxn id="48" idx="2"/>
            </p:cNvCxnSpPr>
            <p:nvPr/>
          </p:nvCxnSpPr>
          <p:spPr>
            <a:xfrm>
              <a:off x="11581635" y="1397400"/>
              <a:ext cx="10483" cy="391461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文本框 49">
              <a:extLst>
                <a:ext uri="{FF2B5EF4-FFF2-40B4-BE49-F238E27FC236}">
                  <a16:creationId xmlns:a16="http://schemas.microsoft.com/office/drawing/2014/main" id="{D8A7997E-3AE8-408E-B598-FAB1966941EF}"/>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Current AP MLD</a:t>
              </a:r>
              <a:endParaRPr lang="zh-CN" altLang="en-US" sz="900" dirty="0">
                <a:solidFill>
                  <a:schemeClr val="tx1"/>
                </a:solidFill>
              </a:endParaRPr>
            </a:p>
          </p:txBody>
        </p:sp>
      </p:grpSp>
      <p:grpSp>
        <p:nvGrpSpPr>
          <p:cNvPr id="51" name="组合 50">
            <a:extLst>
              <a:ext uri="{FF2B5EF4-FFF2-40B4-BE49-F238E27FC236}">
                <a16:creationId xmlns:a16="http://schemas.microsoft.com/office/drawing/2014/main" id="{074CED76-2930-40DA-8C72-9DA40DF6A758}"/>
              </a:ext>
            </a:extLst>
          </p:cNvPr>
          <p:cNvGrpSpPr/>
          <p:nvPr/>
        </p:nvGrpSpPr>
        <p:grpSpPr>
          <a:xfrm>
            <a:off x="5974707" y="2650147"/>
            <a:ext cx="1005546" cy="519526"/>
            <a:chOff x="5017594" y="3364853"/>
            <a:chExt cx="1005546" cy="519526"/>
          </a:xfrm>
        </p:grpSpPr>
        <p:sp>
          <p:nvSpPr>
            <p:cNvPr id="52" name="矩形: 圆角 51">
              <a:extLst>
                <a:ext uri="{FF2B5EF4-FFF2-40B4-BE49-F238E27FC236}">
                  <a16:creationId xmlns:a16="http://schemas.microsoft.com/office/drawing/2014/main" id="{F7D358FF-0A2D-44FF-9AA1-37A9191542DE}"/>
                </a:ext>
              </a:extLst>
            </p:cNvPr>
            <p:cNvSpPr/>
            <p:nvPr/>
          </p:nvSpPr>
          <p:spPr bwMode="auto">
            <a:xfrm>
              <a:off x="5118496" y="3501008"/>
              <a:ext cx="782912" cy="360040"/>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53" name="文本框 52">
              <a:extLst>
                <a:ext uri="{FF2B5EF4-FFF2-40B4-BE49-F238E27FC236}">
                  <a16:creationId xmlns:a16="http://schemas.microsoft.com/office/drawing/2014/main" id="{1D233F02-2DF6-41D6-B278-0592A4D4B01D}"/>
                </a:ext>
              </a:extLst>
            </p:cNvPr>
            <p:cNvSpPr txBox="1"/>
            <p:nvPr/>
          </p:nvSpPr>
          <p:spPr>
            <a:xfrm>
              <a:off x="5017594" y="3487347"/>
              <a:ext cx="1005546" cy="397032"/>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Reach the Max Number</a:t>
              </a:r>
              <a:endParaRPr lang="zh-CN" altLang="en-US" sz="1100" dirty="0">
                <a:solidFill>
                  <a:schemeClr val="accent6">
                    <a:lumMod val="75000"/>
                  </a:schemeClr>
                </a:solidFill>
              </a:endParaRPr>
            </a:p>
          </p:txBody>
        </p:sp>
        <p:cxnSp>
          <p:nvCxnSpPr>
            <p:cNvPr id="54" name="直接箭头连接符 53">
              <a:extLst>
                <a:ext uri="{FF2B5EF4-FFF2-40B4-BE49-F238E27FC236}">
                  <a16:creationId xmlns:a16="http://schemas.microsoft.com/office/drawing/2014/main" id="{DED2C2C2-4180-49E8-A291-473F0DEE4711}"/>
                </a:ext>
              </a:extLst>
            </p:cNvPr>
            <p:cNvCxnSpPr>
              <a:cxnSpLocks/>
            </p:cNvCxnSpPr>
            <p:nvPr/>
          </p:nvCxnSpPr>
          <p:spPr bwMode="auto">
            <a:xfrm flipV="1">
              <a:off x="5884857" y="3364853"/>
              <a:ext cx="132836" cy="155792"/>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grpSp>
      <p:grpSp>
        <p:nvGrpSpPr>
          <p:cNvPr id="55" name="组合 54">
            <a:extLst>
              <a:ext uri="{FF2B5EF4-FFF2-40B4-BE49-F238E27FC236}">
                <a16:creationId xmlns:a16="http://schemas.microsoft.com/office/drawing/2014/main" id="{A7479CEB-4ED9-46AD-9AD0-241FD4F27DA5}"/>
              </a:ext>
            </a:extLst>
          </p:cNvPr>
          <p:cNvGrpSpPr/>
          <p:nvPr/>
        </p:nvGrpSpPr>
        <p:grpSpPr>
          <a:xfrm>
            <a:off x="5957796" y="3573371"/>
            <a:ext cx="1016124" cy="480004"/>
            <a:chOff x="4998593" y="3498510"/>
            <a:chExt cx="1016124" cy="480004"/>
          </a:xfrm>
        </p:grpSpPr>
        <p:sp>
          <p:nvSpPr>
            <p:cNvPr id="56" name="矩形: 圆角 55">
              <a:extLst>
                <a:ext uri="{FF2B5EF4-FFF2-40B4-BE49-F238E27FC236}">
                  <a16:creationId xmlns:a16="http://schemas.microsoft.com/office/drawing/2014/main" id="{6415BA5B-CE83-441F-BBA8-C3F076A3BC60}"/>
                </a:ext>
              </a:extLst>
            </p:cNvPr>
            <p:cNvSpPr/>
            <p:nvPr/>
          </p:nvSpPr>
          <p:spPr bwMode="auto">
            <a:xfrm>
              <a:off x="5118496" y="3501008"/>
              <a:ext cx="782912" cy="360040"/>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57" name="文本框 56">
              <a:extLst>
                <a:ext uri="{FF2B5EF4-FFF2-40B4-BE49-F238E27FC236}">
                  <a16:creationId xmlns:a16="http://schemas.microsoft.com/office/drawing/2014/main" id="{2F66602E-FDAF-4CC3-A333-E0FE4C589841}"/>
                </a:ext>
              </a:extLst>
            </p:cNvPr>
            <p:cNvSpPr txBox="1"/>
            <p:nvPr/>
          </p:nvSpPr>
          <p:spPr>
            <a:xfrm>
              <a:off x="4998593" y="3498510"/>
              <a:ext cx="1005546" cy="397032"/>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Want to prep. with AP2 </a:t>
              </a:r>
              <a:endParaRPr lang="zh-CN" altLang="en-US" sz="1100" dirty="0">
                <a:solidFill>
                  <a:schemeClr val="accent6">
                    <a:lumMod val="75000"/>
                  </a:schemeClr>
                </a:solidFill>
              </a:endParaRPr>
            </a:p>
          </p:txBody>
        </p:sp>
        <p:cxnSp>
          <p:nvCxnSpPr>
            <p:cNvPr id="58" name="直接箭头连接符 57">
              <a:extLst>
                <a:ext uri="{FF2B5EF4-FFF2-40B4-BE49-F238E27FC236}">
                  <a16:creationId xmlns:a16="http://schemas.microsoft.com/office/drawing/2014/main" id="{130C7EC9-A880-454D-9DDD-50FAD68159A2}"/>
                </a:ext>
              </a:extLst>
            </p:cNvPr>
            <p:cNvCxnSpPr>
              <a:cxnSpLocks/>
            </p:cNvCxnSpPr>
            <p:nvPr/>
          </p:nvCxnSpPr>
          <p:spPr bwMode="auto">
            <a:xfrm>
              <a:off x="5884857" y="3844113"/>
              <a:ext cx="129860" cy="134401"/>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grpSp>
      <p:sp>
        <p:nvSpPr>
          <p:cNvPr id="59" name="文本框 58">
            <a:extLst>
              <a:ext uri="{FF2B5EF4-FFF2-40B4-BE49-F238E27FC236}">
                <a16:creationId xmlns:a16="http://schemas.microsoft.com/office/drawing/2014/main" id="{EE7ABEC3-31FC-454A-A751-20FB9A3043AA}"/>
              </a:ext>
            </a:extLst>
          </p:cNvPr>
          <p:cNvSpPr txBox="1"/>
          <p:nvPr/>
        </p:nvSpPr>
        <p:spPr>
          <a:xfrm>
            <a:off x="6908388" y="3114014"/>
            <a:ext cx="1005546" cy="424732"/>
          </a:xfrm>
          <a:prstGeom prst="rect">
            <a:avLst/>
          </a:prstGeom>
          <a:noFill/>
          <a:ln w="19050">
            <a:noFill/>
          </a:ln>
        </p:spPr>
        <p:txBody>
          <a:bodyPr wrap="square">
            <a:spAutoFit/>
          </a:bodyPr>
          <a:lstStyle/>
          <a:p>
            <a:pPr algn="ctr">
              <a:lnSpc>
                <a:spcPct val="90000"/>
              </a:lnSpc>
            </a:pPr>
            <a:r>
              <a:rPr lang="en-US" altLang="zh-CN" sz="1200" b="1" dirty="0">
                <a:solidFill>
                  <a:srgbClr val="00B0F0"/>
                </a:solidFill>
              </a:rPr>
              <a:t>STA Moving to AP2</a:t>
            </a:r>
            <a:endParaRPr lang="zh-CN" altLang="en-US" sz="1200" b="1" dirty="0">
              <a:solidFill>
                <a:srgbClr val="00B0F0"/>
              </a:solidFill>
            </a:endParaRPr>
          </a:p>
        </p:txBody>
      </p:sp>
    </p:spTree>
    <p:extLst>
      <p:ext uri="{BB962C8B-B14F-4D97-AF65-F5344CB8AC3E}">
        <p14:creationId xmlns:p14="http://schemas.microsoft.com/office/powerpoint/2010/main" val="2523678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椭圆 61">
            <a:extLst>
              <a:ext uri="{FF2B5EF4-FFF2-40B4-BE49-F238E27FC236}">
                <a16:creationId xmlns:a16="http://schemas.microsoft.com/office/drawing/2014/main" id="{484B46FA-A43B-4D8B-A0CD-E4AF8A40A62F}"/>
              </a:ext>
            </a:extLst>
          </p:cNvPr>
          <p:cNvSpPr/>
          <p:nvPr/>
        </p:nvSpPr>
        <p:spPr bwMode="auto">
          <a:xfrm>
            <a:off x="8927262" y="674253"/>
            <a:ext cx="3384376" cy="1183235"/>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63" name="文本框 62">
            <a:extLst>
              <a:ext uri="{FF2B5EF4-FFF2-40B4-BE49-F238E27FC236}">
                <a16:creationId xmlns:a16="http://schemas.microsoft.com/office/drawing/2014/main" id="{BED1E982-F898-452B-83BA-1B5A5E426780}"/>
              </a:ext>
            </a:extLst>
          </p:cNvPr>
          <p:cNvSpPr txBox="1"/>
          <p:nvPr/>
        </p:nvSpPr>
        <p:spPr>
          <a:xfrm>
            <a:off x="9650982" y="1406439"/>
            <a:ext cx="1841424" cy="461665"/>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200" kern="100" dirty="0">
                <a:solidFill>
                  <a:prstClr val="black"/>
                </a:solidFill>
                <a:latin typeface="Times New Roman" panose="02020603050405020304" pitchFamily="18" charset="0"/>
                <a:ea typeface="宋体" panose="02010600030101010101" pitchFamily="2" charset="-122"/>
              </a:rPr>
              <a:t>Max Number of Prepared Target AP MLDs = </a:t>
            </a:r>
            <a:r>
              <a:rPr lang="en-US" altLang="zh-CN" sz="1200" b="1" kern="100" dirty="0">
                <a:solidFill>
                  <a:srgbClr val="FF0000"/>
                </a:solidFill>
                <a:latin typeface="Times New Roman" panose="02020603050405020304" pitchFamily="18" charset="0"/>
                <a:ea typeface="宋体" panose="02010600030101010101" pitchFamily="2" charset="-122"/>
              </a:rPr>
              <a:t>1</a:t>
            </a:r>
            <a:endParaRPr lang="zh-CN" altLang="en-US" sz="1200" b="1" dirty="0">
              <a:solidFill>
                <a:srgbClr val="FF0000"/>
              </a:solidFill>
              <a:latin typeface="等线" panose="020F0502020204030204"/>
              <a:ea typeface="等线" panose="02010600030101010101" pitchFamily="2" charset="-122"/>
            </a:endParaRPr>
          </a:p>
        </p:txBody>
      </p:sp>
      <p:sp>
        <p:nvSpPr>
          <p:cNvPr id="64" name="文本框 63">
            <a:extLst>
              <a:ext uri="{FF2B5EF4-FFF2-40B4-BE49-F238E27FC236}">
                <a16:creationId xmlns:a16="http://schemas.microsoft.com/office/drawing/2014/main" id="{A83F6932-9815-4123-A377-C8CC113A3458}"/>
              </a:ext>
            </a:extLst>
          </p:cNvPr>
          <p:cNvSpPr txBox="1"/>
          <p:nvPr/>
        </p:nvSpPr>
        <p:spPr>
          <a:xfrm>
            <a:off x="10164145" y="651641"/>
            <a:ext cx="1005546" cy="369332"/>
          </a:xfrm>
          <a:prstGeom prst="rect">
            <a:avLst/>
          </a:prstGeom>
          <a:noFill/>
        </p:spPr>
        <p:txBody>
          <a:bodyPr wrap="square">
            <a:spAutoFit/>
          </a:bodyPr>
          <a:lstStyle/>
          <a:p>
            <a:pPr algn="ctr"/>
            <a:r>
              <a:rPr lang="en-US" altLang="zh-CN" sz="1800" dirty="0">
                <a:solidFill>
                  <a:schemeClr val="tx1"/>
                </a:solidFill>
              </a:rPr>
              <a:t>SMD</a:t>
            </a:r>
            <a:endParaRPr lang="zh-CN" altLang="en-US" sz="1050" dirty="0">
              <a:solidFill>
                <a:schemeClr val="tx1"/>
              </a:solidFill>
            </a:endParaRPr>
          </a:p>
        </p:txBody>
      </p:sp>
      <p:sp>
        <p:nvSpPr>
          <p:cNvPr id="2" name="Title 1"/>
          <p:cNvSpPr>
            <a:spLocks noGrp="1"/>
          </p:cNvSpPr>
          <p:nvPr>
            <p:ph type="title"/>
          </p:nvPr>
        </p:nvSpPr>
        <p:spPr>
          <a:xfrm>
            <a:off x="618774" y="936446"/>
            <a:ext cx="10361084" cy="757766"/>
          </a:xfrm>
        </p:spPr>
        <p:txBody>
          <a:bodyPr/>
          <a:lstStyle/>
          <a:p>
            <a:pPr marL="457200" indent="-457200" algn="l">
              <a:buFont typeface="Wingdings" panose="05000000000000000000" pitchFamily="2" charset="2"/>
              <a:buChar char="n"/>
            </a:pPr>
            <a:r>
              <a:rPr lang="en-US" altLang="zh-CN" sz="2400" dirty="0"/>
              <a:t>Solution 3: The</a:t>
            </a:r>
            <a:r>
              <a:rPr lang="zh-CN" altLang="en-US" sz="2400" dirty="0"/>
              <a:t> </a:t>
            </a:r>
            <a:r>
              <a:rPr lang="en-US" altLang="zh-CN" sz="2400" dirty="0"/>
              <a:t>“FIFO” scheme</a:t>
            </a:r>
            <a:br>
              <a:rPr lang="en-US" altLang="zh-CN" sz="2400" dirty="0"/>
            </a:br>
            <a:endParaRPr lang="en-GB" sz="24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78" name="文本框 77">
            <a:extLst>
              <a:ext uri="{FF2B5EF4-FFF2-40B4-BE49-F238E27FC236}">
                <a16:creationId xmlns:a16="http://schemas.microsoft.com/office/drawing/2014/main" id="{30810D69-ADD0-4191-AE8C-9572D5F9B962}"/>
              </a:ext>
            </a:extLst>
          </p:cNvPr>
          <p:cNvSpPr txBox="1"/>
          <p:nvPr/>
        </p:nvSpPr>
        <p:spPr>
          <a:xfrm>
            <a:off x="695400" y="2318427"/>
            <a:ext cx="5883230" cy="3147015"/>
          </a:xfrm>
          <a:prstGeom prst="rect">
            <a:avLst/>
          </a:prstGeom>
          <a:noFill/>
        </p:spPr>
        <p:txBody>
          <a:bodyPr wrap="square" rtlCol="0">
            <a:spAutoFit/>
          </a:bodyPr>
          <a:lstStyle/>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When the current AP MLD receives an ST preparation request from a non-AP MLD which has reached the maximum number of prepared target AP MLDs,</a:t>
            </a:r>
            <a:r>
              <a:rPr lang="zh-CN" altLang="en-US" sz="1800" b="1" dirty="0">
                <a:solidFill>
                  <a:schemeClr val="tx1"/>
                </a:solidFill>
                <a:latin typeface="Times New Roman" panose="02020603050405020304" pitchFamily="18" charset="0"/>
                <a:cs typeface="Times New Roman" panose="02020603050405020304" pitchFamily="18" charset="0"/>
              </a:rPr>
              <a:t> </a:t>
            </a:r>
            <a:r>
              <a:rPr lang="en-US" altLang="zh-CN" sz="1800" b="1" dirty="0">
                <a:solidFill>
                  <a:schemeClr val="tx1"/>
                </a:solidFill>
                <a:latin typeface="Times New Roman" panose="02020603050405020304" pitchFamily="18" charset="0"/>
                <a:cs typeface="Times New Roman" panose="02020603050405020304" pitchFamily="18" charset="0"/>
              </a:rPr>
              <a:t>it removes the oldest prepared target AP before adding new target APs.</a:t>
            </a:r>
          </a:p>
          <a:p>
            <a:pPr marL="542925" lvl="1" indent="-276225" algn="just">
              <a:spcBef>
                <a:spcPts val="500"/>
              </a:spcBef>
              <a:buFont typeface="Arial" panose="020B0604020202020204" pitchFamily="34" charset="0"/>
              <a:buChar char="•"/>
            </a:pPr>
            <a:r>
              <a:rPr lang="en-US" altLang="zh-CN" sz="1600" b="1" dirty="0">
                <a:solidFill>
                  <a:schemeClr val="tx1"/>
                </a:solidFill>
                <a:latin typeface="Times New Roman" panose="02020603050405020304" pitchFamily="18" charset="0"/>
                <a:cs typeface="Times New Roman" panose="02020603050405020304" pitchFamily="18" charset="0"/>
              </a:rPr>
              <a:t>Pro</a:t>
            </a:r>
            <a:r>
              <a:rPr lang="zh-CN" altLang="en-US" sz="1600" b="1" dirty="0">
                <a:solidFill>
                  <a:schemeClr val="tx1"/>
                </a:solidFill>
                <a:latin typeface="Times New Roman" panose="02020603050405020304" pitchFamily="18" charset="0"/>
                <a:cs typeface="Times New Roman" panose="02020603050405020304" pitchFamily="18" charset="0"/>
              </a:rPr>
              <a:t>：</a:t>
            </a:r>
            <a:r>
              <a:rPr lang="en-US" altLang="zh-CN" sz="1600" dirty="0">
                <a:solidFill>
                  <a:schemeClr val="tx1"/>
                </a:solidFill>
                <a:latin typeface="Times New Roman" panose="02020603050405020304" pitchFamily="18" charset="0"/>
                <a:cs typeface="Times New Roman" panose="02020603050405020304" pitchFamily="18" charset="0"/>
              </a:rPr>
              <a:t>Current AP MLD can easily implement this by checking the timeout timer of previously prepared target APs. </a:t>
            </a:r>
          </a:p>
          <a:p>
            <a:pPr marL="542925" lvl="1" indent="-276225" algn="just">
              <a:spcBef>
                <a:spcPts val="500"/>
              </a:spcBef>
              <a:buFont typeface="Arial" panose="020B0604020202020204" pitchFamily="34" charset="0"/>
              <a:buChar char="•"/>
            </a:pPr>
            <a:r>
              <a:rPr lang="en-US" altLang="zh-CN" sz="1600" dirty="0">
                <a:solidFill>
                  <a:schemeClr val="tx1"/>
                </a:solidFill>
                <a:latin typeface="Times New Roman" panose="02020603050405020304" pitchFamily="18" charset="0"/>
                <a:cs typeface="Times New Roman" panose="02020603050405020304" pitchFamily="18" charset="0"/>
              </a:rPr>
              <a:t>This solution is the simplest if SMD-ME allows only one prepared target AP during the ST preparation phase.</a:t>
            </a:r>
          </a:p>
          <a:p>
            <a:pPr marL="542925" lvl="1" indent="-276225" algn="just">
              <a:spcBef>
                <a:spcPts val="500"/>
              </a:spcBef>
              <a:buFont typeface="Arial" panose="020B0604020202020204" pitchFamily="34" charset="0"/>
              <a:buChar char="•"/>
            </a:pPr>
            <a:r>
              <a:rPr lang="en-US" altLang="zh-CN" sz="1600" b="1" dirty="0">
                <a:solidFill>
                  <a:schemeClr val="tx1"/>
                </a:solidFill>
                <a:latin typeface="Times New Roman" panose="02020603050405020304" pitchFamily="18" charset="0"/>
                <a:cs typeface="Times New Roman" panose="02020603050405020304" pitchFamily="18" charset="0"/>
              </a:rPr>
              <a:t>Neg</a:t>
            </a:r>
            <a:r>
              <a:rPr lang="zh-CN" altLang="en-US" sz="1600" dirty="0">
                <a:solidFill>
                  <a:schemeClr val="tx1"/>
                </a:solidFill>
                <a:latin typeface="Times New Roman" panose="02020603050405020304" pitchFamily="18" charset="0"/>
                <a:cs typeface="Times New Roman" panose="02020603050405020304" pitchFamily="18" charset="0"/>
              </a:rPr>
              <a:t>：</a:t>
            </a:r>
            <a:r>
              <a:rPr lang="en-US" altLang="zh-CN" sz="1600" dirty="0">
                <a:solidFill>
                  <a:schemeClr val="tx1"/>
                </a:solidFill>
                <a:latin typeface="Times New Roman" panose="02020603050405020304" pitchFamily="18" charset="0"/>
                <a:cs typeface="Times New Roman" panose="02020603050405020304" pitchFamily="18" charset="0"/>
              </a:rPr>
              <a:t>The oldest prepared target AP MLD may not be the least appropriate prepared AP.</a:t>
            </a:r>
          </a:p>
        </p:txBody>
      </p:sp>
      <p:sp>
        <p:nvSpPr>
          <p:cNvPr id="5" name="日期占位符 4">
            <a:extLst>
              <a:ext uri="{FF2B5EF4-FFF2-40B4-BE49-F238E27FC236}">
                <a16:creationId xmlns:a16="http://schemas.microsoft.com/office/drawing/2014/main" id="{E4FA5339-D6A5-4946-A898-EBC4A92DB74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4ED8B43B-9A9F-4CCE-9A70-B07664624BEF}"/>
              </a:ext>
            </a:extLst>
          </p:cNvPr>
          <p:cNvSpPr>
            <a:spLocks noGrp="1"/>
          </p:cNvSpPr>
          <p:nvPr>
            <p:ph type="ftr" idx="14"/>
          </p:nvPr>
        </p:nvSpPr>
        <p:spPr/>
        <p:txBody>
          <a:bodyPr/>
          <a:lstStyle/>
          <a:p>
            <a:r>
              <a:rPr lang="it-IT"/>
              <a:t>Hang Yang, Ruijie Networks Co., Ltd</a:t>
            </a:r>
            <a:endParaRPr lang="en-GB" dirty="0"/>
          </a:p>
        </p:txBody>
      </p:sp>
      <p:cxnSp>
        <p:nvCxnSpPr>
          <p:cNvPr id="9" name="直接连接符 8">
            <a:extLst>
              <a:ext uri="{FF2B5EF4-FFF2-40B4-BE49-F238E27FC236}">
                <a16:creationId xmlns:a16="http://schemas.microsoft.com/office/drawing/2014/main" id="{84CFF53C-DF78-49F9-A55A-3CF8061C00A1}"/>
              </a:ext>
            </a:extLst>
          </p:cNvPr>
          <p:cNvCxnSpPr>
            <a:cxnSpLocks/>
            <a:stCxn id="10" idx="2"/>
          </p:cNvCxnSpPr>
          <p:nvPr/>
        </p:nvCxnSpPr>
        <p:spPr>
          <a:xfrm>
            <a:off x="6956968" y="1396858"/>
            <a:ext cx="40211" cy="491246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3F07FAB6-87CF-483D-A97C-12D3200172A0}"/>
              </a:ext>
            </a:extLst>
          </p:cNvPr>
          <p:cNvSpPr/>
          <p:nvPr/>
        </p:nvSpPr>
        <p:spPr>
          <a:xfrm>
            <a:off x="6544743" y="1001996"/>
            <a:ext cx="824450"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solidFill>
                  <a:schemeClr val="tx1"/>
                </a:solidFill>
              </a:rPr>
              <a:t>Non-AP MLD</a:t>
            </a:r>
            <a:endParaRPr lang="zh-CN" altLang="en-US" sz="1400" dirty="0">
              <a:solidFill>
                <a:schemeClr val="tx1"/>
              </a:solidFill>
            </a:endParaRPr>
          </a:p>
        </p:txBody>
      </p:sp>
      <p:cxnSp>
        <p:nvCxnSpPr>
          <p:cNvPr id="11" name="直接箭头连接符 10">
            <a:extLst>
              <a:ext uri="{FF2B5EF4-FFF2-40B4-BE49-F238E27FC236}">
                <a16:creationId xmlns:a16="http://schemas.microsoft.com/office/drawing/2014/main" id="{909D17F4-6ACF-4740-A55E-9783E3381938}"/>
              </a:ext>
            </a:extLst>
          </p:cNvPr>
          <p:cNvCxnSpPr>
            <a:cxnSpLocks/>
          </p:cNvCxnSpPr>
          <p:nvPr/>
        </p:nvCxnSpPr>
        <p:spPr>
          <a:xfrm>
            <a:off x="7000956" y="22215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12" name="直接箭头连接符 11">
            <a:extLst>
              <a:ext uri="{FF2B5EF4-FFF2-40B4-BE49-F238E27FC236}">
                <a16:creationId xmlns:a16="http://schemas.microsoft.com/office/drawing/2014/main" id="{62983755-CA6C-4F3C-B230-83FDB14F3EFC}"/>
              </a:ext>
            </a:extLst>
          </p:cNvPr>
          <p:cNvCxnSpPr>
            <a:cxnSpLocks/>
          </p:cNvCxnSpPr>
          <p:nvPr/>
        </p:nvCxnSpPr>
        <p:spPr>
          <a:xfrm flipH="1">
            <a:off x="6971632" y="2508370"/>
            <a:ext cx="2655425"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13" name="文本框 12">
            <a:extLst>
              <a:ext uri="{FF2B5EF4-FFF2-40B4-BE49-F238E27FC236}">
                <a16:creationId xmlns:a16="http://schemas.microsoft.com/office/drawing/2014/main" id="{D5647544-4EB1-4DE0-A2E0-0C450C49A6A9}"/>
              </a:ext>
            </a:extLst>
          </p:cNvPr>
          <p:cNvSpPr txBox="1"/>
          <p:nvPr/>
        </p:nvSpPr>
        <p:spPr>
          <a:xfrm>
            <a:off x="7167960" y="1701922"/>
            <a:ext cx="2153100" cy="461665"/>
          </a:xfrm>
          <a:prstGeom prst="rect">
            <a:avLst/>
          </a:prstGeom>
          <a:noFill/>
          <a:ln w="19050">
            <a:noFill/>
          </a:ln>
        </p:spPr>
        <p:txBody>
          <a:bodyPr wrap="square">
            <a:spAutoFit/>
          </a:bodyPr>
          <a:lstStyle/>
          <a:p>
            <a:pPr algn="ctr"/>
            <a:r>
              <a:rPr lang="en-US" altLang="zh-CN" sz="1200" dirty="0">
                <a:solidFill>
                  <a:schemeClr val="tx1"/>
                </a:solidFill>
              </a:rPr>
              <a:t>ST Preparation Request</a:t>
            </a:r>
          </a:p>
          <a:p>
            <a:pPr algn="ctr"/>
            <a:r>
              <a:rPr lang="en-US" altLang="zh-CN" sz="1200" dirty="0">
                <a:solidFill>
                  <a:schemeClr val="tx1"/>
                </a:solidFill>
              </a:rPr>
              <a:t>(with Target AP MLD1)</a:t>
            </a:r>
            <a:endParaRPr lang="zh-CN" altLang="en-US" sz="1200" dirty="0">
              <a:solidFill>
                <a:schemeClr val="tx1"/>
              </a:solidFill>
            </a:endParaRPr>
          </a:p>
        </p:txBody>
      </p:sp>
      <p:sp>
        <p:nvSpPr>
          <p:cNvPr id="14" name="文本框 13">
            <a:extLst>
              <a:ext uri="{FF2B5EF4-FFF2-40B4-BE49-F238E27FC236}">
                <a16:creationId xmlns:a16="http://schemas.microsoft.com/office/drawing/2014/main" id="{17D7E49C-5B68-4335-9A03-5396912AEFC7}"/>
              </a:ext>
            </a:extLst>
          </p:cNvPr>
          <p:cNvSpPr txBox="1"/>
          <p:nvPr/>
        </p:nvSpPr>
        <p:spPr>
          <a:xfrm>
            <a:off x="7221732" y="2257673"/>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cxnSp>
        <p:nvCxnSpPr>
          <p:cNvPr id="15" name="直接箭头连接符 14">
            <a:extLst>
              <a:ext uri="{FF2B5EF4-FFF2-40B4-BE49-F238E27FC236}">
                <a16:creationId xmlns:a16="http://schemas.microsoft.com/office/drawing/2014/main" id="{90A65B35-ED33-4556-9B7F-6F4AEAD95C95}"/>
              </a:ext>
            </a:extLst>
          </p:cNvPr>
          <p:cNvCxnSpPr>
            <a:cxnSpLocks/>
          </p:cNvCxnSpPr>
          <p:nvPr/>
        </p:nvCxnSpPr>
        <p:spPr>
          <a:xfrm>
            <a:off x="7002441" y="5493392"/>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16" name="文本框 15">
            <a:extLst>
              <a:ext uri="{FF2B5EF4-FFF2-40B4-BE49-F238E27FC236}">
                <a16:creationId xmlns:a16="http://schemas.microsoft.com/office/drawing/2014/main" id="{292A8848-1B36-4820-80FD-9431CC01D60E}"/>
              </a:ext>
            </a:extLst>
          </p:cNvPr>
          <p:cNvSpPr txBox="1"/>
          <p:nvPr/>
        </p:nvSpPr>
        <p:spPr>
          <a:xfrm>
            <a:off x="9560636" y="2003277"/>
            <a:ext cx="1293375" cy="461665"/>
          </a:xfrm>
          <a:prstGeom prst="rect">
            <a:avLst/>
          </a:prstGeom>
          <a:noFill/>
          <a:ln w="19050">
            <a:noFill/>
          </a:ln>
        </p:spPr>
        <p:txBody>
          <a:bodyPr wrap="square">
            <a:spAutoFit/>
          </a:bodyPr>
          <a:lstStyle/>
          <a:p>
            <a:pPr algn="ctr"/>
            <a:r>
              <a:rPr lang="en-US" altLang="zh-CN" sz="1200" dirty="0">
                <a:solidFill>
                  <a:schemeClr val="tx1"/>
                </a:solidFill>
              </a:rPr>
              <a:t>Context transfer</a:t>
            </a:r>
            <a:br>
              <a:rPr lang="en-US" altLang="zh-CN" sz="1200" dirty="0">
                <a:solidFill>
                  <a:schemeClr val="tx1"/>
                </a:solidFill>
              </a:rPr>
            </a:br>
            <a:r>
              <a:rPr lang="en-US" altLang="zh-CN" sz="1200" dirty="0">
                <a:solidFill>
                  <a:schemeClr val="tx1"/>
                </a:solidFill>
              </a:rPr>
              <a:t>+Links add</a:t>
            </a:r>
            <a:endParaRPr lang="zh-CN" altLang="en-US" sz="1200" dirty="0">
              <a:solidFill>
                <a:schemeClr val="tx1"/>
              </a:solidFill>
            </a:endParaRPr>
          </a:p>
        </p:txBody>
      </p:sp>
      <p:cxnSp>
        <p:nvCxnSpPr>
          <p:cNvPr id="17" name="直接箭头连接符 16">
            <a:extLst>
              <a:ext uri="{FF2B5EF4-FFF2-40B4-BE49-F238E27FC236}">
                <a16:creationId xmlns:a16="http://schemas.microsoft.com/office/drawing/2014/main" id="{CB7A673C-B8CA-4322-9553-B7FFB0970AE7}"/>
              </a:ext>
            </a:extLst>
          </p:cNvPr>
          <p:cNvCxnSpPr>
            <a:cxnSpLocks/>
          </p:cNvCxnSpPr>
          <p:nvPr/>
        </p:nvCxnSpPr>
        <p:spPr>
          <a:xfrm>
            <a:off x="6956968" y="1933569"/>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18" name="直接箭头连接符 17">
            <a:extLst>
              <a:ext uri="{FF2B5EF4-FFF2-40B4-BE49-F238E27FC236}">
                <a16:creationId xmlns:a16="http://schemas.microsoft.com/office/drawing/2014/main" id="{D87AC4C9-63E5-43CE-AFF8-966C667C717C}"/>
              </a:ext>
            </a:extLst>
          </p:cNvPr>
          <p:cNvCxnSpPr>
            <a:cxnSpLocks/>
          </p:cNvCxnSpPr>
          <p:nvPr/>
        </p:nvCxnSpPr>
        <p:spPr bwMode="auto">
          <a:xfrm>
            <a:off x="9635402" y="2234109"/>
            <a:ext cx="1147845"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19" name="直接箭头连接符 18">
            <a:extLst>
              <a:ext uri="{FF2B5EF4-FFF2-40B4-BE49-F238E27FC236}">
                <a16:creationId xmlns:a16="http://schemas.microsoft.com/office/drawing/2014/main" id="{BCB53E4A-1BBF-4B80-BA60-B9AA911A43D5}"/>
              </a:ext>
            </a:extLst>
          </p:cNvPr>
          <p:cNvCxnSpPr>
            <a:cxnSpLocks/>
          </p:cNvCxnSpPr>
          <p:nvPr/>
        </p:nvCxnSpPr>
        <p:spPr>
          <a:xfrm>
            <a:off x="6999505" y="5338507"/>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20" name="文本框 19">
            <a:extLst>
              <a:ext uri="{FF2B5EF4-FFF2-40B4-BE49-F238E27FC236}">
                <a16:creationId xmlns:a16="http://schemas.microsoft.com/office/drawing/2014/main" id="{42E708E7-483F-4ABE-A16A-73CEA9C4062C}"/>
              </a:ext>
            </a:extLst>
          </p:cNvPr>
          <p:cNvSpPr txBox="1"/>
          <p:nvPr/>
        </p:nvSpPr>
        <p:spPr>
          <a:xfrm>
            <a:off x="6493905" y="3918769"/>
            <a:ext cx="3598155" cy="461665"/>
          </a:xfrm>
          <a:prstGeom prst="rect">
            <a:avLst/>
          </a:prstGeom>
          <a:noFill/>
          <a:ln w="19050">
            <a:noFill/>
          </a:ln>
        </p:spPr>
        <p:txBody>
          <a:bodyPr wrap="square">
            <a:spAutoFit/>
          </a:bodyPr>
          <a:lstStyle/>
          <a:p>
            <a:pPr algn="ctr"/>
            <a:r>
              <a:rPr lang="en-US" altLang="zh-CN" sz="1200" dirty="0">
                <a:solidFill>
                  <a:schemeClr val="tx1"/>
                </a:solidFill>
              </a:rPr>
              <a:t>ST Preparation Request </a:t>
            </a:r>
          </a:p>
          <a:p>
            <a:pPr algn="ctr"/>
            <a:r>
              <a:rPr lang="en-US" altLang="zh-CN" sz="1200" dirty="0">
                <a:solidFill>
                  <a:schemeClr val="tx1"/>
                </a:solidFill>
              </a:rPr>
              <a:t>(with Target AP MLD2)</a:t>
            </a:r>
          </a:p>
        </p:txBody>
      </p:sp>
      <p:sp>
        <p:nvSpPr>
          <p:cNvPr id="21" name="文本框 20">
            <a:extLst>
              <a:ext uri="{FF2B5EF4-FFF2-40B4-BE49-F238E27FC236}">
                <a16:creationId xmlns:a16="http://schemas.microsoft.com/office/drawing/2014/main" id="{C689B269-541F-4B0E-8053-657D0C504E6D}"/>
              </a:ext>
            </a:extLst>
          </p:cNvPr>
          <p:cNvSpPr txBox="1"/>
          <p:nvPr/>
        </p:nvSpPr>
        <p:spPr>
          <a:xfrm>
            <a:off x="9578945" y="5019644"/>
            <a:ext cx="1293375" cy="461665"/>
          </a:xfrm>
          <a:prstGeom prst="rect">
            <a:avLst/>
          </a:prstGeom>
          <a:noFill/>
          <a:ln w="19050">
            <a:noFill/>
          </a:ln>
        </p:spPr>
        <p:txBody>
          <a:bodyPr wrap="square">
            <a:spAutoFit/>
          </a:bodyPr>
          <a:lstStyle/>
          <a:p>
            <a:pPr algn="ctr"/>
            <a:r>
              <a:rPr lang="en-US" altLang="zh-CN" sz="1200" dirty="0">
                <a:solidFill>
                  <a:srgbClr val="FF0000"/>
                </a:solidFill>
              </a:rPr>
              <a:t>Context delete</a:t>
            </a:r>
            <a:br>
              <a:rPr lang="en-US" altLang="zh-CN" sz="1200" dirty="0">
                <a:solidFill>
                  <a:srgbClr val="FF0000"/>
                </a:solidFill>
              </a:rPr>
            </a:br>
            <a:r>
              <a:rPr lang="en-US" altLang="zh-CN" sz="1200" dirty="0">
                <a:solidFill>
                  <a:srgbClr val="FF0000"/>
                </a:solidFill>
              </a:rPr>
              <a:t>+ Links delete</a:t>
            </a:r>
            <a:endParaRPr lang="zh-CN" altLang="en-US" sz="1200" dirty="0">
              <a:solidFill>
                <a:srgbClr val="FF0000"/>
              </a:solidFill>
            </a:endParaRPr>
          </a:p>
        </p:txBody>
      </p:sp>
      <p:cxnSp>
        <p:nvCxnSpPr>
          <p:cNvPr id="22" name="直接箭头连接符 21">
            <a:extLst>
              <a:ext uri="{FF2B5EF4-FFF2-40B4-BE49-F238E27FC236}">
                <a16:creationId xmlns:a16="http://schemas.microsoft.com/office/drawing/2014/main" id="{9F4DC525-5410-44CC-AD22-37F4DA1180D0}"/>
              </a:ext>
            </a:extLst>
          </p:cNvPr>
          <p:cNvCxnSpPr>
            <a:cxnSpLocks/>
          </p:cNvCxnSpPr>
          <p:nvPr/>
        </p:nvCxnSpPr>
        <p:spPr>
          <a:xfrm>
            <a:off x="6971632" y="4161784"/>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23" name="直接箭头连接符 22">
            <a:extLst>
              <a:ext uri="{FF2B5EF4-FFF2-40B4-BE49-F238E27FC236}">
                <a16:creationId xmlns:a16="http://schemas.microsoft.com/office/drawing/2014/main" id="{45FAAD5D-1F2D-4E9C-9E0C-97545E24EDBF}"/>
              </a:ext>
            </a:extLst>
          </p:cNvPr>
          <p:cNvCxnSpPr>
            <a:cxnSpLocks/>
          </p:cNvCxnSpPr>
          <p:nvPr/>
        </p:nvCxnSpPr>
        <p:spPr bwMode="auto">
          <a:xfrm>
            <a:off x="9639214" y="5253723"/>
            <a:ext cx="1159406"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24" name="直接箭头连接符 23">
            <a:extLst>
              <a:ext uri="{FF2B5EF4-FFF2-40B4-BE49-F238E27FC236}">
                <a16:creationId xmlns:a16="http://schemas.microsoft.com/office/drawing/2014/main" id="{2416DE96-A9B1-4FBF-9FFD-556EDC70690C}"/>
              </a:ext>
            </a:extLst>
          </p:cNvPr>
          <p:cNvCxnSpPr>
            <a:cxnSpLocks/>
          </p:cNvCxnSpPr>
          <p:nvPr/>
        </p:nvCxnSpPr>
        <p:spPr>
          <a:xfrm>
            <a:off x="7007119" y="5522319"/>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25" name="直接箭头连接符 24">
            <a:extLst>
              <a:ext uri="{FF2B5EF4-FFF2-40B4-BE49-F238E27FC236}">
                <a16:creationId xmlns:a16="http://schemas.microsoft.com/office/drawing/2014/main" id="{B1915F86-A9FD-45EC-AD03-E51126763CEA}"/>
              </a:ext>
            </a:extLst>
          </p:cNvPr>
          <p:cNvCxnSpPr>
            <a:cxnSpLocks/>
          </p:cNvCxnSpPr>
          <p:nvPr/>
        </p:nvCxnSpPr>
        <p:spPr>
          <a:xfrm flipH="1">
            <a:off x="6986261" y="5809124"/>
            <a:ext cx="2646959"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26" name="文本框 25">
            <a:extLst>
              <a:ext uri="{FF2B5EF4-FFF2-40B4-BE49-F238E27FC236}">
                <a16:creationId xmlns:a16="http://schemas.microsoft.com/office/drawing/2014/main" id="{C400D1F0-8896-4AE3-B608-95C8FD178D01}"/>
              </a:ext>
            </a:extLst>
          </p:cNvPr>
          <p:cNvSpPr txBox="1"/>
          <p:nvPr/>
        </p:nvSpPr>
        <p:spPr>
          <a:xfrm>
            <a:off x="7227895" y="5558427"/>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sp>
        <p:nvSpPr>
          <p:cNvPr id="27" name="文本框 26">
            <a:extLst>
              <a:ext uri="{FF2B5EF4-FFF2-40B4-BE49-F238E27FC236}">
                <a16:creationId xmlns:a16="http://schemas.microsoft.com/office/drawing/2014/main" id="{DE657B5B-ADF2-4C7B-8A31-A33EB27D351E}"/>
              </a:ext>
            </a:extLst>
          </p:cNvPr>
          <p:cNvSpPr txBox="1"/>
          <p:nvPr/>
        </p:nvSpPr>
        <p:spPr>
          <a:xfrm>
            <a:off x="9578945" y="5403878"/>
            <a:ext cx="2175949" cy="276999"/>
          </a:xfrm>
          <a:prstGeom prst="rect">
            <a:avLst/>
          </a:prstGeom>
          <a:noFill/>
          <a:ln w="19050">
            <a:noFill/>
          </a:ln>
        </p:spPr>
        <p:txBody>
          <a:bodyPr wrap="square">
            <a:spAutoFit/>
          </a:bodyPr>
          <a:lstStyle/>
          <a:p>
            <a:pPr algn="ctr"/>
            <a:r>
              <a:rPr lang="en-US" altLang="zh-CN" sz="1200" dirty="0">
                <a:solidFill>
                  <a:schemeClr val="tx1"/>
                </a:solidFill>
              </a:rPr>
              <a:t>Context transfer + Links add</a:t>
            </a:r>
            <a:endParaRPr lang="zh-CN" altLang="en-US" sz="1200" dirty="0">
              <a:solidFill>
                <a:schemeClr val="tx1"/>
              </a:solidFill>
            </a:endParaRPr>
          </a:p>
        </p:txBody>
      </p:sp>
      <p:cxnSp>
        <p:nvCxnSpPr>
          <p:cNvPr id="28" name="直接箭头连接符 27">
            <a:extLst>
              <a:ext uri="{FF2B5EF4-FFF2-40B4-BE49-F238E27FC236}">
                <a16:creationId xmlns:a16="http://schemas.microsoft.com/office/drawing/2014/main" id="{17939151-F53B-40D9-B2AA-C458A266B4C6}"/>
              </a:ext>
            </a:extLst>
          </p:cNvPr>
          <p:cNvCxnSpPr>
            <a:cxnSpLocks/>
          </p:cNvCxnSpPr>
          <p:nvPr/>
        </p:nvCxnSpPr>
        <p:spPr bwMode="auto">
          <a:xfrm>
            <a:off x="9650983" y="5654979"/>
            <a:ext cx="2031875" cy="0"/>
          </a:xfrm>
          <a:prstGeom prst="straightConnector1">
            <a:avLst/>
          </a:prstGeom>
          <a:solidFill>
            <a:srgbClr val="00B8FF"/>
          </a:solidFill>
          <a:ln w="19050" cap="flat" cmpd="sng" algn="ctr">
            <a:solidFill>
              <a:schemeClr val="tx1"/>
            </a:solidFill>
            <a:prstDash val="sysDot"/>
            <a:round/>
            <a:headEnd type="triangle"/>
            <a:tailEnd type="triangle"/>
          </a:ln>
          <a:effectLst/>
        </p:spPr>
      </p:cxnSp>
      <p:grpSp>
        <p:nvGrpSpPr>
          <p:cNvPr id="29" name="组合 28">
            <a:extLst>
              <a:ext uri="{FF2B5EF4-FFF2-40B4-BE49-F238E27FC236}">
                <a16:creationId xmlns:a16="http://schemas.microsoft.com/office/drawing/2014/main" id="{A6E33999-6770-4496-B8D7-AB1FD2B567FE}"/>
              </a:ext>
            </a:extLst>
          </p:cNvPr>
          <p:cNvGrpSpPr/>
          <p:nvPr/>
        </p:nvGrpSpPr>
        <p:grpSpPr>
          <a:xfrm>
            <a:off x="11234592" y="938359"/>
            <a:ext cx="902691" cy="5370961"/>
            <a:chOff x="11133369" y="938359"/>
            <a:chExt cx="902691" cy="5370961"/>
          </a:xfrm>
        </p:grpSpPr>
        <p:sp>
          <p:nvSpPr>
            <p:cNvPr id="30" name="矩形 29">
              <a:extLst>
                <a:ext uri="{FF2B5EF4-FFF2-40B4-BE49-F238E27FC236}">
                  <a16:creationId xmlns:a16="http://schemas.microsoft.com/office/drawing/2014/main" id="{8CB72DAE-4F06-4450-9A06-CF5A059E6F8B}"/>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31" name="直接连接符 30">
              <a:extLst>
                <a:ext uri="{FF2B5EF4-FFF2-40B4-BE49-F238E27FC236}">
                  <a16:creationId xmlns:a16="http://schemas.microsoft.com/office/drawing/2014/main" id="{9D09B0CF-FB3B-46A4-B79E-FD412A0C8D24}"/>
                </a:ext>
              </a:extLst>
            </p:cNvPr>
            <p:cNvCxnSpPr>
              <a:cxnSpLocks/>
              <a:stCxn id="30" idx="2"/>
            </p:cNvCxnSpPr>
            <p:nvPr/>
          </p:nvCxnSpPr>
          <p:spPr>
            <a:xfrm>
              <a:off x="11581635" y="1397400"/>
              <a:ext cx="0"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文本框 31">
              <a:extLst>
                <a:ext uri="{FF2B5EF4-FFF2-40B4-BE49-F238E27FC236}">
                  <a16:creationId xmlns:a16="http://schemas.microsoft.com/office/drawing/2014/main" id="{C6422B7E-D62C-4E8E-B13B-ECF4DE41EF0E}"/>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MLD2</a:t>
              </a:r>
              <a:endParaRPr lang="zh-CN" altLang="en-US" sz="900" dirty="0">
                <a:solidFill>
                  <a:schemeClr val="tx1"/>
                </a:solidFill>
              </a:endParaRPr>
            </a:p>
          </p:txBody>
        </p:sp>
      </p:grpSp>
      <p:grpSp>
        <p:nvGrpSpPr>
          <p:cNvPr id="33" name="组合 32">
            <a:extLst>
              <a:ext uri="{FF2B5EF4-FFF2-40B4-BE49-F238E27FC236}">
                <a16:creationId xmlns:a16="http://schemas.microsoft.com/office/drawing/2014/main" id="{9D0B2DBD-014F-47D0-BA5D-958B8759DAA5}"/>
              </a:ext>
            </a:extLst>
          </p:cNvPr>
          <p:cNvGrpSpPr/>
          <p:nvPr/>
        </p:nvGrpSpPr>
        <p:grpSpPr>
          <a:xfrm>
            <a:off x="10334981" y="938359"/>
            <a:ext cx="902691" cy="5370961"/>
            <a:chOff x="11133369" y="938359"/>
            <a:chExt cx="902691" cy="5370961"/>
          </a:xfrm>
        </p:grpSpPr>
        <p:sp>
          <p:nvSpPr>
            <p:cNvPr id="34" name="矩形 33">
              <a:extLst>
                <a:ext uri="{FF2B5EF4-FFF2-40B4-BE49-F238E27FC236}">
                  <a16:creationId xmlns:a16="http://schemas.microsoft.com/office/drawing/2014/main" id="{490A7773-D29F-47B6-86DC-2E23D2C60179}"/>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35" name="直接连接符 34">
              <a:extLst>
                <a:ext uri="{FF2B5EF4-FFF2-40B4-BE49-F238E27FC236}">
                  <a16:creationId xmlns:a16="http://schemas.microsoft.com/office/drawing/2014/main" id="{0A3A4784-9F35-4391-8F67-4B03CC8C7082}"/>
                </a:ext>
              </a:extLst>
            </p:cNvPr>
            <p:cNvCxnSpPr>
              <a:cxnSpLocks/>
              <a:stCxn id="34" idx="2"/>
            </p:cNvCxnSpPr>
            <p:nvPr/>
          </p:nvCxnSpPr>
          <p:spPr>
            <a:xfrm>
              <a:off x="11581635" y="1397400"/>
              <a:ext cx="15373"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文本框 35">
              <a:extLst>
                <a:ext uri="{FF2B5EF4-FFF2-40B4-BE49-F238E27FC236}">
                  <a16:creationId xmlns:a16="http://schemas.microsoft.com/office/drawing/2014/main" id="{8711C585-32A3-471F-B7EE-441F73CA30CE}"/>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MLD1</a:t>
              </a:r>
              <a:endParaRPr lang="zh-CN" altLang="en-US" sz="900" dirty="0">
                <a:solidFill>
                  <a:schemeClr val="tx1"/>
                </a:solidFill>
              </a:endParaRPr>
            </a:p>
          </p:txBody>
        </p:sp>
      </p:grpSp>
      <p:grpSp>
        <p:nvGrpSpPr>
          <p:cNvPr id="39" name="组合 38">
            <a:extLst>
              <a:ext uri="{FF2B5EF4-FFF2-40B4-BE49-F238E27FC236}">
                <a16:creationId xmlns:a16="http://schemas.microsoft.com/office/drawing/2014/main" id="{180921D1-ED36-49B2-8E13-0FF2C38E36D7}"/>
              </a:ext>
            </a:extLst>
          </p:cNvPr>
          <p:cNvGrpSpPr/>
          <p:nvPr/>
        </p:nvGrpSpPr>
        <p:grpSpPr>
          <a:xfrm>
            <a:off x="9189369" y="938359"/>
            <a:ext cx="902691" cy="5370961"/>
            <a:chOff x="11133369" y="938359"/>
            <a:chExt cx="902691" cy="5370961"/>
          </a:xfrm>
        </p:grpSpPr>
        <p:sp>
          <p:nvSpPr>
            <p:cNvPr id="40" name="矩形 39">
              <a:extLst>
                <a:ext uri="{FF2B5EF4-FFF2-40B4-BE49-F238E27FC236}">
                  <a16:creationId xmlns:a16="http://schemas.microsoft.com/office/drawing/2014/main" id="{49CB3683-B222-4FAE-8FF1-B0E9C6325F09}"/>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41" name="直接连接符 40">
              <a:extLst>
                <a:ext uri="{FF2B5EF4-FFF2-40B4-BE49-F238E27FC236}">
                  <a16:creationId xmlns:a16="http://schemas.microsoft.com/office/drawing/2014/main" id="{A3FAB254-4ABB-4BFB-936A-BD627C746445}"/>
                </a:ext>
              </a:extLst>
            </p:cNvPr>
            <p:cNvCxnSpPr>
              <a:cxnSpLocks/>
              <a:stCxn id="40" idx="2"/>
            </p:cNvCxnSpPr>
            <p:nvPr/>
          </p:nvCxnSpPr>
          <p:spPr>
            <a:xfrm>
              <a:off x="11581635" y="1397400"/>
              <a:ext cx="13154"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文本框 41">
              <a:extLst>
                <a:ext uri="{FF2B5EF4-FFF2-40B4-BE49-F238E27FC236}">
                  <a16:creationId xmlns:a16="http://schemas.microsoft.com/office/drawing/2014/main" id="{203EAE9A-1C74-44EB-BB16-51A49B3162B5}"/>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Current AP MLD</a:t>
              </a:r>
              <a:endParaRPr lang="zh-CN" altLang="en-US" sz="900" dirty="0">
                <a:solidFill>
                  <a:schemeClr val="tx1"/>
                </a:solidFill>
              </a:endParaRPr>
            </a:p>
          </p:txBody>
        </p:sp>
      </p:grpSp>
      <p:grpSp>
        <p:nvGrpSpPr>
          <p:cNvPr id="47" name="组合 46">
            <a:extLst>
              <a:ext uri="{FF2B5EF4-FFF2-40B4-BE49-F238E27FC236}">
                <a16:creationId xmlns:a16="http://schemas.microsoft.com/office/drawing/2014/main" id="{66A43764-CD76-48A8-AC82-E1AE27EFBCFA}"/>
              </a:ext>
            </a:extLst>
          </p:cNvPr>
          <p:cNvGrpSpPr/>
          <p:nvPr/>
        </p:nvGrpSpPr>
        <p:grpSpPr>
          <a:xfrm>
            <a:off x="8593199" y="3349594"/>
            <a:ext cx="1052101" cy="703025"/>
            <a:chOff x="5000619" y="3311667"/>
            <a:chExt cx="1052101" cy="703025"/>
          </a:xfrm>
        </p:grpSpPr>
        <p:cxnSp>
          <p:nvCxnSpPr>
            <p:cNvPr id="50" name="直接箭头连接符 49">
              <a:extLst>
                <a:ext uri="{FF2B5EF4-FFF2-40B4-BE49-F238E27FC236}">
                  <a16:creationId xmlns:a16="http://schemas.microsoft.com/office/drawing/2014/main" id="{665A052A-4857-4ADB-87E8-95C99B452F3E}"/>
                </a:ext>
              </a:extLst>
            </p:cNvPr>
            <p:cNvCxnSpPr>
              <a:cxnSpLocks/>
            </p:cNvCxnSpPr>
            <p:nvPr/>
          </p:nvCxnSpPr>
          <p:spPr bwMode="auto">
            <a:xfrm>
              <a:off x="5879607" y="3802912"/>
              <a:ext cx="173113" cy="211780"/>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sp>
          <p:nvSpPr>
            <p:cNvPr id="48" name="矩形: 圆角 47">
              <a:extLst>
                <a:ext uri="{FF2B5EF4-FFF2-40B4-BE49-F238E27FC236}">
                  <a16:creationId xmlns:a16="http://schemas.microsoft.com/office/drawing/2014/main" id="{6500805E-C3BB-4277-BD93-E4EBE9BB0518}"/>
                </a:ext>
              </a:extLst>
            </p:cNvPr>
            <p:cNvSpPr/>
            <p:nvPr/>
          </p:nvSpPr>
          <p:spPr bwMode="auto">
            <a:xfrm>
              <a:off x="5102093" y="3311667"/>
              <a:ext cx="799315" cy="549381"/>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49" name="文本框 48">
              <a:extLst>
                <a:ext uri="{FF2B5EF4-FFF2-40B4-BE49-F238E27FC236}">
                  <a16:creationId xmlns:a16="http://schemas.microsoft.com/office/drawing/2014/main" id="{CB0E8124-062E-494A-B40D-35AEC1911A13}"/>
                </a:ext>
              </a:extLst>
            </p:cNvPr>
            <p:cNvSpPr txBox="1"/>
            <p:nvPr/>
          </p:nvSpPr>
          <p:spPr>
            <a:xfrm>
              <a:off x="5000619" y="3316132"/>
              <a:ext cx="1005546" cy="549381"/>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STA has reached to the Max Number</a:t>
              </a:r>
              <a:endParaRPr lang="zh-CN" altLang="en-US" sz="1100" dirty="0">
                <a:solidFill>
                  <a:schemeClr val="accent6">
                    <a:lumMod val="75000"/>
                  </a:schemeClr>
                </a:solidFill>
              </a:endParaRPr>
            </a:p>
          </p:txBody>
        </p:sp>
      </p:grpSp>
      <p:sp>
        <p:nvSpPr>
          <p:cNvPr id="51" name="文本框 50">
            <a:extLst>
              <a:ext uri="{FF2B5EF4-FFF2-40B4-BE49-F238E27FC236}">
                <a16:creationId xmlns:a16="http://schemas.microsoft.com/office/drawing/2014/main" id="{058E5A52-3F76-4488-B561-EE8C0F894192}"/>
              </a:ext>
            </a:extLst>
          </p:cNvPr>
          <p:cNvSpPr txBox="1"/>
          <p:nvPr/>
        </p:nvSpPr>
        <p:spPr>
          <a:xfrm>
            <a:off x="6908388" y="3114014"/>
            <a:ext cx="1005546" cy="424732"/>
          </a:xfrm>
          <a:prstGeom prst="rect">
            <a:avLst/>
          </a:prstGeom>
          <a:noFill/>
          <a:ln w="19050">
            <a:noFill/>
          </a:ln>
        </p:spPr>
        <p:txBody>
          <a:bodyPr wrap="square">
            <a:spAutoFit/>
          </a:bodyPr>
          <a:lstStyle/>
          <a:p>
            <a:pPr algn="ctr">
              <a:lnSpc>
                <a:spcPct val="90000"/>
              </a:lnSpc>
            </a:pPr>
            <a:r>
              <a:rPr lang="en-US" altLang="zh-CN" sz="1200" b="1" dirty="0">
                <a:solidFill>
                  <a:srgbClr val="00B0F0"/>
                </a:solidFill>
              </a:rPr>
              <a:t>STA Moving to AP2</a:t>
            </a:r>
            <a:endParaRPr lang="zh-CN" altLang="en-US" sz="1200" b="1" dirty="0">
              <a:solidFill>
                <a:srgbClr val="00B0F0"/>
              </a:solidFill>
            </a:endParaRPr>
          </a:p>
        </p:txBody>
      </p:sp>
      <p:sp>
        <p:nvSpPr>
          <p:cNvPr id="59" name="矩形: 圆角 58">
            <a:extLst>
              <a:ext uri="{FF2B5EF4-FFF2-40B4-BE49-F238E27FC236}">
                <a16:creationId xmlns:a16="http://schemas.microsoft.com/office/drawing/2014/main" id="{D46629CE-967C-43DB-99A8-55DF60266E38}"/>
              </a:ext>
            </a:extLst>
          </p:cNvPr>
          <p:cNvSpPr/>
          <p:nvPr/>
        </p:nvSpPr>
        <p:spPr bwMode="auto">
          <a:xfrm>
            <a:off x="8847677" y="4452099"/>
            <a:ext cx="1614525" cy="517352"/>
          </a:xfrm>
          <a:prstGeom prst="roundRect">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60" name="文本框 59">
            <a:extLst>
              <a:ext uri="{FF2B5EF4-FFF2-40B4-BE49-F238E27FC236}">
                <a16:creationId xmlns:a16="http://schemas.microsoft.com/office/drawing/2014/main" id="{E9D9D577-A65A-46F3-99D5-500848D6A6E1}"/>
              </a:ext>
            </a:extLst>
          </p:cNvPr>
          <p:cNvSpPr txBox="1"/>
          <p:nvPr/>
        </p:nvSpPr>
        <p:spPr>
          <a:xfrm>
            <a:off x="8775668" y="4465353"/>
            <a:ext cx="1742121" cy="461665"/>
          </a:xfrm>
          <a:prstGeom prst="rect">
            <a:avLst/>
          </a:prstGeom>
          <a:noFill/>
          <a:ln w="19050">
            <a:noFill/>
          </a:ln>
        </p:spPr>
        <p:txBody>
          <a:bodyPr wrap="square">
            <a:spAutoFit/>
          </a:bodyPr>
          <a:lstStyle/>
          <a:p>
            <a:pPr algn="ctr"/>
            <a:r>
              <a:rPr lang="en-US" altLang="zh-CN" sz="1200" dirty="0">
                <a:solidFill>
                  <a:srgbClr val="FF0000"/>
                </a:solidFill>
              </a:rPr>
              <a:t>Remove the oldest prepared target AP MLD</a:t>
            </a:r>
          </a:p>
        </p:txBody>
      </p:sp>
    </p:spTree>
    <p:extLst>
      <p:ext uri="{BB962C8B-B14F-4D97-AF65-F5344CB8AC3E}">
        <p14:creationId xmlns:p14="http://schemas.microsoft.com/office/powerpoint/2010/main" val="32781238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椭圆 51">
            <a:extLst>
              <a:ext uri="{FF2B5EF4-FFF2-40B4-BE49-F238E27FC236}">
                <a16:creationId xmlns:a16="http://schemas.microsoft.com/office/drawing/2014/main" id="{1D4F2950-5C50-49DE-B6C9-FB725727570C}"/>
              </a:ext>
            </a:extLst>
          </p:cNvPr>
          <p:cNvSpPr/>
          <p:nvPr/>
        </p:nvSpPr>
        <p:spPr bwMode="auto">
          <a:xfrm>
            <a:off x="8927262" y="674253"/>
            <a:ext cx="3384376" cy="1183235"/>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53" name="文本框 52">
            <a:extLst>
              <a:ext uri="{FF2B5EF4-FFF2-40B4-BE49-F238E27FC236}">
                <a16:creationId xmlns:a16="http://schemas.microsoft.com/office/drawing/2014/main" id="{5712608F-F9BA-4471-9AD5-5C26628860FA}"/>
              </a:ext>
            </a:extLst>
          </p:cNvPr>
          <p:cNvSpPr txBox="1"/>
          <p:nvPr/>
        </p:nvSpPr>
        <p:spPr>
          <a:xfrm>
            <a:off x="9650982" y="1406439"/>
            <a:ext cx="1841424" cy="461665"/>
          </a:xfrm>
          <a:prstGeom prst="rect">
            <a:avLst/>
          </a:prstGeom>
          <a:noFill/>
        </p:spPr>
        <p:txBody>
          <a:bodyPr wrap="square">
            <a:spAutoFit/>
          </a:bodyPr>
          <a:lstStyle/>
          <a:p>
            <a:pPr algn="ctr" defTabSz="914400" eaLnBrk="1" fontAlgn="auto" hangingPunct="1">
              <a:spcBef>
                <a:spcPts val="0"/>
              </a:spcBef>
              <a:spcAft>
                <a:spcPts val="0"/>
              </a:spcAft>
              <a:buClrTx/>
              <a:buSzTx/>
              <a:buFontTx/>
              <a:buNone/>
            </a:pPr>
            <a:r>
              <a:rPr lang="en-US" altLang="zh-CN" sz="1200" kern="100" dirty="0">
                <a:solidFill>
                  <a:prstClr val="black"/>
                </a:solidFill>
                <a:latin typeface="Times New Roman" panose="02020603050405020304" pitchFamily="18" charset="0"/>
                <a:ea typeface="宋体" panose="02010600030101010101" pitchFamily="2" charset="-122"/>
              </a:rPr>
              <a:t>Max Number of Prepared Target AP MLDs = </a:t>
            </a:r>
            <a:r>
              <a:rPr lang="en-US" altLang="zh-CN" sz="1200" b="1" kern="100" dirty="0">
                <a:solidFill>
                  <a:srgbClr val="FF0000"/>
                </a:solidFill>
                <a:latin typeface="Times New Roman" panose="02020603050405020304" pitchFamily="18" charset="0"/>
                <a:ea typeface="宋体" panose="02010600030101010101" pitchFamily="2" charset="-122"/>
              </a:rPr>
              <a:t>1</a:t>
            </a:r>
            <a:endParaRPr lang="zh-CN" altLang="en-US" sz="1200" b="1" dirty="0">
              <a:solidFill>
                <a:srgbClr val="FF0000"/>
              </a:solidFill>
              <a:latin typeface="等线" panose="020F0502020204030204"/>
              <a:ea typeface="等线" panose="02010600030101010101" pitchFamily="2" charset="-122"/>
            </a:endParaRPr>
          </a:p>
        </p:txBody>
      </p:sp>
      <p:sp>
        <p:nvSpPr>
          <p:cNvPr id="54" name="文本框 53">
            <a:extLst>
              <a:ext uri="{FF2B5EF4-FFF2-40B4-BE49-F238E27FC236}">
                <a16:creationId xmlns:a16="http://schemas.microsoft.com/office/drawing/2014/main" id="{4E987C36-5E31-4188-967C-17FEEE1012E7}"/>
              </a:ext>
            </a:extLst>
          </p:cNvPr>
          <p:cNvSpPr txBox="1"/>
          <p:nvPr/>
        </p:nvSpPr>
        <p:spPr>
          <a:xfrm>
            <a:off x="10164145" y="651641"/>
            <a:ext cx="1005546" cy="369332"/>
          </a:xfrm>
          <a:prstGeom prst="rect">
            <a:avLst/>
          </a:prstGeom>
          <a:noFill/>
        </p:spPr>
        <p:txBody>
          <a:bodyPr wrap="square">
            <a:spAutoFit/>
          </a:bodyPr>
          <a:lstStyle/>
          <a:p>
            <a:pPr algn="ctr"/>
            <a:r>
              <a:rPr lang="en-US" altLang="zh-CN" sz="1800" dirty="0">
                <a:solidFill>
                  <a:schemeClr val="tx1"/>
                </a:solidFill>
              </a:rPr>
              <a:t>SMD</a:t>
            </a:r>
            <a:endParaRPr lang="zh-CN" altLang="en-US" sz="1050" dirty="0">
              <a:solidFill>
                <a:schemeClr val="tx1"/>
              </a:solidFill>
            </a:endParaRP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日期占位符 4">
            <a:extLst>
              <a:ext uri="{FF2B5EF4-FFF2-40B4-BE49-F238E27FC236}">
                <a16:creationId xmlns:a16="http://schemas.microsoft.com/office/drawing/2014/main" id="{E4FA5339-D6A5-4946-A898-EBC4A92DB74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4ED8B43B-9A9F-4CCE-9A70-B07664624BEF}"/>
              </a:ext>
            </a:extLst>
          </p:cNvPr>
          <p:cNvSpPr>
            <a:spLocks noGrp="1"/>
          </p:cNvSpPr>
          <p:nvPr>
            <p:ph type="ftr" idx="14"/>
          </p:nvPr>
        </p:nvSpPr>
        <p:spPr/>
        <p:txBody>
          <a:bodyPr/>
          <a:lstStyle/>
          <a:p>
            <a:r>
              <a:rPr lang="it-IT"/>
              <a:t>Hang Yang, Ruijie Networks Co., Ltd</a:t>
            </a:r>
            <a:endParaRPr lang="en-GB" dirty="0"/>
          </a:p>
        </p:txBody>
      </p:sp>
      <p:sp>
        <p:nvSpPr>
          <p:cNvPr id="37" name="文本框 36">
            <a:extLst>
              <a:ext uri="{FF2B5EF4-FFF2-40B4-BE49-F238E27FC236}">
                <a16:creationId xmlns:a16="http://schemas.microsoft.com/office/drawing/2014/main" id="{749D81A6-53EB-4BEB-87AF-C755A4AB5808}"/>
              </a:ext>
            </a:extLst>
          </p:cNvPr>
          <p:cNvSpPr txBox="1"/>
          <p:nvPr/>
        </p:nvSpPr>
        <p:spPr>
          <a:xfrm>
            <a:off x="646932" y="1831138"/>
            <a:ext cx="5868299" cy="3857466"/>
          </a:xfrm>
          <a:prstGeom prst="rect">
            <a:avLst/>
          </a:prstGeom>
          <a:noFill/>
        </p:spPr>
        <p:txBody>
          <a:bodyPr wrap="square" rtlCol="0">
            <a:spAutoFit/>
          </a:bodyPr>
          <a:lstStyle/>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The Preference field could be introduced into ST preparation. The non-AP MLD may carry the Preference field of the requested target AP MLD in the preparation request frame.</a:t>
            </a:r>
          </a:p>
          <a:p>
            <a:pPr marL="285750" indent="-285750" algn="just">
              <a:spcBef>
                <a:spcPts val="500"/>
              </a:spcBef>
              <a:buFont typeface="Arial" panose="020B0604020202020204" pitchFamily="34" charset="0"/>
              <a:buChar char="•"/>
            </a:pPr>
            <a:endParaRPr lang="en-US" altLang="zh-CN" sz="1800" b="1"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When the number of prepared target AP MLDs exceeds the limit, the AP with the lowest Preference field value will be removed.</a:t>
            </a:r>
          </a:p>
          <a:p>
            <a:pPr marL="285750" indent="-285750" algn="just">
              <a:spcBef>
                <a:spcPts val="500"/>
              </a:spcBef>
              <a:buFont typeface="Arial" panose="020B0604020202020204" pitchFamily="34" charset="0"/>
              <a:buChar char="•"/>
            </a:pPr>
            <a:endParaRPr lang="en-US" altLang="zh-CN" sz="1800" b="1"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500"/>
              </a:spcBef>
              <a:buFont typeface="Arial" panose="020B0604020202020204" pitchFamily="34" charset="0"/>
              <a:buChar char="•"/>
            </a:pPr>
            <a:r>
              <a:rPr lang="en-US" altLang="zh-CN" sz="1800" b="1" dirty="0">
                <a:solidFill>
                  <a:schemeClr val="tx1"/>
                </a:solidFill>
                <a:latin typeface="Times New Roman" panose="02020603050405020304" pitchFamily="18" charset="0"/>
                <a:cs typeface="Times New Roman" panose="02020603050405020304" pitchFamily="18" charset="0"/>
              </a:rPr>
              <a:t>Note: </a:t>
            </a:r>
            <a:r>
              <a:rPr lang="en-US" altLang="zh-CN" sz="1600" dirty="0">
                <a:solidFill>
                  <a:schemeClr val="tx1"/>
                </a:solidFill>
                <a:latin typeface="Times New Roman" panose="02020603050405020304" pitchFamily="18" charset="0"/>
                <a:cs typeface="Times New Roman" panose="02020603050405020304" pitchFamily="18" charset="0"/>
              </a:rPr>
              <a:t>If all the target APs are selected from the recommendation and their Preference fields are already present in the Neighbor Report, the extra field carried in the preparation request frame may be omitted. </a:t>
            </a:r>
          </a:p>
        </p:txBody>
      </p:sp>
      <p:sp>
        <p:nvSpPr>
          <p:cNvPr id="38" name="Title 1">
            <a:extLst>
              <a:ext uri="{FF2B5EF4-FFF2-40B4-BE49-F238E27FC236}">
                <a16:creationId xmlns:a16="http://schemas.microsoft.com/office/drawing/2014/main" id="{32844D95-E0DE-4DD4-9958-26ABEF30E525}"/>
              </a:ext>
            </a:extLst>
          </p:cNvPr>
          <p:cNvSpPr txBox="1">
            <a:spLocks/>
          </p:cNvSpPr>
          <p:nvPr/>
        </p:nvSpPr>
        <p:spPr bwMode="auto">
          <a:xfrm>
            <a:off x="599681" y="944156"/>
            <a:ext cx="5180541"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457200" indent="-457200" algn="l">
              <a:buFont typeface="Wingdings" panose="05000000000000000000" pitchFamily="2" charset="2"/>
              <a:buChar char="n"/>
            </a:pPr>
            <a:r>
              <a:rPr lang="en-US" altLang="zh-CN" sz="2400" kern="0" dirty="0"/>
              <a:t>Solution 4: The Preference field</a:t>
            </a:r>
            <a:br>
              <a:rPr lang="en-US" altLang="zh-CN" sz="2400" kern="0" dirty="0"/>
            </a:br>
            <a:endParaRPr lang="en-GB" sz="2400" kern="0" dirty="0"/>
          </a:p>
        </p:txBody>
      </p:sp>
      <p:cxnSp>
        <p:nvCxnSpPr>
          <p:cNvPr id="11" name="直接连接符 10">
            <a:extLst>
              <a:ext uri="{FF2B5EF4-FFF2-40B4-BE49-F238E27FC236}">
                <a16:creationId xmlns:a16="http://schemas.microsoft.com/office/drawing/2014/main" id="{AD02E764-CEC2-4E97-8811-F250D03218CB}"/>
              </a:ext>
            </a:extLst>
          </p:cNvPr>
          <p:cNvCxnSpPr>
            <a:cxnSpLocks/>
            <a:stCxn id="12" idx="2"/>
          </p:cNvCxnSpPr>
          <p:nvPr/>
        </p:nvCxnSpPr>
        <p:spPr>
          <a:xfrm>
            <a:off x="6956968" y="1396858"/>
            <a:ext cx="40211" cy="491246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矩形 11">
            <a:extLst>
              <a:ext uri="{FF2B5EF4-FFF2-40B4-BE49-F238E27FC236}">
                <a16:creationId xmlns:a16="http://schemas.microsoft.com/office/drawing/2014/main" id="{8371D725-64E3-42B6-8A9A-85C6D91DA686}"/>
              </a:ext>
            </a:extLst>
          </p:cNvPr>
          <p:cNvSpPr/>
          <p:nvPr/>
        </p:nvSpPr>
        <p:spPr>
          <a:xfrm>
            <a:off x="6544743" y="1001996"/>
            <a:ext cx="824450"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solidFill>
                  <a:schemeClr val="tx1"/>
                </a:solidFill>
              </a:rPr>
              <a:t>Non-AP MLD</a:t>
            </a:r>
            <a:endParaRPr lang="zh-CN" altLang="en-US" sz="1400" dirty="0">
              <a:solidFill>
                <a:schemeClr val="tx1"/>
              </a:solidFill>
            </a:endParaRPr>
          </a:p>
        </p:txBody>
      </p:sp>
      <p:cxnSp>
        <p:nvCxnSpPr>
          <p:cNvPr id="13" name="直接箭头连接符 12">
            <a:extLst>
              <a:ext uri="{FF2B5EF4-FFF2-40B4-BE49-F238E27FC236}">
                <a16:creationId xmlns:a16="http://schemas.microsoft.com/office/drawing/2014/main" id="{BFDB7FD8-AD7C-4730-82E3-0E2790C2F718}"/>
              </a:ext>
            </a:extLst>
          </p:cNvPr>
          <p:cNvCxnSpPr>
            <a:cxnSpLocks/>
          </p:cNvCxnSpPr>
          <p:nvPr/>
        </p:nvCxnSpPr>
        <p:spPr>
          <a:xfrm>
            <a:off x="7000956" y="22215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14" name="直接箭头连接符 13">
            <a:extLst>
              <a:ext uri="{FF2B5EF4-FFF2-40B4-BE49-F238E27FC236}">
                <a16:creationId xmlns:a16="http://schemas.microsoft.com/office/drawing/2014/main" id="{373F315D-629E-457F-A6EC-540D26DD59E3}"/>
              </a:ext>
            </a:extLst>
          </p:cNvPr>
          <p:cNvCxnSpPr>
            <a:cxnSpLocks/>
          </p:cNvCxnSpPr>
          <p:nvPr/>
        </p:nvCxnSpPr>
        <p:spPr>
          <a:xfrm flipH="1">
            <a:off x="6977795" y="2584545"/>
            <a:ext cx="2655425"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15" name="文本框 14">
            <a:extLst>
              <a:ext uri="{FF2B5EF4-FFF2-40B4-BE49-F238E27FC236}">
                <a16:creationId xmlns:a16="http://schemas.microsoft.com/office/drawing/2014/main" id="{566410EE-4563-4DC1-8215-1C80668DE405}"/>
              </a:ext>
            </a:extLst>
          </p:cNvPr>
          <p:cNvSpPr txBox="1"/>
          <p:nvPr/>
        </p:nvSpPr>
        <p:spPr>
          <a:xfrm>
            <a:off x="7167960" y="1701922"/>
            <a:ext cx="2153100" cy="646331"/>
          </a:xfrm>
          <a:prstGeom prst="rect">
            <a:avLst/>
          </a:prstGeom>
          <a:noFill/>
          <a:ln w="19050">
            <a:noFill/>
          </a:ln>
        </p:spPr>
        <p:txBody>
          <a:bodyPr wrap="square">
            <a:spAutoFit/>
          </a:bodyPr>
          <a:lstStyle/>
          <a:p>
            <a:pPr algn="ctr"/>
            <a:r>
              <a:rPr lang="en-US" altLang="zh-CN" sz="1200" dirty="0">
                <a:solidFill>
                  <a:schemeClr val="tx1"/>
                </a:solidFill>
              </a:rPr>
              <a:t>ST Preparation Request</a:t>
            </a:r>
          </a:p>
          <a:p>
            <a:pPr algn="ctr"/>
            <a:r>
              <a:rPr lang="en-US" altLang="zh-CN" sz="1200" dirty="0">
                <a:solidFill>
                  <a:schemeClr val="tx1"/>
                </a:solidFill>
              </a:rPr>
              <a:t>(with Target AP MLD1, </a:t>
            </a:r>
            <a:r>
              <a:rPr lang="en-US" altLang="zh-CN" sz="1200" dirty="0">
                <a:solidFill>
                  <a:srgbClr val="FF0000"/>
                </a:solidFill>
              </a:rPr>
              <a:t>Preference value=128</a:t>
            </a:r>
            <a:r>
              <a:rPr lang="en-US" altLang="zh-CN" sz="1200" dirty="0">
                <a:solidFill>
                  <a:schemeClr val="tx1"/>
                </a:solidFill>
              </a:rPr>
              <a:t>)</a:t>
            </a:r>
            <a:endParaRPr lang="zh-CN" altLang="en-US" sz="1200" dirty="0">
              <a:solidFill>
                <a:schemeClr val="tx1"/>
              </a:solidFill>
            </a:endParaRPr>
          </a:p>
        </p:txBody>
      </p:sp>
      <p:sp>
        <p:nvSpPr>
          <p:cNvPr id="16" name="文本框 15">
            <a:extLst>
              <a:ext uri="{FF2B5EF4-FFF2-40B4-BE49-F238E27FC236}">
                <a16:creationId xmlns:a16="http://schemas.microsoft.com/office/drawing/2014/main" id="{926C0F70-629D-41B9-A7AA-46FB2FEA58D8}"/>
              </a:ext>
            </a:extLst>
          </p:cNvPr>
          <p:cNvSpPr txBox="1"/>
          <p:nvPr/>
        </p:nvSpPr>
        <p:spPr>
          <a:xfrm>
            <a:off x="7227895" y="2333848"/>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cxnSp>
        <p:nvCxnSpPr>
          <p:cNvPr id="17" name="直接箭头连接符 16">
            <a:extLst>
              <a:ext uri="{FF2B5EF4-FFF2-40B4-BE49-F238E27FC236}">
                <a16:creationId xmlns:a16="http://schemas.microsoft.com/office/drawing/2014/main" id="{AB6976A1-D86B-48C2-A10F-F25A9614ED20}"/>
              </a:ext>
            </a:extLst>
          </p:cNvPr>
          <p:cNvCxnSpPr>
            <a:cxnSpLocks/>
          </p:cNvCxnSpPr>
          <p:nvPr/>
        </p:nvCxnSpPr>
        <p:spPr>
          <a:xfrm>
            <a:off x="7002441" y="5616150"/>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18" name="文本框 17">
            <a:extLst>
              <a:ext uri="{FF2B5EF4-FFF2-40B4-BE49-F238E27FC236}">
                <a16:creationId xmlns:a16="http://schemas.microsoft.com/office/drawing/2014/main" id="{98E3393C-A760-449E-88D8-084D41FEC497}"/>
              </a:ext>
            </a:extLst>
          </p:cNvPr>
          <p:cNvSpPr txBox="1"/>
          <p:nvPr/>
        </p:nvSpPr>
        <p:spPr>
          <a:xfrm>
            <a:off x="9560636" y="2003277"/>
            <a:ext cx="1293375" cy="461665"/>
          </a:xfrm>
          <a:prstGeom prst="rect">
            <a:avLst/>
          </a:prstGeom>
          <a:noFill/>
          <a:ln w="19050">
            <a:noFill/>
          </a:ln>
        </p:spPr>
        <p:txBody>
          <a:bodyPr wrap="square">
            <a:spAutoFit/>
          </a:bodyPr>
          <a:lstStyle/>
          <a:p>
            <a:pPr algn="ctr"/>
            <a:r>
              <a:rPr lang="en-US" altLang="zh-CN" sz="1200" dirty="0">
                <a:solidFill>
                  <a:schemeClr val="tx1"/>
                </a:solidFill>
              </a:rPr>
              <a:t>Context transfer</a:t>
            </a:r>
            <a:br>
              <a:rPr lang="en-US" altLang="zh-CN" sz="1200" dirty="0">
                <a:solidFill>
                  <a:schemeClr val="tx1"/>
                </a:solidFill>
              </a:rPr>
            </a:br>
            <a:r>
              <a:rPr lang="en-US" altLang="zh-CN" sz="1200" dirty="0">
                <a:solidFill>
                  <a:schemeClr val="tx1"/>
                </a:solidFill>
              </a:rPr>
              <a:t>+ Links add</a:t>
            </a:r>
            <a:endParaRPr lang="zh-CN" altLang="en-US" sz="1200" dirty="0">
              <a:solidFill>
                <a:schemeClr val="tx1"/>
              </a:solidFill>
            </a:endParaRPr>
          </a:p>
        </p:txBody>
      </p:sp>
      <p:cxnSp>
        <p:nvCxnSpPr>
          <p:cNvPr id="19" name="直接箭头连接符 18">
            <a:extLst>
              <a:ext uri="{FF2B5EF4-FFF2-40B4-BE49-F238E27FC236}">
                <a16:creationId xmlns:a16="http://schemas.microsoft.com/office/drawing/2014/main" id="{C2FDD9AD-5DB1-43E4-8C60-DD3857317F22}"/>
              </a:ext>
            </a:extLst>
          </p:cNvPr>
          <p:cNvCxnSpPr>
            <a:cxnSpLocks/>
          </p:cNvCxnSpPr>
          <p:nvPr/>
        </p:nvCxnSpPr>
        <p:spPr>
          <a:xfrm>
            <a:off x="6956968" y="1933569"/>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20" name="直接箭头连接符 19">
            <a:extLst>
              <a:ext uri="{FF2B5EF4-FFF2-40B4-BE49-F238E27FC236}">
                <a16:creationId xmlns:a16="http://schemas.microsoft.com/office/drawing/2014/main" id="{A9B0D906-391C-4C58-BFF4-AEB237F4E6BE}"/>
              </a:ext>
            </a:extLst>
          </p:cNvPr>
          <p:cNvCxnSpPr>
            <a:cxnSpLocks/>
          </p:cNvCxnSpPr>
          <p:nvPr/>
        </p:nvCxnSpPr>
        <p:spPr bwMode="auto">
          <a:xfrm>
            <a:off x="9635402" y="2234109"/>
            <a:ext cx="1147845"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21" name="直接箭头连接符 20">
            <a:extLst>
              <a:ext uri="{FF2B5EF4-FFF2-40B4-BE49-F238E27FC236}">
                <a16:creationId xmlns:a16="http://schemas.microsoft.com/office/drawing/2014/main" id="{7D491488-CCA1-4257-9122-45305D1FAEFA}"/>
              </a:ext>
            </a:extLst>
          </p:cNvPr>
          <p:cNvCxnSpPr>
            <a:cxnSpLocks/>
          </p:cNvCxnSpPr>
          <p:nvPr/>
        </p:nvCxnSpPr>
        <p:spPr>
          <a:xfrm>
            <a:off x="6999505" y="5461265"/>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sp>
        <p:nvSpPr>
          <p:cNvPr id="22" name="文本框 21">
            <a:extLst>
              <a:ext uri="{FF2B5EF4-FFF2-40B4-BE49-F238E27FC236}">
                <a16:creationId xmlns:a16="http://schemas.microsoft.com/office/drawing/2014/main" id="{9117AB54-AA16-4D43-B858-94F6570B674F}"/>
              </a:ext>
            </a:extLst>
          </p:cNvPr>
          <p:cNvSpPr txBox="1"/>
          <p:nvPr/>
        </p:nvSpPr>
        <p:spPr>
          <a:xfrm>
            <a:off x="6493905" y="3918769"/>
            <a:ext cx="3598155" cy="646331"/>
          </a:xfrm>
          <a:prstGeom prst="rect">
            <a:avLst/>
          </a:prstGeom>
          <a:noFill/>
          <a:ln w="19050">
            <a:noFill/>
          </a:ln>
        </p:spPr>
        <p:txBody>
          <a:bodyPr wrap="square">
            <a:spAutoFit/>
          </a:bodyPr>
          <a:lstStyle/>
          <a:p>
            <a:pPr algn="ctr"/>
            <a:r>
              <a:rPr lang="en-US" altLang="zh-CN" sz="1200" dirty="0">
                <a:solidFill>
                  <a:schemeClr val="tx1"/>
                </a:solidFill>
              </a:rPr>
              <a:t>ST Preparation Request </a:t>
            </a:r>
          </a:p>
          <a:p>
            <a:pPr algn="ctr"/>
            <a:r>
              <a:rPr lang="en-US" altLang="zh-CN" sz="1200" dirty="0">
                <a:solidFill>
                  <a:schemeClr val="tx1"/>
                </a:solidFill>
              </a:rPr>
              <a:t>(with Target AP MLD2,</a:t>
            </a:r>
            <a:br>
              <a:rPr lang="en-US" altLang="zh-CN" sz="1200" dirty="0">
                <a:solidFill>
                  <a:schemeClr val="tx1"/>
                </a:solidFill>
              </a:rPr>
            </a:br>
            <a:r>
              <a:rPr lang="en-US" altLang="zh-CN" sz="1200" dirty="0">
                <a:solidFill>
                  <a:srgbClr val="FF0000"/>
                </a:solidFill>
              </a:rPr>
              <a:t>Preference value=255</a:t>
            </a:r>
            <a:r>
              <a:rPr lang="en-US" altLang="zh-CN" sz="1200" dirty="0">
                <a:solidFill>
                  <a:schemeClr val="tx1"/>
                </a:solidFill>
              </a:rPr>
              <a:t>)</a:t>
            </a:r>
          </a:p>
        </p:txBody>
      </p:sp>
      <p:sp>
        <p:nvSpPr>
          <p:cNvPr id="23" name="文本框 22">
            <a:extLst>
              <a:ext uri="{FF2B5EF4-FFF2-40B4-BE49-F238E27FC236}">
                <a16:creationId xmlns:a16="http://schemas.microsoft.com/office/drawing/2014/main" id="{1037003B-2CA2-4543-B4A7-3C2C7C7C8726}"/>
              </a:ext>
            </a:extLst>
          </p:cNvPr>
          <p:cNvSpPr txBox="1"/>
          <p:nvPr/>
        </p:nvSpPr>
        <p:spPr>
          <a:xfrm>
            <a:off x="9578945" y="5142402"/>
            <a:ext cx="1293375" cy="461665"/>
          </a:xfrm>
          <a:prstGeom prst="rect">
            <a:avLst/>
          </a:prstGeom>
          <a:noFill/>
          <a:ln w="19050">
            <a:noFill/>
          </a:ln>
        </p:spPr>
        <p:txBody>
          <a:bodyPr wrap="square">
            <a:spAutoFit/>
          </a:bodyPr>
          <a:lstStyle/>
          <a:p>
            <a:pPr algn="ctr"/>
            <a:r>
              <a:rPr lang="en-US" altLang="zh-CN" sz="1200" dirty="0">
                <a:solidFill>
                  <a:srgbClr val="FF0000"/>
                </a:solidFill>
              </a:rPr>
              <a:t>Context delete</a:t>
            </a:r>
            <a:br>
              <a:rPr lang="en-US" altLang="zh-CN" sz="1200" dirty="0">
                <a:solidFill>
                  <a:srgbClr val="FF0000"/>
                </a:solidFill>
              </a:rPr>
            </a:br>
            <a:r>
              <a:rPr lang="en-US" altLang="zh-CN" sz="1200" dirty="0">
                <a:solidFill>
                  <a:srgbClr val="FF0000"/>
                </a:solidFill>
              </a:rPr>
              <a:t>+ Links delete</a:t>
            </a:r>
            <a:endParaRPr lang="zh-CN" altLang="en-US" sz="1200" dirty="0">
              <a:solidFill>
                <a:srgbClr val="FF0000"/>
              </a:solidFill>
            </a:endParaRPr>
          </a:p>
        </p:txBody>
      </p:sp>
      <p:cxnSp>
        <p:nvCxnSpPr>
          <p:cNvPr id="24" name="直接箭头连接符 23">
            <a:extLst>
              <a:ext uri="{FF2B5EF4-FFF2-40B4-BE49-F238E27FC236}">
                <a16:creationId xmlns:a16="http://schemas.microsoft.com/office/drawing/2014/main" id="{462E0A5C-0E18-426A-847B-C5563B4FFA05}"/>
              </a:ext>
            </a:extLst>
          </p:cNvPr>
          <p:cNvCxnSpPr>
            <a:cxnSpLocks/>
          </p:cNvCxnSpPr>
          <p:nvPr/>
        </p:nvCxnSpPr>
        <p:spPr>
          <a:xfrm>
            <a:off x="6971632" y="4161784"/>
            <a:ext cx="2660767"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25" name="直接箭头连接符 24">
            <a:extLst>
              <a:ext uri="{FF2B5EF4-FFF2-40B4-BE49-F238E27FC236}">
                <a16:creationId xmlns:a16="http://schemas.microsoft.com/office/drawing/2014/main" id="{4C3829DF-0F22-4338-BB60-ED7008868F86}"/>
              </a:ext>
            </a:extLst>
          </p:cNvPr>
          <p:cNvCxnSpPr>
            <a:cxnSpLocks/>
          </p:cNvCxnSpPr>
          <p:nvPr/>
        </p:nvCxnSpPr>
        <p:spPr bwMode="auto">
          <a:xfrm>
            <a:off x="9639214" y="5376481"/>
            <a:ext cx="1159406" cy="0"/>
          </a:xfrm>
          <a:prstGeom prst="straightConnector1">
            <a:avLst/>
          </a:prstGeom>
          <a:solidFill>
            <a:srgbClr val="00B8FF"/>
          </a:solidFill>
          <a:ln w="19050" cap="flat" cmpd="sng" algn="ctr">
            <a:solidFill>
              <a:schemeClr val="tx1"/>
            </a:solidFill>
            <a:prstDash val="sysDot"/>
            <a:round/>
            <a:headEnd type="triangle"/>
            <a:tailEnd type="triangle"/>
          </a:ln>
          <a:effectLst/>
        </p:spPr>
      </p:cxnSp>
      <p:cxnSp>
        <p:nvCxnSpPr>
          <p:cNvPr id="26" name="直接箭头连接符 25">
            <a:extLst>
              <a:ext uri="{FF2B5EF4-FFF2-40B4-BE49-F238E27FC236}">
                <a16:creationId xmlns:a16="http://schemas.microsoft.com/office/drawing/2014/main" id="{C02AD88A-8222-473B-9000-331E782A1CF9}"/>
              </a:ext>
            </a:extLst>
          </p:cNvPr>
          <p:cNvCxnSpPr>
            <a:cxnSpLocks/>
          </p:cNvCxnSpPr>
          <p:nvPr/>
        </p:nvCxnSpPr>
        <p:spPr>
          <a:xfrm>
            <a:off x="7007119" y="5645077"/>
            <a:ext cx="1600167" cy="1"/>
          </a:xfrm>
          <a:prstGeom prst="straightConnector1">
            <a:avLst/>
          </a:prstGeom>
          <a:ln w="19050">
            <a:noFill/>
            <a:prstDash val="solid"/>
            <a:tailEnd type="triangle"/>
          </a:ln>
        </p:spPr>
        <p:style>
          <a:lnRef idx="1">
            <a:schemeClr val="dk1"/>
          </a:lnRef>
          <a:fillRef idx="0">
            <a:schemeClr val="dk1"/>
          </a:fillRef>
          <a:effectRef idx="0">
            <a:schemeClr val="dk1"/>
          </a:effectRef>
          <a:fontRef idx="minor">
            <a:schemeClr val="tx1"/>
          </a:fontRef>
        </p:style>
      </p:cxnSp>
      <p:cxnSp>
        <p:nvCxnSpPr>
          <p:cNvPr id="27" name="直接箭头连接符 26">
            <a:extLst>
              <a:ext uri="{FF2B5EF4-FFF2-40B4-BE49-F238E27FC236}">
                <a16:creationId xmlns:a16="http://schemas.microsoft.com/office/drawing/2014/main" id="{C4B1431C-CBCE-4EF0-AD29-9CB98B1704E1}"/>
              </a:ext>
            </a:extLst>
          </p:cNvPr>
          <p:cNvCxnSpPr>
            <a:cxnSpLocks/>
          </p:cNvCxnSpPr>
          <p:nvPr/>
        </p:nvCxnSpPr>
        <p:spPr>
          <a:xfrm flipH="1">
            <a:off x="6997179" y="5958184"/>
            <a:ext cx="2646959" cy="0"/>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sp>
        <p:nvSpPr>
          <p:cNvPr id="28" name="文本框 27">
            <a:extLst>
              <a:ext uri="{FF2B5EF4-FFF2-40B4-BE49-F238E27FC236}">
                <a16:creationId xmlns:a16="http://schemas.microsoft.com/office/drawing/2014/main" id="{570A4E8C-C8FD-4EE7-B8FE-3F051C893403}"/>
              </a:ext>
            </a:extLst>
          </p:cNvPr>
          <p:cNvSpPr txBox="1"/>
          <p:nvPr/>
        </p:nvSpPr>
        <p:spPr>
          <a:xfrm>
            <a:off x="7227895" y="5681185"/>
            <a:ext cx="2153100" cy="276999"/>
          </a:xfrm>
          <a:prstGeom prst="rect">
            <a:avLst/>
          </a:prstGeom>
          <a:noFill/>
          <a:ln w="19050">
            <a:noFill/>
          </a:ln>
        </p:spPr>
        <p:txBody>
          <a:bodyPr wrap="square">
            <a:spAutoFit/>
          </a:bodyPr>
          <a:lstStyle/>
          <a:p>
            <a:pPr algn="ctr"/>
            <a:r>
              <a:rPr lang="en-US" altLang="zh-CN" sz="1200" dirty="0"/>
              <a:t>3</a:t>
            </a:r>
            <a:r>
              <a:rPr lang="en-US" altLang="zh-CN" sz="1200" dirty="0">
                <a:solidFill>
                  <a:schemeClr val="tx1"/>
                </a:solidFill>
              </a:rPr>
              <a:t>ST Preparation Response</a:t>
            </a:r>
            <a:endParaRPr lang="zh-CN" altLang="en-US" sz="1200" dirty="0">
              <a:solidFill>
                <a:schemeClr val="tx1"/>
              </a:solidFill>
            </a:endParaRPr>
          </a:p>
        </p:txBody>
      </p:sp>
      <p:sp>
        <p:nvSpPr>
          <p:cNvPr id="29" name="文本框 28">
            <a:extLst>
              <a:ext uri="{FF2B5EF4-FFF2-40B4-BE49-F238E27FC236}">
                <a16:creationId xmlns:a16="http://schemas.microsoft.com/office/drawing/2014/main" id="{41592BBA-FF79-4AA0-94B0-0A40F33DABFA}"/>
              </a:ext>
            </a:extLst>
          </p:cNvPr>
          <p:cNvSpPr txBox="1"/>
          <p:nvPr/>
        </p:nvSpPr>
        <p:spPr>
          <a:xfrm>
            <a:off x="9578945" y="5526636"/>
            <a:ext cx="2175949" cy="276999"/>
          </a:xfrm>
          <a:prstGeom prst="rect">
            <a:avLst/>
          </a:prstGeom>
          <a:noFill/>
          <a:ln w="19050">
            <a:noFill/>
          </a:ln>
        </p:spPr>
        <p:txBody>
          <a:bodyPr wrap="square">
            <a:spAutoFit/>
          </a:bodyPr>
          <a:lstStyle/>
          <a:p>
            <a:pPr algn="ctr"/>
            <a:r>
              <a:rPr lang="en-US" altLang="zh-CN" sz="1200" dirty="0">
                <a:solidFill>
                  <a:schemeClr val="tx1"/>
                </a:solidFill>
              </a:rPr>
              <a:t>Context transfer + Links add</a:t>
            </a:r>
            <a:endParaRPr lang="zh-CN" altLang="en-US" sz="1200" dirty="0">
              <a:solidFill>
                <a:schemeClr val="tx1"/>
              </a:solidFill>
            </a:endParaRPr>
          </a:p>
        </p:txBody>
      </p:sp>
      <p:cxnSp>
        <p:nvCxnSpPr>
          <p:cNvPr id="30" name="直接箭头连接符 29">
            <a:extLst>
              <a:ext uri="{FF2B5EF4-FFF2-40B4-BE49-F238E27FC236}">
                <a16:creationId xmlns:a16="http://schemas.microsoft.com/office/drawing/2014/main" id="{7B0346BC-9C71-4623-87FD-3CA339805F94}"/>
              </a:ext>
            </a:extLst>
          </p:cNvPr>
          <p:cNvCxnSpPr>
            <a:cxnSpLocks/>
          </p:cNvCxnSpPr>
          <p:nvPr/>
        </p:nvCxnSpPr>
        <p:spPr bwMode="auto">
          <a:xfrm>
            <a:off x="9650983" y="5777737"/>
            <a:ext cx="2031875" cy="0"/>
          </a:xfrm>
          <a:prstGeom prst="straightConnector1">
            <a:avLst/>
          </a:prstGeom>
          <a:solidFill>
            <a:srgbClr val="00B8FF"/>
          </a:solidFill>
          <a:ln w="19050" cap="flat" cmpd="sng" algn="ctr">
            <a:solidFill>
              <a:schemeClr val="tx1"/>
            </a:solidFill>
            <a:prstDash val="sysDot"/>
            <a:round/>
            <a:headEnd type="triangle"/>
            <a:tailEnd type="triangle"/>
          </a:ln>
          <a:effectLst/>
        </p:spPr>
      </p:cxnSp>
      <p:grpSp>
        <p:nvGrpSpPr>
          <p:cNvPr id="31" name="组合 30">
            <a:extLst>
              <a:ext uri="{FF2B5EF4-FFF2-40B4-BE49-F238E27FC236}">
                <a16:creationId xmlns:a16="http://schemas.microsoft.com/office/drawing/2014/main" id="{C4D97EFD-1252-44C8-85F9-26E5B7DCB203}"/>
              </a:ext>
            </a:extLst>
          </p:cNvPr>
          <p:cNvGrpSpPr/>
          <p:nvPr/>
        </p:nvGrpSpPr>
        <p:grpSpPr>
          <a:xfrm>
            <a:off x="11234592" y="938359"/>
            <a:ext cx="902691" cy="5370961"/>
            <a:chOff x="11133369" y="938359"/>
            <a:chExt cx="902691" cy="5370961"/>
          </a:xfrm>
        </p:grpSpPr>
        <p:sp>
          <p:nvSpPr>
            <p:cNvPr id="32" name="矩形 31">
              <a:extLst>
                <a:ext uri="{FF2B5EF4-FFF2-40B4-BE49-F238E27FC236}">
                  <a16:creationId xmlns:a16="http://schemas.microsoft.com/office/drawing/2014/main" id="{988ECEEF-E4C2-4828-8B2C-6AF70FDF8279}"/>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33" name="直接连接符 32">
              <a:extLst>
                <a:ext uri="{FF2B5EF4-FFF2-40B4-BE49-F238E27FC236}">
                  <a16:creationId xmlns:a16="http://schemas.microsoft.com/office/drawing/2014/main" id="{229F4C00-4E32-4247-8BC5-B159B2D505B4}"/>
                </a:ext>
              </a:extLst>
            </p:cNvPr>
            <p:cNvCxnSpPr>
              <a:cxnSpLocks/>
              <a:stCxn id="32" idx="2"/>
            </p:cNvCxnSpPr>
            <p:nvPr/>
          </p:nvCxnSpPr>
          <p:spPr>
            <a:xfrm>
              <a:off x="11581635" y="1397400"/>
              <a:ext cx="0"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8F3222C8-C563-4C5D-801C-8CA6A63E512E}"/>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MLD2</a:t>
              </a:r>
              <a:endParaRPr lang="zh-CN" altLang="en-US" sz="900" dirty="0">
                <a:solidFill>
                  <a:schemeClr val="tx1"/>
                </a:solidFill>
              </a:endParaRPr>
            </a:p>
          </p:txBody>
        </p:sp>
      </p:grpSp>
      <p:grpSp>
        <p:nvGrpSpPr>
          <p:cNvPr id="35" name="组合 34">
            <a:extLst>
              <a:ext uri="{FF2B5EF4-FFF2-40B4-BE49-F238E27FC236}">
                <a16:creationId xmlns:a16="http://schemas.microsoft.com/office/drawing/2014/main" id="{83788321-069A-4A2C-AEFF-F1FCA1B3ECC3}"/>
              </a:ext>
            </a:extLst>
          </p:cNvPr>
          <p:cNvGrpSpPr/>
          <p:nvPr/>
        </p:nvGrpSpPr>
        <p:grpSpPr>
          <a:xfrm>
            <a:off x="10334981" y="938359"/>
            <a:ext cx="902691" cy="5370961"/>
            <a:chOff x="11133369" y="938359"/>
            <a:chExt cx="902691" cy="5370961"/>
          </a:xfrm>
        </p:grpSpPr>
        <p:sp>
          <p:nvSpPr>
            <p:cNvPr id="36" name="矩形 35">
              <a:extLst>
                <a:ext uri="{FF2B5EF4-FFF2-40B4-BE49-F238E27FC236}">
                  <a16:creationId xmlns:a16="http://schemas.microsoft.com/office/drawing/2014/main" id="{D8E22B7D-31BA-4DE5-9D20-BC0A4CEBF9EA}"/>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39" name="直接连接符 38">
              <a:extLst>
                <a:ext uri="{FF2B5EF4-FFF2-40B4-BE49-F238E27FC236}">
                  <a16:creationId xmlns:a16="http://schemas.microsoft.com/office/drawing/2014/main" id="{7CE4089C-8F91-4081-A5E2-AFCB01580461}"/>
                </a:ext>
              </a:extLst>
            </p:cNvPr>
            <p:cNvCxnSpPr>
              <a:cxnSpLocks/>
              <a:stCxn id="36" idx="2"/>
            </p:cNvCxnSpPr>
            <p:nvPr/>
          </p:nvCxnSpPr>
          <p:spPr>
            <a:xfrm>
              <a:off x="11581635" y="1397400"/>
              <a:ext cx="15373"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文本框 39">
              <a:extLst>
                <a:ext uri="{FF2B5EF4-FFF2-40B4-BE49-F238E27FC236}">
                  <a16:creationId xmlns:a16="http://schemas.microsoft.com/office/drawing/2014/main" id="{4840ED10-CACF-49AE-9F45-962FA032E6B4}"/>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Target AP MLD1</a:t>
              </a:r>
              <a:endParaRPr lang="zh-CN" altLang="en-US" sz="900" dirty="0">
                <a:solidFill>
                  <a:schemeClr val="tx1"/>
                </a:solidFill>
              </a:endParaRPr>
            </a:p>
          </p:txBody>
        </p:sp>
      </p:grpSp>
      <p:grpSp>
        <p:nvGrpSpPr>
          <p:cNvPr id="41" name="组合 40">
            <a:extLst>
              <a:ext uri="{FF2B5EF4-FFF2-40B4-BE49-F238E27FC236}">
                <a16:creationId xmlns:a16="http://schemas.microsoft.com/office/drawing/2014/main" id="{C3E4C9F8-81BD-4740-95E9-E16516CE99FF}"/>
              </a:ext>
            </a:extLst>
          </p:cNvPr>
          <p:cNvGrpSpPr/>
          <p:nvPr/>
        </p:nvGrpSpPr>
        <p:grpSpPr>
          <a:xfrm>
            <a:off x="9189369" y="938359"/>
            <a:ext cx="902691" cy="5370961"/>
            <a:chOff x="11133369" y="938359"/>
            <a:chExt cx="902691" cy="5370961"/>
          </a:xfrm>
        </p:grpSpPr>
        <p:sp>
          <p:nvSpPr>
            <p:cNvPr id="42" name="矩形 41">
              <a:extLst>
                <a:ext uri="{FF2B5EF4-FFF2-40B4-BE49-F238E27FC236}">
                  <a16:creationId xmlns:a16="http://schemas.microsoft.com/office/drawing/2014/main" id="{766498F1-BDBD-472A-BFC7-E6309A9D5255}"/>
                </a:ext>
              </a:extLst>
            </p:cNvPr>
            <p:cNvSpPr/>
            <p:nvPr/>
          </p:nvSpPr>
          <p:spPr>
            <a:xfrm>
              <a:off x="11190142" y="1002538"/>
              <a:ext cx="782985" cy="39486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solidFill>
                  <a:schemeClr val="tx1"/>
                </a:solidFill>
              </a:endParaRPr>
            </a:p>
          </p:txBody>
        </p:sp>
        <p:cxnSp>
          <p:nvCxnSpPr>
            <p:cNvPr id="43" name="直接连接符 42">
              <a:extLst>
                <a:ext uri="{FF2B5EF4-FFF2-40B4-BE49-F238E27FC236}">
                  <a16:creationId xmlns:a16="http://schemas.microsoft.com/office/drawing/2014/main" id="{A9EDF04A-6AFF-473F-AF3C-9BE77B205831}"/>
                </a:ext>
              </a:extLst>
            </p:cNvPr>
            <p:cNvCxnSpPr>
              <a:cxnSpLocks/>
              <a:stCxn id="42" idx="2"/>
            </p:cNvCxnSpPr>
            <p:nvPr/>
          </p:nvCxnSpPr>
          <p:spPr>
            <a:xfrm>
              <a:off x="11581635" y="1397400"/>
              <a:ext cx="13154" cy="49119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文本框 43">
              <a:extLst>
                <a:ext uri="{FF2B5EF4-FFF2-40B4-BE49-F238E27FC236}">
                  <a16:creationId xmlns:a16="http://schemas.microsoft.com/office/drawing/2014/main" id="{6373D888-8A85-4EA2-B24B-E46654210188}"/>
                </a:ext>
              </a:extLst>
            </p:cNvPr>
            <p:cNvSpPr txBox="1"/>
            <p:nvPr/>
          </p:nvSpPr>
          <p:spPr>
            <a:xfrm>
              <a:off x="11133369" y="938359"/>
              <a:ext cx="902691" cy="523220"/>
            </a:xfrm>
            <a:prstGeom prst="rect">
              <a:avLst/>
            </a:prstGeom>
            <a:noFill/>
          </p:spPr>
          <p:txBody>
            <a:bodyPr wrap="square">
              <a:spAutoFit/>
            </a:bodyPr>
            <a:lstStyle/>
            <a:p>
              <a:pPr algn="ctr"/>
              <a:r>
                <a:rPr lang="en-US" altLang="zh-CN" sz="1400" dirty="0">
                  <a:solidFill>
                    <a:schemeClr val="tx1"/>
                  </a:solidFill>
                </a:rPr>
                <a:t>Current AP MLD</a:t>
              </a:r>
              <a:endParaRPr lang="zh-CN" altLang="en-US" sz="900" dirty="0">
                <a:solidFill>
                  <a:schemeClr val="tx1"/>
                </a:solidFill>
              </a:endParaRPr>
            </a:p>
          </p:txBody>
        </p:sp>
      </p:grpSp>
      <p:grpSp>
        <p:nvGrpSpPr>
          <p:cNvPr id="45" name="组合 44">
            <a:extLst>
              <a:ext uri="{FF2B5EF4-FFF2-40B4-BE49-F238E27FC236}">
                <a16:creationId xmlns:a16="http://schemas.microsoft.com/office/drawing/2014/main" id="{ED77E167-059E-455B-BB59-137E2D465CF9}"/>
              </a:ext>
            </a:extLst>
          </p:cNvPr>
          <p:cNvGrpSpPr/>
          <p:nvPr/>
        </p:nvGrpSpPr>
        <p:grpSpPr>
          <a:xfrm>
            <a:off x="8593199" y="3349594"/>
            <a:ext cx="1052101" cy="703025"/>
            <a:chOff x="5000619" y="3311667"/>
            <a:chExt cx="1052101" cy="703025"/>
          </a:xfrm>
        </p:grpSpPr>
        <p:cxnSp>
          <p:nvCxnSpPr>
            <p:cNvPr id="46" name="直接箭头连接符 45">
              <a:extLst>
                <a:ext uri="{FF2B5EF4-FFF2-40B4-BE49-F238E27FC236}">
                  <a16:creationId xmlns:a16="http://schemas.microsoft.com/office/drawing/2014/main" id="{59C28124-AD27-4CE6-AB4F-E4CE50A5019B}"/>
                </a:ext>
              </a:extLst>
            </p:cNvPr>
            <p:cNvCxnSpPr>
              <a:cxnSpLocks/>
            </p:cNvCxnSpPr>
            <p:nvPr/>
          </p:nvCxnSpPr>
          <p:spPr bwMode="auto">
            <a:xfrm>
              <a:off x="5879607" y="3802912"/>
              <a:ext cx="173113" cy="211780"/>
            </a:xfrm>
            <a:prstGeom prst="straightConnector1">
              <a:avLst/>
            </a:prstGeom>
            <a:solidFill>
              <a:srgbClr val="00B8FF"/>
            </a:solidFill>
            <a:ln w="9525" cap="flat" cmpd="sng" algn="ctr">
              <a:solidFill>
                <a:schemeClr val="accent2"/>
              </a:solidFill>
              <a:prstDash val="solid"/>
              <a:round/>
              <a:headEnd type="none" w="med" len="med"/>
              <a:tailEnd type="triangle"/>
            </a:ln>
            <a:effectLst/>
          </p:spPr>
        </p:cxnSp>
        <p:sp>
          <p:nvSpPr>
            <p:cNvPr id="47" name="矩形: 圆角 46">
              <a:extLst>
                <a:ext uri="{FF2B5EF4-FFF2-40B4-BE49-F238E27FC236}">
                  <a16:creationId xmlns:a16="http://schemas.microsoft.com/office/drawing/2014/main" id="{9235F5DE-07BC-4EEB-9D54-3A7A42E3B88B}"/>
                </a:ext>
              </a:extLst>
            </p:cNvPr>
            <p:cNvSpPr/>
            <p:nvPr/>
          </p:nvSpPr>
          <p:spPr bwMode="auto">
            <a:xfrm>
              <a:off x="5102093" y="3311667"/>
              <a:ext cx="799315" cy="549381"/>
            </a:xfrm>
            <a:prstGeom prst="round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48" name="文本框 47">
              <a:extLst>
                <a:ext uri="{FF2B5EF4-FFF2-40B4-BE49-F238E27FC236}">
                  <a16:creationId xmlns:a16="http://schemas.microsoft.com/office/drawing/2014/main" id="{4B415FA8-B860-4891-B44C-64B1681E807D}"/>
                </a:ext>
              </a:extLst>
            </p:cNvPr>
            <p:cNvSpPr txBox="1"/>
            <p:nvPr/>
          </p:nvSpPr>
          <p:spPr>
            <a:xfrm>
              <a:off x="5000619" y="3316132"/>
              <a:ext cx="1005546" cy="549381"/>
            </a:xfrm>
            <a:prstGeom prst="rect">
              <a:avLst/>
            </a:prstGeom>
            <a:noFill/>
            <a:ln w="19050">
              <a:noFill/>
            </a:ln>
          </p:spPr>
          <p:txBody>
            <a:bodyPr wrap="square">
              <a:spAutoFit/>
            </a:bodyPr>
            <a:lstStyle/>
            <a:p>
              <a:pPr algn="ctr">
                <a:lnSpc>
                  <a:spcPct val="90000"/>
                </a:lnSpc>
              </a:pPr>
              <a:r>
                <a:rPr lang="en-US" altLang="zh-CN" sz="1100" dirty="0">
                  <a:solidFill>
                    <a:schemeClr val="accent6">
                      <a:lumMod val="75000"/>
                    </a:schemeClr>
                  </a:solidFill>
                </a:rPr>
                <a:t>STA has reached to the Max Number</a:t>
              </a:r>
              <a:endParaRPr lang="zh-CN" altLang="en-US" sz="1100" dirty="0">
                <a:solidFill>
                  <a:schemeClr val="accent6">
                    <a:lumMod val="75000"/>
                  </a:schemeClr>
                </a:solidFill>
              </a:endParaRPr>
            </a:p>
          </p:txBody>
        </p:sp>
      </p:grpSp>
      <p:sp>
        <p:nvSpPr>
          <p:cNvPr id="49" name="文本框 48">
            <a:extLst>
              <a:ext uri="{FF2B5EF4-FFF2-40B4-BE49-F238E27FC236}">
                <a16:creationId xmlns:a16="http://schemas.microsoft.com/office/drawing/2014/main" id="{412393EC-83FA-4EB4-8DA5-E35E08148ED1}"/>
              </a:ext>
            </a:extLst>
          </p:cNvPr>
          <p:cNvSpPr txBox="1"/>
          <p:nvPr/>
        </p:nvSpPr>
        <p:spPr>
          <a:xfrm>
            <a:off x="6908388" y="3114014"/>
            <a:ext cx="1005546" cy="424732"/>
          </a:xfrm>
          <a:prstGeom prst="rect">
            <a:avLst/>
          </a:prstGeom>
          <a:noFill/>
          <a:ln w="19050">
            <a:noFill/>
          </a:ln>
        </p:spPr>
        <p:txBody>
          <a:bodyPr wrap="square">
            <a:spAutoFit/>
          </a:bodyPr>
          <a:lstStyle/>
          <a:p>
            <a:pPr algn="ctr">
              <a:lnSpc>
                <a:spcPct val="90000"/>
              </a:lnSpc>
            </a:pPr>
            <a:r>
              <a:rPr lang="en-US" altLang="zh-CN" sz="1200" b="1" dirty="0">
                <a:solidFill>
                  <a:srgbClr val="00B0F0"/>
                </a:solidFill>
              </a:rPr>
              <a:t>STA Moving to AP2</a:t>
            </a:r>
            <a:endParaRPr lang="zh-CN" altLang="en-US" sz="1200" b="1" dirty="0">
              <a:solidFill>
                <a:srgbClr val="00B0F0"/>
              </a:solidFill>
            </a:endParaRPr>
          </a:p>
        </p:txBody>
      </p:sp>
      <p:sp>
        <p:nvSpPr>
          <p:cNvPr id="50" name="矩形: 圆角 49">
            <a:extLst>
              <a:ext uri="{FF2B5EF4-FFF2-40B4-BE49-F238E27FC236}">
                <a16:creationId xmlns:a16="http://schemas.microsoft.com/office/drawing/2014/main" id="{26FDD0DC-073C-4BDD-A242-4694499A0454}"/>
              </a:ext>
            </a:extLst>
          </p:cNvPr>
          <p:cNvSpPr/>
          <p:nvPr/>
        </p:nvSpPr>
        <p:spPr bwMode="auto">
          <a:xfrm>
            <a:off x="8919684" y="4525375"/>
            <a:ext cx="1472069" cy="659749"/>
          </a:xfrm>
          <a:prstGeom prst="roundRect">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zh-CN" altLang="en-US" sz="2400" b="0" i="0" u="none" strike="noStrike" cap="none" normalizeH="0" baseline="0">
              <a:ln>
                <a:noFill/>
              </a:ln>
              <a:solidFill>
                <a:schemeClr val="bg1"/>
              </a:solidFill>
              <a:effectLst/>
              <a:latin typeface="Times New Roman" pitchFamily="16" charset="0"/>
              <a:ea typeface="MS Gothic" charset="-128"/>
            </a:endParaRPr>
          </a:p>
        </p:txBody>
      </p:sp>
      <p:sp>
        <p:nvSpPr>
          <p:cNvPr id="51" name="文本框 50">
            <a:extLst>
              <a:ext uri="{FF2B5EF4-FFF2-40B4-BE49-F238E27FC236}">
                <a16:creationId xmlns:a16="http://schemas.microsoft.com/office/drawing/2014/main" id="{F61BBB2B-122F-4C88-9FB7-5519CA54E48E}"/>
              </a:ext>
            </a:extLst>
          </p:cNvPr>
          <p:cNvSpPr txBox="1"/>
          <p:nvPr/>
        </p:nvSpPr>
        <p:spPr>
          <a:xfrm>
            <a:off x="8867396" y="4535431"/>
            <a:ext cx="1566786" cy="646331"/>
          </a:xfrm>
          <a:prstGeom prst="rect">
            <a:avLst/>
          </a:prstGeom>
          <a:noFill/>
          <a:ln w="19050">
            <a:noFill/>
          </a:ln>
        </p:spPr>
        <p:txBody>
          <a:bodyPr wrap="square">
            <a:spAutoFit/>
          </a:bodyPr>
          <a:lstStyle/>
          <a:p>
            <a:pPr algn="ctr"/>
            <a:r>
              <a:rPr lang="en-US" altLang="zh-CN" sz="1200" dirty="0">
                <a:solidFill>
                  <a:srgbClr val="FF0000"/>
                </a:solidFill>
              </a:rPr>
              <a:t>Remove the prepared target AP with lowest preference field value</a:t>
            </a:r>
          </a:p>
        </p:txBody>
      </p:sp>
    </p:spTree>
    <p:extLst>
      <p:ext uri="{BB962C8B-B14F-4D97-AF65-F5344CB8AC3E}">
        <p14:creationId xmlns:p14="http://schemas.microsoft.com/office/powerpoint/2010/main" val="16839350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8</a:t>
            </a:fld>
            <a:endParaRPr lang="en-GB"/>
          </a:p>
        </p:txBody>
      </p:sp>
      <p:sp>
        <p:nvSpPr>
          <p:cNvPr id="5" name="日期占位符 4">
            <a:extLst>
              <a:ext uri="{FF2B5EF4-FFF2-40B4-BE49-F238E27FC236}">
                <a16:creationId xmlns:a16="http://schemas.microsoft.com/office/drawing/2014/main" id="{E4FA5339-D6A5-4946-A898-EBC4A92DB748}"/>
              </a:ext>
            </a:extLst>
          </p:cNvPr>
          <p:cNvSpPr>
            <a:spLocks noGrp="1"/>
          </p:cNvSpPr>
          <p:nvPr>
            <p:ph type="dt" idx="15"/>
          </p:nvPr>
        </p:nvSpPr>
        <p:spPr/>
        <p:txBody>
          <a:bodyPr/>
          <a:lstStyle/>
          <a:p>
            <a:r>
              <a:rPr lang="en-US" altLang="zh-CN" dirty="0"/>
              <a:t>Sept. 2025</a:t>
            </a:r>
            <a:endParaRPr lang="en-GB" altLang="zh-CN" dirty="0"/>
          </a:p>
        </p:txBody>
      </p:sp>
      <p:sp>
        <p:nvSpPr>
          <p:cNvPr id="7" name="页脚占位符 6">
            <a:extLst>
              <a:ext uri="{FF2B5EF4-FFF2-40B4-BE49-F238E27FC236}">
                <a16:creationId xmlns:a16="http://schemas.microsoft.com/office/drawing/2014/main" id="{4ED8B43B-9A9F-4CCE-9A70-B07664624BEF}"/>
              </a:ext>
            </a:extLst>
          </p:cNvPr>
          <p:cNvSpPr>
            <a:spLocks noGrp="1"/>
          </p:cNvSpPr>
          <p:nvPr>
            <p:ph type="ftr" idx="14"/>
          </p:nvPr>
        </p:nvSpPr>
        <p:spPr/>
        <p:txBody>
          <a:bodyPr/>
          <a:lstStyle/>
          <a:p>
            <a:r>
              <a:rPr lang="it-IT"/>
              <a:t>Hang Yang, Ruijie Networks Co., Ltd</a:t>
            </a:r>
            <a:endParaRPr lang="en-GB" dirty="0"/>
          </a:p>
        </p:txBody>
      </p:sp>
      <p:pic>
        <p:nvPicPr>
          <p:cNvPr id="10" name="图片 9">
            <a:extLst>
              <a:ext uri="{FF2B5EF4-FFF2-40B4-BE49-F238E27FC236}">
                <a16:creationId xmlns:a16="http://schemas.microsoft.com/office/drawing/2014/main" id="{9D7057BB-467E-4A01-BA58-D2D583827364}"/>
              </a:ext>
            </a:extLst>
          </p:cNvPr>
          <p:cNvPicPr>
            <a:picLocks noChangeAspect="1"/>
          </p:cNvPicPr>
          <p:nvPr/>
        </p:nvPicPr>
        <p:blipFill>
          <a:blip r:embed="rId3"/>
          <a:stretch>
            <a:fillRect/>
          </a:stretch>
        </p:blipFill>
        <p:spPr>
          <a:xfrm>
            <a:off x="1938605" y="606425"/>
            <a:ext cx="3822368" cy="2939156"/>
          </a:xfrm>
          <a:prstGeom prst="rect">
            <a:avLst/>
          </a:prstGeom>
        </p:spPr>
      </p:pic>
      <p:pic>
        <p:nvPicPr>
          <p:cNvPr id="197" name="图片 196">
            <a:extLst>
              <a:ext uri="{FF2B5EF4-FFF2-40B4-BE49-F238E27FC236}">
                <a16:creationId xmlns:a16="http://schemas.microsoft.com/office/drawing/2014/main" id="{B5E19159-248C-4822-961C-21D5F17EDF66}"/>
              </a:ext>
            </a:extLst>
          </p:cNvPr>
          <p:cNvPicPr>
            <a:picLocks noChangeAspect="1"/>
          </p:cNvPicPr>
          <p:nvPr/>
        </p:nvPicPr>
        <p:blipFill>
          <a:blip r:embed="rId4"/>
          <a:stretch>
            <a:fillRect/>
          </a:stretch>
        </p:blipFill>
        <p:spPr>
          <a:xfrm>
            <a:off x="7622099" y="646147"/>
            <a:ext cx="3915948" cy="2902232"/>
          </a:xfrm>
          <a:prstGeom prst="rect">
            <a:avLst/>
          </a:prstGeom>
        </p:spPr>
      </p:pic>
      <p:pic>
        <p:nvPicPr>
          <p:cNvPr id="244" name="图片 243">
            <a:extLst>
              <a:ext uri="{FF2B5EF4-FFF2-40B4-BE49-F238E27FC236}">
                <a16:creationId xmlns:a16="http://schemas.microsoft.com/office/drawing/2014/main" id="{CADAEB52-643A-455F-9BDF-9C9385E7F53B}"/>
              </a:ext>
            </a:extLst>
          </p:cNvPr>
          <p:cNvPicPr>
            <a:picLocks noChangeAspect="1"/>
          </p:cNvPicPr>
          <p:nvPr/>
        </p:nvPicPr>
        <p:blipFill>
          <a:blip r:embed="rId5"/>
          <a:stretch>
            <a:fillRect/>
          </a:stretch>
        </p:blipFill>
        <p:spPr>
          <a:xfrm>
            <a:off x="2247231" y="3545581"/>
            <a:ext cx="3513742" cy="2851466"/>
          </a:xfrm>
          <a:prstGeom prst="rect">
            <a:avLst/>
          </a:prstGeom>
        </p:spPr>
      </p:pic>
      <p:pic>
        <p:nvPicPr>
          <p:cNvPr id="292" name="图片 291">
            <a:extLst>
              <a:ext uri="{FF2B5EF4-FFF2-40B4-BE49-F238E27FC236}">
                <a16:creationId xmlns:a16="http://schemas.microsoft.com/office/drawing/2014/main" id="{5C5BC24D-769B-4A98-B051-E9813680A695}"/>
              </a:ext>
            </a:extLst>
          </p:cNvPr>
          <p:cNvPicPr>
            <a:picLocks noChangeAspect="1"/>
          </p:cNvPicPr>
          <p:nvPr/>
        </p:nvPicPr>
        <p:blipFill>
          <a:blip r:embed="rId6"/>
          <a:stretch>
            <a:fillRect/>
          </a:stretch>
        </p:blipFill>
        <p:spPr>
          <a:xfrm>
            <a:off x="8025038" y="3574924"/>
            <a:ext cx="3513009" cy="2877287"/>
          </a:xfrm>
          <a:prstGeom prst="rect">
            <a:avLst/>
          </a:prstGeom>
        </p:spPr>
      </p:pic>
      <p:sp>
        <p:nvSpPr>
          <p:cNvPr id="293" name="Title 1">
            <a:extLst>
              <a:ext uri="{FF2B5EF4-FFF2-40B4-BE49-F238E27FC236}">
                <a16:creationId xmlns:a16="http://schemas.microsoft.com/office/drawing/2014/main" id="{8BCB60F6-2582-420C-BFB6-CFE374777B65}"/>
              </a:ext>
            </a:extLst>
          </p:cNvPr>
          <p:cNvSpPr txBox="1">
            <a:spLocks/>
          </p:cNvSpPr>
          <p:nvPr/>
        </p:nvSpPr>
        <p:spPr bwMode="auto">
          <a:xfrm>
            <a:off x="78379" y="1066248"/>
            <a:ext cx="2347216"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285750" indent="-285750" algn="l">
              <a:buFont typeface="Wingdings" panose="05000000000000000000" pitchFamily="2" charset="2"/>
              <a:buChar char="n"/>
            </a:pPr>
            <a:r>
              <a:rPr lang="en-US" altLang="zh-CN" sz="1800" kern="0" dirty="0"/>
              <a:t>Solution 1: </a:t>
            </a:r>
            <a:r>
              <a:rPr lang="en-US" altLang="zh-CN" sz="1800" dirty="0"/>
              <a:t>Preparation Cancel Frame</a:t>
            </a:r>
          </a:p>
          <a:p>
            <a:pPr algn="l"/>
            <a:r>
              <a:rPr lang="zh-CN" altLang="en-US" sz="1800" b="0" kern="0" dirty="0"/>
              <a:t>  </a:t>
            </a:r>
            <a:br>
              <a:rPr lang="en-US" altLang="zh-CN" sz="1800" kern="0" dirty="0"/>
            </a:br>
            <a:endParaRPr lang="en-GB" sz="1800" kern="0" dirty="0"/>
          </a:p>
        </p:txBody>
      </p:sp>
      <p:sp>
        <p:nvSpPr>
          <p:cNvPr id="294" name="Title 1">
            <a:extLst>
              <a:ext uri="{FF2B5EF4-FFF2-40B4-BE49-F238E27FC236}">
                <a16:creationId xmlns:a16="http://schemas.microsoft.com/office/drawing/2014/main" id="{52C21D56-51DF-4689-ABF5-CD256ED5ADC1}"/>
              </a:ext>
            </a:extLst>
          </p:cNvPr>
          <p:cNvSpPr txBox="1">
            <a:spLocks/>
          </p:cNvSpPr>
          <p:nvPr/>
        </p:nvSpPr>
        <p:spPr bwMode="auto">
          <a:xfrm>
            <a:off x="6025397" y="3746101"/>
            <a:ext cx="2347216"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285750" indent="-285750" algn="l">
              <a:buFont typeface="Wingdings" panose="05000000000000000000" pitchFamily="2" charset="2"/>
              <a:buChar char="n"/>
            </a:pPr>
            <a:r>
              <a:rPr lang="en-US" altLang="zh-CN" sz="1800" kern="0" dirty="0"/>
              <a:t>Solution 4: The Preference field</a:t>
            </a:r>
            <a:br>
              <a:rPr lang="en-US" altLang="zh-CN" sz="1800" kern="0" dirty="0"/>
            </a:br>
            <a:endParaRPr lang="en-GB" sz="1800" kern="0" dirty="0"/>
          </a:p>
        </p:txBody>
      </p:sp>
      <p:sp>
        <p:nvSpPr>
          <p:cNvPr id="295" name="Title 1">
            <a:extLst>
              <a:ext uri="{FF2B5EF4-FFF2-40B4-BE49-F238E27FC236}">
                <a16:creationId xmlns:a16="http://schemas.microsoft.com/office/drawing/2014/main" id="{8DE199B6-F6AE-43A2-B4C4-5D3C188251E5}"/>
              </a:ext>
            </a:extLst>
          </p:cNvPr>
          <p:cNvSpPr txBox="1">
            <a:spLocks/>
          </p:cNvSpPr>
          <p:nvPr/>
        </p:nvSpPr>
        <p:spPr bwMode="auto">
          <a:xfrm>
            <a:off x="78379" y="3725663"/>
            <a:ext cx="2347216"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285750" indent="-285750" algn="l">
              <a:buFont typeface="Wingdings" panose="05000000000000000000" pitchFamily="2" charset="2"/>
              <a:buChar char="n"/>
            </a:pPr>
            <a:r>
              <a:rPr lang="en-US" altLang="zh-CN" sz="1800" kern="0" dirty="0"/>
              <a:t>Solution 3: The “FIFO” scheme</a:t>
            </a:r>
            <a:br>
              <a:rPr lang="en-US" altLang="zh-CN" sz="1800" kern="0" dirty="0"/>
            </a:br>
            <a:endParaRPr lang="en-GB" sz="1800" kern="0" dirty="0"/>
          </a:p>
        </p:txBody>
      </p:sp>
      <p:sp>
        <p:nvSpPr>
          <p:cNvPr id="296" name="Title 1">
            <a:extLst>
              <a:ext uri="{FF2B5EF4-FFF2-40B4-BE49-F238E27FC236}">
                <a16:creationId xmlns:a16="http://schemas.microsoft.com/office/drawing/2014/main" id="{6377D544-1B38-47A4-9704-3527FE26B798}"/>
              </a:ext>
            </a:extLst>
          </p:cNvPr>
          <p:cNvSpPr txBox="1">
            <a:spLocks/>
          </p:cNvSpPr>
          <p:nvPr/>
        </p:nvSpPr>
        <p:spPr bwMode="auto">
          <a:xfrm>
            <a:off x="6034550" y="1124744"/>
            <a:ext cx="2347216" cy="757766"/>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marL="285750" indent="-285750" algn="l">
              <a:buFont typeface="Wingdings" panose="05000000000000000000" pitchFamily="2" charset="2"/>
              <a:buChar char="n"/>
            </a:pPr>
            <a:r>
              <a:rPr lang="en-US" altLang="zh-CN" sz="1800" kern="0" dirty="0"/>
              <a:t>Solution 2: </a:t>
            </a:r>
            <a:r>
              <a:rPr lang="en-US" altLang="zh-CN" sz="1800" dirty="0"/>
              <a:t>Preparation Cancel Indication</a:t>
            </a:r>
          </a:p>
          <a:p>
            <a:pPr algn="l"/>
            <a:r>
              <a:rPr lang="zh-CN" altLang="en-US" sz="1800" b="0" kern="0" dirty="0"/>
              <a:t>  </a:t>
            </a:r>
            <a:br>
              <a:rPr lang="en-US" altLang="zh-CN" sz="1800" kern="0" dirty="0"/>
            </a:br>
            <a:endParaRPr lang="en-GB" sz="1800" kern="0" dirty="0"/>
          </a:p>
        </p:txBody>
      </p:sp>
    </p:spTree>
    <p:extLst>
      <p:ext uri="{BB962C8B-B14F-4D97-AF65-F5344CB8AC3E}">
        <p14:creationId xmlns:p14="http://schemas.microsoft.com/office/powerpoint/2010/main" val="8503594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p>
        </p:txBody>
      </p:sp>
      <p:sp>
        <p:nvSpPr>
          <p:cNvPr id="9218" name="Rectangle 2"/>
          <p:cNvSpPr>
            <a:spLocks noGrp="1" noChangeArrowheads="1"/>
          </p:cNvSpPr>
          <p:nvPr>
            <p:ph idx="1"/>
          </p:nvPr>
        </p:nvSpPr>
        <p:spPr>
          <a:xfrm>
            <a:off x="826046" y="1751014"/>
            <a:ext cx="10449439" cy="3312368"/>
          </a:xfrm>
          <a:ln/>
        </p:spPr>
        <p:txBody>
          <a:bodyPr/>
          <a:lstStyle/>
          <a:p>
            <a:pPr algn="just">
              <a:lnSpc>
                <a:spcPct val="120000"/>
              </a:lnSpc>
              <a:spcBef>
                <a:spcPts val="500"/>
              </a:spcBef>
              <a:buFont typeface="Times New Roman" pitchFamily="16" charset="0"/>
              <a:buChar char="•"/>
            </a:pPr>
            <a:r>
              <a:rPr lang="en-US" altLang="zh-CN" sz="2000" dirty="0"/>
              <a:t>In this contribution, we discussed the details on ST preparation phase:</a:t>
            </a:r>
            <a:endParaRPr lang="en-US" sz="2000" dirty="0"/>
          </a:p>
          <a:p>
            <a:pPr marL="1028700" lvl="1" algn="just">
              <a:lnSpc>
                <a:spcPct val="120000"/>
              </a:lnSpc>
              <a:buFont typeface="Arial" panose="020B0604020202020204" pitchFamily="34" charset="0"/>
              <a:buChar char="•"/>
            </a:pPr>
            <a:r>
              <a:rPr lang="en-US" altLang="zh-CN" sz="1800" dirty="0">
                <a:solidFill>
                  <a:schemeClr val="tx1"/>
                </a:solidFill>
              </a:rPr>
              <a:t>During ST preparation, a non-AP MLD that has reached the maximum number of prepared target AP MLDs is unable to request preparation with more suitable target APs.  </a:t>
            </a:r>
          </a:p>
          <a:p>
            <a:pPr marL="1028700" lvl="1" algn="just">
              <a:lnSpc>
                <a:spcPct val="120000"/>
              </a:lnSpc>
              <a:buFont typeface="Arial" panose="020B0604020202020204" pitchFamily="34" charset="0"/>
              <a:buChar char="•"/>
            </a:pPr>
            <a:r>
              <a:rPr lang="en-US" altLang="zh-CN" sz="1800" dirty="0">
                <a:solidFill>
                  <a:schemeClr val="tx1"/>
                </a:solidFill>
              </a:rPr>
              <a:t>Four solutions are proposed in this contribution as following:</a:t>
            </a:r>
          </a:p>
          <a:p>
            <a:pPr marL="1257300" lvl="2" indent="-266700" algn="just">
              <a:lnSpc>
                <a:spcPct val="120000"/>
              </a:lnSpc>
              <a:spcBef>
                <a:spcPts val="500"/>
              </a:spcBef>
              <a:buFont typeface="Wingdings" panose="05000000000000000000" pitchFamily="2" charset="2"/>
              <a:buChar char="Ø"/>
              <a:tabLst>
                <a:tab pos="1257300" algn="l"/>
              </a:tabLst>
            </a:pPr>
            <a:r>
              <a:rPr lang="en-US" altLang="zh-CN" sz="1800" b="1" dirty="0"/>
              <a:t>1. Preparation Cancel Frame: </a:t>
            </a:r>
            <a:r>
              <a:rPr lang="en-US" altLang="zh-CN" sz="1800" dirty="0"/>
              <a:t>Defines an explicit preparation cancel frame in ST preparation.</a:t>
            </a:r>
            <a:endParaRPr lang="en-US" altLang="zh-CN" sz="1800" b="1" dirty="0"/>
          </a:p>
          <a:p>
            <a:pPr marL="1257300" lvl="2" indent="-266700" algn="just">
              <a:lnSpc>
                <a:spcPct val="120000"/>
              </a:lnSpc>
              <a:spcBef>
                <a:spcPts val="500"/>
              </a:spcBef>
              <a:buFont typeface="Wingdings" panose="05000000000000000000" pitchFamily="2" charset="2"/>
              <a:buChar char="Ø"/>
              <a:tabLst>
                <a:tab pos="1257300" algn="l"/>
              </a:tabLst>
            </a:pPr>
            <a:r>
              <a:rPr lang="en-US" altLang="zh-CN" sz="1800" b="1" kern="0" dirty="0"/>
              <a:t>2. Preparation Cancel Indication: </a:t>
            </a:r>
            <a:r>
              <a:rPr lang="en-US" altLang="zh-CN" sz="1800" kern="0" dirty="0"/>
              <a:t>The </a:t>
            </a:r>
            <a:r>
              <a:rPr lang="en-US" altLang="zh-CN" dirty="0"/>
              <a:t>n</a:t>
            </a:r>
            <a:r>
              <a:rPr lang="en-US" altLang="zh-CN" sz="1800" kern="0" dirty="0"/>
              <a:t>on-AP MLD indicates the removed target AP MLD  when requesting a new one within the same frame .</a:t>
            </a:r>
          </a:p>
          <a:p>
            <a:pPr marL="1257300" lvl="2" indent="-266700" algn="just">
              <a:lnSpc>
                <a:spcPct val="120000"/>
              </a:lnSpc>
              <a:spcBef>
                <a:spcPts val="500"/>
              </a:spcBef>
              <a:buFont typeface="Wingdings" panose="05000000000000000000" pitchFamily="2" charset="2"/>
              <a:buChar char="Ø"/>
              <a:tabLst>
                <a:tab pos="1257300" algn="l"/>
              </a:tabLst>
            </a:pPr>
            <a:r>
              <a:rPr lang="en-US" altLang="zh-CN" sz="1800" b="1" dirty="0"/>
              <a:t>3</a:t>
            </a:r>
            <a:r>
              <a:rPr lang="en-US" altLang="zh-CN" b="1" dirty="0"/>
              <a:t>.</a:t>
            </a:r>
            <a:r>
              <a:rPr lang="zh-CN" altLang="en-US" sz="1800" b="1" dirty="0"/>
              <a:t> </a:t>
            </a:r>
            <a:r>
              <a:rPr lang="en-US" altLang="zh-CN" sz="1800" b="1" dirty="0"/>
              <a:t>“FIFO” scheme: </a:t>
            </a:r>
            <a:r>
              <a:rPr lang="en-US" altLang="zh-CN" sz="1800" dirty="0"/>
              <a:t>Removes the oldest prepared target AP MLD when the limit is exceeded.</a:t>
            </a:r>
          </a:p>
          <a:p>
            <a:pPr marL="1257300" lvl="2" indent="-266700" algn="just">
              <a:lnSpc>
                <a:spcPct val="120000"/>
              </a:lnSpc>
              <a:spcBef>
                <a:spcPts val="500"/>
              </a:spcBef>
              <a:buFont typeface="Wingdings" panose="05000000000000000000" pitchFamily="2" charset="2"/>
              <a:buChar char="Ø"/>
              <a:tabLst>
                <a:tab pos="1257300" algn="l"/>
              </a:tabLst>
            </a:pPr>
            <a:r>
              <a:rPr lang="en-US" altLang="zh-CN" sz="1800" b="1" kern="0" dirty="0"/>
              <a:t>4</a:t>
            </a:r>
            <a:r>
              <a:rPr lang="en-US" altLang="zh-CN" b="1" dirty="0"/>
              <a:t>.</a:t>
            </a:r>
            <a:r>
              <a:rPr lang="en-US" altLang="zh-CN" sz="1800" b="1" kern="0" dirty="0"/>
              <a:t> Preference field: </a:t>
            </a:r>
            <a:r>
              <a:rPr lang="en-US" altLang="zh-CN" sz="1800" kern="0" dirty="0"/>
              <a:t>Removes the target AP MLD with lowest Preference field value when the limit is exceeded.</a:t>
            </a:r>
            <a:endParaRPr lang="en-US" altLang="zh-CN" sz="1800" b="1" kern="0" dirty="0"/>
          </a:p>
        </p:txBody>
      </p:sp>
      <p:sp>
        <p:nvSpPr>
          <p:cNvPr id="6" name="Slide Number Placeholder 5"/>
          <p:cNvSpPr>
            <a:spLocks noGrp="1"/>
          </p:cNvSpPr>
          <p:nvPr>
            <p:ph type="sldNum" idx="12"/>
          </p:nvPr>
        </p:nvSpPr>
        <p:spPr/>
        <p:txBody>
          <a:bodyPr/>
          <a:lstStyle/>
          <a:p>
            <a:r>
              <a:rPr lang="en-GB" dirty="0"/>
              <a:t>Slide </a:t>
            </a:r>
            <a:fld id="{8DC72EFA-1DF8-481C-8B66-C8A1D5DAFDEA}" type="slidenum">
              <a:rPr lang="en-GB"/>
              <a:pPr/>
              <a:t>9</a:t>
            </a:fld>
            <a:endParaRPr lang="en-GB" dirty="0"/>
          </a:p>
        </p:txBody>
      </p:sp>
      <p:sp>
        <p:nvSpPr>
          <p:cNvPr id="5" name="日期占位符 4">
            <a:extLst>
              <a:ext uri="{FF2B5EF4-FFF2-40B4-BE49-F238E27FC236}">
                <a16:creationId xmlns:a16="http://schemas.microsoft.com/office/drawing/2014/main" id="{CBED43D3-C034-48F5-B5C7-26233DDF4B37}"/>
              </a:ext>
            </a:extLst>
          </p:cNvPr>
          <p:cNvSpPr>
            <a:spLocks noGrp="1"/>
          </p:cNvSpPr>
          <p:nvPr>
            <p:ph type="dt" idx="15"/>
          </p:nvPr>
        </p:nvSpPr>
        <p:spPr/>
        <p:txBody>
          <a:bodyPr/>
          <a:lstStyle/>
          <a:p>
            <a:r>
              <a:rPr lang="en-US" altLang="zh-CN" dirty="0"/>
              <a:t>Sept. 2025</a:t>
            </a:r>
            <a:endParaRPr lang="en-GB" altLang="zh-CN" dirty="0"/>
          </a:p>
        </p:txBody>
      </p:sp>
      <p:sp>
        <p:nvSpPr>
          <p:cNvPr id="9" name="页脚占位符 8">
            <a:extLst>
              <a:ext uri="{FF2B5EF4-FFF2-40B4-BE49-F238E27FC236}">
                <a16:creationId xmlns:a16="http://schemas.microsoft.com/office/drawing/2014/main" id="{BF6F5276-3DCF-468B-A3CB-26FA272B41D7}"/>
              </a:ext>
            </a:extLst>
          </p:cNvPr>
          <p:cNvSpPr>
            <a:spLocks noGrp="1"/>
          </p:cNvSpPr>
          <p:nvPr>
            <p:ph type="ftr" idx="14"/>
          </p:nvPr>
        </p:nvSpPr>
        <p:spPr/>
        <p:txBody>
          <a:bodyPr/>
          <a:lstStyle/>
          <a:p>
            <a:r>
              <a:rPr lang="it-IT"/>
              <a:t>Hang Yang, Ruijie Networks Co., Ltd</a:t>
            </a:r>
            <a:endParaRPr lang="en-GB" dirty="0"/>
          </a:p>
        </p:txBody>
      </p:sp>
    </p:spTree>
    <p:extLst>
      <p:ext uri="{BB962C8B-B14F-4D97-AF65-F5344CB8AC3E}">
        <p14:creationId xmlns:p14="http://schemas.microsoft.com/office/powerpoint/2010/main" val="135813770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演示文稿7" id="{DEE9BC1D-32B0-4A2E-95E1-A1408AC7672C}" vid="{C86135A7-A99C-4A55-992F-ACE10057B4B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 - chehui</Template>
  <TotalTime>15366</TotalTime>
  <Words>1770</Words>
  <Application>Microsoft Office PowerPoint</Application>
  <PresentationFormat>宽屏</PresentationFormat>
  <Paragraphs>248</Paragraphs>
  <Slides>12</Slides>
  <Notes>12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等线</vt:lpstr>
      <vt:lpstr>Arial</vt:lpstr>
      <vt:lpstr>Times New Roman</vt:lpstr>
      <vt:lpstr>Wingdings</vt:lpstr>
      <vt:lpstr>Office 主题</vt:lpstr>
      <vt:lpstr>Discussion on ST Preparation Procedure</vt:lpstr>
      <vt:lpstr>Background</vt:lpstr>
      <vt:lpstr>Problem Statement</vt:lpstr>
      <vt:lpstr>Solution 1: Preparation Cancel Frame</vt:lpstr>
      <vt:lpstr>PowerPoint 演示文稿</vt:lpstr>
      <vt:lpstr>Solution 3: The “FIFO” scheme </vt:lpstr>
      <vt:lpstr>PowerPoint 演示文稿</vt:lpstr>
      <vt:lpstr>PowerPoint 演示文稿</vt:lpstr>
      <vt:lpstr>Summary</vt:lpstr>
      <vt:lpstr>Straw Poll 1</vt:lpstr>
      <vt:lpstr>Straw Poll 2</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Hui Che</dc:creator>
  <cp:keywords/>
  <cp:lastModifiedBy>Hang Yang</cp:lastModifiedBy>
  <cp:revision>539</cp:revision>
  <cp:lastPrinted>1601-01-01T00:00:00Z</cp:lastPrinted>
  <dcterms:created xsi:type="dcterms:W3CDTF">2023-10-25T06:39:10Z</dcterms:created>
  <dcterms:modified xsi:type="dcterms:W3CDTF">2025-10-09T09:34:22Z</dcterms:modified>
  <cp:category>Hui Che, Ruijie Networks Co., Ltd</cp:category>
</cp:coreProperties>
</file>