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1578" r:id="rId2"/>
    <p:sldId id="1573" r:id="rId3"/>
    <p:sldId id="1579" r:id="rId4"/>
    <p:sldId id="1580" r:id="rId5"/>
  </p:sldIdLst>
  <p:sldSz cx="12192000" cy="6858000"/>
  <p:notesSz cx="7023100" cy="9309100"/>
  <p:custDataLst>
    <p:tags r:id="rId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6">
          <p15:clr>
            <a:srgbClr val="A4A3A4"/>
          </p15:clr>
        </p15:guide>
        <p15:guide id="2" pos="29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66FF33"/>
    <a:srgbClr val="66FF99"/>
    <a:srgbClr val="FF9966"/>
    <a:srgbClr val="FF9933"/>
    <a:srgbClr val="FFFF00"/>
    <a:srgbClr val="66FF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245" y="82"/>
      </p:cViewPr>
      <p:guideLst>
        <p:guide orient="horz" pos="2160"/>
        <p:guide pos="384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8" d="100"/>
        <a:sy n="88" d="100"/>
      </p:scale>
      <p:origin x="0" y="0"/>
    </p:cViewPr>
  </p:sorterViewPr>
  <p:notesViewPr>
    <p:cSldViewPr>
      <p:cViewPr>
        <p:scale>
          <a:sx n="100" d="100"/>
          <a:sy n="100" d="100"/>
        </p:scale>
        <p:origin x="1576" y="-1364"/>
      </p:cViewPr>
      <p:guideLst>
        <p:guide orient="horz" pos="2166"/>
        <p:guide pos="291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122738" y="174625"/>
            <a:ext cx="2195512" cy="2159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algn="r" defTabSz="939800">
              <a:defRPr sz="1400" b="1"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doc.: IEEE 802.11-12/xxxxr0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704850" y="174625"/>
            <a:ext cx="1041400" cy="2159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defTabSz="939800">
              <a:defRPr sz="1400" b="1"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November 2010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930900" y="9010650"/>
            <a:ext cx="466725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r" defTabSz="939800">
              <a:defRPr sz="1200"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Bruce Kraemer (Marvell)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78175" y="9010650"/>
            <a:ext cx="512763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ctr" defTabSz="939800">
              <a:defRPr sz="1200"/>
            </a:lvl1pPr>
          </a:lstStyle>
          <a:p>
            <a:pPr>
              <a:defRPr/>
            </a:pPr>
            <a:r>
              <a:rPr lang="en-US"/>
              <a:t>Page </a:t>
            </a:r>
            <a:fld id="{BC5B36A4-F16A-46CC-8AB8-C44DBA42BC5B}" type="slidenum">
              <a:rPr lang="en-US"/>
              <a:t>‹#›</a:t>
            </a:fld>
            <a:endParaRPr lang="en-US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703263" y="387350"/>
            <a:ext cx="5616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703263" y="9010650"/>
            <a:ext cx="719137" cy="182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0" tIns="0" rIns="0" bIns="0">
            <a:spAutoFit/>
          </a:bodyPr>
          <a:lstStyle/>
          <a:p>
            <a:pPr defTabSz="939800">
              <a:defRPr/>
            </a:pPr>
            <a:r>
              <a:rPr lang="en-US" sz="1200"/>
              <a:t>Submission</a:t>
            </a:r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703263" y="8999538"/>
            <a:ext cx="57737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3862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721350" y="98425"/>
            <a:ext cx="641350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algn="r" defTabSz="939800">
              <a:defRPr sz="1400" b="1"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doc.: IEEE 802.11-12/xxxxr0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61988" y="98425"/>
            <a:ext cx="828675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defTabSz="939800">
              <a:defRPr sz="1400" b="1"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November 2010</a:t>
            </a:r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19100" y="703263"/>
            <a:ext cx="6188075" cy="34813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22775"/>
            <a:ext cx="5149850" cy="41894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253" tIns="46328" rIns="94253" bIns="46328" numCol="1" anchor="t" anchorCtr="0" compatLnSpc="1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435600" y="9013825"/>
            <a:ext cx="927100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5pPr marL="459105" lvl="4" algn="r" defTabSz="939800">
              <a:defRPr sz="1200">
                <a:latin typeface="Times New Roman" panose="02020603050405020304" pitchFamily="18" charset="0"/>
                <a:ea typeface="+mn-ea"/>
              </a:defRPr>
            </a:lvl5pPr>
          </a:lstStyle>
          <a:p>
            <a:pPr lvl="4">
              <a:defRPr/>
            </a:pPr>
            <a:r>
              <a:rPr lang="en-US"/>
              <a:t>Bruce Kraemer (Marvell)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70250" y="9013825"/>
            <a:ext cx="512763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r" defTabSz="939800">
              <a:defRPr sz="1200"/>
            </a:lvl1pPr>
          </a:lstStyle>
          <a:p>
            <a:pPr>
              <a:defRPr/>
            </a:pPr>
            <a:r>
              <a:rPr lang="en-US"/>
              <a:t>Page </a:t>
            </a:r>
            <a:fld id="{19104111-193D-4CBD-A54E-A6577725A6F6}" type="slidenum">
              <a:rPr lang="en-US"/>
              <a:t>‹#›</a:t>
            </a:fld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733425" y="9013825"/>
            <a:ext cx="720725" cy="182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0" tIns="0" rIns="0" bIns="0">
            <a:spAutoFit/>
          </a:bodyPr>
          <a:lstStyle/>
          <a:p>
            <a:pPr defTabSz="920750">
              <a:defRPr/>
            </a:pPr>
            <a:r>
              <a:rPr lang="en-US" sz="1200"/>
              <a:t>Submission</a:t>
            </a:r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733425" y="9012238"/>
            <a:ext cx="55562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655638" y="296863"/>
            <a:ext cx="57118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37020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t" anchorCtr="0" compatLnSpc="1"/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pPr>
              <a:defRPr/>
            </a:pPr>
            <a:r>
              <a:rPr lang="en-US" dirty="0" smtClean="0"/>
              <a:t>Bo Sun (ZTE)</a:t>
            </a:r>
            <a:endParaRPr lang="en-US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b" anchorCtr="0" compatLnSpc="1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pPr>
              <a:defRPr/>
            </a:pPr>
            <a:r>
              <a:rPr lang="en-US" dirty="0" smtClean="0"/>
              <a:t>Sep 2022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 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92160" tIns="46080" rIns="92160" bIns="46080" numCol="1" anchor="ctr" anchorCtr="0" compatLnSpc="1"/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92160" tIns="46080" rIns="92160" bIns="46080" numCol="1" anchor="t" anchorCtr="0" compatLnSpc="1"/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b" anchorCtr="0" compatLnSpc="1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pPr>
              <a:defRPr/>
            </a:pPr>
            <a:r>
              <a:rPr lang="en-US" altLang="zh-CN" dirty="0" smtClean="0"/>
              <a:t>May 2025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t" anchorCtr="0" compatLnSpc="1"/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pPr>
              <a:defRPr/>
            </a:pPr>
            <a:r>
              <a:rPr lang="en-US" altLang="zh-CN" dirty="0" smtClean="0"/>
              <a:t>Bo Sun</a:t>
            </a:r>
            <a:r>
              <a:rPr lang="en-US" dirty="0" smtClean="0"/>
              <a:t> (Sanechips)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t" anchorCtr="0" compatLnSpc="1"/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419987" cy="184666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smtClean="0">
                <a:solidFill>
                  <a:srgbClr val="000000"/>
                </a:solidFill>
              </a:rPr>
              <a:t>Report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/>
          <p:nvPr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b" anchorCtr="0" compatLnSpc="1"/>
          <a:lstStyle>
            <a:lvl1pPr>
              <a:defRPr/>
            </a:lvl1pPr>
          </a:lstStyle>
          <a:p>
            <a:pPr marL="0" marR="0" lvl="0" indent="0" algn="r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t>doc.: IEEE 802.11-</a:t>
            </a:r>
            <a:r>
              <a:rPr kumimoji="0" lang="en-US" alt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t>25/1704</a:t>
            </a: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t>r0</a:t>
            </a:r>
            <a:endParaRPr kumimoji="0" lang="en-GB" sz="1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hf hdr="0"/>
  <p:txStyles>
    <p:titleStyle>
      <a:lvl1pPr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2pPr>
      <a:lvl3pPr marL="11430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3pPr>
      <a:lvl4pPr marL="16002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4pPr>
      <a:lvl5pPr marL="20574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5pPr>
      <a:lvl6pPr marL="25146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6pPr>
      <a:lvl7pPr marL="29718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7pPr>
      <a:lvl8pPr marL="34290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8pPr>
      <a:lvl9pPr marL="38862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9pPr>
    </p:titleStyle>
    <p:bodyStyle>
      <a:lvl1pPr marL="342900" indent="-342900" algn="l" defTabSz="449580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580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580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1600200" y="685800"/>
            <a:ext cx="9144000" cy="1827530"/>
          </a:xfrm>
        </p:spPr>
        <p:txBody>
          <a:bodyPr vert="horz" wrap="square" lIns="92160" tIns="46080" rIns="92160" bIns="46080" anchor="ctr" anchorCtr="0"/>
          <a:lstStyle/>
          <a:p>
            <a:r>
              <a:rPr lang="en-US" altLang="zh-CN" sz="3200" dirty="0">
                <a:solidFill>
                  <a:srgbClr val="0000FF"/>
                </a:solidFill>
                <a:latin typeface="Arial Black" panose="020B0A04020102020204" pitchFamily="34" charset="0"/>
              </a:rPr>
              <a:t>IEEE </a:t>
            </a:r>
            <a:r>
              <a:rPr lang="en-US" altLang="zh-CN" sz="3200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802.11 </a:t>
            </a:r>
            <a:r>
              <a:rPr lang="en-US" altLang="zh-CN" sz="3200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Sep </a:t>
            </a:r>
            <a:r>
              <a:rPr lang="en-US" altLang="zh-CN" sz="3200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2025 </a:t>
            </a:r>
            <a:r>
              <a:rPr lang="en-US" altLang="zh-CN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Interim</a:t>
            </a:r>
            <a:r>
              <a:rPr lang="en-US" altLang="zh-CN" sz="3200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 </a:t>
            </a:r>
            <a:r>
              <a:rPr lang="en-US" altLang="zh-CN" sz="3200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/>
            </a:r>
            <a:br>
              <a:rPr lang="en-US" altLang="zh-CN" sz="3200" dirty="0" smtClean="0">
                <a:solidFill>
                  <a:srgbClr val="0000FF"/>
                </a:solidFill>
                <a:latin typeface="Arial Black" panose="020B0A04020102020204" pitchFamily="34" charset="0"/>
              </a:rPr>
            </a:br>
            <a:r>
              <a:rPr lang="en-US" altLang="zh-CN" sz="3200" dirty="0" err="1" smtClean="0">
                <a:solidFill>
                  <a:srgbClr val="0000FF"/>
                </a:solidFill>
                <a:latin typeface="Arial Black" panose="020B0A04020102020204" pitchFamily="34" charset="0"/>
              </a:rPr>
              <a:t>TGbp</a:t>
            </a:r>
            <a:r>
              <a:rPr lang="en-US" altLang="en-US" sz="3200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 Closing Report</a:t>
            </a:r>
            <a:endParaRPr lang="en-US" sz="3200" dirty="0">
              <a:solidFill>
                <a:srgbClr val="0000FF"/>
              </a:solidFill>
              <a:latin typeface="Arial Black" panose="020B0A04020102020204" pitchFamily="34" charset="0"/>
            </a:endParaRPr>
          </a:p>
        </p:txBody>
      </p:sp>
      <p:sp>
        <p:nvSpPr>
          <p:cNvPr id="15362" name="日期占位符 4"/>
          <p:cNvSpPr>
            <a:spLocks noGrp="1"/>
          </p:cNvSpPr>
          <p:nvPr>
            <p:ph type="dt" idx="10"/>
          </p:nvPr>
        </p:nvSpPr>
        <p:spPr>
          <a:xfrm>
            <a:off x="928688" y="333375"/>
            <a:ext cx="2500312" cy="273050"/>
          </a:xfrm>
        </p:spPr>
        <p:txBody>
          <a:bodyPr wrap="square" lIns="0" tIns="0" rIns="0" bIns="0" anchor="b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eaLnBrk="0" hangingPunct="0"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US" altLang="zh-CN" sz="1800" b="1" dirty="0" smtClean="0">
                <a:solidFill>
                  <a:srgbClr val="000000"/>
                </a:solidFill>
                <a:ea typeface="Arial Unicode MS" pitchFamily="34" charset="-122"/>
              </a:rPr>
              <a:t>Sep </a:t>
            </a:r>
            <a:r>
              <a:rPr lang="en-US" altLang="zh-CN" sz="1800" b="1" dirty="0" smtClean="0">
                <a:solidFill>
                  <a:srgbClr val="000000"/>
                </a:solidFill>
                <a:ea typeface="Arial Unicode MS" pitchFamily="34" charset="-122"/>
              </a:rPr>
              <a:t>2025</a:t>
            </a:r>
            <a:endParaRPr lang="en-US" altLang="zh-CN" sz="1800" b="1" dirty="0">
              <a:solidFill>
                <a:srgbClr val="000000"/>
              </a:solidFill>
              <a:latin typeface="Times New Roman" panose="02020603050405020304" pitchFamily="18" charset="0"/>
              <a:ea typeface="Arial Unicode MS" pitchFamily="34" charset="-122"/>
            </a:endParaRPr>
          </a:p>
        </p:txBody>
      </p:sp>
      <p:sp>
        <p:nvSpPr>
          <p:cNvPr id="15363" name="页脚占位符 3"/>
          <p:cNvSpPr>
            <a:spLocks noGrp="1"/>
          </p:cNvSpPr>
          <p:nvPr>
            <p:ph type="ftr" idx="11"/>
          </p:nvPr>
        </p:nvSpPr>
        <p:spPr/>
        <p:txBody>
          <a:bodyPr wrap="square" lIns="0" tIns="0" rIns="0" bIns="0" anchor="t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0" hangingPunct="0"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2"/>
              </a:rPr>
              <a:t>Bo Sun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2"/>
              </a:rPr>
              <a:t>(Sanechips)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Arial Unicode MS" pitchFamily="34" charset="-122"/>
            </a:endParaRPr>
          </a:p>
        </p:txBody>
      </p:sp>
      <p:sp>
        <p:nvSpPr>
          <p:cNvPr id="15364" name="灯片编号占位符 4"/>
          <p:cNvSpPr>
            <a:spLocks noGrp="1"/>
          </p:cNvSpPr>
          <p:nvPr>
            <p:ph type="sldNum" idx="12"/>
          </p:nvPr>
        </p:nvSpPr>
        <p:spPr>
          <a:xfrm>
            <a:off x="5792788" y="6475413"/>
            <a:ext cx="704850" cy="363537"/>
          </a:xfrm>
        </p:spPr>
        <p:txBody>
          <a:bodyPr wrap="square" lIns="0" tIns="0" rIns="0" bIns="0" anchor="t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0" hangingPunct="0"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US" altLang="en-US" dirty="0">
                <a:latin typeface="Times New Roman" panose="02020603050405020304" pitchFamily="18" charset="0"/>
                <a:ea typeface="Arial Unicode MS" pitchFamily="34" charset="-122"/>
              </a:rPr>
              <a:t>Slide </a:t>
            </a:r>
            <a:fld id="{9A0DB2DC-4C9A-4742-B13C-FB6460FD3503}" type="slidenum">
              <a:rPr lang="en-US" altLang="en-US" dirty="0">
                <a:latin typeface="Times New Roman" panose="02020603050405020304" pitchFamily="18" charset="0"/>
                <a:ea typeface="Arial Unicode MS" pitchFamily="34" charset="-122"/>
              </a:rPr>
              <a:t>1</a:t>
            </a:fld>
            <a:endParaRPr lang="en-US" altLang="en-US" dirty="0">
              <a:latin typeface="Times New Roman" panose="02020603050405020304" pitchFamily="18" charset="0"/>
              <a:ea typeface="Arial Unicode MS" pitchFamily="34" charset="-122"/>
            </a:endParaRPr>
          </a:p>
        </p:txBody>
      </p:sp>
      <p:sp>
        <p:nvSpPr>
          <p:cNvPr id="7" name="Content Placeholder 2"/>
          <p:cNvSpPr txBox="1"/>
          <p:nvPr/>
        </p:nvSpPr>
        <p:spPr>
          <a:xfrm>
            <a:off x="1219200" y="2133600"/>
            <a:ext cx="9829800" cy="412496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3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		   	        Chair:	Bo Sun </a:t>
            </a:r>
            <a:r>
              <a:rPr kumimoji="0" lang="en-US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(</a:t>
            </a:r>
            <a:r>
              <a:rPr kumimoji="0" lang="en-US" alt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Sanechips</a:t>
            </a:r>
            <a:r>
              <a:rPr kumimoji="0" lang="en-US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)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en-US" sz="2000" kern="0" dirty="0" smtClean="0">
                <a:latin typeface="Arial" panose="020B0604020202020204" pitchFamily="34" charset="0"/>
              </a:rPr>
              <a:t>		Elected Vice Chairs:	Steve </a:t>
            </a:r>
            <a:r>
              <a:rPr lang="en-US" altLang="en-US" sz="2000" kern="0" dirty="0" err="1" smtClean="0">
                <a:latin typeface="Arial" panose="020B0604020202020204" pitchFamily="34" charset="0"/>
              </a:rPr>
              <a:t>Shellhammer</a:t>
            </a:r>
            <a:r>
              <a:rPr lang="en-US" altLang="en-US" sz="2000" kern="0" dirty="0" smtClean="0">
                <a:latin typeface="Arial" panose="020B0604020202020204" pitchFamily="34" charset="0"/>
              </a:rPr>
              <a:t> (Qualcomm)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	</a:t>
            </a:r>
            <a:r>
              <a:rPr kumimoji="0" lang="en-US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				Rakesh </a:t>
            </a:r>
            <a:r>
              <a:rPr kumimoji="0" lang="en-US" alt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Taori</a:t>
            </a:r>
            <a:r>
              <a:rPr kumimoji="0" lang="en-US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 (Infineon)</a:t>
            </a:r>
            <a:endParaRPr kumimoji="0" lang="en-US" altLang="en-US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	</a:t>
            </a:r>
            <a:r>
              <a:rPr kumimoji="0" lang="en-US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   		Secretary </a:t>
            </a: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:</a:t>
            </a:r>
            <a:r>
              <a:rPr kumimoji="0" lang="en-US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	</a:t>
            </a:r>
            <a:r>
              <a:rPr lang="en-US" altLang="zh-CN" sz="2000" kern="0" dirty="0" smtClean="0">
                <a:latin typeface="Arial" panose="020B0604020202020204" pitchFamily="34" charset="0"/>
              </a:rPr>
              <a:t>Sebastian Max (Ericsson)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</a:rPr>
              <a:t>		</a:t>
            </a:r>
            <a:r>
              <a:rPr kumimoji="0" lang="en-US" altLang="en-US" sz="2000" b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</a:rPr>
              <a:t>	Tech Editor:	</a:t>
            </a:r>
            <a:r>
              <a:rPr kumimoji="0" lang="en-US" altLang="en-US" sz="2000" b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</a:rPr>
              <a:t>Yinan</a:t>
            </a:r>
            <a:r>
              <a:rPr kumimoji="0" lang="en-US" altLang="en-US" sz="2000" b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</a:rPr>
              <a:t> Qi (OPPO)</a:t>
            </a:r>
            <a:endParaRPr kumimoji="0" lang="en-US" altLang="en-US" sz="2000" b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4400" y="1969770"/>
            <a:ext cx="10361295" cy="4505644"/>
          </a:xfrm>
        </p:spPr>
        <p:txBody>
          <a:bodyPr>
            <a:normAutofit fontScale="75000" lnSpcReduction="20000"/>
          </a:bodyPr>
          <a:lstStyle/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 </a:t>
            </a:r>
            <a:r>
              <a:rPr lang="en-GB" altLang="en-US" b="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TGbp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meetings were planned and held during </a:t>
            </a:r>
            <a:r>
              <a:rPr lang="en-US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Sep interim 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session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with the agenda 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included 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GB" altLang="en-US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11-25/1430r8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altLang="en-US" b="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en-US" b="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TGbp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approved the updated SFD documents incorporating approved motions in 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Jul 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2025.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34 tech 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contributions 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18 PDT proposals were 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presented and 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discussed.</a:t>
            </a:r>
            <a:endParaRPr lang="en-GB" altLang="en-US" b="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Lots of technical Motions for 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SFD improvement 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were approved.</a:t>
            </a:r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Still </a:t>
            </a:r>
            <a:r>
              <a:rPr lang="en-GB" alt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lots of SPs are pending due to lack of time, which will be proceeded in following teleconferences.</a:t>
            </a:r>
            <a:endParaRPr lang="en-GB" altLang="en-US" b="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en-US" b="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TGbp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approved the tech editor to generate 11bp D0.1 based on 17 approved PDT proposals </a:t>
            </a:r>
          </a:p>
          <a:p>
            <a:pPr lvl="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11bp timeline was 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updated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(CC move to D0.2) without milestone change.</a:t>
            </a:r>
            <a:endParaRPr lang="en-GB" altLang="en-US" b="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teleconferences were planned after 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Sep interim session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lvl="1" indent="0"/>
            <a:endParaRPr lang="en-US" altLang="en-GB" dirty="0" smtClean="0"/>
          </a:p>
          <a:p>
            <a:pPr marL="57150" indent="0"/>
            <a:r>
              <a:rPr lang="en-US" altLang="en-GB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Goal of future </a:t>
            </a:r>
            <a:r>
              <a:rPr lang="en-US" altLang="en-GB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TGbp</a:t>
            </a:r>
            <a:r>
              <a:rPr lang="en-US" altLang="en-GB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work: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GB" sz="2100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developing </a:t>
            </a:r>
            <a:r>
              <a:rPr lang="en-US" altLang="en-GB" sz="2100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SFD </a:t>
            </a:r>
            <a:r>
              <a:rPr lang="en-US" altLang="en-GB" sz="2100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based on </a:t>
            </a:r>
            <a:r>
              <a:rPr lang="en-US" altLang="en-GB" sz="2100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 consensus;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GB" sz="21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developing PDT proposals based on approved SFD;</a:t>
            </a:r>
            <a:endParaRPr lang="en-US" altLang="en-GB" sz="2100" b="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GB" sz="21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Generate D0.1, and keep improving the spec draft based on PDT input, towards D0.2.</a:t>
            </a:r>
            <a:endParaRPr lang="en-US" altLang="en-GB" sz="2100" b="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2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Bo Sun (Sanechips)</a:t>
            </a:r>
            <a:endParaRPr lang="en-US" dirty="0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TGbp’s</a:t>
            </a:r>
            <a:r>
              <a:rPr lang="en-US" altLang="zh-CN" dirty="0" smtClean="0"/>
              <a:t> Progress during this week</a:t>
            </a:r>
            <a:endParaRPr lang="zh-CN" altLang="en-US" dirty="0"/>
          </a:p>
        </p:txBody>
      </p:sp>
      <p:sp>
        <p:nvSpPr>
          <p:cNvPr id="8" name="日期占位符 4"/>
          <p:cNvSpPr>
            <a:spLocks noGrp="1"/>
          </p:cNvSpPr>
          <p:nvPr>
            <p:ph type="dt" idx="4294967295"/>
          </p:nvPr>
        </p:nvSpPr>
        <p:spPr>
          <a:xfrm>
            <a:off x="928688" y="333375"/>
            <a:ext cx="2500312" cy="273050"/>
          </a:xfrm>
          <a:prstGeom prst="rect">
            <a:avLst/>
          </a:prstGeom>
        </p:spPr>
        <p:txBody>
          <a:bodyPr wrap="square" lIns="0" tIns="0" rIns="0" bIns="0" anchor="b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eaLnBrk="0" hangingPunct="0"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US" altLang="zh-CN" sz="1800" b="1" dirty="0" smtClean="0">
                <a:solidFill>
                  <a:srgbClr val="000000"/>
                </a:solidFill>
                <a:ea typeface="Arial Unicode MS" pitchFamily="34" charset="-122"/>
              </a:rPr>
              <a:t>Sep </a:t>
            </a:r>
            <a:r>
              <a:rPr lang="en-US" altLang="zh-CN" sz="1800" b="1" dirty="0" smtClean="0">
                <a:solidFill>
                  <a:srgbClr val="000000"/>
                </a:solidFill>
                <a:ea typeface="Arial Unicode MS" pitchFamily="34" charset="-122"/>
              </a:rPr>
              <a:t>2025</a:t>
            </a:r>
            <a:endParaRPr lang="en-US" altLang="zh-CN" sz="1800" b="1" dirty="0">
              <a:solidFill>
                <a:srgbClr val="000000"/>
              </a:solidFill>
              <a:latin typeface="Times New Roman" panose="02020603050405020304" pitchFamily="18" charset="0"/>
              <a:ea typeface="Arial Unicode MS" pitchFamily="3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Bo Sun (Sanechips)</a:t>
            </a:r>
            <a:endParaRPr lang="en-US" dirty="0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TGbp</a:t>
            </a:r>
            <a:r>
              <a:rPr lang="en-US" altLang="zh-CN" dirty="0" smtClean="0"/>
              <a:t> Timeline Plan (</a:t>
            </a:r>
            <a:r>
              <a:rPr lang="en-US" altLang="zh-CN" dirty="0" smtClean="0">
                <a:solidFill>
                  <a:srgbClr val="C00000"/>
                </a:solidFill>
              </a:rPr>
              <a:t>updated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  <p:sp>
        <p:nvSpPr>
          <p:cNvPr id="56" name="日期占位符 4"/>
          <p:cNvSpPr>
            <a:spLocks noGrp="1"/>
          </p:cNvSpPr>
          <p:nvPr>
            <p:ph type="dt" idx="4294967295"/>
          </p:nvPr>
        </p:nvSpPr>
        <p:spPr>
          <a:xfrm>
            <a:off x="928688" y="333375"/>
            <a:ext cx="2500312" cy="273050"/>
          </a:xfrm>
          <a:prstGeom prst="rect">
            <a:avLst/>
          </a:prstGeom>
        </p:spPr>
        <p:txBody>
          <a:bodyPr wrap="square" lIns="0" tIns="0" rIns="0" bIns="0" anchor="b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eaLnBrk="0" hangingPunct="0"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US" altLang="zh-CN" sz="1800" b="1" dirty="0" smtClean="0">
                <a:solidFill>
                  <a:srgbClr val="000000"/>
                </a:solidFill>
                <a:ea typeface="Arial Unicode MS" pitchFamily="34" charset="-122"/>
              </a:rPr>
              <a:t>Sep</a:t>
            </a:r>
            <a:r>
              <a:rPr lang="en-US" altLang="zh-CN" sz="1800" b="1" dirty="0" smtClean="0">
                <a:solidFill>
                  <a:srgbClr val="000000"/>
                </a:solidFill>
                <a:ea typeface="Arial Unicode MS" pitchFamily="34" charset="-122"/>
              </a:rPr>
              <a:t> </a:t>
            </a:r>
            <a:r>
              <a:rPr lang="en-US" altLang="zh-CN" sz="1800" b="1" dirty="0" smtClean="0">
                <a:solidFill>
                  <a:srgbClr val="000000"/>
                </a:solidFill>
                <a:ea typeface="Arial Unicode MS" pitchFamily="34" charset="-122"/>
              </a:rPr>
              <a:t>2025</a:t>
            </a:r>
            <a:endParaRPr lang="en-US" altLang="zh-CN" sz="1800" b="1" dirty="0">
              <a:solidFill>
                <a:srgbClr val="000000"/>
              </a:solidFill>
              <a:latin typeface="Times New Roman" panose="02020603050405020304" pitchFamily="18" charset="0"/>
              <a:ea typeface="Arial Unicode MS" pitchFamily="34" charset="-122"/>
            </a:endParaRPr>
          </a:p>
        </p:txBody>
      </p:sp>
      <p:sp>
        <p:nvSpPr>
          <p:cNvPr id="34" name="文本占位符 2"/>
          <p:cNvSpPr txBox="1"/>
          <p:nvPr/>
        </p:nvSpPr>
        <p:spPr>
          <a:xfrm>
            <a:off x="2630769" y="1903650"/>
            <a:ext cx="7656121" cy="4573270"/>
          </a:xfrm>
          <a:prstGeom prst="rect">
            <a:avLst/>
          </a:prstGeom>
          <a:noFill/>
          <a:ln w="9525">
            <a:noFill/>
          </a:ln>
        </p:spPr>
        <p:txBody>
          <a:bodyPr lIns="92160" tIns="46080" rIns="92160" bIns="46080" anchor="t" anchorCtr="0">
            <a:normAutofit/>
          </a:bodyPr>
          <a:lstStyle>
            <a:lvl1pPr marL="257175" indent="-257175" algn="l" defTabSz="336550" rtl="0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557530" indent="-214630" algn="l" defTabSz="336550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500">
                <a:solidFill>
                  <a:srgbClr val="000000"/>
                </a:solidFill>
                <a:latin typeface="+mn-lt"/>
                <a:ea typeface="+mn-ea"/>
              </a:defRPr>
            </a:lvl2pPr>
            <a:lvl3pPr marL="857250" indent="-171450" algn="l" defTabSz="336550" rtl="0" eaLnBrk="0" fontAlgn="base" hangingPunct="0">
              <a:spcBef>
                <a:spcPts val="34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200150" indent="-171450" algn="l" defTabSz="336550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4pPr>
            <a:lvl5pPr marL="1543050" indent="-171450" algn="l" defTabSz="336550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5pPr>
            <a:lvl6pPr marL="1885950" indent="-171450" algn="l" defTabSz="337185" rtl="0" eaLnBrk="1" fontAlgn="base" hangingPunct="1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6pPr>
            <a:lvl7pPr marL="2228850" indent="-171450" algn="l" defTabSz="337185" rtl="0" eaLnBrk="1" fontAlgn="base" hangingPunct="1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7pPr>
            <a:lvl8pPr marL="2571750" indent="-171450" algn="l" defTabSz="337185" rtl="0" eaLnBrk="1" fontAlgn="base" hangingPunct="1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8pPr>
            <a:lvl9pPr marL="2914650" indent="-171450" algn="l" defTabSz="337185" rtl="0" eaLnBrk="1" fontAlgn="base" hangingPunct="1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kern="0" dirty="0">
                <a:solidFill>
                  <a:srgbClr val="00B050"/>
                </a:solidFill>
                <a:sym typeface="+mn-ea"/>
              </a:rPr>
              <a:t>PAR approved							Mar </a:t>
            </a:r>
            <a:r>
              <a:rPr lang="en-US" altLang="en-US" sz="2000" kern="0" dirty="0" smtClean="0">
                <a:solidFill>
                  <a:srgbClr val="00B050"/>
                </a:solidFill>
                <a:sym typeface="+mn-ea"/>
              </a:rPr>
              <a:t>2024</a:t>
            </a:r>
            <a:endParaRPr lang="en-US" altLang="en-US" sz="2000" kern="0" dirty="0">
              <a:solidFill>
                <a:srgbClr val="00B050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kern="0" dirty="0">
                <a:solidFill>
                  <a:srgbClr val="00B050"/>
                </a:solidFill>
                <a:sym typeface="+mn-ea"/>
              </a:rPr>
              <a:t>First TG meeting							May </a:t>
            </a:r>
            <a:r>
              <a:rPr lang="en-US" altLang="en-US" sz="2000" kern="0" dirty="0" smtClean="0">
                <a:solidFill>
                  <a:srgbClr val="00B050"/>
                </a:solidFill>
                <a:sym typeface="+mn-ea"/>
              </a:rPr>
              <a:t>2024</a:t>
            </a:r>
            <a:endParaRPr lang="en-US" altLang="en-US" sz="2000" kern="0" dirty="0">
              <a:solidFill>
                <a:srgbClr val="00B050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kern="0" dirty="0" smtClean="0">
                <a:solidFill>
                  <a:schemeClr val="tx1"/>
                </a:solidFill>
                <a:sym typeface="+mn-ea"/>
              </a:rPr>
              <a:t>D0.1 </a:t>
            </a:r>
            <a:r>
              <a:rPr lang="en-US" altLang="en-US" sz="2000" strike="sngStrike" kern="0" dirty="0" smtClean="0">
                <a:solidFill>
                  <a:schemeClr val="tx1"/>
                </a:solidFill>
                <a:sym typeface="+mn-ea"/>
              </a:rPr>
              <a:t>(ready for CC)</a:t>
            </a:r>
            <a:r>
              <a:rPr lang="en-US" altLang="en-US" sz="2000" strike="sngStrike" kern="0" dirty="0">
                <a:solidFill>
                  <a:schemeClr val="tx1"/>
                </a:solidFill>
                <a:sym typeface="+mn-ea"/>
              </a:rPr>
              <a:t>	</a:t>
            </a:r>
            <a:r>
              <a:rPr lang="en-US" altLang="en-US" sz="2000" kern="0" dirty="0">
                <a:solidFill>
                  <a:schemeClr val="tx1"/>
                </a:solidFill>
                <a:sym typeface="+mn-ea"/>
              </a:rPr>
              <a:t>	</a:t>
            </a:r>
            <a:r>
              <a:rPr lang="en-US" altLang="en-US" sz="2000" kern="0" dirty="0" smtClean="0">
                <a:solidFill>
                  <a:schemeClr val="tx1"/>
                </a:solidFill>
                <a:sym typeface="+mn-ea"/>
              </a:rPr>
              <a:t>				</a:t>
            </a:r>
            <a:r>
              <a:rPr lang="en-US" altLang="en-US" sz="2000" kern="0" dirty="0" smtClean="0">
                <a:solidFill>
                  <a:srgbClr val="00B050"/>
                </a:solidFill>
                <a:sym typeface="Wingdings" panose="05000000000000000000" pitchFamily="2" charset="2"/>
              </a:rPr>
              <a:t>Sep</a:t>
            </a:r>
            <a:r>
              <a:rPr lang="en-US" altLang="en-US" sz="2000" kern="0" dirty="0" smtClean="0">
                <a:solidFill>
                  <a:srgbClr val="00B050"/>
                </a:solidFill>
                <a:sym typeface="Wingdings" panose="05000000000000000000" pitchFamily="2" charset="2"/>
              </a:rPr>
              <a:t>, 2025</a:t>
            </a:r>
            <a:endParaRPr lang="en-US" altLang="en-US" sz="2000" kern="0" dirty="0">
              <a:solidFill>
                <a:srgbClr val="00B050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kern="0" dirty="0">
                <a:solidFill>
                  <a:schemeClr val="tx1"/>
                </a:solidFill>
                <a:sym typeface="+mn-ea"/>
              </a:rPr>
              <a:t>D1.0 Letter Ballot						Feb, </a:t>
            </a:r>
            <a:r>
              <a:rPr lang="en-US" altLang="en-US" sz="2000" kern="0" dirty="0" smtClean="0">
                <a:solidFill>
                  <a:schemeClr val="tx1"/>
                </a:solidFill>
                <a:sym typeface="+mn-ea"/>
              </a:rPr>
              <a:t>2026</a:t>
            </a:r>
            <a:r>
              <a:rPr lang="en-US" altLang="en-US" sz="2000" kern="0" dirty="0" smtClean="0">
                <a:solidFill>
                  <a:schemeClr val="tx1"/>
                </a:solidFill>
                <a:cs typeface="+mn-ea"/>
                <a:sym typeface="Wingdings" panose="05000000000000000000" pitchFamily="2" charset="2"/>
              </a:rPr>
              <a:t> </a:t>
            </a:r>
            <a:endParaRPr lang="en-US" altLang="en-US" sz="2000" kern="0" dirty="0">
              <a:solidFill>
                <a:schemeClr val="tx1"/>
              </a:solidFill>
              <a:cs typeface="+mn-ea"/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kern="0" dirty="0">
                <a:solidFill>
                  <a:schemeClr val="tx1"/>
                </a:solidFill>
                <a:sym typeface="+mn-ea"/>
              </a:rPr>
              <a:t>D2.0 LB recirculation					Nov, </a:t>
            </a:r>
            <a:r>
              <a:rPr lang="en-US" altLang="en-US" sz="2000" kern="0" dirty="0" smtClean="0">
                <a:solidFill>
                  <a:schemeClr val="tx1"/>
                </a:solidFill>
                <a:sym typeface="+mn-ea"/>
              </a:rPr>
              <a:t>2026</a:t>
            </a:r>
            <a:endParaRPr lang="en-US" altLang="en-US" sz="2000" kern="0" dirty="0">
              <a:solidFill>
                <a:schemeClr val="tx1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kern="0" dirty="0">
                <a:solidFill>
                  <a:schemeClr val="tx1"/>
                </a:solidFill>
                <a:sym typeface="+mn-ea"/>
              </a:rPr>
              <a:t>Form SA Ballot Pool					Mar</a:t>
            </a:r>
            <a:r>
              <a:rPr lang="en-US" altLang="en-US" sz="2000" kern="0" dirty="0">
                <a:solidFill>
                  <a:schemeClr val="tx1"/>
                </a:solidFill>
                <a:cs typeface="+mn-ea"/>
                <a:sym typeface="Wingdings" panose="05000000000000000000" pitchFamily="2" charset="2"/>
              </a:rPr>
              <a:t> 1 to Mar 31, </a:t>
            </a:r>
            <a:r>
              <a:rPr lang="en-US" altLang="en-US" sz="2000" kern="0" dirty="0" smtClean="0">
                <a:solidFill>
                  <a:schemeClr val="tx1"/>
                </a:solidFill>
                <a:cs typeface="+mn-ea"/>
                <a:sym typeface="Wingdings" panose="05000000000000000000" pitchFamily="2" charset="2"/>
              </a:rPr>
              <a:t>2027</a:t>
            </a:r>
            <a:endParaRPr lang="en-US" altLang="en-US" sz="2000" kern="0" dirty="0">
              <a:solidFill>
                <a:schemeClr val="tx1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kern="0" dirty="0" smtClean="0">
                <a:solidFill>
                  <a:schemeClr val="tx1"/>
                </a:solidFill>
                <a:sym typeface="+mn-ea"/>
              </a:rPr>
              <a:t>Initial </a:t>
            </a:r>
            <a:r>
              <a:rPr lang="en-US" altLang="en-US" sz="2000" kern="0" dirty="0">
                <a:solidFill>
                  <a:schemeClr val="tx1"/>
                </a:solidFill>
                <a:sym typeface="+mn-ea"/>
              </a:rPr>
              <a:t>SA Ballot (D4.0)					Aug, </a:t>
            </a:r>
            <a:r>
              <a:rPr lang="en-US" altLang="en-US" sz="2000" kern="0" dirty="0" smtClean="0">
                <a:solidFill>
                  <a:schemeClr val="tx1"/>
                </a:solidFill>
                <a:sym typeface="+mn-ea"/>
              </a:rPr>
              <a:t>2027</a:t>
            </a:r>
            <a:endParaRPr lang="en-US" altLang="en-US" sz="2000" kern="0" dirty="0">
              <a:solidFill>
                <a:schemeClr val="tx1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kern="0" dirty="0">
                <a:solidFill>
                  <a:schemeClr val="tx1"/>
                </a:solidFill>
                <a:sym typeface="+mn-ea"/>
              </a:rPr>
              <a:t>Final 802.11 WG approval				Jan </a:t>
            </a:r>
            <a:r>
              <a:rPr lang="en-US" altLang="en-US" sz="2000" kern="0" dirty="0" smtClean="0">
                <a:solidFill>
                  <a:schemeClr val="tx1"/>
                </a:solidFill>
                <a:sym typeface="+mn-ea"/>
              </a:rPr>
              <a:t>2028</a:t>
            </a:r>
            <a:endParaRPr lang="en-US" altLang="en-US" sz="2000" kern="0" dirty="0">
              <a:solidFill>
                <a:schemeClr val="tx1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kern="0" dirty="0">
                <a:solidFill>
                  <a:schemeClr val="tx1"/>
                </a:solidFill>
                <a:sym typeface="+mn-ea"/>
              </a:rPr>
              <a:t>802 EC approval							Mar </a:t>
            </a:r>
            <a:r>
              <a:rPr lang="en-US" altLang="en-US" sz="2000" kern="0" dirty="0" smtClean="0">
                <a:solidFill>
                  <a:schemeClr val="tx1"/>
                </a:solidFill>
                <a:sym typeface="+mn-ea"/>
              </a:rPr>
              <a:t>2028</a:t>
            </a:r>
            <a:endParaRPr lang="en-US" altLang="en-US" sz="2000" kern="0" dirty="0">
              <a:solidFill>
                <a:schemeClr val="tx1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kern="0" dirty="0" err="1">
                <a:solidFill>
                  <a:schemeClr val="tx1"/>
                </a:solidFill>
                <a:sym typeface="+mn-ea"/>
              </a:rPr>
              <a:t>RevCom</a:t>
            </a:r>
            <a:r>
              <a:rPr lang="en-US" altLang="en-US" sz="2000" kern="0" dirty="0">
                <a:solidFill>
                  <a:schemeClr val="tx1"/>
                </a:solidFill>
                <a:sym typeface="+mn-ea"/>
              </a:rPr>
              <a:t> and SASB approval			May </a:t>
            </a:r>
            <a:r>
              <a:rPr lang="en-US" altLang="en-US" sz="2000" kern="0" dirty="0" smtClean="0">
                <a:solidFill>
                  <a:schemeClr val="tx1"/>
                </a:solidFill>
                <a:sym typeface="+mn-ea"/>
              </a:rPr>
              <a:t>2028</a:t>
            </a:r>
            <a:endParaRPr lang="en-US" altLang="en-US" sz="2000" kern="0" dirty="0">
              <a:solidFill>
                <a:schemeClr val="tx1"/>
              </a:solidFill>
              <a:cs typeface="+mn-ea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44193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Bo Sun (Sanechips)</a:t>
            </a:r>
            <a:endParaRPr lang="en-US" dirty="0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TGbp</a:t>
            </a:r>
            <a:r>
              <a:rPr lang="en-US" altLang="zh-CN" dirty="0" smtClean="0"/>
              <a:t> Teleconference Plan</a:t>
            </a:r>
            <a:endParaRPr lang="zh-CN" altLang="en-US" dirty="0"/>
          </a:p>
        </p:txBody>
      </p:sp>
      <p:sp>
        <p:nvSpPr>
          <p:cNvPr id="56" name="日期占位符 4"/>
          <p:cNvSpPr>
            <a:spLocks noGrp="1"/>
          </p:cNvSpPr>
          <p:nvPr>
            <p:ph type="dt" idx="4294967295"/>
          </p:nvPr>
        </p:nvSpPr>
        <p:spPr>
          <a:xfrm>
            <a:off x="928688" y="333375"/>
            <a:ext cx="2500312" cy="273050"/>
          </a:xfrm>
          <a:prstGeom prst="rect">
            <a:avLst/>
          </a:prstGeom>
        </p:spPr>
        <p:txBody>
          <a:bodyPr wrap="square" lIns="0" tIns="0" rIns="0" bIns="0" anchor="b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eaLnBrk="0" hangingPunct="0"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US" altLang="zh-CN" sz="1800" b="1" dirty="0" smtClean="0">
                <a:solidFill>
                  <a:srgbClr val="000000"/>
                </a:solidFill>
                <a:ea typeface="Arial Unicode MS" pitchFamily="34" charset="-122"/>
              </a:rPr>
              <a:t>Sep </a:t>
            </a:r>
            <a:r>
              <a:rPr lang="en-US" altLang="zh-CN" sz="1800" b="1" dirty="0" smtClean="0">
                <a:solidFill>
                  <a:srgbClr val="000000"/>
                </a:solidFill>
                <a:ea typeface="Arial Unicode MS" pitchFamily="34" charset="-122"/>
              </a:rPr>
              <a:t>2025</a:t>
            </a:r>
            <a:endParaRPr lang="en-US" altLang="zh-CN" sz="1800" b="1" dirty="0">
              <a:solidFill>
                <a:srgbClr val="000000"/>
              </a:solidFill>
              <a:latin typeface="Times New Roman" panose="02020603050405020304" pitchFamily="18" charset="0"/>
              <a:ea typeface="Arial Unicode MS" pitchFamily="34" charset="-122"/>
            </a:endParaRPr>
          </a:p>
        </p:txBody>
      </p:sp>
      <p:sp>
        <p:nvSpPr>
          <p:cNvPr id="8" name="文本占位符 2"/>
          <p:cNvSpPr txBox="1"/>
          <p:nvPr/>
        </p:nvSpPr>
        <p:spPr>
          <a:xfrm>
            <a:off x="2286100" y="2437036"/>
            <a:ext cx="7656121" cy="3354102"/>
          </a:xfrm>
          <a:prstGeom prst="rect">
            <a:avLst/>
          </a:prstGeom>
          <a:noFill/>
          <a:ln w="9525">
            <a:noFill/>
          </a:ln>
        </p:spPr>
        <p:txBody>
          <a:bodyPr lIns="92160" tIns="46080" rIns="92160" bIns="46080" anchor="t" anchorCtr="0">
            <a:normAutofit/>
          </a:bodyPr>
          <a:lstStyle>
            <a:lvl1pPr marL="257175" indent="-257175" algn="l" defTabSz="336550" rtl="0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557530" indent="-214630" algn="l" defTabSz="336550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500">
                <a:solidFill>
                  <a:srgbClr val="000000"/>
                </a:solidFill>
                <a:latin typeface="+mn-lt"/>
                <a:ea typeface="+mn-ea"/>
              </a:defRPr>
            </a:lvl2pPr>
            <a:lvl3pPr marL="857250" indent="-171450" algn="l" defTabSz="336550" rtl="0" eaLnBrk="0" fontAlgn="base" hangingPunct="0">
              <a:spcBef>
                <a:spcPts val="34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200150" indent="-171450" algn="l" defTabSz="336550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4pPr>
            <a:lvl5pPr marL="1543050" indent="-171450" algn="l" defTabSz="336550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5pPr>
            <a:lvl6pPr marL="1885950" indent="-171450" algn="l" defTabSz="337185" rtl="0" eaLnBrk="1" fontAlgn="base" hangingPunct="1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6pPr>
            <a:lvl7pPr marL="2228850" indent="-171450" algn="l" defTabSz="337185" rtl="0" eaLnBrk="1" fontAlgn="base" hangingPunct="1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7pPr>
            <a:lvl8pPr marL="2571750" indent="-171450" algn="l" defTabSz="337185" rtl="0" eaLnBrk="1" fontAlgn="base" hangingPunct="1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8pPr>
            <a:lvl9pPr marL="2914650" indent="-171450" algn="l" defTabSz="337185" rtl="0" eaLnBrk="1" fontAlgn="base" hangingPunct="1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zh-CN" sz="2400" kern="0" dirty="0" smtClean="0">
                <a:solidFill>
                  <a:schemeClr val="tx1"/>
                </a:solidFill>
                <a:sym typeface="+mn-ea"/>
              </a:rPr>
              <a:t>Oct </a:t>
            </a:r>
            <a:r>
              <a:rPr lang="en-US" altLang="zh-CN" sz="2400" kern="0" dirty="0">
                <a:solidFill>
                  <a:schemeClr val="tx1"/>
                </a:solidFill>
                <a:sym typeface="+mn-ea"/>
              </a:rPr>
              <a:t>14</a:t>
            </a:r>
            <a:r>
              <a:rPr lang="en-US" altLang="zh-CN" sz="2400" kern="0" baseline="30000" dirty="0">
                <a:solidFill>
                  <a:schemeClr val="tx1"/>
                </a:solidFill>
                <a:sym typeface="+mn-ea"/>
              </a:rPr>
              <a:t>th</a:t>
            </a:r>
            <a:r>
              <a:rPr lang="en-US" altLang="zh-CN" sz="2400" kern="0" dirty="0">
                <a:solidFill>
                  <a:schemeClr val="tx1"/>
                </a:solidFill>
                <a:sym typeface="+mn-ea"/>
              </a:rPr>
              <a:t> </a:t>
            </a:r>
            <a:r>
              <a:rPr lang="en-US" altLang="en-US" sz="2400" kern="0" dirty="0">
                <a:solidFill>
                  <a:schemeClr val="tx1"/>
                </a:solidFill>
                <a:sym typeface="+mn-ea"/>
              </a:rPr>
              <a:t>(Tuesday), 10:00am, ET, 2 hours; </a:t>
            </a:r>
            <a:r>
              <a:rPr lang="en-US" altLang="en-US" sz="2400" kern="0" dirty="0" err="1">
                <a:solidFill>
                  <a:schemeClr val="tx1"/>
                </a:solidFill>
                <a:sym typeface="+mn-ea"/>
              </a:rPr>
              <a:t>Webex</a:t>
            </a:r>
            <a:endParaRPr lang="en-US" altLang="en-US" sz="2400" kern="0" dirty="0">
              <a:solidFill>
                <a:schemeClr val="tx1"/>
              </a:solidFill>
              <a:sym typeface="+mn-ea"/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400" kern="0" dirty="0">
                <a:solidFill>
                  <a:schemeClr val="tx1"/>
                </a:solidFill>
                <a:sym typeface="+mn-ea"/>
              </a:rPr>
              <a:t>Oct 28</a:t>
            </a:r>
            <a:r>
              <a:rPr lang="en-US" altLang="zh-CN" sz="2400" kern="0" baseline="30000" dirty="0">
                <a:solidFill>
                  <a:schemeClr val="tx1"/>
                </a:solidFill>
                <a:sym typeface="+mn-ea"/>
              </a:rPr>
              <a:t>th</a:t>
            </a:r>
            <a:r>
              <a:rPr lang="en-US" altLang="zh-CN" sz="2400" kern="0" dirty="0">
                <a:solidFill>
                  <a:schemeClr val="tx1"/>
                </a:solidFill>
                <a:sym typeface="+mn-ea"/>
              </a:rPr>
              <a:t> </a:t>
            </a:r>
            <a:r>
              <a:rPr lang="en-US" altLang="en-US" sz="2400" kern="0" dirty="0">
                <a:solidFill>
                  <a:schemeClr val="tx1"/>
                </a:solidFill>
                <a:sym typeface="+mn-ea"/>
              </a:rPr>
              <a:t>(Tuesday), 10:00am, ET, 2 hours; </a:t>
            </a:r>
            <a:r>
              <a:rPr lang="en-US" altLang="en-US" sz="2400" kern="0" dirty="0" err="1">
                <a:solidFill>
                  <a:schemeClr val="tx1"/>
                </a:solidFill>
                <a:sym typeface="+mn-ea"/>
              </a:rPr>
              <a:t>Webex</a:t>
            </a:r>
            <a:endParaRPr lang="en-US" altLang="en-US" sz="2400" kern="0" dirty="0">
              <a:solidFill>
                <a:schemeClr val="tx1"/>
              </a:solidFill>
              <a:sym typeface="+mn-ea"/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400" kern="0" dirty="0">
                <a:solidFill>
                  <a:schemeClr val="tx1"/>
                </a:solidFill>
                <a:sym typeface="+mn-ea"/>
              </a:rPr>
              <a:t>Nov 4</a:t>
            </a:r>
            <a:r>
              <a:rPr lang="en-US" altLang="en-US" sz="2400" kern="0" baseline="30000" dirty="0">
                <a:solidFill>
                  <a:schemeClr val="tx1"/>
                </a:solidFill>
                <a:sym typeface="+mn-ea"/>
              </a:rPr>
              <a:t>th</a:t>
            </a:r>
            <a:r>
              <a:rPr lang="en-US" altLang="en-US" sz="2400" kern="0" dirty="0">
                <a:solidFill>
                  <a:schemeClr val="tx1"/>
                </a:solidFill>
                <a:sym typeface="+mn-ea"/>
              </a:rPr>
              <a:t>  (Tuesday), 9:00am, ET, 2 hours; </a:t>
            </a:r>
            <a:r>
              <a:rPr lang="en-US" altLang="en-US" sz="2400" kern="0" dirty="0" err="1">
                <a:solidFill>
                  <a:schemeClr val="tx1"/>
                </a:solidFill>
                <a:sym typeface="+mn-ea"/>
              </a:rPr>
              <a:t>Webex</a:t>
            </a:r>
            <a:endParaRPr lang="en-US" altLang="en-US" sz="2400" kern="0" dirty="0">
              <a:solidFill>
                <a:schemeClr val="tx1"/>
              </a:solidFill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068964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Y5MjVmM2FlZGIyNDU0MTI5ZmNiNzA5NGFiNTg4NjcifQ=="/>
</p:tagLst>
</file>

<file path=ppt/theme/theme1.xml><?xml version="1.0" encoding="utf-8"?>
<a:theme xmlns:a="http://schemas.openxmlformats.org/drawingml/2006/main" name="802-11-Submission-16-9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主题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4958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Gothic" panose="020B060907020508020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4958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Gothic" panose="020B060907020508020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802-11-Submission-16-9</Template>
  <TotalTime>1129</TotalTime>
  <Words>249</Words>
  <Application>Microsoft Office PowerPoint</Application>
  <PresentationFormat>宽屏</PresentationFormat>
  <Paragraphs>50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 Unicode MS</vt:lpstr>
      <vt:lpstr>MS Gothic</vt:lpstr>
      <vt:lpstr>MS PGothic</vt:lpstr>
      <vt:lpstr>Arial</vt:lpstr>
      <vt:lpstr>Arial Black</vt:lpstr>
      <vt:lpstr>Calibri</vt:lpstr>
      <vt:lpstr>Times New Roman</vt:lpstr>
      <vt:lpstr>Wingdings</vt:lpstr>
      <vt:lpstr>802-11-Submission-16-9</vt:lpstr>
      <vt:lpstr>IEEE 802.11 Sep 2025 Interim  TGbp Closing Report</vt:lpstr>
      <vt:lpstr>TGbp’s Progress during this week</vt:lpstr>
      <vt:lpstr>TGbp Timeline Plan (updated)</vt:lpstr>
      <vt:lpstr>TGbp Teleconference 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11bp closing report</dc:title>
  <dc:subject>closing report</dc:subject>
  <dc:creator>Bo Sun</dc:creator>
  <cp:lastModifiedBy>0318003590</cp:lastModifiedBy>
  <cp:revision>87</cp:revision>
  <cp:lastPrinted>1998-02-10T13:28:00Z</cp:lastPrinted>
  <dcterms:created xsi:type="dcterms:W3CDTF">1998-02-10T13:07:00Z</dcterms:created>
  <dcterms:modified xsi:type="dcterms:W3CDTF">2025-09-19T02:20:30Z</dcterms:modified>
  <cp:category>report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(10)O48q+nWDiKNAVXoAwq58w3RNJooHz1/JtoOwz4N1w0+ZL3X2+UduHozM/B+orrfRnAK3iVBu_x000d_
M1qVfEUOs+2NzanCbkc4kPeGEjUIKcfwSkZ2VTEIW0+jsnReksVzZYcgKivcAK8Enx8RDsZy_x000d_
sDu4EopBBm+9ZPHjLAXl4j+qa8dN+uCgHMfEL6AyPtJyug/KmihJ9QhfDm+OBx+Fr9Q7wewN_x000d_
kwoKrAYbnscxcdaMRy</vt:lpwstr>
  </property>
  <property fmtid="{D5CDD505-2E9C-101B-9397-08002B2CF9AE}" pid="3" name="_ms_pID_7253431">
    <vt:lpwstr>pDynwwYeVAfuJm07l5BBB1gJOSyblYnNfLT4wKASKNV6C6kgoMoDQu_x000d_
fVBvZ8QZJBuvlrTTE8AMdobU8rl35z4ZJoflddYRDx4XB6vI+iar2JQCA7qDSuq4AT7FS5Y5_x000d_
sx308cVif8H/NFBi2qcNgcLVQ2If46LKttqLC1acDLCU6E1GUWjJt7TRE/C7c7r9QW9wp3X2_x000d_
3Fe/c36f+sG8/+AxmbMs1bxl9oGuqb2xGtJ7</vt:lpwstr>
  </property>
  <property fmtid="{D5CDD505-2E9C-101B-9397-08002B2CF9AE}" pid="4" name="_ms_pID_725343_00">
    <vt:lpwstr>_ms_pID_725343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orDeDww4ZerS6xb33d/pDRf4+uOdZOceGbqu_x000d_
OSDaq0ijuTRYXtbktQMRWA5g8vSQIMTqlQGoHqGbN8sXNc0lygsy/1M7k/zm/92UAEMfy2IX_x000d_
muS9o6c7+UWC3rgkevWHh2jAw444VCQqw9ibFkoEaLpUm2+6kqhfqYQh70A6bW+NWL73XQ+f_x000d_
d9L2NducdUmDkJi/mOLRxmilqJq7bPMKW5skiUdDS+gidQ1z0Qg599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iMd3r552CUfzuZmdZY_x000d_
yqlZHfAuDu9iqhV56yDU4vSGBnG7aANuEd5EkKqorEdhk7hmVJesSjmp9AHFmbW35nbGiYzz_x000d_
mYtQ0dxcolljPgOJp/Yee3daTWLdVbVQHN/H4jcblNNwJG41g+R6P7LKU90wBFkzHmYMgfSv_x000d_
MuxektEi0aD45k4SYG/6206g4gs9FjuBtBtD40WvlHIxdeaS3IBAZqMpcOewPvG0KvnFF96G</vt:lpwstr>
  </property>
  <property fmtid="{D5CDD505-2E9C-101B-9397-08002B2CF9AE}" pid="9" name="_ms_pID_7253433_00">
    <vt:lpwstr>_ms_pID_7253433</vt:lpwstr>
  </property>
  <property fmtid="{D5CDD505-2E9C-101B-9397-08002B2CF9AE}" pid="10" name="_ms_pID_7253434">
    <vt:lpwstr>_x000d_
Kog7mDVMvfETB2/2tFa2KXSO7jiock/ScK4B1tKRdd9aR9ZWfqnfiB3bjr9lNAEZB6fruK5n_x000d_
VVYH9xC3W7wrH2d0nDQGHmDeNu6RQgq5gygN4A/loV+ZZPlU66cvtTmvxhM/7ZTikMn12FK4_x000d_
zwEUaKAe7bdGXoEv+xWZRnid9Hd1kx4RyxyyoyDrXpWhnfq6KDJJ1Bweaj//MEIAkeajbfKj_x000d_
YhFS2jZaCNNzEJRF</vt:lpwstr>
  </property>
  <property fmtid="{D5CDD505-2E9C-101B-9397-08002B2CF9AE}" pid="11" name="_ms_pID_7253434_00">
    <vt:lpwstr>_ms_pID_7253434</vt:lpwstr>
  </property>
  <property fmtid="{D5CDD505-2E9C-101B-9397-08002B2CF9AE}" pid="12" name="_ms_pID_7253435">
    <vt:lpwstr>nx3PZ2kJf2SxsokLmsywXgEms1JXejqWJw0y1rfrSf5xFj6l9fzXVoZ7_x000d_
2MaR8YbgVZBnJVdJ3b3BPX4vks36C6EGIP1vJrxsR4Qq7uqxHh+ZdVBG9ACbPSqM3JqglCuw_x000d_
9kMqcg2SyQ0+59kZ2oWniGmk9Suzr4ap9i6BKvKtK6EiYQEiwDSBdrlQAh02wWdpW9VGJVth_x000d_
JM3ZsCXfv8bXkbnrgHUZFTS3j3yAhhyou5</vt:lpwstr>
  </property>
  <property fmtid="{D5CDD505-2E9C-101B-9397-08002B2CF9AE}" pid="13" name="_ms_pID_7253435_00">
    <vt:lpwstr>_ms_pID_7253435</vt:lpwstr>
  </property>
  <property fmtid="{D5CDD505-2E9C-101B-9397-08002B2CF9AE}" pid="14" name="_ms_pID_7253436">
    <vt:lpwstr>yEVayiVt4AMPrXWbam46ZLtgo76nfnEc0vQURr_x000d_
fb/qzgFbqSMX3GRFTi1qJBS6XzXFrcgXu8x49zQI2h5RZTQNBeQ9j7cPaRmlXM3hHnnufDri_x000d_
cePxX+ztnpb0iElUFU3EkzWtazvFNt4lo1L5Afp7JhkFX/EKoYbZf3cTRXzFCpKUIgLKGA7v_x000d_
ln//eaJL1DlvXQThilkAvdj4U+zaPSkw1FRBprZ+T2Eutv6+4Dlv</vt:lpwstr>
  </property>
  <property fmtid="{D5CDD505-2E9C-101B-9397-08002B2CF9AE}" pid="15" name="_ms_pID_7253436_00">
    <vt:lpwstr>_ms_pID_7253436</vt:lpwstr>
  </property>
  <property fmtid="{D5CDD505-2E9C-101B-9397-08002B2CF9AE}" pid="16" name="_ms_pID_7253437">
    <vt:lpwstr>TZpRW+tnLAeX4kKAuEkZ_x000d_
tM1Ot/irYvphCa3nnh9lC/2rN5bLufReJx6hVJH8Xh5eIDWlatZ/fW0u+P5y2Qm3sRJlg/qX_x000d_
x3epkZ8A3FIY/vSBmHHirfHKaNkR3V6Fq7ANjSKynLt1m/ofaECB/1AccgC5mGu1xcT1Sa3b_x000d_
AQgxm7bCkxyDf0PIOKV/RY5YnT9lrUsOtvIdmXZBqTQiJxT9Odjf4DRoVyBLk8tAD5mxSP</vt:lpwstr>
  </property>
  <property fmtid="{D5CDD505-2E9C-101B-9397-08002B2CF9AE}" pid="17" name="_ms_pID_7253437_00">
    <vt:lpwstr>_ms_pID_7253437</vt:lpwstr>
  </property>
  <property fmtid="{D5CDD505-2E9C-101B-9397-08002B2CF9AE}" pid="18" name="_ms_pID_7253438">
    <vt:lpwstr>vU_x000d_
+9IOLjb0mMqTwg/CWkzxdeqoCRW4ROilHXg2fHA92SrPlzabsJXDzrjNhLOsl7GBh9Ke6cw8_x000d_
j35GQ8L0sg5bV65M9FfZQ8k5+Oeq4aXRm8edLxQL7t8XiT6MyT73yn252CaMEFvneOsAFz+x_x000d_
t79NnFRdxUyh/FFipKyCVRi+Z3yViSIGGHK3rkk7k5eRu8Duhwuga//h/v1APPDETIvHJ5Ia_x000d_
Jm0ePw+s3cIX8+</vt:lpwstr>
  </property>
  <property fmtid="{D5CDD505-2E9C-101B-9397-08002B2CF9AE}" pid="19" name="_ms_pID_7253438_00">
    <vt:lpwstr>_ms_pID_7253438</vt:lpwstr>
  </property>
  <property fmtid="{D5CDD505-2E9C-101B-9397-08002B2CF9AE}" pid="20" name="_ms_pID_7253439">
    <vt:lpwstr>S2T8R00zoFpA5P4caP7uIIUbhZcEX09y7S1mSHUdsqKSyDpjI5gtY=</vt:lpwstr>
  </property>
  <property fmtid="{D5CDD505-2E9C-101B-9397-08002B2CF9AE}" pid="21" name="_ms_pID_7253439_00">
    <vt:lpwstr>_ms_pID_7253439</vt:lpwstr>
  </property>
  <property fmtid="{D5CDD505-2E9C-101B-9397-08002B2CF9AE}" pid="22" name="_new_ms_pID_72543">
    <vt:lpwstr>(3)olbGqDWxOGt0rPuof/9Qn/4u0Ei0AXIeSZNrFEcS+5yq54eTbhzxzWZMdAgZHv5RYWREFbhn_x000d_
57m9IwIy7h8aY4wck0ziV28o0SRH3o4kYHU/dMBt3GGiP9DFn8saCIB5NfM04Pg1PE/4/Uql_x000d_
SbrsjWbUOagD01ghksHxsDG3GcNM7bZew/CQLtcFB8BJycsUgjSa/cpnToU/Bom0lPtSwUjy_x000d_
+lrJCAe6I/vjmM2GPK</vt:lpwstr>
  </property>
  <property fmtid="{D5CDD505-2E9C-101B-9397-08002B2CF9AE}" pid="23" name="_new_ms_pID_72543_00">
    <vt:lpwstr>_new_ms_pID_72543</vt:lpwstr>
  </property>
  <property fmtid="{D5CDD505-2E9C-101B-9397-08002B2CF9AE}" pid="24" name="_new_ms_pID_725431">
    <vt:lpwstr>OwROtnTyHtLZBZSXnbvjtA0rrHo1/2wtvKEkXx3wfdPhI0o2OsNbWU_x000d_
eFthBIECINAQ3pMB/kJfN9skTiou3yDn8a7TuIuI2otPCVoeCbHcCYpPCkPzKG/RSuERr7OK_x000d_
3Omusy40OXlOISxiU9lYEjzi3B8sniEsE3VVGpjiohDu/dDEfk5r7eyoEpg2hYFQuVurs8Ky_x000d_
YyoV5WRy6PQWbvxhkyRoNraMTirBwhuL7yvx</vt:lpwstr>
  </property>
  <property fmtid="{D5CDD505-2E9C-101B-9397-08002B2CF9AE}" pid="25" name="_new_ms_pID_725431_00">
    <vt:lpwstr>_new_ms_pID_725431</vt:lpwstr>
  </property>
  <property fmtid="{D5CDD505-2E9C-101B-9397-08002B2CF9AE}" pid="26" name="_new_ms_pID_725432">
    <vt:lpwstr>T19XDHhwG+08/dx5AgiO1J+4QBjjFoJl/Y1e_x000d_
M90fLmquiuM+XMAjWRJ2ZKlMWaM+O7ju2Hpm6Mxdm9LFJPkjkuE=</vt:lpwstr>
  </property>
  <property fmtid="{D5CDD505-2E9C-101B-9397-08002B2CF9AE}" pid="27" name="_new_ms_pID_725432_00">
    <vt:lpwstr>_new_ms_pID_725432</vt:lpwstr>
  </property>
  <property fmtid="{D5CDD505-2E9C-101B-9397-08002B2CF9AE}" pid="28" name="_readonly">
    <vt:lpwstr/>
  </property>
  <property fmtid="{D5CDD505-2E9C-101B-9397-08002B2CF9AE}" pid="29" name="_change">
    <vt:lpwstr/>
  </property>
  <property fmtid="{D5CDD505-2E9C-101B-9397-08002B2CF9AE}" pid="30" name="_full-control">
    <vt:lpwstr/>
  </property>
  <property fmtid="{D5CDD505-2E9C-101B-9397-08002B2CF9AE}" pid="31" name="sflag">
    <vt:lpwstr>1519305968</vt:lpwstr>
  </property>
  <property fmtid="{D5CDD505-2E9C-101B-9397-08002B2CF9AE}" pid="32" name="KSOProductBuildVer">
    <vt:lpwstr>2052-11.1.0.12358</vt:lpwstr>
  </property>
  <property fmtid="{D5CDD505-2E9C-101B-9397-08002B2CF9AE}" pid="33" name="ICV">
    <vt:lpwstr>030C5574EA814B03BAAEA51CC88E1AEE</vt:lpwstr>
  </property>
</Properties>
</file>