
<file path=[Content_Types].xml><?xml version="1.0" encoding="utf-8"?>
<Types xmlns="http://schemas.openxmlformats.org/package/2006/content-types">
  <Default Extension="doc" ContentType="application/msword"/>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256" r:id="rId2"/>
    <p:sldId id="257" r:id="rId3"/>
    <p:sldId id="276" r:id="rId4"/>
    <p:sldId id="5881" r:id="rId5"/>
    <p:sldId id="5889" r:id="rId6"/>
    <p:sldId id="258" r:id="rId7"/>
    <p:sldId id="5886" r:id="rId8"/>
    <p:sldId id="262" r:id="rId9"/>
    <p:sldId id="268" r:id="rId10"/>
    <p:sldId id="266" r:id="rId11"/>
    <p:sldId id="267" r:id="rId12"/>
    <p:sldId id="270" r:id="rId13"/>
    <p:sldId id="5882" r:id="rId14"/>
    <p:sldId id="271" r:id="rId15"/>
    <p:sldId id="269" r:id="rId16"/>
    <p:sldId id="5880" r:id="rId17"/>
    <p:sldId id="273" r:id="rId18"/>
    <p:sldId id="265" r:id="rId19"/>
    <p:sldId id="5883" r:id="rId20"/>
    <p:sldId id="5885" r:id="rId21"/>
    <p:sldId id="5888" r:id="rId22"/>
    <p:sldId id="5890" r:id="rId23"/>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74" d="100"/>
          <a:sy n="74" d="100"/>
        </p:scale>
        <p:origin x="811" y="283"/>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9/18/2025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2C52328-B2A4-819C-DAAD-CD4BA962E73D}"/>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B0967B1-C3E6-5D1B-D89F-D98AC511B1A7}"/>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1E49E85A-7A06-A611-9418-E85328B02C47}"/>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55F2F6E1-658F-7CE8-EC02-82A0FF255AFE}"/>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F0B27D64-708E-C9CF-D124-8BB2DEA2A006}"/>
              </a:ext>
            </a:extLst>
          </p:cNvPr>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a:extLst>
              <a:ext uri="{FF2B5EF4-FFF2-40B4-BE49-F238E27FC236}">
                <a16:creationId xmlns:a16="http://schemas.microsoft.com/office/drawing/2014/main" id="{DFD18A5F-9223-C5CC-B9D7-5A6A67E45374}"/>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6FDABB4C-C8F8-AC8E-3BF6-28B3B90D03B7}"/>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992154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6</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8</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9350051-D29B-4BA1-8001-3F6B646E31EB}" type="slidenum">
              <a:rPr kumimoji="1" lang="ja-JP" altLang="en-US" smtClean="0"/>
              <a:t>16</a:t>
            </a:fld>
            <a:endParaRPr kumimoji="1" lang="ja-JP" altLang="en-US"/>
          </a:p>
        </p:txBody>
      </p:sp>
    </p:spTree>
    <p:extLst>
      <p:ext uri="{BB962C8B-B14F-4D97-AF65-F5344CB8AC3E}">
        <p14:creationId xmlns:p14="http://schemas.microsoft.com/office/powerpoint/2010/main" val="122288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6EBCF6D4-381F-48FF-842D-8250460519E3}"/>
              </a:ext>
            </a:extLst>
          </p:cNvPr>
          <p:cNvSpPr>
            <a:spLocks noGrp="1" noChangeArrowheads="1"/>
          </p:cNvSpPr>
          <p:nvPr>
            <p:ph type="hdr" sz="quarter"/>
          </p:nvPr>
        </p:nvSpPr>
        <p:spPr>
          <a:ln/>
        </p:spPr>
        <p:txBody>
          <a:bodyPr/>
          <a:lstStyle/>
          <a:p>
            <a:r>
              <a:rPr lang="en-US" altLang="en-US" dirty="0"/>
              <a:t>doc.: IEEE 802.15-&lt;doc#&gt;</a:t>
            </a:r>
          </a:p>
        </p:txBody>
      </p:sp>
      <p:sp>
        <p:nvSpPr>
          <p:cNvPr id="5" name="Rectangle 3">
            <a:extLst>
              <a:ext uri="{FF2B5EF4-FFF2-40B4-BE49-F238E27FC236}">
                <a16:creationId xmlns:a16="http://schemas.microsoft.com/office/drawing/2014/main" id="{5190A212-2C9C-46AB-9059-430C0A43BA32}"/>
              </a:ext>
            </a:extLst>
          </p:cNvPr>
          <p:cNvSpPr>
            <a:spLocks noGrp="1" noChangeArrowheads="1"/>
          </p:cNvSpPr>
          <p:nvPr>
            <p:ph type="dt" idx="1"/>
          </p:nvPr>
        </p:nvSpPr>
        <p:spPr>
          <a:ln/>
        </p:spPr>
        <p:txBody>
          <a:bodyPr/>
          <a:lstStyle/>
          <a:p>
            <a:r>
              <a:rPr lang="en-US" altLang="en-US"/>
              <a:t>&lt;month year&gt;</a:t>
            </a:r>
          </a:p>
        </p:txBody>
      </p:sp>
      <p:sp>
        <p:nvSpPr>
          <p:cNvPr id="6" name="Rectangle 6">
            <a:extLst>
              <a:ext uri="{FF2B5EF4-FFF2-40B4-BE49-F238E27FC236}">
                <a16:creationId xmlns:a16="http://schemas.microsoft.com/office/drawing/2014/main" id="{8A758F9F-24F5-421F-A1DB-E62341CCF970}"/>
              </a:ext>
            </a:extLst>
          </p:cNvPr>
          <p:cNvSpPr>
            <a:spLocks noGrp="1" noChangeArrowheads="1"/>
          </p:cNvSpPr>
          <p:nvPr>
            <p:ph type="ftr" sz="quarter" idx="4"/>
          </p:nvPr>
        </p:nvSpPr>
        <p:spPr>
          <a:ln/>
        </p:spPr>
        <p:txBody>
          <a:bodyPr/>
          <a:lstStyle/>
          <a:p>
            <a:pPr lvl="4"/>
            <a:r>
              <a:rPr lang="en-US" altLang="en-US"/>
              <a:t>&lt;author&gt;, &lt;company&gt;</a:t>
            </a:r>
          </a:p>
        </p:txBody>
      </p:sp>
      <p:sp>
        <p:nvSpPr>
          <p:cNvPr id="7" name="Rectangle 7">
            <a:extLst>
              <a:ext uri="{FF2B5EF4-FFF2-40B4-BE49-F238E27FC236}">
                <a16:creationId xmlns:a16="http://schemas.microsoft.com/office/drawing/2014/main" id="{A5EFA8C7-7335-4E44-9C19-5B2731430D69}"/>
              </a:ext>
            </a:extLst>
          </p:cNvPr>
          <p:cNvSpPr>
            <a:spLocks noGrp="1" noChangeArrowheads="1"/>
          </p:cNvSpPr>
          <p:nvPr>
            <p:ph type="sldNum" sz="quarter" idx="5"/>
          </p:nvPr>
        </p:nvSpPr>
        <p:spPr>
          <a:ln/>
        </p:spPr>
        <p:txBody>
          <a:bodyPr/>
          <a:lstStyle/>
          <a:p>
            <a:r>
              <a:rPr lang="en-US" altLang="en-US"/>
              <a:t>Page </a:t>
            </a:r>
            <a:fld id="{824EC013-93EB-48F9-854A-4C4A8EC68288}" type="slidenum">
              <a:rPr lang="en-US" altLang="en-US"/>
              <a:pPr/>
              <a:t>20</a:t>
            </a:fld>
            <a:endParaRPr lang="en-US" altLang="en-US"/>
          </a:p>
        </p:txBody>
      </p:sp>
      <p:sp>
        <p:nvSpPr>
          <p:cNvPr id="24578" name="Rectangle 2">
            <a:extLst>
              <a:ext uri="{FF2B5EF4-FFF2-40B4-BE49-F238E27FC236}">
                <a16:creationId xmlns:a16="http://schemas.microsoft.com/office/drawing/2014/main" id="{F0251BC8-9342-4CAB-A182-4084CB8D1B3C}"/>
              </a:ext>
            </a:extLst>
          </p:cNvPr>
          <p:cNvSpPr>
            <a:spLocks noGrp="1" noRot="1" noChangeAspect="1" noChangeArrowheads="1" noTextEdit="1"/>
          </p:cNvSpPr>
          <p:nvPr>
            <p:ph type="sldImg"/>
          </p:nvPr>
        </p:nvSpPr>
        <p:spPr>
          <a:xfrm>
            <a:off x="384175" y="701675"/>
            <a:ext cx="6165850" cy="3468688"/>
          </a:xfrm>
          <a:ln/>
        </p:spPr>
      </p:sp>
      <p:sp>
        <p:nvSpPr>
          <p:cNvPr id="24579" name="Rectangle 3">
            <a:extLst>
              <a:ext uri="{FF2B5EF4-FFF2-40B4-BE49-F238E27FC236}">
                <a16:creationId xmlns:a16="http://schemas.microsoft.com/office/drawing/2014/main" id="{A89D6B1B-1F53-4C74-8C28-348D6AAEED76}"/>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 2025</a:t>
            </a:r>
            <a:endParaRPr lang="en-GB" dirty="0"/>
          </a:p>
        </p:txBody>
      </p:sp>
      <p:sp>
        <p:nvSpPr>
          <p:cNvPr id="5" name="Footer Placeholder 4"/>
          <p:cNvSpPr>
            <a:spLocks noGrp="1"/>
          </p:cNvSpPr>
          <p:nvPr>
            <p:ph type="ftr" idx="11"/>
          </p:nvPr>
        </p:nvSpPr>
        <p:spPr/>
        <p:txBody>
          <a:bodyPr/>
          <a:lstStyle>
            <a:lvl1pPr>
              <a:defRPr/>
            </a:lvl1pPr>
          </a:lstStyle>
          <a:p>
            <a:r>
              <a:rPr lang="en-GB"/>
              <a:t>Rolfe (BCA)</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8839201" y="6481822"/>
            <a:ext cx="3048305" cy="299978"/>
          </a:xfrm>
        </p:spPr>
        <p:txBody>
          <a:bodyPr lIns="0" tIns="0" rIns="0" bIns="0"/>
          <a:lstStyle>
            <a:lvl1pPr>
              <a:defRPr sz="1200" b="1" i="0">
                <a:solidFill>
                  <a:srgbClr val="808080"/>
                </a:solidFill>
                <a:latin typeface="+mn-lt"/>
                <a:cs typeface="ＭＳ Ｐゴシック"/>
              </a:defRPr>
            </a:lvl1pPr>
          </a:lstStyle>
          <a:p>
            <a:pPr marL="12700"/>
            <a:r>
              <a:rPr lang="en-US" spc="-5"/>
              <a:t>Rolfe (BCA)</a:t>
            </a:r>
            <a:endParaRPr lang="en-US" spc="-5" dirty="0"/>
          </a:p>
        </p:txBody>
      </p:sp>
      <p:sp>
        <p:nvSpPr>
          <p:cNvPr id="4" name="Holder 4"/>
          <p:cNvSpPr>
            <a:spLocks noGrp="1"/>
          </p:cNvSpPr>
          <p:nvPr>
            <p:ph type="sldNum" sz="quarter" idx="7"/>
          </p:nvPr>
        </p:nvSpPr>
        <p:spPr/>
        <p:txBody>
          <a:bodyPr lIns="0" tIns="0" rIns="0" bIns="0"/>
          <a:lstStyle>
            <a:lvl1pPr>
              <a:defRPr sz="1000" b="0" i="0">
                <a:solidFill>
                  <a:schemeClr val="tx1"/>
                </a:solidFill>
                <a:latin typeface="メイリオ"/>
                <a:cs typeface="メイリオ"/>
              </a:defRPr>
            </a:lvl1pPr>
          </a:lstStyle>
          <a:p>
            <a:pPr marL="25400"/>
            <a:fld id="{81D60167-4931-47E6-BA6A-407CBD079E47}" type="slidenum">
              <a:rPr lang="en-US" spc="-10" smtClean="0"/>
              <a:pPr marL="25400"/>
              <a:t>‹#›</a:t>
            </a:fld>
            <a:endParaRPr lang="en-US" spc="-10" dirty="0"/>
          </a:p>
        </p:txBody>
      </p:sp>
      <p:sp>
        <p:nvSpPr>
          <p:cNvPr id="5" name=" 4">
            <a:extLst>
              <a:ext uri="{FF2B5EF4-FFF2-40B4-BE49-F238E27FC236}">
                <a16:creationId xmlns:a16="http://schemas.microsoft.com/office/drawing/2014/main" id="{41E35370-3728-02C2-A318-674C3154A04C}"/>
              </a:ext>
            </a:extLst>
          </p:cNvPr>
          <p:cNvSpPr>
            <a:spLocks noGrp="1" noChangeArrowheads="1"/>
          </p:cNvSpPr>
          <p:nvPr>
            <p:ph type="dt" sz="half" idx="13"/>
          </p:nvPr>
        </p:nvSpPr>
        <p:spPr bwMode="auto">
          <a:xfrm>
            <a:off x="912644" y="381000"/>
            <a:ext cx="21336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 2025</a:t>
            </a:r>
            <a:endParaRPr lang="en-US" altLang="ja-JP" dirty="0"/>
          </a:p>
        </p:txBody>
      </p:sp>
    </p:spTree>
    <p:extLst>
      <p:ext uri="{BB962C8B-B14F-4D97-AF65-F5344CB8AC3E}">
        <p14:creationId xmlns:p14="http://schemas.microsoft.com/office/powerpoint/2010/main" val="3740085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Rolfe (BCA)</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 2025</a:t>
            </a:r>
            <a:endParaRPr lang="en-GB"/>
          </a:p>
        </p:txBody>
      </p:sp>
      <p:sp>
        <p:nvSpPr>
          <p:cNvPr id="5" name="Footer Placeholder 4"/>
          <p:cNvSpPr>
            <a:spLocks noGrp="1"/>
          </p:cNvSpPr>
          <p:nvPr>
            <p:ph type="ftr" idx="11"/>
          </p:nvPr>
        </p:nvSpPr>
        <p:spPr/>
        <p:txBody>
          <a:bodyPr/>
          <a:lstStyle>
            <a:lvl1pPr>
              <a:defRPr/>
            </a:lvl1pPr>
          </a:lstStyle>
          <a:p>
            <a:r>
              <a:rPr lang="en-GB"/>
              <a:t>Rolfe (BCA)</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 2025</a:t>
            </a:r>
            <a:endParaRPr lang="en-GB"/>
          </a:p>
        </p:txBody>
      </p:sp>
      <p:sp>
        <p:nvSpPr>
          <p:cNvPr id="6" name="Footer Placeholder 5"/>
          <p:cNvSpPr>
            <a:spLocks noGrp="1"/>
          </p:cNvSpPr>
          <p:nvPr>
            <p:ph type="ftr" idx="11"/>
          </p:nvPr>
        </p:nvSpPr>
        <p:spPr/>
        <p:txBody>
          <a:bodyPr/>
          <a:lstStyle>
            <a:lvl1pPr>
              <a:defRPr/>
            </a:lvl1pPr>
          </a:lstStyle>
          <a:p>
            <a:r>
              <a:rPr lang="en-GB"/>
              <a:t>Rolfe (BCA)</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Rolfe (BCA)</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 2025</a:t>
            </a:r>
            <a:endParaRPr lang="en-GB"/>
          </a:p>
        </p:txBody>
      </p:sp>
      <p:sp>
        <p:nvSpPr>
          <p:cNvPr id="4" name="Footer Placeholder 3"/>
          <p:cNvSpPr>
            <a:spLocks noGrp="1"/>
          </p:cNvSpPr>
          <p:nvPr>
            <p:ph type="ftr" idx="11"/>
          </p:nvPr>
        </p:nvSpPr>
        <p:spPr/>
        <p:txBody>
          <a:bodyPr/>
          <a:lstStyle>
            <a:lvl1pPr>
              <a:defRPr/>
            </a:lvl1pPr>
          </a:lstStyle>
          <a:p>
            <a:r>
              <a:rPr lang="en-GB"/>
              <a:t>Rolfe (BCA)</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 2025</a:t>
            </a:r>
            <a:endParaRPr lang="en-GB"/>
          </a:p>
        </p:txBody>
      </p:sp>
      <p:sp>
        <p:nvSpPr>
          <p:cNvPr id="3" name="Footer Placeholder 2"/>
          <p:cNvSpPr>
            <a:spLocks noGrp="1"/>
          </p:cNvSpPr>
          <p:nvPr>
            <p:ph type="ftr" idx="11"/>
          </p:nvPr>
        </p:nvSpPr>
        <p:spPr/>
        <p:txBody>
          <a:bodyPr/>
          <a:lstStyle>
            <a:lvl1pPr>
              <a:defRPr/>
            </a:lvl1pPr>
          </a:lstStyle>
          <a:p>
            <a:r>
              <a:rPr lang="en-GB"/>
              <a:t>Rolfe (BCA)</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 2025</a:t>
            </a:r>
            <a:endParaRPr lang="en-GB"/>
          </a:p>
        </p:txBody>
      </p:sp>
      <p:sp>
        <p:nvSpPr>
          <p:cNvPr id="5" name="Footer Placeholder 4"/>
          <p:cNvSpPr>
            <a:spLocks noGrp="1"/>
          </p:cNvSpPr>
          <p:nvPr>
            <p:ph type="ftr" idx="11"/>
          </p:nvPr>
        </p:nvSpPr>
        <p:spPr/>
        <p:txBody>
          <a:bodyPr/>
          <a:lstStyle>
            <a:lvl1pPr>
              <a:defRPr/>
            </a:lvl1pPr>
          </a:lstStyle>
          <a:p>
            <a:r>
              <a:rPr lang="en-GB"/>
              <a:t>Rolfe (BCA)</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 2025</a:t>
            </a:r>
            <a:endParaRPr lang="en-GB"/>
          </a:p>
        </p:txBody>
      </p:sp>
      <p:sp>
        <p:nvSpPr>
          <p:cNvPr id="5" name="Footer Placeholder 4"/>
          <p:cNvSpPr>
            <a:spLocks noGrp="1"/>
          </p:cNvSpPr>
          <p:nvPr>
            <p:ph type="ftr" idx="11"/>
          </p:nvPr>
        </p:nvSpPr>
        <p:spPr/>
        <p:txBody>
          <a:bodyPr/>
          <a:lstStyle>
            <a:lvl1pPr>
              <a:defRPr/>
            </a:lvl1pPr>
          </a:lstStyle>
          <a:p>
            <a:r>
              <a:rPr lang="en-GB"/>
              <a:t>Rolfe (BCA)</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Rolfe (BCA)</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802.11-25/01703r1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 id="2147483660" r:id="rId10"/>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Microsoft_Word_97_-_2003_Document.doc"/><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hyperlink" Target="https://mentor.ieee.org/802.15/dcn/25/15-25-0446-02-04ac-september-opening-and-closing.ppt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ntor.ieee.org/802.15/dcn/25/15-25-0434-01-04ad-tg4ad-agenda-opening-and-closing-report-september2025.ppt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mentor.ieee.org/802.15/dcn/25/15-25-0444-02-04ae-september-opening-and-closing.ppt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entor.ieee.org/802.15/dcn/25/15-25-0492-01-006a-tg15-6ma-closing-report-for-september-2025.pptx"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entor.ieee.org/802.15/dcn/25/15-25-0445-02-009a-september-opening-and-closing.ppt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5/dcn/25/15-25-0457-03-acss-enhancement-of-srm-for-adapting-coexisting-environments.pptx" TargetMode="External"/><Relationship Id="rId2" Type="http://schemas.openxmlformats.org/officeDocument/2006/relationships/hyperlink" Target="https://mentor.ieee.org/802.15/dcn/25/15-25-0474-02-acss-ig-access-september-meeting-slides-and-closing-report.ppt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entor.ieee.org/802.15/dcn/25/15-25-0503-01-16me-sept-2025-meeting-closing-report.ppt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5/dcn/25/15-25-0162-02-07ma-ieee-802-15-ig-ng-owc-call-for-applications.doc" TargetMode="External"/><Relationship Id="rId2" Type="http://schemas.openxmlformats.org/officeDocument/2006/relationships/hyperlink" Target="https://mentor.ieee.org/802.15/dcn/25/15-25-0494-01-07ma-ieee-802-15-ig-ng-owc-closing-report-sept-2025.ppt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mentor.ieee.org/802.15/dcn/25/15-25-0456-01-swcs-ig-swc-sept-2025-slide-deck.ppt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ntor.ieee.org/802.15/dcn/25/15-25-0413-03-0000-sept-2025-802-15-agenda.xls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mentor.ieee.org/802.15/dcn/25/15-25-0414-03-0000-sept-2025-802-15-opening-report.pptx"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mentor.ieee.org/802.15/dcn/25/15-25-0494-00-07ma-ieee-802-15-ig-ng-owc-closing-report-sept-2025.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entor.ieee.org/802.15/dcn/25/15-25-0494-01-07ma-ieee-802-15-ig-ng-owc-closing-report-sept-2025.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Times New Roman" charset="0"/>
              </a:rPr>
              <a:t>802.15 Liaison Report – Sept 2025</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2025-07-10</a:t>
            </a:r>
          </a:p>
        </p:txBody>
      </p:sp>
      <p:sp>
        <p:nvSpPr>
          <p:cNvPr id="6" name="Date Placeholder 3"/>
          <p:cNvSpPr>
            <a:spLocks noGrp="1"/>
          </p:cNvSpPr>
          <p:nvPr>
            <p:ph type="dt" idx="10"/>
          </p:nvPr>
        </p:nvSpPr>
        <p:spPr/>
        <p:txBody>
          <a:bodyPr/>
          <a:lstStyle/>
          <a:p>
            <a:r>
              <a:rPr lang="en-US"/>
              <a:t>Sept 2025</a:t>
            </a:r>
            <a:endParaRPr lang="en-GB" dirty="0"/>
          </a:p>
        </p:txBody>
      </p:sp>
      <p:sp>
        <p:nvSpPr>
          <p:cNvPr id="7" name="Footer Placeholder 4"/>
          <p:cNvSpPr>
            <a:spLocks noGrp="1"/>
          </p:cNvSpPr>
          <p:nvPr>
            <p:ph type="ftr" idx="11"/>
          </p:nvPr>
        </p:nvSpPr>
        <p:spPr/>
        <p:txBody>
          <a:bodyPr/>
          <a:lstStyle/>
          <a:p>
            <a:r>
              <a:rPr lang="en-GB"/>
              <a:t>Rolfe (BCA)</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212189910"/>
              </p:ext>
            </p:extLst>
          </p:nvPr>
        </p:nvGraphicFramePr>
        <p:xfrm>
          <a:off x="989013" y="2420938"/>
          <a:ext cx="10166350" cy="2473325"/>
        </p:xfrm>
        <a:graphic>
          <a:graphicData uri="http://schemas.openxmlformats.org/presentationml/2006/ole">
            <mc:AlternateContent xmlns:mc="http://schemas.openxmlformats.org/markup-compatibility/2006">
              <mc:Choice xmlns:v="urn:schemas-microsoft-com:vml" Requires="v">
                <p:oleObj name="Document" r:id="rId3" imgW="10446709" imgH="2549252" progId="Word.Document.8">
                  <p:embed/>
                </p:oleObj>
              </mc:Choice>
              <mc:Fallback>
                <p:oleObj name="Document" r:id="rId3" imgW="10446709" imgH="2549252" progId="Word.Document.8">
                  <p:embed/>
                  <p:pic>
                    <p:nvPicPr>
                      <p:cNvPr id="0" name="Picture 3"/>
                      <p:cNvPicPr>
                        <a:picLocks noChangeAspect="1" noChangeArrowheads="1"/>
                      </p:cNvPicPr>
                      <p:nvPr/>
                    </p:nvPicPr>
                    <p:blipFill>
                      <a:blip r:embed="rId4"/>
                      <a:srcRect/>
                      <a:stretch>
                        <a:fillRect/>
                      </a:stretch>
                    </p:blipFill>
                    <p:spPr bwMode="auto">
                      <a:xfrm>
                        <a:off x="989013" y="2420938"/>
                        <a:ext cx="10166350" cy="24733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2" name="TextBox 1">
            <a:extLst>
              <a:ext uri="{FF2B5EF4-FFF2-40B4-BE49-F238E27FC236}">
                <a16:creationId xmlns:a16="http://schemas.microsoft.com/office/drawing/2014/main" id="{1EAB2679-9731-F866-EC12-A39F8F36EAB0}"/>
              </a:ext>
            </a:extLst>
          </p:cNvPr>
          <p:cNvSpPr txBox="1"/>
          <p:nvPr/>
        </p:nvSpPr>
        <p:spPr>
          <a:xfrm>
            <a:off x="1199456" y="5373216"/>
            <a:ext cx="9793088" cy="261610"/>
          </a:xfrm>
          <a:prstGeom prst="rect">
            <a:avLst/>
          </a:prstGeom>
          <a:noFill/>
        </p:spPr>
        <p:txBody>
          <a:bodyPr wrap="square" rtlCol="0">
            <a:spAutoFit/>
          </a:bodyPr>
          <a:lstStyle/>
          <a:p>
            <a:pPr marL="228600" indent="-228600">
              <a:buAutoNum type="arabicPeriod"/>
            </a:pPr>
            <a:r>
              <a:rPr lang="en-US" sz="1100" dirty="0">
                <a:solidFill>
                  <a:schemeClr val="tx1"/>
                </a:solidFill>
              </a:rPr>
              <a:t>Details by 802 activity are available here: https://mentor.ieee.org/802-ec/dcn/22/ec-22-0061-02-00EC-rolfe-affiliations-by-802-activity.pdf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EC48F-FEA0-7749-8554-887F9FC036C9}"/>
              </a:ext>
            </a:extLst>
          </p:cNvPr>
          <p:cNvSpPr>
            <a:spLocks noGrp="1"/>
          </p:cNvSpPr>
          <p:nvPr>
            <p:ph type="title"/>
          </p:nvPr>
        </p:nvSpPr>
        <p:spPr/>
        <p:txBody>
          <a:bodyPr>
            <a:normAutofit/>
          </a:bodyPr>
          <a:lstStyle/>
          <a:p>
            <a:r>
              <a:rPr lang="en-US" dirty="0"/>
              <a:t>802.15.4ac Enhanced Privacy</a:t>
            </a:r>
          </a:p>
        </p:txBody>
      </p:sp>
      <p:sp>
        <p:nvSpPr>
          <p:cNvPr id="3" name="Content Placeholder 2">
            <a:extLst>
              <a:ext uri="{FF2B5EF4-FFF2-40B4-BE49-F238E27FC236}">
                <a16:creationId xmlns:a16="http://schemas.microsoft.com/office/drawing/2014/main" id="{3D84FAAD-779E-93AE-6600-32C87A7777D7}"/>
              </a:ext>
            </a:extLst>
          </p:cNvPr>
          <p:cNvSpPr>
            <a:spLocks noGrp="1"/>
          </p:cNvSpPr>
          <p:nvPr>
            <p:ph idx="1"/>
          </p:nvPr>
        </p:nvSpPr>
        <p:spPr/>
        <p:txBody>
          <a:bodyPr/>
          <a:lstStyle/>
          <a:p>
            <a:pPr>
              <a:buFont typeface="Arial" panose="020B0604020202020204" pitchFamily="34" charset="0"/>
              <a:buChar char="•"/>
            </a:pPr>
            <a:r>
              <a:rPr lang="en-US" dirty="0"/>
              <a:t>This amendment specifies modifications to the IEEE Std 802.15.4 medium access control (MAC) specification to specify mechanisms that address and improve user privacy. These mechanisms include randomized addresses, and exchanges that support session continuity. This amendment maintains backward compatibility with the base standard.</a:t>
            </a:r>
          </a:p>
          <a:p>
            <a:pPr>
              <a:buFont typeface="Arial" panose="020B0604020202020204" pitchFamily="34" charset="0"/>
              <a:buChar char="•"/>
            </a:pPr>
            <a:r>
              <a:rPr lang="en-US" dirty="0"/>
              <a:t>State: Initial SA ballot complete, 1</a:t>
            </a:r>
            <a:r>
              <a:rPr lang="en-US" baseline="30000" dirty="0"/>
              <a:t>st</a:t>
            </a:r>
            <a:r>
              <a:rPr lang="en-US" dirty="0"/>
              <a:t> SA recirc to commence shortly</a:t>
            </a:r>
          </a:p>
          <a:p>
            <a:pPr>
              <a:buFont typeface="Arial" panose="020B0604020202020204" pitchFamily="34" charset="0"/>
              <a:buChar char="•"/>
            </a:pPr>
            <a:r>
              <a:rPr lang="en-US" dirty="0"/>
              <a:t>Opening and closing report: </a:t>
            </a:r>
            <a:r>
              <a:rPr lang="en-US" kern="1200" dirty="0">
                <a:solidFill>
                  <a:schemeClr val="accent6">
                    <a:lumMod val="50000"/>
                  </a:schemeClr>
                </a:solidFill>
                <a:latin typeface="Calibri" panose="020F0502020204030204" pitchFamily="34" charset="0"/>
                <a:ea typeface="Calibri" panose="020F0502020204030204" pitchFamily="34" charset="0"/>
                <a:cs typeface="Times New Roman" panose="02020603050405020304" pitchFamily="18" charset="0"/>
                <a:hlinkClick r:id="rId2"/>
              </a:rPr>
              <a:t>https://mentor.ieee.org/802.15/dcn/25/15-25-0446-02-04ac-september-opening-and-closing.pptx</a:t>
            </a:r>
            <a:endParaRPr lang="en-US" kern="1200" dirty="0">
              <a:solidFill>
                <a:schemeClr val="accent6">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en-US" kern="1200" dirty="0">
              <a:solidFill>
                <a:schemeClr val="accent6">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D1A49613-8A2F-AD55-C431-23A2F88A9E89}"/>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86715F3D-2C28-27EA-5750-321911F1C40C}"/>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86B09C1A-3C49-D46D-156B-D646B577AB49}"/>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4076697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AD45C-B8EE-D184-ABA7-E7141E856B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61729-B72C-17E3-C1A5-FB9E7F740170}"/>
              </a:ext>
            </a:extLst>
          </p:cNvPr>
          <p:cNvSpPr>
            <a:spLocks noGrp="1"/>
          </p:cNvSpPr>
          <p:nvPr>
            <p:ph type="title"/>
          </p:nvPr>
        </p:nvSpPr>
        <p:spPr/>
        <p:txBody>
          <a:bodyPr>
            <a:normAutofit/>
          </a:bodyPr>
          <a:lstStyle/>
          <a:p>
            <a:r>
              <a:rPr lang="en-US" dirty="0"/>
              <a:t>802.15.4ac Enhanced Privacy Timeline</a:t>
            </a:r>
          </a:p>
        </p:txBody>
      </p:sp>
      <p:sp>
        <p:nvSpPr>
          <p:cNvPr id="4" name="Slide Number Placeholder 3">
            <a:extLst>
              <a:ext uri="{FF2B5EF4-FFF2-40B4-BE49-F238E27FC236}">
                <a16:creationId xmlns:a16="http://schemas.microsoft.com/office/drawing/2014/main" id="{3675FF17-10C5-FFEE-069E-2DC06AEB7FA1}"/>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CDEC1D1E-ED2B-9C4B-14B0-8061C5CD7E8E}"/>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9178F852-42E5-C594-5E63-D8680B1860CA}"/>
              </a:ext>
            </a:extLst>
          </p:cNvPr>
          <p:cNvSpPr>
            <a:spLocks noGrp="1"/>
          </p:cNvSpPr>
          <p:nvPr>
            <p:ph type="dt" idx="15"/>
          </p:nvPr>
        </p:nvSpPr>
        <p:spPr/>
        <p:txBody>
          <a:bodyPr/>
          <a:lstStyle/>
          <a:p>
            <a:r>
              <a:rPr lang="en-US"/>
              <a:t>Sept 2025</a:t>
            </a:r>
            <a:endParaRPr lang="en-GB" dirty="0"/>
          </a:p>
        </p:txBody>
      </p:sp>
      <p:pic>
        <p:nvPicPr>
          <p:cNvPr id="7" name="table">
            <a:extLst>
              <a:ext uri="{FF2B5EF4-FFF2-40B4-BE49-F238E27FC236}">
                <a16:creationId xmlns:a16="http://schemas.microsoft.com/office/drawing/2014/main" id="{6B72203F-AFFC-D02E-F8E2-73FD436C48BC}"/>
              </a:ext>
            </a:extLst>
          </p:cNvPr>
          <p:cNvPicPr>
            <a:picLocks noChangeAspect="1"/>
          </p:cNvPicPr>
          <p:nvPr/>
        </p:nvPicPr>
        <p:blipFill>
          <a:blip r:embed="rId2"/>
          <a:stretch>
            <a:fillRect/>
          </a:stretch>
        </p:blipFill>
        <p:spPr>
          <a:xfrm>
            <a:off x="2541000" y="1622700"/>
            <a:ext cx="7110000" cy="3612600"/>
          </a:xfrm>
          <a:prstGeom prst="rect">
            <a:avLst/>
          </a:prstGeom>
        </p:spPr>
      </p:pic>
    </p:spTree>
    <p:extLst>
      <p:ext uri="{BB962C8B-B14F-4D97-AF65-F5344CB8AC3E}">
        <p14:creationId xmlns:p14="http://schemas.microsoft.com/office/powerpoint/2010/main" val="89857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54092-3ADD-6301-0D02-9A09DDA43A98}"/>
              </a:ext>
            </a:extLst>
          </p:cNvPr>
          <p:cNvSpPr>
            <a:spLocks noGrp="1"/>
          </p:cNvSpPr>
          <p:nvPr>
            <p:ph type="title"/>
          </p:nvPr>
        </p:nvSpPr>
        <p:spPr/>
        <p:txBody>
          <a:bodyPr/>
          <a:lstStyle/>
          <a:p>
            <a:r>
              <a:rPr lang="en-US" dirty="0"/>
              <a:t>802.15.4ad Next Generation SUN PHYs</a:t>
            </a:r>
          </a:p>
        </p:txBody>
      </p:sp>
      <p:sp>
        <p:nvSpPr>
          <p:cNvPr id="3" name="Content Placeholder 2">
            <a:extLst>
              <a:ext uri="{FF2B5EF4-FFF2-40B4-BE49-F238E27FC236}">
                <a16:creationId xmlns:a16="http://schemas.microsoft.com/office/drawing/2014/main" id="{4C624759-152F-2875-9148-4A99F321CB6A}"/>
              </a:ext>
            </a:extLst>
          </p:cNvPr>
          <p:cNvSpPr>
            <a:spLocks noGrp="1"/>
          </p:cNvSpPr>
          <p:nvPr>
            <p:ph idx="1"/>
          </p:nvPr>
        </p:nvSpPr>
        <p:spPr>
          <a:xfrm>
            <a:off x="914401" y="1751015"/>
            <a:ext cx="10361084" cy="4724400"/>
          </a:xfrm>
        </p:spPr>
        <p:txBody>
          <a:bodyPr/>
          <a:lstStyle/>
          <a:p>
            <a:pPr>
              <a:buFont typeface="Arial" panose="020B0604020202020204" pitchFamily="34" charset="0"/>
              <a:buChar char="•"/>
            </a:pPr>
            <a:r>
              <a:rPr lang="en-US" dirty="0"/>
              <a:t>Developing enhancements to the 802.15.4 SUN PHYs (FSK, OFDM)</a:t>
            </a:r>
          </a:p>
          <a:p>
            <a:pPr>
              <a:buFont typeface="Arial" panose="020B0604020202020204" pitchFamily="34" charset="0"/>
              <a:buChar char="•"/>
            </a:pPr>
            <a:r>
              <a:rPr lang="en-US" dirty="0"/>
              <a:t>State: pre-draft development</a:t>
            </a:r>
          </a:p>
          <a:p>
            <a:pPr>
              <a:buFont typeface="Arial" panose="020B0604020202020204" pitchFamily="34" charset="0"/>
              <a:buChar char="•"/>
            </a:pPr>
            <a:r>
              <a:rPr lang="en-US" dirty="0"/>
              <a:t>Meeting goals: </a:t>
            </a:r>
            <a:r>
              <a:rPr lang="en-US" altLang="de-DE" dirty="0"/>
              <a:t>Merge and converge technical proposals</a:t>
            </a:r>
          </a:p>
          <a:p>
            <a:pPr>
              <a:buFont typeface="Arial" panose="020B0604020202020204" pitchFamily="34" charset="0"/>
              <a:buChar char="•"/>
            </a:pPr>
            <a:r>
              <a:rPr lang="en-US" dirty="0"/>
              <a:t>Closing report: </a:t>
            </a:r>
            <a:r>
              <a:rPr lang="en-US" dirty="0">
                <a:hlinkClick r:id="rId2"/>
              </a:rPr>
              <a:t>https://mentor.ieee.org/802.15/dcn/25/15-25-0434-01-04ad-tg4ad-agenda-opening-and-closing-report-september2025.pptx</a:t>
            </a:r>
            <a:endParaRPr lang="en-US" dirty="0"/>
          </a:p>
          <a:p>
            <a:pPr>
              <a:buFont typeface="Arial" panose="020B0604020202020204" pitchFamily="34" charset="0"/>
              <a:buChar char="•"/>
            </a:pPr>
            <a:r>
              <a:rPr lang="en-US" dirty="0"/>
              <a:t>Accomplished:</a:t>
            </a:r>
          </a:p>
          <a:p>
            <a:pPr lvl="1">
              <a:buFont typeface="Wingdings" panose="05000000000000000000" pitchFamily="2" charset="2"/>
              <a:buChar char="ü"/>
            </a:pPr>
            <a:r>
              <a:rPr lang="en-US" altLang="de-DE" dirty="0"/>
              <a:t>Approval of July session minutes</a:t>
            </a:r>
          </a:p>
          <a:p>
            <a:pPr lvl="1">
              <a:buFont typeface="Wingdings" panose="05000000000000000000" pitchFamily="2" charset="2"/>
              <a:buChar char="ü"/>
            </a:pPr>
            <a:r>
              <a:rPr lang="en-US" altLang="de-DE" dirty="0"/>
              <a:t>Presentations (see next page)</a:t>
            </a:r>
          </a:p>
          <a:p>
            <a:pPr lvl="1">
              <a:buFont typeface="Wingdings" panose="05000000000000000000" pitchFamily="2" charset="2"/>
              <a:buChar char="ü"/>
            </a:pPr>
            <a:r>
              <a:rPr lang="en-US" altLang="de-DE" dirty="0"/>
              <a:t>Agreed baselines for OFDM-LR and OFDM-HR</a:t>
            </a:r>
          </a:p>
          <a:p>
            <a:pPr lvl="1">
              <a:buFont typeface="Wingdings" panose="05000000000000000000" pitchFamily="2" charset="2"/>
              <a:buChar char="ü"/>
            </a:pPr>
            <a:r>
              <a:rPr lang="en-GB" kern="100" dirty="0">
                <a:latin typeface="Aptos" panose="020B0004020202020204" pitchFamily="34" charset="0"/>
                <a:ea typeface="Yu Gothic" panose="020B0400000000000000" pitchFamily="34" charset="-128"/>
                <a:cs typeface="Times New Roman" panose="02020603050405020304" pitchFamily="18" charset="0"/>
              </a:rPr>
              <a:t>September meeting minutes posted as 15-25-452-00-04ad</a:t>
            </a:r>
            <a:br>
              <a:rPr lang="en-US" dirty="0"/>
            </a:b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4B3D809-96EA-10D8-B496-4BF5C2F94184}"/>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8D600F62-5B4F-5C95-6145-FDF99BBD961C}"/>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EE980338-05D9-3379-8519-169A83A9DAA8}"/>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736039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F7AE5-A3EC-BB2A-F264-FEBE918A65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8C2F8F-1170-1701-E348-1B644CBB4F2B}"/>
              </a:ext>
            </a:extLst>
          </p:cNvPr>
          <p:cNvSpPr>
            <a:spLocks noGrp="1"/>
          </p:cNvSpPr>
          <p:nvPr>
            <p:ph type="title"/>
          </p:nvPr>
        </p:nvSpPr>
        <p:spPr>
          <a:xfrm>
            <a:off x="914401" y="685801"/>
            <a:ext cx="10361084" cy="366935"/>
          </a:xfrm>
        </p:spPr>
        <p:txBody>
          <a:bodyPr/>
          <a:lstStyle/>
          <a:p>
            <a:r>
              <a:rPr lang="en-US" dirty="0"/>
              <a:t>802.15.4ad Timeline</a:t>
            </a:r>
          </a:p>
        </p:txBody>
      </p:sp>
      <p:sp>
        <p:nvSpPr>
          <p:cNvPr id="4" name="Slide Number Placeholder 3">
            <a:extLst>
              <a:ext uri="{FF2B5EF4-FFF2-40B4-BE49-F238E27FC236}">
                <a16:creationId xmlns:a16="http://schemas.microsoft.com/office/drawing/2014/main" id="{9BC851B3-ED99-59D8-ADE3-4F3D2264D5DE}"/>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55376E22-E0FE-969B-2D73-17CC14E96F29}"/>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FBDBBBFF-BC96-E0E0-5021-328D300FF063}"/>
              </a:ext>
            </a:extLst>
          </p:cNvPr>
          <p:cNvSpPr>
            <a:spLocks noGrp="1"/>
          </p:cNvSpPr>
          <p:nvPr>
            <p:ph type="dt" idx="15"/>
          </p:nvPr>
        </p:nvSpPr>
        <p:spPr/>
        <p:txBody>
          <a:bodyPr/>
          <a:lstStyle/>
          <a:p>
            <a:r>
              <a:rPr lang="en-US"/>
              <a:t>Sept 2025</a:t>
            </a:r>
            <a:endParaRPr lang="en-GB" dirty="0"/>
          </a:p>
        </p:txBody>
      </p:sp>
      <p:sp>
        <p:nvSpPr>
          <p:cNvPr id="8" name="Content Placeholder 2">
            <a:extLst>
              <a:ext uri="{FF2B5EF4-FFF2-40B4-BE49-F238E27FC236}">
                <a16:creationId xmlns:a16="http://schemas.microsoft.com/office/drawing/2014/main" id="{11FA258F-1D1B-D407-0F61-633015BE5B6F}"/>
              </a:ext>
            </a:extLst>
          </p:cNvPr>
          <p:cNvSpPr>
            <a:spLocks noGrp="1"/>
          </p:cNvSpPr>
          <p:nvPr/>
        </p:nvSpPr>
        <p:spPr bwMode="auto">
          <a:xfrm>
            <a:off x="685800" y="1043136"/>
            <a:ext cx="10820400" cy="5410200"/>
          </a:xfrm>
          <a:prstGeom prst="rect">
            <a:avLst/>
          </a:prstGeom>
          <a:noFill/>
          <a:ln>
            <a:noFill/>
          </a:ln>
          <a:extLst>
            <a:ext uri="{909E8E84-426E-40dd-AFC4-6F175D3DCCD1}">
              <a14:hiddenFill xmlns="" xmlns:a14="http://schemas.microsoft.com/office/drawing/2010/main" xmlns:lc="http://schemas.openxmlformats.org/drawingml/2006/lockedCanvas">
                <a:solidFill>
                  <a:srgbClr val="FFFFFF"/>
                </a:solidFill>
              </a14:hiddenFill>
            </a:ext>
            <a:ext uri="{91240B29-F687-4f45-9708-019B960494DF}">
              <a14:hiddenLine xmlns="" xmlns:a14="http://schemas.microsoft.com/office/drawing/2010/main" xmlns:lc="http://schemas.openxmlformats.org/drawingml/2006/lockedCanvas" w="9525">
                <a:solidFill>
                  <a:srgbClr val="000000"/>
                </a:solidFill>
                <a:miter lim="800000"/>
                <a:headEnd/>
                <a:tailEnd/>
              </a14:hiddenLine>
            </a:ext>
            <a:ext uri="{FAA26D3D-D897-4be2-8F04-BA451C77F1D7}">
              <ma14:placeholderFlag xmlns="" xmlns:ma14="http://schemas.microsoft.com/office/mac/drawingml/2011/main" xmlns:lc="http://schemas.openxmlformats.org/drawingml/2006/lockedCanvas" val="1"/>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9" charset="-128"/>
              </a:defRPr>
            </a:lvl2pPr>
            <a:lvl3pPr marL="1085850" indent="-228600" algn="l" rtl="0" eaLnBrk="0" fontAlgn="base" hangingPunct="0">
              <a:spcBef>
                <a:spcPct val="20000"/>
              </a:spcBef>
              <a:spcAft>
                <a:spcPct val="0"/>
              </a:spcAft>
              <a:buChar char="•"/>
              <a:defRPr sz="2400">
                <a:solidFill>
                  <a:schemeClr val="tx1"/>
                </a:solidFill>
                <a:latin typeface="+mn-lt"/>
                <a:ea typeface="ＭＳ Ｐゴシック" pitchFamily="-109"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4pPr>
            <a:lvl5pPr marL="17716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5pPr>
            <a:lvl6pPr marL="22288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6pPr>
            <a:lvl7pPr marL="26860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7pPr>
            <a:lvl8pPr marL="31432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8pPr>
            <a:lvl9pPr marL="3600450" indent="-228600" algn="l" rtl="0" eaLnBrk="0" fontAlgn="base" hangingPunct="0">
              <a:spcBef>
                <a:spcPct val="20000"/>
              </a:spcBef>
              <a:spcAft>
                <a:spcPct val="0"/>
              </a:spcAft>
              <a:buChar char="•"/>
              <a:defRPr sz="2000">
                <a:solidFill>
                  <a:schemeClr val="tx1"/>
                </a:solidFill>
                <a:latin typeface="+mn-lt"/>
                <a:ea typeface="ＭＳ Ｐゴシック" pitchFamily="-109" charset="-128"/>
              </a:defRPr>
            </a:lvl9pPr>
          </a:lstStyle>
          <a:p>
            <a:pPr marL="0" indent="0">
              <a:buNone/>
            </a:pPr>
            <a:r>
              <a:rPr lang="en-GB" sz="1800" b="1" dirty="0"/>
              <a:t>2024</a:t>
            </a:r>
          </a:p>
          <a:p>
            <a:pPr>
              <a:buFont typeface="Wingdings" panose="05000000000000000000" pitchFamily="2" charset="2"/>
              <a:buChar char="ü"/>
            </a:pPr>
            <a:r>
              <a:rPr lang="en-GB" sz="1600" dirty="0"/>
              <a:t>November: Approve Technical Guidance Document </a:t>
            </a:r>
          </a:p>
          <a:p>
            <a:pPr>
              <a:buFont typeface="Wingdings" panose="05000000000000000000" pitchFamily="2" charset="2"/>
              <a:buChar char="ü"/>
            </a:pPr>
            <a:r>
              <a:rPr lang="en-GB" sz="1600" dirty="0"/>
              <a:t>Call for proposals issued</a:t>
            </a:r>
          </a:p>
          <a:p>
            <a:pPr marL="0" indent="0">
              <a:buNone/>
            </a:pPr>
            <a:r>
              <a:rPr lang="en-GB" sz="1800" b="1" dirty="0"/>
              <a:t>2025</a:t>
            </a:r>
          </a:p>
          <a:p>
            <a:pPr>
              <a:buFont typeface="Wingdings" panose="05000000000000000000" pitchFamily="2" charset="2"/>
              <a:buChar char="ü"/>
            </a:pPr>
            <a:r>
              <a:rPr lang="en-GB" sz="1600" dirty="0"/>
              <a:t>January: Hear initial proposals</a:t>
            </a:r>
          </a:p>
          <a:p>
            <a:pPr>
              <a:buFont typeface="Wingdings" panose="05000000000000000000" pitchFamily="2" charset="2"/>
              <a:buChar char="ü"/>
            </a:pPr>
            <a:r>
              <a:rPr lang="en-GB" sz="1600" dirty="0"/>
              <a:t>March: Hear updated proposals</a:t>
            </a:r>
          </a:p>
          <a:p>
            <a:pPr>
              <a:buFont typeface="Wingdings" panose="05000000000000000000" pitchFamily="2" charset="2"/>
              <a:buChar char="ü"/>
            </a:pPr>
            <a:r>
              <a:rPr lang="en-GB" sz="1600" dirty="0"/>
              <a:t>March to May – 2 conference calls </a:t>
            </a:r>
          </a:p>
          <a:p>
            <a:pPr lvl="1"/>
            <a:r>
              <a:rPr lang="en-GB" sz="1400" dirty="0"/>
              <a:t>Simulation results of remaining proposals not yet provided</a:t>
            </a:r>
          </a:p>
          <a:p>
            <a:pPr lvl="1"/>
            <a:r>
              <a:rPr lang="en-GB" sz="1400" dirty="0"/>
              <a:t>Prepare table of proposals for analysing against technical guidance document</a:t>
            </a:r>
          </a:p>
          <a:p>
            <a:pPr>
              <a:buFont typeface="Wingdings" panose="05000000000000000000" pitchFamily="2" charset="2"/>
              <a:buChar char="ü"/>
            </a:pPr>
            <a:r>
              <a:rPr lang="en-GB" sz="1600" dirty="0"/>
              <a:t>May: Hear final proposals</a:t>
            </a:r>
          </a:p>
          <a:p>
            <a:pPr>
              <a:buFont typeface="Wingdings" panose="05000000000000000000" pitchFamily="2" charset="2"/>
              <a:buChar char="ü"/>
            </a:pPr>
            <a:r>
              <a:rPr lang="en-GB" sz="1600" dirty="0"/>
              <a:t>May to July – 2 conference calls </a:t>
            </a:r>
          </a:p>
          <a:p>
            <a:pPr lvl="1">
              <a:buFont typeface="Arial" panose="020B0604020202020204" pitchFamily="34" charset="0"/>
              <a:buChar char="•"/>
            </a:pPr>
            <a:r>
              <a:rPr lang="en-GB" sz="1400" dirty="0"/>
              <a:t>Simulation results and proposal categorisation.</a:t>
            </a:r>
          </a:p>
          <a:p>
            <a:pPr>
              <a:buFont typeface="Wingdings" panose="05000000000000000000" pitchFamily="2" charset="2"/>
              <a:buChar char="ü"/>
            </a:pPr>
            <a:r>
              <a:rPr lang="en-GB" sz="1600" dirty="0"/>
              <a:t>July: Heard final proposals.  Categorized and summarized proposals</a:t>
            </a:r>
          </a:p>
          <a:p>
            <a:pPr>
              <a:buFont typeface="Wingdings" panose="05000000000000000000" pitchFamily="2" charset="2"/>
              <a:buChar char="ü"/>
            </a:pPr>
            <a:r>
              <a:rPr lang="en-GB" sz="1600" dirty="0"/>
              <a:t>July – September: Merging proposals </a:t>
            </a:r>
          </a:p>
          <a:p>
            <a:pPr>
              <a:buFont typeface="Wingdings" panose="05000000000000000000" pitchFamily="2" charset="2"/>
              <a:buChar char="ü"/>
            </a:pPr>
            <a:r>
              <a:rPr lang="en-GB" sz="1600" dirty="0"/>
              <a:t>September: Select OFDM LR and HR baseline</a:t>
            </a:r>
          </a:p>
          <a:p>
            <a:r>
              <a:rPr lang="en-GB" sz="1600" dirty="0"/>
              <a:t>October conf call</a:t>
            </a:r>
          </a:p>
          <a:p>
            <a:r>
              <a:rPr lang="en-GB" sz="1600" dirty="0"/>
              <a:t>November: goals – to finalise OFDM preamble – be ready to start drafting OFDM LR and HR ,  Merge FSK proposals – ready for baseline.</a:t>
            </a:r>
          </a:p>
        </p:txBody>
      </p:sp>
    </p:spTree>
    <p:extLst>
      <p:ext uri="{BB962C8B-B14F-4D97-AF65-F5344CB8AC3E}">
        <p14:creationId xmlns:p14="http://schemas.microsoft.com/office/powerpoint/2010/main" val="2573981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33F17-0DA8-EB8D-544B-18725CE3A0EF}"/>
              </a:ext>
            </a:extLst>
          </p:cNvPr>
          <p:cNvSpPr>
            <a:spLocks noGrp="1"/>
          </p:cNvSpPr>
          <p:nvPr>
            <p:ph type="title"/>
          </p:nvPr>
        </p:nvSpPr>
        <p:spPr/>
        <p:txBody>
          <a:bodyPr/>
          <a:lstStyle/>
          <a:p>
            <a:r>
              <a:rPr lang="en-US" dirty="0"/>
              <a:t>802.15.4ae (ASCON)</a:t>
            </a:r>
            <a:br>
              <a:rPr lang="en-US" dirty="0"/>
            </a:br>
            <a:r>
              <a:rPr lang="en-US" dirty="0"/>
              <a:t>ASCON light weight encryption extension for 802.15.4</a:t>
            </a:r>
          </a:p>
        </p:txBody>
      </p:sp>
      <p:sp>
        <p:nvSpPr>
          <p:cNvPr id="3" name="Content Placeholder 2">
            <a:extLst>
              <a:ext uri="{FF2B5EF4-FFF2-40B4-BE49-F238E27FC236}">
                <a16:creationId xmlns:a16="http://schemas.microsoft.com/office/drawing/2014/main" id="{120826A3-5DA7-6CD5-8583-626A467B2BBF}"/>
              </a:ext>
            </a:extLst>
          </p:cNvPr>
          <p:cNvSpPr>
            <a:spLocks noGrp="1"/>
          </p:cNvSpPr>
          <p:nvPr>
            <p:ph idx="1"/>
          </p:nvPr>
        </p:nvSpPr>
        <p:spPr>
          <a:xfrm>
            <a:off x="479377" y="1981201"/>
            <a:ext cx="5313942" cy="4113213"/>
          </a:xfrm>
        </p:spPr>
        <p:txBody>
          <a:bodyPr/>
          <a:lstStyle/>
          <a:p>
            <a:pPr marL="0" indent="0"/>
            <a:r>
              <a:rPr lang="en-US" dirty="0"/>
              <a:t>Meeting achievements</a:t>
            </a:r>
          </a:p>
          <a:p>
            <a:pPr>
              <a:buFont typeface="Wingdings" panose="05000000000000000000" pitchFamily="2" charset="2"/>
              <a:buChar char="ü"/>
            </a:pPr>
            <a:r>
              <a:rPr lang="en-US" dirty="0"/>
              <a:t>Completed final WG recirculation</a:t>
            </a:r>
          </a:p>
          <a:p>
            <a:pPr>
              <a:buFont typeface="Wingdings" panose="05000000000000000000" pitchFamily="2" charset="2"/>
              <a:buChar char="ü"/>
            </a:pPr>
            <a:r>
              <a:rPr lang="en-US" dirty="0"/>
              <a:t>Draft ready for SA ballot</a:t>
            </a:r>
          </a:p>
          <a:p>
            <a:pPr>
              <a:buFont typeface="Wingdings" panose="05000000000000000000" pitchFamily="2" charset="2"/>
              <a:buChar char="Ø"/>
            </a:pPr>
            <a:r>
              <a:rPr lang="en-US" dirty="0"/>
              <a:t>SA Ballot to start following Nov plenary</a:t>
            </a:r>
          </a:p>
          <a:p>
            <a:pPr>
              <a:buFont typeface="Arial" panose="020B0604020202020204" pitchFamily="34" charset="0"/>
              <a:buChar char="•"/>
            </a:pPr>
            <a:r>
              <a:rPr lang="en-US" dirty="0"/>
              <a:t>Closing report: </a:t>
            </a:r>
            <a:r>
              <a:rPr lang="en-US" dirty="0">
                <a:hlinkClick r:id="rId2"/>
              </a:rPr>
              <a:t>https://mentor.ieee.org/802.15/dcn/25/15-25-0444-02-04ae-september-opening-and-closing.pptx</a:t>
            </a: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5261986-E632-9A27-2EE7-2FA07AAFB430}"/>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83BC97E5-8278-248B-B052-DE2B4700B37D}"/>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71370C14-600A-3680-04BC-1A097851D835}"/>
              </a:ext>
            </a:extLst>
          </p:cNvPr>
          <p:cNvSpPr>
            <a:spLocks noGrp="1"/>
          </p:cNvSpPr>
          <p:nvPr>
            <p:ph type="dt" idx="15"/>
          </p:nvPr>
        </p:nvSpPr>
        <p:spPr/>
        <p:txBody>
          <a:bodyPr/>
          <a:lstStyle/>
          <a:p>
            <a:r>
              <a:rPr lang="en-US"/>
              <a:t>Sept 2025</a:t>
            </a:r>
            <a:endParaRPr lang="en-GB" dirty="0"/>
          </a:p>
        </p:txBody>
      </p:sp>
      <p:pic>
        <p:nvPicPr>
          <p:cNvPr id="8" name="table">
            <a:extLst>
              <a:ext uri="{FF2B5EF4-FFF2-40B4-BE49-F238E27FC236}">
                <a16:creationId xmlns:a16="http://schemas.microsoft.com/office/drawing/2014/main" id="{6FEA83B3-F42C-620F-31F1-F9CBC234F94C}"/>
              </a:ext>
            </a:extLst>
          </p:cNvPr>
          <p:cNvPicPr>
            <a:picLocks noChangeAspect="1"/>
          </p:cNvPicPr>
          <p:nvPr/>
        </p:nvPicPr>
        <p:blipFill>
          <a:blip r:embed="rId3"/>
          <a:stretch>
            <a:fillRect/>
          </a:stretch>
        </p:blipFill>
        <p:spPr>
          <a:xfrm>
            <a:off x="6075939" y="1768914"/>
            <a:ext cx="5687120" cy="4438400"/>
          </a:xfrm>
          <a:prstGeom prst="rect">
            <a:avLst/>
          </a:prstGeom>
        </p:spPr>
      </p:pic>
    </p:spTree>
    <p:extLst>
      <p:ext uri="{BB962C8B-B14F-4D97-AF65-F5344CB8AC3E}">
        <p14:creationId xmlns:p14="http://schemas.microsoft.com/office/powerpoint/2010/main" val="577265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478ED-080D-C1EF-1C7C-81EB69E99E79}"/>
              </a:ext>
            </a:extLst>
          </p:cNvPr>
          <p:cNvSpPr>
            <a:spLocks noGrp="1"/>
          </p:cNvSpPr>
          <p:nvPr>
            <p:ph type="title"/>
          </p:nvPr>
        </p:nvSpPr>
        <p:spPr/>
        <p:txBody>
          <a:bodyPr/>
          <a:lstStyle/>
          <a:p>
            <a:r>
              <a:rPr lang="en-US" dirty="0"/>
              <a:t>802.15.6ma </a:t>
            </a:r>
          </a:p>
        </p:txBody>
      </p:sp>
      <p:sp>
        <p:nvSpPr>
          <p:cNvPr id="3" name="Content Placeholder 2">
            <a:extLst>
              <a:ext uri="{FF2B5EF4-FFF2-40B4-BE49-F238E27FC236}">
                <a16:creationId xmlns:a16="http://schemas.microsoft.com/office/drawing/2014/main" id="{B2492451-AA72-A89B-37CE-BE5B4B40A63D}"/>
              </a:ext>
            </a:extLst>
          </p:cNvPr>
          <p:cNvSpPr>
            <a:spLocks noGrp="1"/>
          </p:cNvSpPr>
          <p:nvPr>
            <p:ph sz="half" idx="1"/>
          </p:nvPr>
        </p:nvSpPr>
        <p:spPr>
          <a:xfrm>
            <a:off x="914400" y="1981202"/>
            <a:ext cx="10361083" cy="3608038"/>
          </a:xfrm>
        </p:spPr>
        <p:txBody>
          <a:bodyPr>
            <a:normAutofit/>
          </a:bodyPr>
          <a:lstStyle/>
          <a:p>
            <a:pPr marL="457200" indent="-457200">
              <a:buFont typeface="Wingdings" panose="05000000000000000000" pitchFamily="2" charset="2"/>
              <a:buChar char="ü"/>
            </a:pPr>
            <a:r>
              <a:rPr lang="en-US" dirty="0"/>
              <a:t>Competed first SA ballot</a:t>
            </a:r>
          </a:p>
          <a:p>
            <a:pPr marL="457200" indent="-457200">
              <a:buFont typeface="Wingdings" panose="05000000000000000000" pitchFamily="2" charset="2"/>
              <a:buChar char="ü"/>
            </a:pPr>
            <a:r>
              <a:rPr lang="en-US" dirty="0"/>
              <a:t>Resolved SA ballot comments</a:t>
            </a:r>
          </a:p>
          <a:p>
            <a:pPr marL="457200" indent="-457200">
              <a:buFont typeface="Wingdings" panose="05000000000000000000" pitchFamily="2" charset="2"/>
              <a:buChar char="Ø"/>
            </a:pPr>
            <a:r>
              <a:rPr lang="en-US" dirty="0"/>
              <a:t>Initiate SA recirc (RSN)</a:t>
            </a:r>
          </a:p>
          <a:p>
            <a:endParaRPr lang="en-US" dirty="0"/>
          </a:p>
          <a:p>
            <a:r>
              <a:rPr lang="en-US" dirty="0"/>
              <a:t>Closing report: </a:t>
            </a:r>
            <a:r>
              <a:rPr lang="en-US" dirty="0">
                <a:hlinkClick r:id="rId2"/>
              </a:rPr>
              <a:t>https://mentor.ieee.org/802.15/dcn/25/15-25-0492-01-006a-tg15-6ma-closing-report-for-september-2025.pptx</a:t>
            </a:r>
            <a:endParaRPr lang="en-US" dirty="0"/>
          </a:p>
          <a:p>
            <a:endParaRPr lang="en-US" dirty="0"/>
          </a:p>
          <a:p>
            <a:endParaRPr lang="en-US" dirty="0"/>
          </a:p>
        </p:txBody>
      </p:sp>
      <p:sp>
        <p:nvSpPr>
          <p:cNvPr id="6" name="Date Placeholder 5">
            <a:extLst>
              <a:ext uri="{FF2B5EF4-FFF2-40B4-BE49-F238E27FC236}">
                <a16:creationId xmlns:a16="http://schemas.microsoft.com/office/drawing/2014/main" id="{8E15D5B4-613D-2071-3576-044339668320}"/>
              </a:ext>
            </a:extLst>
          </p:cNvPr>
          <p:cNvSpPr>
            <a:spLocks noGrp="1"/>
          </p:cNvSpPr>
          <p:nvPr>
            <p:ph type="dt" idx="10"/>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D4BA8399-91BB-A091-5427-95ACE00A1CE7}"/>
              </a:ext>
            </a:extLst>
          </p:cNvPr>
          <p:cNvSpPr>
            <a:spLocks noGrp="1"/>
          </p:cNvSpPr>
          <p:nvPr>
            <p:ph type="ftr" idx="11"/>
          </p:nvPr>
        </p:nvSpPr>
        <p:spPr/>
        <p:txBody>
          <a:bodyPr/>
          <a:lstStyle/>
          <a:p>
            <a:r>
              <a:rPr lang="en-GB"/>
              <a:t>Rolfe (BCA)</a:t>
            </a:r>
            <a:endParaRPr lang="en-GB" dirty="0"/>
          </a:p>
        </p:txBody>
      </p:sp>
      <p:sp>
        <p:nvSpPr>
          <p:cNvPr id="4" name="Slide Number Placeholder 3">
            <a:extLst>
              <a:ext uri="{FF2B5EF4-FFF2-40B4-BE49-F238E27FC236}">
                <a16:creationId xmlns:a16="http://schemas.microsoft.com/office/drawing/2014/main" id="{738FB26E-2793-D069-1752-BD34AECECE35}"/>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647244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5A3264A-2E3F-2C64-A019-EB9179AA7CB8}"/>
              </a:ext>
            </a:extLst>
          </p:cNvPr>
          <p:cNvSpPr>
            <a:spLocks noGrp="1"/>
          </p:cNvSpPr>
          <p:nvPr>
            <p:ph type="dt" idx="10"/>
          </p:nvPr>
        </p:nvSpPr>
        <p:spPr bwMode="auto">
          <a:xfrm>
            <a:off x="2312541" y="460019"/>
            <a:ext cx="16002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91425" tIns="91425" rIns="91425" bIns="91425" numCol="1" anchor="b" anchorCtr="0" compatLnSpc="1">
            <a:prstTxWarp prst="textNoShape">
              <a:avLst/>
            </a:prstTxWarp>
            <a:noAutofit/>
          </a:bodyPr>
          <a:lstStyle>
            <a:defPPr>
              <a:defRPr lang="en-US"/>
            </a:defPPr>
            <a:lvl1pPr marL="0" marR="0" lvl="0" indent="0" algn="l" defTabSz="457200" rtl="0" eaLnBrk="1" latinLnBrk="0" hangingPunct="1">
              <a:spcBef>
                <a:spcPts val="0"/>
              </a:spcBef>
              <a:spcAft>
                <a:spcPts val="0"/>
              </a:spcAft>
              <a:buSzPts val="1400"/>
              <a:buNone/>
              <a:defRPr sz="1400" b="1" i="0" u="none" strike="noStrike" kern="1200" cap="none">
                <a:solidFill>
                  <a:schemeClr val="dk1"/>
                </a:solidFill>
                <a:latin typeface="Times New Roman"/>
                <a:ea typeface="Times New Roman"/>
                <a:cs typeface="Times New Roman"/>
                <a:sym typeface="Times New Roman"/>
              </a:defRPr>
            </a:lvl1pPr>
            <a:lvl2pPr marL="342900" marR="0" lvl="1"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2pPr>
            <a:lvl3pPr marL="685800" marR="0" lvl="2"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3pPr>
            <a:lvl4pPr marL="1028700" marR="0" lvl="3"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4pPr>
            <a:lvl5pPr marL="1371600" marR="0" lvl="4"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5pPr>
            <a:lvl6pPr marL="1714500" marR="0" lvl="5"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6pPr>
            <a:lvl7pPr marL="2057400" marR="0" lvl="6"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7pPr>
            <a:lvl8pPr marL="2400300" marR="0" lvl="7"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8pPr>
            <a:lvl9pPr marL="2743200" marR="0" lvl="8"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9pPr>
          </a:lstStyle>
          <a:p>
            <a:r>
              <a:rPr lang="en-US" altLang="ja-JP"/>
              <a:t>Sept 2025</a:t>
            </a:r>
            <a:endParaRPr lang="en-US" sz="1600" dirty="0"/>
          </a:p>
        </p:txBody>
      </p:sp>
      <p:sp>
        <p:nvSpPr>
          <p:cNvPr id="6" name="Slide Number Placeholder 5">
            <a:extLst>
              <a:ext uri="{FF2B5EF4-FFF2-40B4-BE49-F238E27FC236}">
                <a16:creationId xmlns:a16="http://schemas.microsoft.com/office/drawing/2014/main" id="{C772DBF5-43C7-9840-D31E-9261564A7023}"/>
              </a:ext>
            </a:extLst>
          </p:cNvPr>
          <p:cNvSpPr>
            <a:spLocks noGrp="1"/>
          </p:cNvSpPr>
          <p:nvPr>
            <p:ph type="sldNum" idx="12"/>
          </p:nvPr>
        </p:nvSpPr>
        <p:spPr bwMode="auto">
          <a:xfrm>
            <a:off x="5865815" y="6475413"/>
            <a:ext cx="536575"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0" tIns="0" rIns="0" bIns="0" numCol="1" anchor="t" anchorCtr="0" compatLnSpc="1">
            <a:prstTxWarp prst="textNoShape">
              <a:avLst/>
            </a:prstTxWarp>
            <a:noAutofit/>
          </a:bodyPr>
          <a:lstStyle>
            <a:defPPr>
              <a:defRPr lang="en-US"/>
            </a:defPPr>
            <a:lvl1pPr marL="0" marR="0" lvl="0"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1pPr>
            <a:lvl2pPr marL="0" marR="0" lvl="1"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2pPr>
            <a:lvl3pPr marL="0" marR="0" lvl="2"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3pPr>
            <a:lvl4pPr marL="0" marR="0" lvl="3"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4pPr>
            <a:lvl5pPr marL="0" marR="0" lvl="4"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5pPr>
            <a:lvl6pPr marL="0" marR="0" lvl="5"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6pPr>
            <a:lvl7pPr marL="0" marR="0" lvl="6"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7pPr>
            <a:lvl8pPr marL="0" marR="0" lvl="7"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8pPr>
            <a:lvl9pPr marL="0" marR="0" lvl="8"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9pPr>
          </a:lstStyle>
          <a:p>
            <a:r>
              <a:rPr lang="en-US"/>
              <a:t>Slide </a:t>
            </a:r>
            <a:fld id="{00000000-1234-1234-1234-123412341234}" type="slidenum">
              <a:rPr lang="en-US" smtClean="0"/>
              <a:pPr/>
              <a:t>16</a:t>
            </a:fld>
            <a:endParaRPr sz="1200" dirty="0"/>
          </a:p>
        </p:txBody>
      </p:sp>
      <p:sp>
        <p:nvSpPr>
          <p:cNvPr id="19" name="Footer Placeholder 18">
            <a:extLst>
              <a:ext uri="{FF2B5EF4-FFF2-40B4-BE49-F238E27FC236}">
                <a16:creationId xmlns:a16="http://schemas.microsoft.com/office/drawing/2014/main" id="{4CA21B21-BB08-611B-555A-350990AD09D9}"/>
              </a:ext>
            </a:extLst>
          </p:cNvPr>
          <p:cNvSpPr>
            <a:spLocks noGrp="1"/>
          </p:cNvSpPr>
          <p:nvPr>
            <p:ph type="ftr" sz="quarter" idx="5"/>
          </p:nvPr>
        </p:nvSpPr>
        <p:spPr/>
        <p:txBody>
          <a:bodyPr/>
          <a:lstStyle/>
          <a:p>
            <a:pPr marL="12700"/>
            <a:r>
              <a:rPr lang="en-US" spc="-5"/>
              <a:t>Rolfe (BCA)</a:t>
            </a:r>
            <a:endParaRPr lang="en-US" spc="-5" dirty="0"/>
          </a:p>
        </p:txBody>
      </p:sp>
      <p:sp>
        <p:nvSpPr>
          <p:cNvPr id="2" name="TextBox 7">
            <a:extLst>
              <a:ext uri="{FF2B5EF4-FFF2-40B4-BE49-F238E27FC236}">
                <a16:creationId xmlns:a16="http://schemas.microsoft.com/office/drawing/2014/main" id="{7B14EB0E-B9CF-075B-5093-D06159F95FFF}"/>
              </a:ext>
            </a:extLst>
          </p:cNvPr>
          <p:cNvSpPr txBox="1"/>
          <p:nvPr/>
        </p:nvSpPr>
        <p:spPr>
          <a:xfrm>
            <a:off x="3823821" y="755932"/>
            <a:ext cx="4180183" cy="461665"/>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b="1" dirty="0"/>
              <a:t>TG 6ma Timeline(expected)</a:t>
            </a:r>
          </a:p>
        </p:txBody>
      </p:sp>
      <p:sp>
        <p:nvSpPr>
          <p:cNvPr id="3" name="TextBox 15">
            <a:extLst>
              <a:ext uri="{FF2B5EF4-FFF2-40B4-BE49-F238E27FC236}">
                <a16:creationId xmlns:a16="http://schemas.microsoft.com/office/drawing/2014/main" id="{8B2AC054-8654-E6EA-986F-05225075DF1E}"/>
              </a:ext>
            </a:extLst>
          </p:cNvPr>
          <p:cNvSpPr txBox="1"/>
          <p:nvPr/>
        </p:nvSpPr>
        <p:spPr>
          <a:xfrm>
            <a:off x="6169514" y="5794292"/>
            <a:ext cx="4111741" cy="30777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400" dirty="0">
                <a:solidFill>
                  <a:srgbClr val="000000"/>
                </a:solidFill>
                <a:highlight>
                  <a:srgbClr val="FFFF00"/>
                </a:highlight>
                <a:latin typeface="Calibri" panose="020F0502020204030204" pitchFamily="34" charset="0"/>
              </a:rPr>
              <a:t>Notes:  SASB/RevCom scheduled for 2024 a guess</a:t>
            </a:r>
            <a:r>
              <a:rPr lang="en-US" sz="1400" dirty="0">
                <a:highlight>
                  <a:srgbClr val="FFFF00"/>
                </a:highlight>
              </a:rPr>
              <a:t> </a:t>
            </a:r>
          </a:p>
        </p:txBody>
      </p:sp>
      <p:sp>
        <p:nvSpPr>
          <p:cNvPr id="5" name="矢印: 右 26">
            <a:extLst>
              <a:ext uri="{FF2B5EF4-FFF2-40B4-BE49-F238E27FC236}">
                <a16:creationId xmlns:a16="http://schemas.microsoft.com/office/drawing/2014/main" id="{50FB6FC7-3A03-F5D6-B90B-637CFD3C1644}"/>
              </a:ext>
            </a:extLst>
          </p:cNvPr>
          <p:cNvSpPr/>
          <p:nvPr/>
        </p:nvSpPr>
        <p:spPr bwMode="auto">
          <a:xfrm>
            <a:off x="1636756" y="2689630"/>
            <a:ext cx="9150949" cy="1422813"/>
          </a:xfrm>
          <a:prstGeom prst="rightArrow">
            <a:avLst>
              <a:gd name="adj1" fmla="val 50000"/>
              <a:gd name="adj2" fmla="val 35511"/>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itchFamily="18" charset="0"/>
            </a:endParaRPr>
          </a:p>
        </p:txBody>
      </p:sp>
      <p:grpSp>
        <p:nvGrpSpPr>
          <p:cNvPr id="7" name="グループ化 27">
            <a:extLst>
              <a:ext uri="{FF2B5EF4-FFF2-40B4-BE49-F238E27FC236}">
                <a16:creationId xmlns:a16="http://schemas.microsoft.com/office/drawing/2014/main" id="{975F2817-83BE-D3AA-5C65-0C754D7D69BC}"/>
              </a:ext>
            </a:extLst>
          </p:cNvPr>
          <p:cNvGrpSpPr/>
          <p:nvPr/>
        </p:nvGrpSpPr>
        <p:grpSpPr>
          <a:xfrm>
            <a:off x="9701206" y="1203833"/>
            <a:ext cx="1015012" cy="2021768"/>
            <a:chOff x="7739699" y="331512"/>
            <a:chExt cx="1015012" cy="2021768"/>
          </a:xfrm>
        </p:grpSpPr>
        <p:sp>
          <p:nvSpPr>
            <p:cNvPr id="174" name="正方形/長方形 28">
              <a:extLst>
                <a:ext uri="{FF2B5EF4-FFF2-40B4-BE49-F238E27FC236}">
                  <a16:creationId xmlns:a16="http://schemas.microsoft.com/office/drawing/2014/main" id="{E05673CC-FC66-4B17-99D6-77C90DB1F55B}"/>
                </a:ext>
              </a:extLst>
            </p:cNvPr>
            <p:cNvSpPr/>
            <p:nvPr/>
          </p:nvSpPr>
          <p:spPr>
            <a:xfrm>
              <a:off x="7739699" y="331512"/>
              <a:ext cx="598174"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75" name="テキスト ボックス 29">
              <a:extLst>
                <a:ext uri="{FF2B5EF4-FFF2-40B4-BE49-F238E27FC236}">
                  <a16:creationId xmlns:a16="http://schemas.microsoft.com/office/drawing/2014/main" id="{16566BB0-0DED-6D69-826B-750B9BC23D54}"/>
                </a:ext>
              </a:extLst>
            </p:cNvPr>
            <p:cNvSpPr txBox="1"/>
            <p:nvPr/>
          </p:nvSpPr>
          <p:spPr>
            <a:xfrm>
              <a:off x="7905164" y="826769"/>
              <a:ext cx="849547"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err="1">
                  <a:solidFill>
                    <a:srgbClr val="000000">
                      <a:hueOff val="0"/>
                      <a:satOff val="0"/>
                      <a:lumOff val="0"/>
                      <a:alphaOff val="0"/>
                    </a:srgbClr>
                  </a:solidFill>
                  <a:latin typeface="Times New Roman"/>
                  <a:ea typeface="+mn-ea"/>
                  <a:cs typeface="+mn-cs"/>
                </a:rPr>
                <a:t>Revcom</a:t>
              </a:r>
              <a:r>
                <a:rPr lang="en-US" sz="1400" kern="1200" dirty="0">
                  <a:solidFill>
                    <a:srgbClr val="000000">
                      <a:hueOff val="0"/>
                      <a:satOff val="0"/>
                      <a:lumOff val="0"/>
                      <a:alphaOff val="0"/>
                    </a:srgbClr>
                  </a:solidFill>
                  <a:latin typeface="Times New Roman"/>
                  <a:ea typeface="+mn-ea"/>
                  <a:cs typeface="+mn-cs"/>
                </a:rPr>
                <a:t> Approve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March 2026</a:t>
              </a:r>
            </a:p>
          </p:txBody>
        </p:sp>
      </p:grpSp>
      <p:sp>
        <p:nvSpPr>
          <p:cNvPr id="9" name="テキスト ボックス 31">
            <a:extLst>
              <a:ext uri="{FF2B5EF4-FFF2-40B4-BE49-F238E27FC236}">
                <a16:creationId xmlns:a16="http://schemas.microsoft.com/office/drawing/2014/main" id="{52AE7D25-EE8B-230F-5B5B-7D380BE5E9E5}"/>
              </a:ext>
            </a:extLst>
          </p:cNvPr>
          <p:cNvSpPr txBox="1"/>
          <p:nvPr/>
        </p:nvSpPr>
        <p:spPr>
          <a:xfrm>
            <a:off x="9412586" y="3578487"/>
            <a:ext cx="849547" cy="144337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err="1">
                <a:solidFill>
                  <a:srgbClr val="000000">
                    <a:hueOff val="0"/>
                    <a:satOff val="0"/>
                    <a:lumOff val="0"/>
                    <a:alphaOff val="0"/>
                  </a:srgbClr>
                </a:solidFill>
                <a:latin typeface="Times New Roman"/>
                <a:ea typeface="+mn-ea"/>
                <a:cs typeface="+mn-cs"/>
              </a:rPr>
              <a:t>RevcomSubmission</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dirty="0">
                <a:solidFill>
                  <a:srgbClr val="000000">
                    <a:hueOff val="0"/>
                    <a:satOff val="0"/>
                    <a:lumOff val="0"/>
                    <a:alphaOff val="0"/>
                  </a:srgbClr>
                </a:solidFill>
                <a:latin typeface="Times New Roman"/>
              </a:rPr>
              <a:t>Feb. 2026</a:t>
            </a:r>
            <a:endParaRPr lang="en-US" sz="1400" b="1" kern="1200" dirty="0">
              <a:solidFill>
                <a:srgbClr val="000000">
                  <a:hueOff val="0"/>
                  <a:satOff val="0"/>
                  <a:lumOff val="0"/>
                  <a:alphaOff val="0"/>
                </a:srgbClr>
              </a:solidFill>
              <a:latin typeface="Times New Roman"/>
              <a:ea typeface="+mn-ea"/>
              <a:cs typeface="+mn-cs"/>
            </a:endParaRPr>
          </a:p>
        </p:txBody>
      </p:sp>
      <p:sp>
        <p:nvSpPr>
          <p:cNvPr id="10" name="テキスト ボックス 32">
            <a:extLst>
              <a:ext uri="{FF2B5EF4-FFF2-40B4-BE49-F238E27FC236}">
                <a16:creationId xmlns:a16="http://schemas.microsoft.com/office/drawing/2014/main" id="{B163E589-ED70-6235-3399-1D2A91F825EB}"/>
              </a:ext>
            </a:extLst>
          </p:cNvPr>
          <p:cNvSpPr txBox="1"/>
          <p:nvPr/>
        </p:nvSpPr>
        <p:spPr>
          <a:xfrm>
            <a:off x="8470110" y="1914629"/>
            <a:ext cx="795456" cy="115376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Times New Roman"/>
                <a:ea typeface="+mn-ea"/>
                <a:cs typeface="+mn-cs"/>
              </a:rPr>
              <a:t>SA recirculation if required</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Oct 2025</a:t>
            </a:r>
          </a:p>
        </p:txBody>
      </p:sp>
      <p:sp>
        <p:nvSpPr>
          <p:cNvPr id="11" name="テキスト ボックス 33">
            <a:extLst>
              <a:ext uri="{FF2B5EF4-FFF2-40B4-BE49-F238E27FC236}">
                <a16:creationId xmlns:a16="http://schemas.microsoft.com/office/drawing/2014/main" id="{CDF008D0-5530-1F6F-0268-778D6A8C227F}"/>
              </a:ext>
            </a:extLst>
          </p:cNvPr>
          <p:cNvSpPr txBox="1"/>
          <p:nvPr/>
        </p:nvSpPr>
        <p:spPr>
          <a:xfrm>
            <a:off x="8205238" y="4305235"/>
            <a:ext cx="772516" cy="1239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for SA Ballot</a:t>
            </a:r>
          </a:p>
          <a:p>
            <a:pPr marL="0" lvl="0" indent="0" algn="ctr" defTabSz="622300">
              <a:lnSpc>
                <a:spcPct val="90000"/>
              </a:lnSpc>
              <a:spcBef>
                <a:spcPct val="0"/>
              </a:spcBef>
              <a:spcAft>
                <a:spcPct val="35000"/>
              </a:spcAft>
              <a:buNone/>
            </a:pPr>
            <a:r>
              <a:rPr kumimoji="1" lang="en-US" sz="1400" b="1" dirty="0">
                <a:solidFill>
                  <a:srgbClr val="000000">
                    <a:hueOff val="0"/>
                    <a:satOff val="0"/>
                    <a:lumOff val="0"/>
                    <a:alphaOff val="0"/>
                  </a:srgbClr>
                </a:solidFill>
                <a:latin typeface="Times New Roman"/>
              </a:rPr>
              <a:t>Oct. 20</a:t>
            </a:r>
            <a:r>
              <a:rPr lang="en-US" sz="1400" b="1" dirty="0">
                <a:solidFill>
                  <a:srgbClr val="000000">
                    <a:hueOff val="0"/>
                    <a:satOff val="0"/>
                    <a:lumOff val="0"/>
                    <a:alphaOff val="0"/>
                  </a:srgbClr>
                </a:solidFill>
                <a:latin typeface="Times New Roman"/>
              </a:rPr>
              <a:t>25</a:t>
            </a:r>
            <a:endParaRPr lang="en-US" sz="1400" b="1" kern="1200" dirty="0">
              <a:solidFill>
                <a:srgbClr val="000000">
                  <a:hueOff val="0"/>
                  <a:satOff val="0"/>
                  <a:lumOff val="0"/>
                  <a:alphaOff val="0"/>
                </a:srgbClr>
              </a:solidFill>
              <a:latin typeface="Times New Roman"/>
              <a:ea typeface="+mn-ea"/>
              <a:cs typeface="+mn-cs"/>
            </a:endParaRPr>
          </a:p>
        </p:txBody>
      </p:sp>
      <p:sp>
        <p:nvSpPr>
          <p:cNvPr id="12" name="テキスト ボックス 34">
            <a:extLst>
              <a:ext uri="{FF2B5EF4-FFF2-40B4-BE49-F238E27FC236}">
                <a16:creationId xmlns:a16="http://schemas.microsoft.com/office/drawing/2014/main" id="{805FC481-3394-E393-8F82-25D94BED8EF5}"/>
              </a:ext>
            </a:extLst>
          </p:cNvPr>
          <p:cNvSpPr txBox="1"/>
          <p:nvPr/>
        </p:nvSpPr>
        <p:spPr>
          <a:xfrm>
            <a:off x="7713836" y="1567796"/>
            <a:ext cx="895473" cy="150802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SA Ballot</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Sept</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 2025</a:t>
            </a:r>
          </a:p>
        </p:txBody>
      </p:sp>
      <p:grpSp>
        <p:nvGrpSpPr>
          <p:cNvPr id="13" name="グループ化 35">
            <a:extLst>
              <a:ext uri="{FF2B5EF4-FFF2-40B4-BE49-F238E27FC236}">
                <a16:creationId xmlns:a16="http://schemas.microsoft.com/office/drawing/2014/main" id="{52A4B6CD-8960-8129-BB40-344F9BB847F6}"/>
              </a:ext>
            </a:extLst>
          </p:cNvPr>
          <p:cNvGrpSpPr/>
          <p:nvPr/>
        </p:nvGrpSpPr>
        <p:grpSpPr>
          <a:xfrm>
            <a:off x="7299310" y="3758522"/>
            <a:ext cx="1131028" cy="1639857"/>
            <a:chOff x="4734889" y="2176421"/>
            <a:chExt cx="947618" cy="1639857"/>
          </a:xfrm>
        </p:grpSpPr>
        <p:sp>
          <p:nvSpPr>
            <p:cNvPr id="172" name="正方形/長方形 36">
              <a:extLst>
                <a:ext uri="{FF2B5EF4-FFF2-40B4-BE49-F238E27FC236}">
                  <a16:creationId xmlns:a16="http://schemas.microsoft.com/office/drawing/2014/main" id="{6757D758-FA43-451A-8DE8-7CEBF65B5F54}"/>
                </a:ext>
              </a:extLst>
            </p:cNvPr>
            <p:cNvSpPr/>
            <p:nvPr/>
          </p:nvSpPr>
          <p:spPr>
            <a:xfrm>
              <a:off x="4758751" y="2289767"/>
              <a:ext cx="92375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73" name="テキスト ボックス 37">
              <a:extLst>
                <a:ext uri="{FF2B5EF4-FFF2-40B4-BE49-F238E27FC236}">
                  <a16:creationId xmlns:a16="http://schemas.microsoft.com/office/drawing/2014/main" id="{567AFB51-59F2-318C-B2E2-582386BB81E9}"/>
                </a:ext>
              </a:extLst>
            </p:cNvPr>
            <p:cNvSpPr txBox="1"/>
            <p:nvPr/>
          </p:nvSpPr>
          <p:spPr>
            <a:xfrm>
              <a:off x="4734889" y="2176421"/>
              <a:ext cx="817415"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Unconditional approval for Standard Association Ballot (SA)</a:t>
              </a:r>
              <a:endParaRPr kumimoji="1" lang="ja-JP"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kumimoji="1" lang="en-US" altLang="ja-JP" sz="1400" b="1" kern="1200" dirty="0">
                  <a:solidFill>
                    <a:srgbClr val="000000">
                      <a:hueOff val="0"/>
                      <a:satOff val="0"/>
                      <a:lumOff val="0"/>
                      <a:alphaOff val="0"/>
                    </a:srgbClr>
                  </a:solidFill>
                  <a:latin typeface="Times New Roman"/>
                  <a:ea typeface="+mn-ea"/>
                  <a:cs typeface="+mn-cs"/>
                </a:rPr>
                <a:t>July 2025</a:t>
              </a:r>
              <a:endParaRPr lang="en-US" sz="1400" b="1" kern="1200" dirty="0">
                <a:solidFill>
                  <a:srgbClr val="000000">
                    <a:hueOff val="0"/>
                    <a:satOff val="0"/>
                    <a:lumOff val="0"/>
                    <a:alphaOff val="0"/>
                  </a:srgbClr>
                </a:solidFill>
                <a:latin typeface="Times New Roman"/>
                <a:ea typeface="+mn-ea"/>
                <a:cs typeface="+mn-cs"/>
              </a:endParaRPr>
            </a:p>
          </p:txBody>
        </p:sp>
      </p:grpSp>
      <p:grpSp>
        <p:nvGrpSpPr>
          <p:cNvPr id="14" name="グループ化 38">
            <a:extLst>
              <a:ext uri="{FF2B5EF4-FFF2-40B4-BE49-F238E27FC236}">
                <a16:creationId xmlns:a16="http://schemas.microsoft.com/office/drawing/2014/main" id="{397BC963-FCEC-5F39-649B-B16F44B9C6CE}"/>
              </a:ext>
            </a:extLst>
          </p:cNvPr>
          <p:cNvGrpSpPr/>
          <p:nvPr/>
        </p:nvGrpSpPr>
        <p:grpSpPr>
          <a:xfrm>
            <a:off x="4424306" y="1482374"/>
            <a:ext cx="987164" cy="1626596"/>
            <a:chOff x="4240042" y="71418"/>
            <a:chExt cx="894442" cy="1626596"/>
          </a:xfrm>
        </p:grpSpPr>
        <p:sp>
          <p:nvSpPr>
            <p:cNvPr id="170" name="正方形/長方形 39">
              <a:extLst>
                <a:ext uri="{FF2B5EF4-FFF2-40B4-BE49-F238E27FC236}">
                  <a16:creationId xmlns:a16="http://schemas.microsoft.com/office/drawing/2014/main" id="{D8F0863F-64D6-060C-71AC-CECC7D43A9C6}"/>
                </a:ext>
              </a:extLst>
            </p:cNvPr>
            <p:cNvSpPr/>
            <p:nvPr/>
          </p:nvSpPr>
          <p:spPr>
            <a:xfrm>
              <a:off x="4336395" y="171503"/>
              <a:ext cx="637315"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71" name="テキスト ボックス 40">
              <a:extLst>
                <a:ext uri="{FF2B5EF4-FFF2-40B4-BE49-F238E27FC236}">
                  <a16:creationId xmlns:a16="http://schemas.microsoft.com/office/drawing/2014/main" id="{FB7D9B05-6121-DA9D-829A-9D1B0B8795A2}"/>
                </a:ext>
              </a:extLst>
            </p:cNvPr>
            <p:cNvSpPr txBox="1"/>
            <p:nvPr/>
          </p:nvSpPr>
          <p:spPr>
            <a:xfrm>
              <a:off x="4240042" y="71418"/>
              <a:ext cx="894442"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LB210</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Nov. 2024</a:t>
              </a:r>
            </a:p>
          </p:txBody>
        </p:sp>
      </p:grpSp>
      <p:grpSp>
        <p:nvGrpSpPr>
          <p:cNvPr id="15" name="グループ化 41">
            <a:extLst>
              <a:ext uri="{FF2B5EF4-FFF2-40B4-BE49-F238E27FC236}">
                <a16:creationId xmlns:a16="http://schemas.microsoft.com/office/drawing/2014/main" id="{A241D8DA-41AB-0926-A2A2-24567C8339EA}"/>
              </a:ext>
            </a:extLst>
          </p:cNvPr>
          <p:cNvGrpSpPr/>
          <p:nvPr/>
        </p:nvGrpSpPr>
        <p:grpSpPr>
          <a:xfrm>
            <a:off x="4212758" y="3832093"/>
            <a:ext cx="893646" cy="1074145"/>
            <a:chOff x="3821741" y="2742133"/>
            <a:chExt cx="596518" cy="1074145"/>
          </a:xfrm>
        </p:grpSpPr>
        <p:sp>
          <p:nvSpPr>
            <p:cNvPr id="168" name="正方形/長方形 42">
              <a:extLst>
                <a:ext uri="{FF2B5EF4-FFF2-40B4-BE49-F238E27FC236}">
                  <a16:creationId xmlns:a16="http://schemas.microsoft.com/office/drawing/2014/main" id="{94AC8CF5-508F-DE08-8DBF-53651672D460}"/>
                </a:ext>
              </a:extLst>
            </p:cNvPr>
            <p:cNvSpPr/>
            <p:nvPr/>
          </p:nvSpPr>
          <p:spPr>
            <a:xfrm>
              <a:off x="3821741" y="2742133"/>
              <a:ext cx="514525" cy="1074145"/>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69" name="テキスト ボックス 43">
              <a:extLst>
                <a:ext uri="{FF2B5EF4-FFF2-40B4-BE49-F238E27FC236}">
                  <a16:creationId xmlns:a16="http://schemas.microsoft.com/office/drawing/2014/main" id="{EE344C53-EBEA-727D-C3E3-9A9770A188DD}"/>
                </a:ext>
              </a:extLst>
            </p:cNvPr>
            <p:cNvSpPr txBox="1"/>
            <p:nvPr/>
          </p:nvSpPr>
          <p:spPr>
            <a:xfrm>
              <a:off x="3835773" y="2742133"/>
              <a:ext cx="582486"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1st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Letter</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Ballot</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(LB210)</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Sept. 2024</a:t>
              </a:r>
            </a:p>
          </p:txBody>
        </p:sp>
      </p:grpSp>
      <p:grpSp>
        <p:nvGrpSpPr>
          <p:cNvPr id="16" name="グループ化 44">
            <a:extLst>
              <a:ext uri="{FF2B5EF4-FFF2-40B4-BE49-F238E27FC236}">
                <a16:creationId xmlns:a16="http://schemas.microsoft.com/office/drawing/2014/main" id="{F7427775-B397-9951-BCC7-D6D4DA6AC99B}"/>
              </a:ext>
            </a:extLst>
          </p:cNvPr>
          <p:cNvGrpSpPr/>
          <p:nvPr/>
        </p:nvGrpSpPr>
        <p:grpSpPr>
          <a:xfrm>
            <a:off x="3702891" y="1739804"/>
            <a:ext cx="1027394" cy="1355521"/>
            <a:chOff x="2063018" y="89518"/>
            <a:chExt cx="1027394" cy="1355521"/>
          </a:xfrm>
        </p:grpSpPr>
        <p:sp>
          <p:nvSpPr>
            <p:cNvPr id="166" name="正方形/長方形 45">
              <a:extLst>
                <a:ext uri="{FF2B5EF4-FFF2-40B4-BE49-F238E27FC236}">
                  <a16:creationId xmlns:a16="http://schemas.microsoft.com/office/drawing/2014/main" id="{0BF433C0-DE8C-B2DC-B6D8-6DE4718AF654}"/>
                </a:ext>
              </a:extLst>
            </p:cNvPr>
            <p:cNvSpPr/>
            <p:nvPr/>
          </p:nvSpPr>
          <p:spPr>
            <a:xfrm>
              <a:off x="2222243" y="89518"/>
              <a:ext cx="868169" cy="135552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67" name="テキスト ボックス 46">
              <a:extLst>
                <a:ext uri="{FF2B5EF4-FFF2-40B4-BE49-F238E27FC236}">
                  <a16:creationId xmlns:a16="http://schemas.microsoft.com/office/drawing/2014/main" id="{A97643F3-BE71-E409-3CC4-BCD76282754A}"/>
                </a:ext>
              </a:extLst>
            </p:cNvPr>
            <p:cNvSpPr txBox="1"/>
            <p:nvPr/>
          </p:nvSpPr>
          <p:spPr>
            <a:xfrm>
              <a:off x="2063018" y="89518"/>
              <a:ext cx="963174" cy="135552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8016" tIns="128016" rIns="128016" bIns="128016"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800100">
                <a:lnSpc>
                  <a:spcPct val="100000"/>
                </a:lnSpc>
                <a:spcBef>
                  <a:spcPct val="0"/>
                </a:spcBef>
                <a:spcAft>
                  <a:spcPct val="35000"/>
                </a:spcAft>
                <a:buNone/>
              </a:pPr>
              <a:r>
                <a:rPr kumimoji="1" lang="en-US" altLang="ja-JP" sz="1800" kern="1200" baseline="30000" dirty="0">
                  <a:solidFill>
                    <a:srgbClr val="000000">
                      <a:hueOff val="0"/>
                      <a:satOff val="0"/>
                      <a:lumOff val="0"/>
                      <a:alphaOff val="0"/>
                    </a:srgbClr>
                  </a:solidFill>
                  <a:latin typeface="Times New Roman"/>
                  <a:ea typeface="+mn-ea"/>
                  <a:cs typeface="+mn-cs"/>
                </a:rPr>
                <a:t>WG </a:t>
              </a:r>
              <a:r>
                <a:rPr kumimoji="1" lang="en-US" altLang="ja-JP" baseline="30000" dirty="0">
                  <a:solidFill>
                    <a:srgbClr val="000000">
                      <a:hueOff val="0"/>
                      <a:satOff val="0"/>
                      <a:lumOff val="0"/>
                      <a:alphaOff val="0"/>
                    </a:srgbClr>
                  </a:solidFill>
                  <a:latin typeface="Times New Roman"/>
                </a:rPr>
                <a:t>      </a:t>
              </a:r>
              <a:r>
                <a:rPr kumimoji="1" lang="en-US" altLang="ja-JP" sz="1800" kern="1200" baseline="30000" dirty="0" err="1">
                  <a:solidFill>
                    <a:srgbClr val="000000">
                      <a:hueOff val="0"/>
                      <a:satOff val="0"/>
                      <a:lumOff val="0"/>
                      <a:alphaOff val="0"/>
                    </a:srgbClr>
                  </a:solidFill>
                  <a:latin typeface="Times New Roman"/>
                  <a:ea typeface="+mn-ea"/>
                  <a:cs typeface="+mn-cs"/>
                </a:rPr>
                <a:t>PreBa</a:t>
              </a:r>
              <a:r>
                <a:rPr kumimoji="1" lang="en-US" altLang="ja-JP" baseline="30000" dirty="0" err="1">
                  <a:solidFill>
                    <a:srgbClr val="000000">
                      <a:hueOff val="0"/>
                      <a:satOff val="0"/>
                      <a:lumOff val="0"/>
                      <a:alphaOff val="0"/>
                    </a:srgbClr>
                  </a:solidFill>
                  <a:latin typeface="Times New Roman"/>
                </a:rPr>
                <a:t>llot</a:t>
              </a:r>
              <a:r>
                <a:rPr kumimoji="1" lang="en-US" altLang="ja-JP" baseline="30000" dirty="0">
                  <a:solidFill>
                    <a:srgbClr val="000000">
                      <a:hueOff val="0"/>
                      <a:satOff val="0"/>
                      <a:lumOff val="0"/>
                      <a:alphaOff val="0"/>
                    </a:srgbClr>
                  </a:solidFill>
                  <a:latin typeface="Times New Roman"/>
                </a:rPr>
                <a:t> </a:t>
              </a:r>
              <a:r>
                <a:rPr kumimoji="1" lang="en-US" altLang="ja-JP" kern="1200" baseline="30000" dirty="0">
                  <a:solidFill>
                    <a:srgbClr val="000000">
                      <a:hueOff val="0"/>
                      <a:satOff val="0"/>
                      <a:lumOff val="0"/>
                      <a:alphaOff val="0"/>
                    </a:srgbClr>
                  </a:solidFill>
                  <a:latin typeface="Times New Roman"/>
                  <a:ea typeface="+mn-ea"/>
                  <a:cs typeface="+mn-cs"/>
                </a:rPr>
                <a:t>submission for </a:t>
              </a:r>
              <a:r>
                <a:rPr lang="en-US" sz="1200" kern="1200" dirty="0">
                  <a:solidFill>
                    <a:srgbClr val="000000">
                      <a:hueOff val="0"/>
                      <a:satOff val="0"/>
                      <a:lumOff val="0"/>
                      <a:alphaOff val="0"/>
                    </a:srgbClr>
                  </a:solidFill>
                  <a:latin typeface="Times New Roman"/>
                  <a:ea typeface="+mn-ea"/>
                  <a:cs typeface="+mn-cs"/>
                </a:rPr>
                <a:t>Draft2.5 August </a:t>
              </a:r>
              <a:r>
                <a:rPr lang="en-US" sz="1200" b="1" dirty="0">
                  <a:solidFill>
                    <a:srgbClr val="000000">
                      <a:hueOff val="0"/>
                      <a:satOff val="0"/>
                      <a:lumOff val="0"/>
                      <a:alphaOff val="0"/>
                    </a:srgbClr>
                  </a:solidFill>
                  <a:latin typeface="Times New Roman"/>
                </a:rPr>
                <a:t>2024</a:t>
              </a:r>
              <a:endParaRPr lang="en-US" sz="1200" b="1" kern="1200" dirty="0">
                <a:solidFill>
                  <a:srgbClr val="000000">
                    <a:hueOff val="0"/>
                    <a:satOff val="0"/>
                    <a:lumOff val="0"/>
                    <a:alphaOff val="0"/>
                  </a:srgbClr>
                </a:solidFill>
                <a:latin typeface="Times New Roman"/>
                <a:ea typeface="+mn-ea"/>
                <a:cs typeface="+mn-cs"/>
              </a:endParaRPr>
            </a:p>
          </p:txBody>
        </p:sp>
      </p:grpSp>
      <p:grpSp>
        <p:nvGrpSpPr>
          <p:cNvPr id="17" name="グループ化 47">
            <a:extLst>
              <a:ext uri="{FF2B5EF4-FFF2-40B4-BE49-F238E27FC236}">
                <a16:creationId xmlns:a16="http://schemas.microsoft.com/office/drawing/2014/main" id="{B564882E-8793-B4E8-FA32-25D77C6F5827}"/>
              </a:ext>
            </a:extLst>
          </p:cNvPr>
          <p:cNvGrpSpPr/>
          <p:nvPr/>
        </p:nvGrpSpPr>
        <p:grpSpPr>
          <a:xfrm>
            <a:off x="3371574" y="3737233"/>
            <a:ext cx="918520" cy="1526511"/>
            <a:chOff x="2878374" y="2239438"/>
            <a:chExt cx="688887" cy="1526511"/>
          </a:xfrm>
        </p:grpSpPr>
        <p:sp>
          <p:nvSpPr>
            <p:cNvPr id="164" name="正方形/長方形 48">
              <a:extLst>
                <a:ext uri="{FF2B5EF4-FFF2-40B4-BE49-F238E27FC236}">
                  <a16:creationId xmlns:a16="http://schemas.microsoft.com/office/drawing/2014/main" id="{D0865CF4-BF98-9A20-CD50-D1069D244F65}"/>
                </a:ext>
              </a:extLst>
            </p:cNvPr>
            <p:cNvSpPr/>
            <p:nvPr/>
          </p:nvSpPr>
          <p:spPr>
            <a:xfrm>
              <a:off x="2878386" y="2239438"/>
              <a:ext cx="630884"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65" name="テキスト ボックス 49">
              <a:extLst>
                <a:ext uri="{FF2B5EF4-FFF2-40B4-BE49-F238E27FC236}">
                  <a16:creationId xmlns:a16="http://schemas.microsoft.com/office/drawing/2014/main" id="{0BAEA6C0-034B-2510-6597-DCCD12A79BE7}"/>
                </a:ext>
              </a:extLst>
            </p:cNvPr>
            <p:cNvSpPr txBox="1"/>
            <p:nvPr/>
          </p:nvSpPr>
          <p:spPr>
            <a:xfrm>
              <a:off x="2878374" y="2239438"/>
              <a:ext cx="688887"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a:t>
              </a:r>
              <a:r>
                <a:rPr kumimoji="1" lang="en-US" altLang="ja-JP" sz="1400" kern="1200" dirty="0" err="1">
                  <a:solidFill>
                    <a:srgbClr val="000000">
                      <a:hueOff val="0"/>
                      <a:satOff val="0"/>
                      <a:lumOff val="0"/>
                      <a:alphaOff val="0"/>
                    </a:srgbClr>
                  </a:solidFill>
                  <a:latin typeface="Times New Roman"/>
                  <a:ea typeface="+mn-ea"/>
                  <a:cs typeface="+mn-cs"/>
                </a:rPr>
                <a:t>fo</a:t>
              </a:r>
              <a:r>
                <a:rPr kumimoji="1" lang="en-US" altLang="ja-JP" sz="1400" kern="1200" dirty="0">
                  <a:solidFill>
                    <a:srgbClr val="000000">
                      <a:hueOff val="0"/>
                      <a:satOff val="0"/>
                      <a:lumOff val="0"/>
                      <a:alphaOff val="0"/>
                    </a:srgbClr>
                  </a:solidFill>
                  <a:latin typeface="Times New Roman"/>
                  <a:ea typeface="+mn-ea"/>
                  <a:cs typeface="+mn-cs"/>
                </a:rPr>
                <a:t> Draft v2.3 on WG for </a:t>
              </a:r>
              <a:r>
                <a:rPr kumimoji="1" lang="en-US" altLang="ja-JP" sz="1400" kern="1200" dirty="0" err="1">
                  <a:solidFill>
                    <a:srgbClr val="000000">
                      <a:hueOff val="0"/>
                      <a:satOff val="0"/>
                      <a:lumOff val="0"/>
                      <a:alphaOff val="0"/>
                    </a:srgbClr>
                  </a:solidFill>
                  <a:latin typeface="Times New Roman"/>
                  <a:ea typeface="+mn-ea"/>
                  <a:cs typeface="+mn-cs"/>
                </a:rPr>
                <a:t>PreBallot</a:t>
              </a:r>
              <a:r>
                <a:rPr kumimoji="1" lang="en-US" altLang="ja-JP" sz="1400" kern="1200" dirty="0">
                  <a:solidFill>
                    <a:srgbClr val="000000">
                      <a:hueOff val="0"/>
                      <a:satOff val="0"/>
                      <a:lumOff val="0"/>
                      <a:alphaOff val="0"/>
                    </a:srgbClr>
                  </a:solidFill>
                  <a:latin typeface="Times New Roman"/>
                  <a:ea typeface="+mn-ea"/>
                  <a:cs typeface="+mn-cs"/>
                </a:rPr>
                <a:t> </a:t>
              </a:r>
              <a:r>
                <a:rPr kumimoji="1" lang="en-US" altLang="ja-JP" sz="1400" b="1" dirty="0">
                  <a:solidFill>
                    <a:srgbClr val="000000">
                      <a:hueOff val="0"/>
                      <a:satOff val="0"/>
                      <a:lumOff val="0"/>
                      <a:alphaOff val="0"/>
                    </a:srgbClr>
                  </a:solidFill>
                  <a:latin typeface="Times New Roman"/>
                </a:rPr>
                <a:t>July </a:t>
              </a:r>
              <a:r>
                <a:rPr lang="en-US" sz="1400" b="1" kern="1200" dirty="0">
                  <a:solidFill>
                    <a:srgbClr val="000000">
                      <a:hueOff val="0"/>
                      <a:satOff val="0"/>
                      <a:lumOff val="0"/>
                      <a:alphaOff val="0"/>
                    </a:srgbClr>
                  </a:solidFill>
                  <a:latin typeface="Times New Roman"/>
                  <a:ea typeface="+mn-ea"/>
                  <a:cs typeface="+mn-cs"/>
                </a:rPr>
                <a:t> 2024</a:t>
              </a:r>
            </a:p>
          </p:txBody>
        </p:sp>
      </p:grpSp>
      <p:grpSp>
        <p:nvGrpSpPr>
          <p:cNvPr id="18" name="グループ化 50">
            <a:extLst>
              <a:ext uri="{FF2B5EF4-FFF2-40B4-BE49-F238E27FC236}">
                <a16:creationId xmlns:a16="http://schemas.microsoft.com/office/drawing/2014/main" id="{2E7FCD6E-D478-FA30-BF26-0896189A69D1}"/>
              </a:ext>
            </a:extLst>
          </p:cNvPr>
          <p:cNvGrpSpPr/>
          <p:nvPr/>
        </p:nvGrpSpPr>
        <p:grpSpPr>
          <a:xfrm>
            <a:off x="2799176" y="2069148"/>
            <a:ext cx="2829447" cy="2039217"/>
            <a:chOff x="1379747" y="-1400625"/>
            <a:chExt cx="1672297" cy="2977434"/>
          </a:xfrm>
        </p:grpSpPr>
        <p:sp>
          <p:nvSpPr>
            <p:cNvPr id="162" name="正方形/長方形 51">
              <a:extLst>
                <a:ext uri="{FF2B5EF4-FFF2-40B4-BE49-F238E27FC236}">
                  <a16:creationId xmlns:a16="http://schemas.microsoft.com/office/drawing/2014/main" id="{C3598F90-6AFB-009A-5C49-2021BDDD9001}"/>
                </a:ext>
              </a:extLst>
            </p:cNvPr>
            <p:cNvSpPr/>
            <p:nvPr/>
          </p:nvSpPr>
          <p:spPr>
            <a:xfrm>
              <a:off x="2345962" y="97681"/>
              <a:ext cx="706082" cy="1479128"/>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63" name="テキスト ボックス 52">
              <a:extLst>
                <a:ext uri="{FF2B5EF4-FFF2-40B4-BE49-F238E27FC236}">
                  <a16:creationId xmlns:a16="http://schemas.microsoft.com/office/drawing/2014/main" id="{1AC0FB68-DE59-F703-928D-C2CB1BA9422D}"/>
                </a:ext>
              </a:extLst>
            </p:cNvPr>
            <p:cNvSpPr txBox="1"/>
            <p:nvPr/>
          </p:nvSpPr>
          <p:spPr>
            <a:xfrm>
              <a:off x="1379747" y="-1400625"/>
              <a:ext cx="706082" cy="147912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8016" tIns="128016" rIns="128016" bIns="128016"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800100">
                <a:lnSpc>
                  <a:spcPct val="100000"/>
                </a:lnSpc>
                <a:spcBef>
                  <a:spcPct val="0"/>
                </a:spcBef>
                <a:spcAft>
                  <a:spcPct val="35000"/>
                </a:spcAft>
                <a:buNone/>
              </a:pPr>
              <a:r>
                <a:rPr kumimoji="1" lang="en-US" altLang="ja-JP" sz="1800" kern="1200" baseline="30000" dirty="0">
                  <a:solidFill>
                    <a:srgbClr val="000000">
                      <a:hueOff val="0"/>
                      <a:satOff val="0"/>
                      <a:lumOff val="0"/>
                      <a:alphaOff val="0"/>
                    </a:srgbClr>
                  </a:solidFill>
                  <a:latin typeface="Times New Roman"/>
                  <a:ea typeface="+mn-ea"/>
                  <a:cs typeface="+mn-cs"/>
                </a:rPr>
                <a:t> Draft V1,18  Com</a:t>
              </a:r>
            </a:p>
            <a:p>
              <a:pPr marL="0" lvl="0" indent="0" algn="ctr" defTabSz="800100">
                <a:lnSpc>
                  <a:spcPct val="90000"/>
                </a:lnSpc>
                <a:spcBef>
                  <a:spcPct val="0"/>
                </a:spcBef>
                <a:spcAft>
                  <a:spcPct val="35000"/>
                </a:spcAft>
                <a:buNone/>
              </a:pPr>
              <a:r>
                <a:rPr lang="en-US" sz="1200" b="1" dirty="0">
                  <a:solidFill>
                    <a:srgbClr val="000000">
                      <a:hueOff val="0"/>
                      <a:satOff val="0"/>
                      <a:lumOff val="0"/>
                      <a:alphaOff val="0"/>
                    </a:srgbClr>
                  </a:solidFill>
                  <a:latin typeface="Times New Roman"/>
                </a:rPr>
                <a:t>May</a:t>
              </a:r>
              <a:r>
                <a:rPr lang="en-US" sz="1200" b="1" kern="1200" dirty="0">
                  <a:solidFill>
                    <a:srgbClr val="000000">
                      <a:hueOff val="0"/>
                      <a:satOff val="0"/>
                      <a:lumOff val="0"/>
                      <a:alphaOff val="0"/>
                    </a:srgbClr>
                  </a:solidFill>
                  <a:latin typeface="Times New Roman"/>
                  <a:ea typeface="+mn-ea"/>
                  <a:cs typeface="+mn-cs"/>
                </a:rPr>
                <a:t>. 2024</a:t>
              </a:r>
            </a:p>
          </p:txBody>
        </p:sp>
      </p:grpSp>
      <p:grpSp>
        <p:nvGrpSpPr>
          <p:cNvPr id="20" name="グループ化 53">
            <a:extLst>
              <a:ext uri="{FF2B5EF4-FFF2-40B4-BE49-F238E27FC236}">
                <a16:creationId xmlns:a16="http://schemas.microsoft.com/office/drawing/2014/main" id="{3C1FA76E-D827-EE56-9F75-2F30C99122F9}"/>
              </a:ext>
            </a:extLst>
          </p:cNvPr>
          <p:cNvGrpSpPr/>
          <p:nvPr/>
        </p:nvGrpSpPr>
        <p:grpSpPr>
          <a:xfrm>
            <a:off x="2259319" y="3795429"/>
            <a:ext cx="1147594" cy="1510147"/>
            <a:chOff x="2022891" y="2274853"/>
            <a:chExt cx="713170" cy="1510147"/>
          </a:xfrm>
        </p:grpSpPr>
        <p:sp>
          <p:nvSpPr>
            <p:cNvPr id="160" name="正方形/長方形 54">
              <a:extLst>
                <a:ext uri="{FF2B5EF4-FFF2-40B4-BE49-F238E27FC236}">
                  <a16:creationId xmlns:a16="http://schemas.microsoft.com/office/drawing/2014/main" id="{BFB8DBFA-2938-BDA9-92ED-089C158B0F33}"/>
                </a:ext>
              </a:extLst>
            </p:cNvPr>
            <p:cNvSpPr/>
            <p:nvPr/>
          </p:nvSpPr>
          <p:spPr>
            <a:xfrm>
              <a:off x="2022891" y="2274853"/>
              <a:ext cx="491092" cy="1510147"/>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61" name="テキスト ボックス 55">
              <a:extLst>
                <a:ext uri="{FF2B5EF4-FFF2-40B4-BE49-F238E27FC236}">
                  <a16:creationId xmlns:a16="http://schemas.microsoft.com/office/drawing/2014/main" id="{8867EE47-A141-F89A-BF89-B14070FC8ED3}"/>
                </a:ext>
              </a:extLst>
            </p:cNvPr>
            <p:cNvSpPr txBox="1"/>
            <p:nvPr/>
          </p:nvSpPr>
          <p:spPr>
            <a:xfrm>
              <a:off x="2244969" y="2274853"/>
              <a:ext cx="491092" cy="151014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kumimoji="1" lang="en-US" altLang="ja-JP" sz="1200" kern="1200" dirty="0">
                  <a:solidFill>
                    <a:srgbClr val="000000">
                      <a:hueOff val="0"/>
                      <a:satOff val="0"/>
                      <a:lumOff val="0"/>
                      <a:alphaOff val="0"/>
                    </a:srgbClr>
                  </a:solidFill>
                  <a:latin typeface="Times New Roman"/>
                  <a:ea typeface="+mn-ea"/>
                  <a:cs typeface="+mn-cs"/>
                </a:rPr>
                <a:t>Std. </a:t>
              </a:r>
              <a:r>
                <a:rPr kumimoji="1" lang="en-US" altLang="ja-JP" sz="1200" kern="1200" dirty="0" err="1">
                  <a:solidFill>
                    <a:srgbClr val="000000">
                      <a:hueOff val="0"/>
                      <a:satOff val="0"/>
                      <a:lumOff val="0"/>
                      <a:alphaOff val="0"/>
                    </a:srgbClr>
                  </a:solidFill>
                  <a:latin typeface="Times New Roman"/>
                  <a:ea typeface="+mn-ea"/>
                  <a:cs typeface="+mn-cs"/>
                </a:rPr>
                <a:t>Draf</a:t>
              </a:r>
              <a:r>
                <a:rPr kumimoji="1" lang="en-US" altLang="ja-JP" sz="1200" kern="1200" dirty="0">
                  <a:solidFill>
                    <a:srgbClr val="000000">
                      <a:hueOff val="0"/>
                      <a:satOff val="0"/>
                      <a:lumOff val="0"/>
                      <a:alphaOff val="0"/>
                    </a:srgbClr>
                  </a:solidFill>
                  <a:latin typeface="Times New Roman"/>
                  <a:ea typeface="+mn-ea"/>
                  <a:cs typeface="+mn-cs"/>
                </a:rPr>
                <a:t> V1.9 Proposals</a:t>
              </a:r>
              <a:endParaRPr kumimoji="1" lang="ja-JP" altLang="ja-JP" sz="1200"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Nov. 2023</a:t>
              </a:r>
            </a:p>
          </p:txBody>
        </p:sp>
      </p:grpSp>
      <p:grpSp>
        <p:nvGrpSpPr>
          <p:cNvPr id="22" name="グループ化 56">
            <a:extLst>
              <a:ext uri="{FF2B5EF4-FFF2-40B4-BE49-F238E27FC236}">
                <a16:creationId xmlns:a16="http://schemas.microsoft.com/office/drawing/2014/main" id="{D988B53A-AEB9-FD2B-6E88-390C27612323}"/>
              </a:ext>
            </a:extLst>
          </p:cNvPr>
          <p:cNvGrpSpPr/>
          <p:nvPr/>
        </p:nvGrpSpPr>
        <p:grpSpPr>
          <a:xfrm>
            <a:off x="2264929" y="1517040"/>
            <a:ext cx="790239" cy="1526511"/>
            <a:chOff x="1610119" y="12105"/>
            <a:chExt cx="530336" cy="1526511"/>
          </a:xfrm>
        </p:grpSpPr>
        <p:sp>
          <p:nvSpPr>
            <p:cNvPr id="158" name="正方形/長方形 57">
              <a:extLst>
                <a:ext uri="{FF2B5EF4-FFF2-40B4-BE49-F238E27FC236}">
                  <a16:creationId xmlns:a16="http://schemas.microsoft.com/office/drawing/2014/main" id="{E72AE40E-19A1-A326-7519-1E3458842BA1}"/>
                </a:ext>
              </a:extLst>
            </p:cNvPr>
            <p:cNvSpPr/>
            <p:nvPr/>
          </p:nvSpPr>
          <p:spPr>
            <a:xfrm>
              <a:off x="1610119" y="12105"/>
              <a:ext cx="53033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59" name="テキスト ボックス 58">
              <a:extLst>
                <a:ext uri="{FF2B5EF4-FFF2-40B4-BE49-F238E27FC236}">
                  <a16:creationId xmlns:a16="http://schemas.microsoft.com/office/drawing/2014/main" id="{30658F7A-8DCA-BC1C-CAFC-DCCBA24380CD}"/>
                </a:ext>
              </a:extLst>
            </p:cNvPr>
            <p:cNvSpPr txBox="1"/>
            <p:nvPr/>
          </p:nvSpPr>
          <p:spPr>
            <a:xfrm>
              <a:off x="1610119" y="12105"/>
              <a:ext cx="530336"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78232" tIns="78232" rIns="78232" bIns="78232"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488950">
                <a:lnSpc>
                  <a:spcPct val="90000"/>
                </a:lnSpc>
                <a:spcBef>
                  <a:spcPct val="0"/>
                </a:spcBef>
                <a:spcAft>
                  <a:spcPct val="35000"/>
                </a:spcAft>
                <a:buNone/>
              </a:pPr>
              <a:r>
                <a:rPr lang="en-US" sz="1100" kern="1200" dirty="0">
                  <a:effectLst/>
                </a:rPr>
                <a:t>Presentation of proposa</a:t>
              </a:r>
              <a:r>
                <a:rPr lang="en-US" sz="1050" kern="1200" dirty="0">
                  <a:effectLst/>
                </a:rPr>
                <a:t>l</a:t>
              </a:r>
              <a:r>
                <a:rPr lang="en-US" sz="1100" kern="1200" dirty="0">
                  <a:effectLst/>
                </a:rPr>
                <a:t>s</a:t>
              </a:r>
            </a:p>
            <a:p>
              <a:pPr marL="0" lvl="0" indent="0" algn="ctr" defTabSz="488950">
                <a:lnSpc>
                  <a:spcPct val="90000"/>
                </a:lnSpc>
                <a:spcBef>
                  <a:spcPct val="0"/>
                </a:spcBef>
                <a:spcAft>
                  <a:spcPct val="35000"/>
                </a:spcAft>
                <a:buNone/>
              </a:pPr>
              <a:r>
                <a:rPr lang="en-US" altLang="ja-JP" sz="1100" b="1" kern="1200" dirty="0">
                  <a:solidFill>
                    <a:srgbClr val="000000">
                      <a:hueOff val="0"/>
                      <a:satOff val="0"/>
                      <a:lumOff val="0"/>
                      <a:alphaOff val="0"/>
                    </a:srgbClr>
                  </a:solidFill>
                  <a:effectLst/>
                  <a:latin typeface="Times New Roman"/>
                  <a:ea typeface="+mn-ea"/>
                  <a:cs typeface="+mn-cs"/>
                </a:rPr>
                <a:t>May </a:t>
              </a:r>
              <a:r>
                <a:rPr lang="en-US" sz="1200" b="1" kern="1200" dirty="0">
                  <a:solidFill>
                    <a:srgbClr val="000000">
                      <a:hueOff val="0"/>
                      <a:satOff val="0"/>
                      <a:lumOff val="0"/>
                      <a:alphaOff val="0"/>
                    </a:srgbClr>
                  </a:solidFill>
                  <a:latin typeface="Times New Roman"/>
                  <a:ea typeface="+mn-ea"/>
                  <a:cs typeface="+mn-cs"/>
                </a:rPr>
                <a:t>2023</a:t>
              </a:r>
              <a:endParaRPr lang="en-US" sz="1400" b="1" kern="1200" dirty="0">
                <a:solidFill>
                  <a:srgbClr val="000000">
                    <a:hueOff val="0"/>
                    <a:satOff val="0"/>
                    <a:lumOff val="0"/>
                    <a:alphaOff val="0"/>
                  </a:srgbClr>
                </a:solidFill>
                <a:latin typeface="Times New Roman"/>
                <a:ea typeface="+mn-ea"/>
                <a:cs typeface="+mn-cs"/>
              </a:endParaRPr>
            </a:p>
          </p:txBody>
        </p:sp>
      </p:grpSp>
      <p:grpSp>
        <p:nvGrpSpPr>
          <p:cNvPr id="27" name="グループ化 59">
            <a:extLst>
              <a:ext uri="{FF2B5EF4-FFF2-40B4-BE49-F238E27FC236}">
                <a16:creationId xmlns:a16="http://schemas.microsoft.com/office/drawing/2014/main" id="{7C05A752-326E-2407-3B40-C6650FFA3A56}"/>
              </a:ext>
            </a:extLst>
          </p:cNvPr>
          <p:cNvGrpSpPr/>
          <p:nvPr/>
        </p:nvGrpSpPr>
        <p:grpSpPr>
          <a:xfrm>
            <a:off x="1805006" y="2605546"/>
            <a:ext cx="3700829" cy="2726740"/>
            <a:chOff x="-1931078" y="2289767"/>
            <a:chExt cx="3700829" cy="2726740"/>
          </a:xfrm>
        </p:grpSpPr>
        <p:sp>
          <p:nvSpPr>
            <p:cNvPr id="156" name="正方形/長方形 60">
              <a:extLst>
                <a:ext uri="{FF2B5EF4-FFF2-40B4-BE49-F238E27FC236}">
                  <a16:creationId xmlns:a16="http://schemas.microsoft.com/office/drawing/2014/main" id="{1EC027E2-4934-2A3C-472C-0CA776A51FFD}"/>
                </a:ext>
              </a:extLst>
            </p:cNvPr>
            <p:cNvSpPr/>
            <p:nvPr/>
          </p:nvSpPr>
          <p:spPr>
            <a:xfrm>
              <a:off x="1309200" y="2289767"/>
              <a:ext cx="460551"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57" name="テキスト ボックス 61">
              <a:extLst>
                <a:ext uri="{FF2B5EF4-FFF2-40B4-BE49-F238E27FC236}">
                  <a16:creationId xmlns:a16="http://schemas.microsoft.com/office/drawing/2014/main" id="{1997ED19-1540-2322-F66D-0DF4A9299708}"/>
                </a:ext>
              </a:extLst>
            </p:cNvPr>
            <p:cNvSpPr txBox="1"/>
            <p:nvPr/>
          </p:nvSpPr>
          <p:spPr>
            <a:xfrm>
              <a:off x="-1931078" y="3489996"/>
              <a:ext cx="688838"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en-US" altLang="ja-JP" sz="1200" kern="1200" dirty="0">
                  <a:solidFill>
                    <a:srgbClr val="000000">
                      <a:hueOff val="0"/>
                      <a:satOff val="0"/>
                      <a:lumOff val="0"/>
                      <a:alphaOff val="0"/>
                    </a:srgbClr>
                  </a:solidFill>
                  <a:latin typeface="Times New Roman"/>
                  <a:ea typeface="+mn-ea"/>
                  <a:cs typeface="+mn-cs"/>
                </a:rPr>
                <a:t>TRD,CMD</a:t>
              </a:r>
            </a:p>
            <a:p>
              <a:pPr marL="0" lvl="0" indent="0" algn="ctr" defTabSz="533400">
                <a:lnSpc>
                  <a:spcPct val="90000"/>
                </a:lnSpc>
                <a:spcBef>
                  <a:spcPct val="0"/>
                </a:spcBef>
                <a:spcAft>
                  <a:spcPct val="35000"/>
                </a:spcAft>
                <a:buNone/>
              </a:pPr>
              <a:r>
                <a:rPr lang="en-US" sz="1200" kern="1200" dirty="0">
                  <a:solidFill>
                    <a:srgbClr val="000000">
                      <a:hueOff val="0"/>
                      <a:satOff val="0"/>
                      <a:lumOff val="0"/>
                      <a:alphaOff val="0"/>
                    </a:srgbClr>
                  </a:solidFill>
                  <a:latin typeface="Times New Roman"/>
                  <a:ea typeface="+mn-ea"/>
                  <a:cs typeface="+mn-cs"/>
                </a:rPr>
                <a:t>Call Proposals </a:t>
              </a:r>
              <a:r>
                <a:rPr lang="en-US" sz="1400" b="1" kern="1200" dirty="0">
                  <a:solidFill>
                    <a:srgbClr val="000000">
                      <a:hueOff val="0"/>
                      <a:satOff val="0"/>
                      <a:lumOff val="0"/>
                      <a:alphaOff val="0"/>
                    </a:srgbClr>
                  </a:solidFill>
                  <a:latin typeface="Times New Roman"/>
                  <a:ea typeface="+mn-ea"/>
                  <a:cs typeface="+mn-cs"/>
                </a:rPr>
                <a:t>Sept 2022</a:t>
              </a:r>
              <a:endParaRPr lang="en-US" sz="1200" b="1" kern="1200" dirty="0">
                <a:solidFill>
                  <a:srgbClr val="000000">
                    <a:hueOff val="0"/>
                    <a:satOff val="0"/>
                    <a:lumOff val="0"/>
                    <a:alphaOff val="0"/>
                  </a:srgbClr>
                </a:solidFill>
                <a:latin typeface="Times New Roman"/>
                <a:ea typeface="+mn-ea"/>
                <a:cs typeface="+mn-cs"/>
              </a:endParaRPr>
            </a:p>
          </p:txBody>
        </p:sp>
      </p:grpSp>
      <p:grpSp>
        <p:nvGrpSpPr>
          <p:cNvPr id="28" name="グループ化 62">
            <a:extLst>
              <a:ext uri="{FF2B5EF4-FFF2-40B4-BE49-F238E27FC236}">
                <a16:creationId xmlns:a16="http://schemas.microsoft.com/office/drawing/2014/main" id="{A673683E-64E1-C810-E1E3-E108E46C7894}"/>
              </a:ext>
            </a:extLst>
          </p:cNvPr>
          <p:cNvGrpSpPr/>
          <p:nvPr/>
        </p:nvGrpSpPr>
        <p:grpSpPr>
          <a:xfrm>
            <a:off x="1404294" y="1555678"/>
            <a:ext cx="670301" cy="1526511"/>
            <a:chOff x="989797" y="0"/>
            <a:chExt cx="426316" cy="1526511"/>
          </a:xfrm>
        </p:grpSpPr>
        <p:sp>
          <p:nvSpPr>
            <p:cNvPr id="154" name="正方形/長方形 63">
              <a:extLst>
                <a:ext uri="{FF2B5EF4-FFF2-40B4-BE49-F238E27FC236}">
                  <a16:creationId xmlns:a16="http://schemas.microsoft.com/office/drawing/2014/main" id="{DD781AD1-617A-AB28-0787-3F014BBCFEB5}"/>
                </a:ext>
              </a:extLst>
            </p:cNvPr>
            <p:cNvSpPr/>
            <p:nvPr/>
          </p:nvSpPr>
          <p:spPr>
            <a:xfrm>
              <a:off x="989797" y="0"/>
              <a:ext cx="42631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endParaRPr lang="ja-JP" altLang="en-US"/>
            </a:p>
          </p:txBody>
        </p:sp>
        <p:sp>
          <p:nvSpPr>
            <p:cNvPr id="155" name="テキスト ボックス 64">
              <a:extLst>
                <a:ext uri="{FF2B5EF4-FFF2-40B4-BE49-F238E27FC236}">
                  <a16:creationId xmlns:a16="http://schemas.microsoft.com/office/drawing/2014/main" id="{CE6F509E-7727-B022-4B3B-9DD7FE82F573}"/>
                </a:ext>
              </a:extLst>
            </p:cNvPr>
            <p:cNvSpPr txBox="1"/>
            <p:nvPr/>
          </p:nvSpPr>
          <p:spPr>
            <a:xfrm>
              <a:off x="989797" y="0"/>
              <a:ext cx="426316"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en-US" sz="1200" kern="1200" dirty="0">
                  <a:solidFill>
                    <a:srgbClr val="000000">
                      <a:hueOff val="0"/>
                      <a:satOff val="0"/>
                      <a:lumOff val="0"/>
                      <a:alphaOff val="0"/>
                    </a:srgbClr>
                  </a:solidFill>
                  <a:latin typeface="Times New Roman"/>
                  <a:ea typeface="+mn-ea"/>
                  <a:cs typeface="+mn-cs"/>
                </a:rPr>
                <a:t>Tech Req Doc     </a:t>
              </a:r>
              <a:r>
                <a:rPr lang="en-US" sz="1200" b="1" i="0" kern="1200" dirty="0">
                  <a:solidFill>
                    <a:srgbClr val="000000">
                      <a:hueOff val="0"/>
                      <a:satOff val="0"/>
                      <a:lumOff val="0"/>
                      <a:alphaOff val="0"/>
                    </a:srgbClr>
                  </a:solidFill>
                  <a:latin typeface="Times New Roman"/>
                  <a:ea typeface="+mn-ea"/>
                  <a:cs typeface="+mn-cs"/>
                </a:rPr>
                <a:t>July 2022</a:t>
              </a:r>
              <a:endParaRPr lang="en-US" sz="1400" b="1" i="0" kern="1200" dirty="0">
                <a:solidFill>
                  <a:srgbClr val="000000">
                    <a:hueOff val="0"/>
                    <a:satOff val="0"/>
                    <a:lumOff val="0"/>
                    <a:alphaOff val="0"/>
                  </a:srgbClr>
                </a:solidFill>
                <a:latin typeface="Times New Roman"/>
                <a:ea typeface="+mn-ea"/>
                <a:cs typeface="+mn-cs"/>
              </a:endParaRPr>
            </a:p>
          </p:txBody>
        </p:sp>
      </p:grpSp>
      <p:sp>
        <p:nvSpPr>
          <p:cNvPr id="29" name="楕円 65">
            <a:extLst>
              <a:ext uri="{FF2B5EF4-FFF2-40B4-BE49-F238E27FC236}">
                <a16:creationId xmlns:a16="http://schemas.microsoft.com/office/drawing/2014/main" id="{4DC75DF1-3F80-FDA4-CAAD-46D807446489}"/>
              </a:ext>
            </a:extLst>
          </p:cNvPr>
          <p:cNvSpPr/>
          <p:nvPr/>
        </p:nvSpPr>
        <p:spPr>
          <a:xfrm>
            <a:off x="10234394" y="3263657"/>
            <a:ext cx="349736" cy="349736"/>
          </a:xfrm>
          <a:prstGeom prst="ellipse">
            <a:avLst/>
          </a:prstGeom>
          <a:solidFill>
            <a:srgbClr val="3333CC">
              <a:hueOff val="-3200000"/>
              <a:satOff val="-13334"/>
              <a:lumOff val="11111"/>
              <a:alphaOff val="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30" name="楕円 66">
            <a:extLst>
              <a:ext uri="{FF2B5EF4-FFF2-40B4-BE49-F238E27FC236}">
                <a16:creationId xmlns:a16="http://schemas.microsoft.com/office/drawing/2014/main" id="{6D671A25-1B7D-DCB3-2297-8E0631FF96E7}"/>
              </a:ext>
            </a:extLst>
          </p:cNvPr>
          <p:cNvSpPr/>
          <p:nvPr/>
        </p:nvSpPr>
        <p:spPr>
          <a:xfrm>
            <a:off x="9819526" y="3217225"/>
            <a:ext cx="349736" cy="349736"/>
          </a:xfrm>
          <a:prstGeom prst="ellipse">
            <a:avLst/>
          </a:prstGeom>
          <a:solidFill>
            <a:srgbClr val="3333CC">
              <a:hueOff val="-3200000"/>
              <a:satOff val="-13334"/>
              <a:lumOff val="11111"/>
              <a:alpha val="4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4" name="楕円 67">
            <a:extLst>
              <a:ext uri="{FF2B5EF4-FFF2-40B4-BE49-F238E27FC236}">
                <a16:creationId xmlns:a16="http://schemas.microsoft.com/office/drawing/2014/main" id="{1E4707CF-EA59-A6D9-8793-42952C63433E}"/>
              </a:ext>
            </a:extLst>
          </p:cNvPr>
          <p:cNvSpPr/>
          <p:nvPr/>
        </p:nvSpPr>
        <p:spPr>
          <a:xfrm>
            <a:off x="9494597" y="3206568"/>
            <a:ext cx="349736" cy="349736"/>
          </a:xfrm>
          <a:prstGeom prst="ellipse">
            <a:avLst/>
          </a:prstGeom>
          <a:solidFill>
            <a:srgbClr val="3333CC">
              <a:hueOff val="-3200000"/>
              <a:satOff val="-13334"/>
              <a:lumOff val="11111"/>
              <a:alpha val="41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5" name="楕円 68">
            <a:extLst>
              <a:ext uri="{FF2B5EF4-FFF2-40B4-BE49-F238E27FC236}">
                <a16:creationId xmlns:a16="http://schemas.microsoft.com/office/drawing/2014/main" id="{0CE6FC6F-B57A-9680-734B-3EA04AA87354}"/>
              </a:ext>
            </a:extLst>
          </p:cNvPr>
          <p:cNvSpPr/>
          <p:nvPr/>
        </p:nvSpPr>
        <p:spPr>
          <a:xfrm>
            <a:off x="8770146" y="3239424"/>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6" name="楕円 69">
            <a:extLst>
              <a:ext uri="{FF2B5EF4-FFF2-40B4-BE49-F238E27FC236}">
                <a16:creationId xmlns:a16="http://schemas.microsoft.com/office/drawing/2014/main" id="{B272743C-BC3F-58B8-F6D1-D7FC143E6A23}"/>
              </a:ext>
            </a:extLst>
          </p:cNvPr>
          <p:cNvSpPr/>
          <p:nvPr/>
        </p:nvSpPr>
        <p:spPr>
          <a:xfrm>
            <a:off x="7885607" y="3232109"/>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7" name="楕円 70">
            <a:extLst>
              <a:ext uri="{FF2B5EF4-FFF2-40B4-BE49-F238E27FC236}">
                <a16:creationId xmlns:a16="http://schemas.microsoft.com/office/drawing/2014/main" id="{FE97B252-72D0-9CE3-F921-624BA043D0C0}"/>
              </a:ext>
            </a:extLst>
          </p:cNvPr>
          <p:cNvSpPr/>
          <p:nvPr/>
        </p:nvSpPr>
        <p:spPr>
          <a:xfrm>
            <a:off x="6989012" y="3214957"/>
            <a:ext cx="349736" cy="349736"/>
          </a:xfrm>
          <a:prstGeom prst="ellipse">
            <a:avLst/>
          </a:prstGeom>
          <a:solidFill>
            <a:srgbClr val="3333CC">
              <a:hueOff val="-3200000"/>
              <a:satOff val="-13334"/>
              <a:lumOff val="11111"/>
              <a:alpha val="30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8" name="楕円 71">
            <a:extLst>
              <a:ext uri="{FF2B5EF4-FFF2-40B4-BE49-F238E27FC236}">
                <a16:creationId xmlns:a16="http://schemas.microsoft.com/office/drawing/2014/main" id="{2673561F-7801-4CE8-3D08-6A6ACC3E2BDC}"/>
              </a:ext>
            </a:extLst>
          </p:cNvPr>
          <p:cNvSpPr/>
          <p:nvPr/>
        </p:nvSpPr>
        <p:spPr>
          <a:xfrm>
            <a:off x="6080257" y="3222400"/>
            <a:ext cx="349736" cy="349736"/>
          </a:xfrm>
          <a:prstGeom prst="ellipse">
            <a:avLst/>
          </a:prstGeom>
          <a:solidFill>
            <a:srgbClr val="3333CC">
              <a:hueOff val="-3200000"/>
              <a:satOff val="-13334"/>
              <a:lumOff val="11111"/>
              <a:alpha val="3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69" name="楕円 72">
            <a:extLst>
              <a:ext uri="{FF2B5EF4-FFF2-40B4-BE49-F238E27FC236}">
                <a16:creationId xmlns:a16="http://schemas.microsoft.com/office/drawing/2014/main" id="{9705AF0A-8FE5-1F34-25E8-F9A86D30961B}"/>
              </a:ext>
            </a:extLst>
          </p:cNvPr>
          <p:cNvSpPr/>
          <p:nvPr/>
        </p:nvSpPr>
        <p:spPr>
          <a:xfrm>
            <a:off x="5624453" y="3222400"/>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0" name="楕円 73">
            <a:extLst>
              <a:ext uri="{FF2B5EF4-FFF2-40B4-BE49-F238E27FC236}">
                <a16:creationId xmlns:a16="http://schemas.microsoft.com/office/drawing/2014/main" id="{3DA4BDC2-258D-7BC7-F1A4-E3A155B074F7}"/>
              </a:ext>
            </a:extLst>
          </p:cNvPr>
          <p:cNvSpPr/>
          <p:nvPr/>
        </p:nvSpPr>
        <p:spPr>
          <a:xfrm>
            <a:off x="5197219" y="3229835"/>
            <a:ext cx="349736" cy="349736"/>
          </a:xfrm>
          <a:prstGeom prst="ellipse">
            <a:avLst/>
          </a:prstGeom>
          <a:solidFill>
            <a:srgbClr val="3333CC">
              <a:hueOff val="-3200000"/>
              <a:satOff val="-13334"/>
              <a:lumOff val="11111"/>
              <a:alpha val="1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1" name="楕円 74">
            <a:extLst>
              <a:ext uri="{FF2B5EF4-FFF2-40B4-BE49-F238E27FC236}">
                <a16:creationId xmlns:a16="http://schemas.microsoft.com/office/drawing/2014/main" id="{64ADC48E-E6D3-747D-1B3F-B75A4BB9BC3B}"/>
              </a:ext>
            </a:extLst>
          </p:cNvPr>
          <p:cNvSpPr/>
          <p:nvPr/>
        </p:nvSpPr>
        <p:spPr>
          <a:xfrm>
            <a:off x="4806529" y="3215990"/>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2" name="楕円 75">
            <a:extLst>
              <a:ext uri="{FF2B5EF4-FFF2-40B4-BE49-F238E27FC236}">
                <a16:creationId xmlns:a16="http://schemas.microsoft.com/office/drawing/2014/main" id="{723632FA-C6DC-6BDD-F8A6-30A7DED2CB05}"/>
              </a:ext>
            </a:extLst>
          </p:cNvPr>
          <p:cNvSpPr/>
          <p:nvPr/>
        </p:nvSpPr>
        <p:spPr>
          <a:xfrm>
            <a:off x="4067192" y="3221175"/>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3" name="楕円 76">
            <a:extLst>
              <a:ext uri="{FF2B5EF4-FFF2-40B4-BE49-F238E27FC236}">
                <a16:creationId xmlns:a16="http://schemas.microsoft.com/office/drawing/2014/main" id="{62ED6C15-E174-2860-BBEF-3073BB75DE4F}"/>
              </a:ext>
            </a:extLst>
          </p:cNvPr>
          <p:cNvSpPr/>
          <p:nvPr/>
        </p:nvSpPr>
        <p:spPr>
          <a:xfrm>
            <a:off x="3685342" y="3208142"/>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4" name="楕円 77">
            <a:extLst>
              <a:ext uri="{FF2B5EF4-FFF2-40B4-BE49-F238E27FC236}">
                <a16:creationId xmlns:a16="http://schemas.microsoft.com/office/drawing/2014/main" id="{5AFF632B-C93C-4596-EFE7-18A2967B1DA9}"/>
              </a:ext>
            </a:extLst>
          </p:cNvPr>
          <p:cNvSpPr/>
          <p:nvPr/>
        </p:nvSpPr>
        <p:spPr>
          <a:xfrm>
            <a:off x="3264671" y="3200701"/>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5" name="楕円 78">
            <a:extLst>
              <a:ext uri="{FF2B5EF4-FFF2-40B4-BE49-F238E27FC236}">
                <a16:creationId xmlns:a16="http://schemas.microsoft.com/office/drawing/2014/main" id="{59EFCD21-8225-FA80-B898-214F7993DC41}"/>
              </a:ext>
            </a:extLst>
          </p:cNvPr>
          <p:cNvSpPr/>
          <p:nvPr/>
        </p:nvSpPr>
        <p:spPr>
          <a:xfrm>
            <a:off x="2817783" y="3224256"/>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6" name="楕円 79">
            <a:extLst>
              <a:ext uri="{FF2B5EF4-FFF2-40B4-BE49-F238E27FC236}">
                <a16:creationId xmlns:a16="http://schemas.microsoft.com/office/drawing/2014/main" id="{672BC2BD-3E38-F25F-027D-6610D936D578}"/>
              </a:ext>
            </a:extLst>
          </p:cNvPr>
          <p:cNvSpPr/>
          <p:nvPr/>
        </p:nvSpPr>
        <p:spPr>
          <a:xfrm>
            <a:off x="1565910" y="3211823"/>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7" name="楕円 1">
            <a:extLst>
              <a:ext uri="{FF2B5EF4-FFF2-40B4-BE49-F238E27FC236}">
                <a16:creationId xmlns:a16="http://schemas.microsoft.com/office/drawing/2014/main" id="{6DAE91D8-7811-E0BB-6405-EDE8067E623A}"/>
              </a:ext>
            </a:extLst>
          </p:cNvPr>
          <p:cNvSpPr/>
          <p:nvPr/>
        </p:nvSpPr>
        <p:spPr>
          <a:xfrm>
            <a:off x="6545042" y="3222400"/>
            <a:ext cx="349736" cy="349736"/>
          </a:xfrm>
          <a:prstGeom prst="ellipse">
            <a:avLst/>
          </a:prstGeom>
          <a:solidFill>
            <a:srgbClr val="3333CC">
              <a:hueOff val="-3200000"/>
              <a:satOff val="-13334"/>
              <a:lumOff val="11111"/>
              <a:alpha val="3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78" name="テキスト ボックス 2">
            <a:extLst>
              <a:ext uri="{FF2B5EF4-FFF2-40B4-BE49-F238E27FC236}">
                <a16:creationId xmlns:a16="http://schemas.microsoft.com/office/drawing/2014/main" id="{795C6201-8E75-2DC9-693D-F3839338E9F9}"/>
              </a:ext>
            </a:extLst>
          </p:cNvPr>
          <p:cNvSpPr txBox="1"/>
          <p:nvPr/>
        </p:nvSpPr>
        <p:spPr>
          <a:xfrm>
            <a:off x="5006970" y="3606884"/>
            <a:ext cx="861619" cy="13148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(LB212)</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Jan. 2025</a:t>
            </a:r>
          </a:p>
        </p:txBody>
      </p:sp>
      <p:sp>
        <p:nvSpPr>
          <p:cNvPr id="79" name="テキスト ボックス 4">
            <a:extLst>
              <a:ext uri="{FF2B5EF4-FFF2-40B4-BE49-F238E27FC236}">
                <a16:creationId xmlns:a16="http://schemas.microsoft.com/office/drawing/2014/main" id="{3066E0AE-9871-B5BB-18C5-3F6BE252F1CE}"/>
              </a:ext>
            </a:extLst>
          </p:cNvPr>
          <p:cNvSpPr txBox="1"/>
          <p:nvPr/>
        </p:nvSpPr>
        <p:spPr>
          <a:xfrm>
            <a:off x="5232809" y="1486745"/>
            <a:ext cx="997151"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LB212</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March 2025</a:t>
            </a:r>
          </a:p>
        </p:txBody>
      </p:sp>
      <p:sp>
        <p:nvSpPr>
          <p:cNvPr id="80" name="楕円 8">
            <a:extLst>
              <a:ext uri="{FF2B5EF4-FFF2-40B4-BE49-F238E27FC236}">
                <a16:creationId xmlns:a16="http://schemas.microsoft.com/office/drawing/2014/main" id="{135793AD-CF30-28A8-F1CE-CA4B55ADCA8B}"/>
              </a:ext>
            </a:extLst>
          </p:cNvPr>
          <p:cNvSpPr/>
          <p:nvPr/>
        </p:nvSpPr>
        <p:spPr>
          <a:xfrm>
            <a:off x="7424596" y="3220849"/>
            <a:ext cx="349736" cy="349736"/>
          </a:xfrm>
          <a:prstGeom prst="ellipse">
            <a:avLst/>
          </a:prstGeom>
          <a:solidFill>
            <a:srgbClr val="3333CC">
              <a:hueOff val="-3200000"/>
              <a:satOff val="-13334"/>
              <a:lumOff val="11111"/>
              <a:alpha val="30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43" name="テキスト ボックス 6">
            <a:extLst>
              <a:ext uri="{FF2B5EF4-FFF2-40B4-BE49-F238E27FC236}">
                <a16:creationId xmlns:a16="http://schemas.microsoft.com/office/drawing/2014/main" id="{602E375F-9AA1-4559-3749-5F19C9438101}"/>
              </a:ext>
            </a:extLst>
          </p:cNvPr>
          <p:cNvSpPr txBox="1"/>
          <p:nvPr/>
        </p:nvSpPr>
        <p:spPr>
          <a:xfrm>
            <a:off x="5765867" y="3841921"/>
            <a:ext cx="956142"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2nd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(LB217)</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April 2025</a:t>
            </a:r>
          </a:p>
        </p:txBody>
      </p:sp>
      <p:sp>
        <p:nvSpPr>
          <p:cNvPr id="144" name="テキスト ボックス 9">
            <a:extLst>
              <a:ext uri="{FF2B5EF4-FFF2-40B4-BE49-F238E27FC236}">
                <a16:creationId xmlns:a16="http://schemas.microsoft.com/office/drawing/2014/main" id="{70A9F168-8355-89C9-5EBC-A4FB6DBA4509}"/>
              </a:ext>
            </a:extLst>
          </p:cNvPr>
          <p:cNvSpPr txBox="1"/>
          <p:nvPr/>
        </p:nvSpPr>
        <p:spPr>
          <a:xfrm>
            <a:off x="6153090" y="1533573"/>
            <a:ext cx="997151"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LB217</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May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2025</a:t>
            </a:r>
          </a:p>
        </p:txBody>
      </p:sp>
      <p:sp>
        <p:nvSpPr>
          <p:cNvPr id="145" name="楕円 10">
            <a:extLst>
              <a:ext uri="{FF2B5EF4-FFF2-40B4-BE49-F238E27FC236}">
                <a16:creationId xmlns:a16="http://schemas.microsoft.com/office/drawing/2014/main" id="{D6BE4A91-D065-7160-76BB-A66E03D1C5F1}"/>
              </a:ext>
            </a:extLst>
          </p:cNvPr>
          <p:cNvSpPr/>
          <p:nvPr/>
        </p:nvSpPr>
        <p:spPr>
          <a:xfrm>
            <a:off x="2002086" y="3206568"/>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46" name="楕円 11">
            <a:extLst>
              <a:ext uri="{FF2B5EF4-FFF2-40B4-BE49-F238E27FC236}">
                <a16:creationId xmlns:a16="http://schemas.microsoft.com/office/drawing/2014/main" id="{9C49E052-E495-12E6-A1EE-F90297A2D9BF}"/>
              </a:ext>
            </a:extLst>
          </p:cNvPr>
          <p:cNvSpPr/>
          <p:nvPr/>
        </p:nvSpPr>
        <p:spPr>
          <a:xfrm>
            <a:off x="2385713" y="3222337"/>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47" name="楕円 12">
            <a:extLst>
              <a:ext uri="{FF2B5EF4-FFF2-40B4-BE49-F238E27FC236}">
                <a16:creationId xmlns:a16="http://schemas.microsoft.com/office/drawing/2014/main" id="{8E52E2CB-206D-6277-55AE-1E7C34171BAE}"/>
              </a:ext>
            </a:extLst>
          </p:cNvPr>
          <p:cNvSpPr/>
          <p:nvPr/>
        </p:nvSpPr>
        <p:spPr>
          <a:xfrm>
            <a:off x="4424309" y="3218901"/>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48" name="テキスト ボックス 13">
            <a:extLst>
              <a:ext uri="{FF2B5EF4-FFF2-40B4-BE49-F238E27FC236}">
                <a16:creationId xmlns:a16="http://schemas.microsoft.com/office/drawing/2014/main" id="{0C056727-40BF-BEAC-78D2-6A28D2A1D0B0}"/>
              </a:ext>
            </a:extLst>
          </p:cNvPr>
          <p:cNvSpPr txBox="1"/>
          <p:nvPr/>
        </p:nvSpPr>
        <p:spPr>
          <a:xfrm>
            <a:off x="6546066" y="3821454"/>
            <a:ext cx="903236"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3rd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June 2025</a:t>
            </a:r>
          </a:p>
        </p:txBody>
      </p:sp>
      <p:sp>
        <p:nvSpPr>
          <p:cNvPr id="149" name="テキスト ボックス 15">
            <a:extLst>
              <a:ext uri="{FF2B5EF4-FFF2-40B4-BE49-F238E27FC236}">
                <a16:creationId xmlns:a16="http://schemas.microsoft.com/office/drawing/2014/main" id="{04DE81A7-807A-B857-AFB5-B7B0E533C4A7}"/>
              </a:ext>
            </a:extLst>
          </p:cNvPr>
          <p:cNvSpPr txBox="1"/>
          <p:nvPr/>
        </p:nvSpPr>
        <p:spPr>
          <a:xfrm>
            <a:off x="6924193" y="1554044"/>
            <a:ext cx="937950"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defPPr>
              <a:defRPr lang="en-US"/>
            </a:defPPr>
            <a:lvl1pPr marL="0" algn="l" defTabSz="457200" rtl="0" eaLnBrk="1" latinLnBrk="0" hangingPunct="1">
              <a:defRPr sz="1800" kern="1200">
                <a:solidFill>
                  <a:schemeClr val="tx1">
                    <a:hueOff val="0"/>
                    <a:satOff val="0"/>
                    <a:lumOff val="0"/>
                    <a:alphaOff val="0"/>
                  </a:schemeClr>
                </a:solidFill>
                <a:latin typeface="+mn-lt"/>
                <a:ea typeface="+mn-ea"/>
                <a:cs typeface="+mn-cs"/>
              </a:defRPr>
            </a:lvl1pPr>
            <a:lvl2pPr marL="457200" algn="l" defTabSz="457200" rtl="0" eaLnBrk="1" latinLnBrk="0" hangingPunct="1">
              <a:defRPr sz="1800" kern="1200">
                <a:solidFill>
                  <a:schemeClr val="tx1">
                    <a:hueOff val="0"/>
                    <a:satOff val="0"/>
                    <a:lumOff val="0"/>
                    <a:alphaOff val="0"/>
                  </a:schemeClr>
                </a:solidFill>
                <a:latin typeface="+mn-lt"/>
                <a:ea typeface="+mn-ea"/>
                <a:cs typeface="+mn-cs"/>
              </a:defRPr>
            </a:lvl2pPr>
            <a:lvl3pPr marL="914400" algn="l" defTabSz="457200" rtl="0" eaLnBrk="1" latinLnBrk="0" hangingPunct="1">
              <a:defRPr sz="1800" kern="1200">
                <a:solidFill>
                  <a:schemeClr val="tx1">
                    <a:hueOff val="0"/>
                    <a:satOff val="0"/>
                    <a:lumOff val="0"/>
                    <a:alphaOff val="0"/>
                  </a:schemeClr>
                </a:solidFill>
                <a:latin typeface="+mn-lt"/>
                <a:ea typeface="+mn-ea"/>
                <a:cs typeface="+mn-cs"/>
              </a:defRPr>
            </a:lvl3pPr>
            <a:lvl4pPr marL="1371600" algn="l" defTabSz="457200" rtl="0" eaLnBrk="1" latinLnBrk="0" hangingPunct="1">
              <a:defRPr sz="1800" kern="1200">
                <a:solidFill>
                  <a:schemeClr val="tx1">
                    <a:hueOff val="0"/>
                    <a:satOff val="0"/>
                    <a:lumOff val="0"/>
                    <a:alphaOff val="0"/>
                  </a:schemeClr>
                </a:solidFill>
                <a:latin typeface="+mn-lt"/>
                <a:ea typeface="+mn-ea"/>
                <a:cs typeface="+mn-cs"/>
              </a:defRPr>
            </a:lvl4pPr>
            <a:lvl5pPr marL="1828800" algn="l" defTabSz="457200" rtl="0" eaLnBrk="1" latinLnBrk="0" hangingPunct="1">
              <a:defRPr sz="1800" kern="1200">
                <a:solidFill>
                  <a:schemeClr val="tx1">
                    <a:hueOff val="0"/>
                    <a:satOff val="0"/>
                    <a:lumOff val="0"/>
                    <a:alphaOff val="0"/>
                  </a:schemeClr>
                </a:solidFill>
                <a:latin typeface="+mn-lt"/>
                <a:ea typeface="+mn-ea"/>
                <a:cs typeface="+mn-cs"/>
              </a:defRPr>
            </a:lvl5pPr>
            <a:lvl6pPr marL="2286000" algn="l" defTabSz="457200" rtl="0" eaLnBrk="1" latinLnBrk="0" hangingPunct="1">
              <a:defRPr sz="1800" kern="1200">
                <a:solidFill>
                  <a:schemeClr val="tx1">
                    <a:hueOff val="0"/>
                    <a:satOff val="0"/>
                    <a:lumOff val="0"/>
                    <a:alphaOff val="0"/>
                  </a:schemeClr>
                </a:solidFill>
                <a:latin typeface="+mn-lt"/>
                <a:ea typeface="+mn-ea"/>
                <a:cs typeface="+mn-cs"/>
              </a:defRPr>
            </a:lvl6pPr>
            <a:lvl7pPr marL="2743200" algn="l" defTabSz="457200" rtl="0" eaLnBrk="1" latinLnBrk="0" hangingPunct="1">
              <a:defRPr sz="1800" kern="1200">
                <a:solidFill>
                  <a:schemeClr val="tx1">
                    <a:hueOff val="0"/>
                    <a:satOff val="0"/>
                    <a:lumOff val="0"/>
                    <a:alphaOff val="0"/>
                  </a:schemeClr>
                </a:solidFill>
                <a:latin typeface="+mn-lt"/>
                <a:ea typeface="+mn-ea"/>
                <a:cs typeface="+mn-cs"/>
              </a:defRPr>
            </a:lvl7pPr>
            <a:lvl8pPr marL="3200400" algn="l" defTabSz="457200" rtl="0" eaLnBrk="1" latinLnBrk="0" hangingPunct="1">
              <a:defRPr sz="1800" kern="1200">
                <a:solidFill>
                  <a:schemeClr val="tx1">
                    <a:hueOff val="0"/>
                    <a:satOff val="0"/>
                    <a:lumOff val="0"/>
                    <a:alphaOff val="0"/>
                  </a:schemeClr>
                </a:solidFill>
                <a:latin typeface="+mn-lt"/>
                <a:ea typeface="+mn-ea"/>
                <a:cs typeface="+mn-cs"/>
              </a:defRPr>
            </a:lvl8pPr>
            <a:lvl9pPr marL="3657600" algn="l" defTabSz="457200" rtl="0" eaLnBrk="1" latinLnBrk="0" hangingPunct="1">
              <a:defRPr sz="1800" kern="1200">
                <a:solidFill>
                  <a:schemeClr val="tx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a:t>
            </a:r>
            <a:r>
              <a:rPr kumimoji="1" lang="en-US" altLang="ja-JP" sz="1400" dirty="0">
                <a:solidFill>
                  <a:srgbClr val="000000">
                    <a:hueOff val="0"/>
                    <a:satOff val="0"/>
                    <a:lumOff val="0"/>
                    <a:alphaOff val="0"/>
                  </a:srgbClr>
                </a:solidFill>
                <a:latin typeface="Times New Roman"/>
              </a:rPr>
              <a:t>for LB217</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July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2025</a:t>
            </a:r>
          </a:p>
        </p:txBody>
      </p:sp>
      <p:sp>
        <p:nvSpPr>
          <p:cNvPr id="150" name="楕円 16">
            <a:extLst>
              <a:ext uri="{FF2B5EF4-FFF2-40B4-BE49-F238E27FC236}">
                <a16:creationId xmlns:a16="http://schemas.microsoft.com/office/drawing/2014/main" id="{5CD337D6-7B38-A017-861A-3F1A404C872D}"/>
              </a:ext>
            </a:extLst>
          </p:cNvPr>
          <p:cNvSpPr/>
          <p:nvPr/>
        </p:nvSpPr>
        <p:spPr>
          <a:xfrm>
            <a:off x="8355909" y="3227173"/>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51" name="楕円 17">
            <a:extLst>
              <a:ext uri="{FF2B5EF4-FFF2-40B4-BE49-F238E27FC236}">
                <a16:creationId xmlns:a16="http://schemas.microsoft.com/office/drawing/2014/main" id="{D8484EA5-9213-DD96-A76E-DDCDB14F4DFA}"/>
              </a:ext>
            </a:extLst>
          </p:cNvPr>
          <p:cNvSpPr/>
          <p:nvPr/>
        </p:nvSpPr>
        <p:spPr>
          <a:xfrm>
            <a:off x="9178423" y="3249788"/>
            <a:ext cx="349736" cy="349736"/>
          </a:xfrm>
          <a:prstGeom prst="ellipse">
            <a:avLst/>
          </a:prstGeom>
          <a:solidFill>
            <a:srgbClr val="3333CC">
              <a:hueOff val="-3200000"/>
              <a:satOff val="-13334"/>
              <a:lumOff val="11111"/>
              <a:alpha val="41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sp>
        <p:nvSpPr>
          <p:cNvPr id="152" name="テキスト ボックス 19">
            <a:extLst>
              <a:ext uri="{FF2B5EF4-FFF2-40B4-BE49-F238E27FC236}">
                <a16:creationId xmlns:a16="http://schemas.microsoft.com/office/drawing/2014/main" id="{28ACA8A0-027D-936C-8FFE-58949CF35AA3}"/>
              </a:ext>
            </a:extLst>
          </p:cNvPr>
          <p:cNvSpPr txBox="1"/>
          <p:nvPr/>
        </p:nvSpPr>
        <p:spPr>
          <a:xfrm rot="10800000" flipV="1">
            <a:off x="8923035" y="3790797"/>
            <a:ext cx="677541" cy="1815882"/>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fontAlgn="ctr"/>
            <a:r>
              <a:rPr lang="en-US" altLang="ja-JP" sz="1400" b="0" i="0" u="none" strike="noStrike" dirty="0">
                <a:solidFill>
                  <a:srgbClr val="000000"/>
                </a:solidFill>
                <a:effectLst/>
                <a:latin typeface="Times New Roman" panose="02020603050405020304" pitchFamily="18" charset="0"/>
                <a:ea typeface="ＭＳ Ｐゴシック" panose="020B0600070205080204" pitchFamily="50" charset="-128"/>
              </a:rPr>
              <a:t>Request EC approval for SA Ballot</a:t>
            </a:r>
          </a:p>
          <a:p>
            <a:pPr algn="l" fontAlgn="ctr"/>
            <a:r>
              <a:rPr lang="en-US" altLang="ja-JP" sz="1400" b="1" dirty="0">
                <a:solidFill>
                  <a:srgbClr val="000000"/>
                </a:solidFill>
                <a:latin typeface="Times New Roman" panose="02020603050405020304" pitchFamily="18" charset="0"/>
                <a:ea typeface="ＭＳ Ｐゴシック" panose="020B0600070205080204" pitchFamily="50" charset="-128"/>
              </a:rPr>
              <a:t>Nov. 2026</a:t>
            </a:r>
            <a:endParaRPr lang="en-US" altLang="ja-JP" sz="1400" b="1" i="0" u="none" strike="noStrike" dirty="0">
              <a:solidFill>
                <a:srgbClr val="000000"/>
              </a:solidFill>
              <a:effectLst/>
              <a:latin typeface="Times New Roman" panose="02020603050405020304" pitchFamily="18" charset="0"/>
              <a:ea typeface="ＭＳ Ｐゴシック" panose="020B0600070205080204" pitchFamily="50" charset="-128"/>
            </a:endParaRPr>
          </a:p>
        </p:txBody>
      </p:sp>
      <p:sp>
        <p:nvSpPr>
          <p:cNvPr id="153" name="テキスト ボックス 21">
            <a:extLst>
              <a:ext uri="{FF2B5EF4-FFF2-40B4-BE49-F238E27FC236}">
                <a16:creationId xmlns:a16="http://schemas.microsoft.com/office/drawing/2014/main" id="{C2C6A0EB-003E-C92E-E9C6-AE979F081247}"/>
              </a:ext>
            </a:extLst>
          </p:cNvPr>
          <p:cNvSpPr txBox="1"/>
          <p:nvPr/>
        </p:nvSpPr>
        <p:spPr>
          <a:xfrm>
            <a:off x="9152939" y="1330395"/>
            <a:ext cx="734796" cy="1754326"/>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fontAlgn="ctr"/>
            <a:r>
              <a:rPr lang="en-US" altLang="ja-JP" sz="1200" b="0" i="0" u="none" strike="noStrike" dirty="0">
                <a:solidFill>
                  <a:srgbClr val="000000"/>
                </a:solidFill>
                <a:effectLst/>
                <a:latin typeface="Times New Roman" panose="02020603050405020304" pitchFamily="18" charset="0"/>
                <a:ea typeface="ＭＳ Ｐゴシック" panose="020B0600070205080204" pitchFamily="50" charset="-128"/>
              </a:rPr>
              <a:t>Final SB recirculation, if required. Submission to RevCom</a:t>
            </a:r>
          </a:p>
          <a:p>
            <a:pPr algn="l" fontAlgn="ctr"/>
            <a:r>
              <a:rPr lang="en-US" altLang="ja-JP" sz="1200" b="1" dirty="0">
                <a:solidFill>
                  <a:srgbClr val="000000"/>
                </a:solidFill>
                <a:latin typeface="Times New Roman" panose="02020603050405020304" pitchFamily="18" charset="0"/>
                <a:ea typeface="ＭＳ Ｐゴシック" panose="020B0600070205080204" pitchFamily="50" charset="-128"/>
              </a:rPr>
              <a:t>Jan 2026</a:t>
            </a:r>
            <a:endParaRPr lang="en-US" altLang="ja-JP" sz="1200" b="1" i="0" u="none" strike="noStrike" dirty="0">
              <a:solidFill>
                <a:srgbClr val="000000"/>
              </a:solidFill>
              <a:effectLst/>
              <a:latin typeface="Times New Roman" panose="02020603050405020304" pitchFamily="18" charset="0"/>
              <a:ea typeface="ＭＳ Ｐゴシック" panose="020B0600070205080204" pitchFamily="50" charset="-128"/>
            </a:endParaRPr>
          </a:p>
        </p:txBody>
      </p:sp>
    </p:spTree>
    <p:extLst>
      <p:ext uri="{BB962C8B-B14F-4D97-AF65-F5344CB8AC3E}">
        <p14:creationId xmlns:p14="http://schemas.microsoft.com/office/powerpoint/2010/main" val="322713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BAE5F-7EBE-55E4-85F8-5DC79976AC2F}"/>
              </a:ext>
            </a:extLst>
          </p:cNvPr>
          <p:cNvSpPr>
            <a:spLocks noGrp="1"/>
          </p:cNvSpPr>
          <p:nvPr>
            <p:ph type="title"/>
          </p:nvPr>
        </p:nvSpPr>
        <p:spPr/>
        <p:txBody>
          <a:bodyPr/>
          <a:lstStyle/>
          <a:p>
            <a:r>
              <a:rPr lang="en-US" dirty="0"/>
              <a:t>802.15.9a KMP Transport</a:t>
            </a:r>
          </a:p>
        </p:txBody>
      </p:sp>
      <p:sp>
        <p:nvSpPr>
          <p:cNvPr id="3" name="Content Placeholder 2">
            <a:extLst>
              <a:ext uri="{FF2B5EF4-FFF2-40B4-BE49-F238E27FC236}">
                <a16:creationId xmlns:a16="http://schemas.microsoft.com/office/drawing/2014/main" id="{58EC3D11-E408-28F1-702E-0FADE3B7BC92}"/>
              </a:ext>
            </a:extLst>
          </p:cNvPr>
          <p:cNvSpPr>
            <a:spLocks noGrp="1"/>
          </p:cNvSpPr>
          <p:nvPr>
            <p:ph idx="1"/>
          </p:nvPr>
        </p:nvSpPr>
        <p:spPr>
          <a:xfrm>
            <a:off x="551384" y="2779211"/>
            <a:ext cx="5544616" cy="3392987"/>
          </a:xfrm>
        </p:spPr>
        <p:txBody>
          <a:bodyPr>
            <a:normAutofit fontScale="85000" lnSpcReduction="20000"/>
          </a:bodyPr>
          <a:lstStyle/>
          <a:p>
            <a:pPr marL="457200" indent="-457200">
              <a:buFont typeface="Wingdings" panose="05000000000000000000" pitchFamily="2" charset="2"/>
              <a:buChar char="ü"/>
            </a:pPr>
            <a:r>
              <a:rPr lang="fi-FI" sz="3000" dirty="0"/>
              <a:t>Processed all standard association ballot comments</a:t>
            </a:r>
          </a:p>
          <a:p>
            <a:pPr marL="457200" indent="-457200">
              <a:buFont typeface="Wingdings" panose="05000000000000000000" pitchFamily="2" charset="2"/>
              <a:buChar char="ü"/>
            </a:pPr>
            <a:r>
              <a:rPr lang="fi-FI" sz="3000" dirty="0"/>
              <a:t>Prepared draft for recirculation</a:t>
            </a:r>
          </a:p>
          <a:p>
            <a:pPr marL="457200" indent="-457200">
              <a:buFont typeface="Wingdings" panose="05000000000000000000" pitchFamily="2" charset="2"/>
              <a:buChar char="ü"/>
            </a:pPr>
            <a:r>
              <a:rPr lang="fi-FI" sz="3000" dirty="0"/>
              <a:t>Form a CRG</a:t>
            </a:r>
          </a:p>
          <a:p>
            <a:pPr marL="457200" indent="-457200">
              <a:buFont typeface="Wingdings" panose="05000000000000000000" pitchFamily="2" charset="2"/>
              <a:buChar char="ü"/>
            </a:pPr>
            <a:r>
              <a:rPr lang="fi-FI" sz="3000" dirty="0"/>
              <a:t>Start recirculation ballot after this session</a:t>
            </a:r>
          </a:p>
          <a:p>
            <a:pPr>
              <a:buFont typeface="Arial" panose="020B0604020202020204" pitchFamily="34" charset="0"/>
              <a:buChar char="•"/>
            </a:pPr>
            <a:r>
              <a:rPr lang="en-US" dirty="0"/>
              <a:t>Opening and closing report: </a:t>
            </a:r>
            <a:r>
              <a:rPr lang="en-US" dirty="0">
                <a:hlinkClick r:id="rId2"/>
              </a:rPr>
              <a:t>https://mentor.ieee.org/802.15/dcn/25/15-25-0445-02-009a-september-opening-and-closing.pptx</a:t>
            </a:r>
            <a:endParaRPr lang="en-US" dirty="0"/>
          </a:p>
          <a:p>
            <a:pPr>
              <a:buFont typeface="Arial" panose="020B0604020202020204" pitchFamily="34" charset="0"/>
              <a:buChar char="•"/>
            </a:pPr>
            <a:endParaRPr lang="en-US" dirty="0"/>
          </a:p>
          <a:p>
            <a:pPr lvl="1">
              <a:buFont typeface="Arial" panose="020B0604020202020204" pitchFamily="34" charset="0"/>
              <a:buChar char="•"/>
            </a:pPr>
            <a:endParaRPr lang="en-US" dirty="0"/>
          </a:p>
          <a:p>
            <a:pPr marL="457200" lvl="1" indent="0"/>
            <a:endParaRPr lang="en-US" dirty="0"/>
          </a:p>
        </p:txBody>
      </p:sp>
      <p:sp>
        <p:nvSpPr>
          <p:cNvPr id="4" name="Slide Number Placeholder 3">
            <a:extLst>
              <a:ext uri="{FF2B5EF4-FFF2-40B4-BE49-F238E27FC236}">
                <a16:creationId xmlns:a16="http://schemas.microsoft.com/office/drawing/2014/main" id="{79D7B58B-22A8-92A7-ADC0-783ED8B73CD6}"/>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C46D5E12-6566-28B3-A74B-6368424634A2}"/>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975736BA-4F1A-D3DA-266B-246EF5B65C35}"/>
              </a:ext>
            </a:extLst>
          </p:cNvPr>
          <p:cNvSpPr>
            <a:spLocks noGrp="1"/>
          </p:cNvSpPr>
          <p:nvPr>
            <p:ph type="dt" idx="15"/>
          </p:nvPr>
        </p:nvSpPr>
        <p:spPr/>
        <p:txBody>
          <a:bodyPr/>
          <a:lstStyle/>
          <a:p>
            <a:r>
              <a:rPr lang="en-US"/>
              <a:t>Sept 2025</a:t>
            </a:r>
            <a:endParaRPr lang="en-GB" dirty="0"/>
          </a:p>
        </p:txBody>
      </p:sp>
      <p:sp>
        <p:nvSpPr>
          <p:cNvPr id="8" name="Content Placeholder 2">
            <a:extLst>
              <a:ext uri="{FF2B5EF4-FFF2-40B4-BE49-F238E27FC236}">
                <a16:creationId xmlns:a16="http://schemas.microsoft.com/office/drawing/2014/main" id="{712300CE-8300-FBC6-C7FE-44B0A9CE8C9E}"/>
              </a:ext>
            </a:extLst>
          </p:cNvPr>
          <p:cNvSpPr txBox="1">
            <a:spLocks/>
          </p:cNvSpPr>
          <p:nvPr/>
        </p:nvSpPr>
        <p:spPr bwMode="auto">
          <a:xfrm>
            <a:off x="565122" y="1714193"/>
            <a:ext cx="11161240" cy="60894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lgn="ctr"/>
            <a:r>
              <a:rPr lang="en-US" kern="0" dirty="0"/>
              <a:t>Extensions to key management: extending to support EDHOC</a:t>
            </a:r>
          </a:p>
          <a:p>
            <a:pPr lvl="1" algn="ctr">
              <a:buFont typeface="Arial" panose="020B0604020202020204" pitchFamily="34" charset="0"/>
              <a:buChar char="•"/>
            </a:pPr>
            <a:endParaRPr lang="en-US" kern="0" dirty="0"/>
          </a:p>
          <a:p>
            <a:pPr marL="457200" lvl="1" indent="0" algn="ctr"/>
            <a:endParaRPr lang="en-US" kern="0" dirty="0"/>
          </a:p>
        </p:txBody>
      </p:sp>
      <p:pic>
        <p:nvPicPr>
          <p:cNvPr id="7" name="table">
            <a:extLst>
              <a:ext uri="{FF2B5EF4-FFF2-40B4-BE49-F238E27FC236}">
                <a16:creationId xmlns:a16="http://schemas.microsoft.com/office/drawing/2014/main" id="{B6FD28F1-83D7-4682-11B4-6139E9462F0F}"/>
              </a:ext>
            </a:extLst>
          </p:cNvPr>
          <p:cNvPicPr>
            <a:picLocks noChangeAspect="1"/>
          </p:cNvPicPr>
          <p:nvPr/>
        </p:nvPicPr>
        <p:blipFill>
          <a:blip r:embed="rId3"/>
          <a:stretch>
            <a:fillRect/>
          </a:stretch>
        </p:blipFill>
        <p:spPr>
          <a:xfrm>
            <a:off x="6312024" y="2207092"/>
            <a:ext cx="5440784" cy="3965106"/>
          </a:xfrm>
          <a:prstGeom prst="rect">
            <a:avLst/>
          </a:prstGeom>
        </p:spPr>
      </p:pic>
    </p:spTree>
    <p:extLst>
      <p:ext uri="{BB962C8B-B14F-4D97-AF65-F5344CB8AC3E}">
        <p14:creationId xmlns:p14="http://schemas.microsoft.com/office/powerpoint/2010/main" val="697721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1D5B9-3719-0648-FD8C-4A6ECDE7BF86}"/>
              </a:ext>
            </a:extLst>
          </p:cNvPr>
          <p:cNvSpPr>
            <a:spLocks noGrp="1"/>
          </p:cNvSpPr>
          <p:nvPr>
            <p:ph type="title"/>
          </p:nvPr>
        </p:nvSpPr>
        <p:spPr>
          <a:xfrm>
            <a:off x="914401" y="685801"/>
            <a:ext cx="10361084" cy="654967"/>
          </a:xfrm>
        </p:spPr>
        <p:txBody>
          <a:bodyPr/>
          <a:lstStyle/>
          <a:p>
            <a:r>
              <a:rPr lang="en-US" dirty="0"/>
              <a:t>IG Access</a:t>
            </a:r>
          </a:p>
        </p:txBody>
      </p:sp>
      <p:sp>
        <p:nvSpPr>
          <p:cNvPr id="3" name="Content Placeholder 2">
            <a:extLst>
              <a:ext uri="{FF2B5EF4-FFF2-40B4-BE49-F238E27FC236}">
                <a16:creationId xmlns:a16="http://schemas.microsoft.com/office/drawing/2014/main" id="{4A4A61B1-3101-D0BF-8D19-9A7A37079616}"/>
              </a:ext>
            </a:extLst>
          </p:cNvPr>
          <p:cNvSpPr>
            <a:spLocks noGrp="1"/>
          </p:cNvSpPr>
          <p:nvPr>
            <p:ph idx="1"/>
          </p:nvPr>
        </p:nvSpPr>
        <p:spPr>
          <a:xfrm>
            <a:off x="914401" y="1420144"/>
            <a:ext cx="10361084" cy="5055270"/>
          </a:xfrm>
        </p:spPr>
        <p:txBody>
          <a:bodyPr>
            <a:normAutofit lnSpcReduction="10000"/>
          </a:bodyPr>
          <a:lstStyle/>
          <a:p>
            <a:pPr>
              <a:buFont typeface="Arial" panose="020B0604020202020204" pitchFamily="34" charset="0"/>
              <a:buChar char="•"/>
            </a:pPr>
            <a:r>
              <a:rPr lang="en-US" sz="2600" dirty="0"/>
              <a:t>Agenda, closing report and minutes:  </a:t>
            </a:r>
            <a:r>
              <a:rPr lang="en-US" sz="2600" dirty="0">
                <a:hlinkClick r:id="rId2"/>
              </a:rPr>
              <a:t>https://mentor.ieee.org/802.15/dcn/25/15-25-0474-02-acss-ig-access-september-meeting-slides-and-closing-report.pptx</a:t>
            </a:r>
            <a:endParaRPr lang="en-US" sz="2600" dirty="0"/>
          </a:p>
          <a:p>
            <a:pPr>
              <a:buFont typeface="Arial" panose="020B0604020202020204" pitchFamily="34" charset="0"/>
              <a:buChar char="•"/>
            </a:pPr>
            <a:r>
              <a:rPr lang="en-US" sz="2600" dirty="0"/>
              <a:t>Presentations: </a:t>
            </a:r>
            <a:r>
              <a:rPr lang="en-US" dirty="0"/>
              <a:t> </a:t>
            </a:r>
          </a:p>
          <a:p>
            <a:pPr marL="914400" lvl="1" indent="-514350">
              <a:buFont typeface="+mj-lt"/>
              <a:buAutoNum type="arabicPeriod"/>
              <a:defRPr/>
            </a:pPr>
            <a:r>
              <a:rPr lang="en-US" sz="2400" dirty="0"/>
              <a:t>Effect of using different CCA Modes and different ED Threshold in </a:t>
            </a:r>
            <a:r>
              <a:rPr lang="en-US" sz="2400" dirty="0" err="1"/>
              <a:t>suspendable</a:t>
            </a:r>
            <a:r>
              <a:rPr lang="en-US" sz="2400" dirty="0"/>
              <a:t> CSMA-C  </a:t>
            </a:r>
            <a:r>
              <a:rPr lang="en-US" sz="2400" dirty="0">
                <a:hlinkClick r:id="rId3"/>
              </a:rPr>
              <a:t>https://mentor.ieee.org/802.15/dcn/25/15-25-0455-02-acss-effect-of-using-different-cca-modes-and-different-ed-threshold-in-suspendable-csma-ca.pptx</a:t>
            </a:r>
            <a:endParaRPr lang="en-US" sz="2400" dirty="0"/>
          </a:p>
          <a:p>
            <a:pPr marL="914400" lvl="1" indent="-514350">
              <a:buFont typeface="+mj-lt"/>
              <a:buAutoNum type="arabicPeriod"/>
              <a:defRPr/>
            </a:pPr>
            <a:r>
              <a:rPr lang="en-US" sz="2400" dirty="0"/>
              <a:t>Enhancement of SRM for Adapting Coexisting Environments </a:t>
            </a:r>
            <a:r>
              <a:rPr lang="en-US" dirty="0">
                <a:hlinkClick r:id="rId3"/>
              </a:rPr>
              <a:t>https://mentor.ieee.org/802.15/dcn/25/15-25-0457-03-acss-enhancement-of-srm-for-adapting-coexisting-environments.pptx</a:t>
            </a:r>
            <a:endParaRPr lang="en-US" dirty="0"/>
          </a:p>
          <a:p>
            <a:pPr>
              <a:buFont typeface="Arial" panose="020B0604020202020204" pitchFamily="34" charset="0"/>
              <a:buChar char="•"/>
            </a:pPr>
            <a:r>
              <a:rPr lang="en-US" dirty="0"/>
              <a:t>November:  </a:t>
            </a:r>
          </a:p>
          <a:p>
            <a:pPr lvl="1">
              <a:buFont typeface="Arial" panose="020B0604020202020204" pitchFamily="34" charset="0"/>
              <a:buChar char="•"/>
            </a:pPr>
            <a:r>
              <a:rPr lang="en-US" dirty="0"/>
              <a:t>Follow-up with additional contributions</a:t>
            </a:r>
          </a:p>
          <a:p>
            <a:pPr lvl="1">
              <a:buFont typeface="Arial" panose="020B0604020202020204" pitchFamily="34" charset="0"/>
              <a:buChar char="•"/>
            </a:pPr>
            <a:r>
              <a:rPr lang="en-US" dirty="0"/>
              <a:t>Consider preparing a technical report for the WG</a:t>
            </a:r>
          </a:p>
          <a:p>
            <a:pPr marL="0" indent="0"/>
            <a:endParaRPr lang="en-US" dirty="0"/>
          </a:p>
        </p:txBody>
      </p:sp>
      <p:sp>
        <p:nvSpPr>
          <p:cNvPr id="4" name="Slide Number Placeholder 3">
            <a:extLst>
              <a:ext uri="{FF2B5EF4-FFF2-40B4-BE49-F238E27FC236}">
                <a16:creationId xmlns:a16="http://schemas.microsoft.com/office/drawing/2014/main" id="{E70EF0BC-689B-456E-4269-477246989A3F}"/>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A75FB335-09FB-1EE2-B9BA-11EAD0BBCCFF}"/>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CFB9D15F-7DA2-0F60-6146-EBF87C4ADCF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3293587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9C5F7-5139-1E91-3622-A64C981677D7}"/>
              </a:ext>
            </a:extLst>
          </p:cNvPr>
          <p:cNvSpPr>
            <a:spLocks noGrp="1"/>
          </p:cNvSpPr>
          <p:nvPr>
            <p:ph type="title"/>
          </p:nvPr>
        </p:nvSpPr>
        <p:spPr/>
        <p:txBody>
          <a:bodyPr/>
          <a:lstStyle/>
          <a:p>
            <a:r>
              <a:rPr lang="en-US" dirty="0"/>
              <a:t>TG16me Revision of 802.16-2017</a:t>
            </a:r>
          </a:p>
        </p:txBody>
      </p:sp>
      <p:sp>
        <p:nvSpPr>
          <p:cNvPr id="3" name="Content Placeholder 2">
            <a:extLst>
              <a:ext uri="{FF2B5EF4-FFF2-40B4-BE49-F238E27FC236}">
                <a16:creationId xmlns:a16="http://schemas.microsoft.com/office/drawing/2014/main" id="{A520E921-F67D-0C77-C6E7-97F12930DC2D}"/>
              </a:ext>
            </a:extLst>
          </p:cNvPr>
          <p:cNvSpPr>
            <a:spLocks noGrp="1"/>
          </p:cNvSpPr>
          <p:nvPr>
            <p:ph idx="1"/>
          </p:nvPr>
        </p:nvSpPr>
        <p:spPr/>
        <p:txBody>
          <a:bodyPr/>
          <a:lstStyle/>
          <a:p>
            <a:pPr>
              <a:buFont typeface="Arial" panose="020B0604020202020204" pitchFamily="34" charset="0"/>
              <a:buChar char="•"/>
            </a:pPr>
            <a:r>
              <a:rPr lang="en-US" dirty="0"/>
              <a:t>Revision to 802.16</a:t>
            </a:r>
          </a:p>
          <a:p>
            <a:pPr lvl="1">
              <a:buFont typeface="Arial" panose="020B0604020202020204" pitchFamily="34" charset="0"/>
              <a:buChar char="•"/>
            </a:pPr>
            <a:r>
              <a:rPr lang="en-US" dirty="0"/>
              <a:t>Includes rollup of 16t </a:t>
            </a:r>
          </a:p>
          <a:p>
            <a:pPr>
              <a:buFont typeface="Arial" panose="020B0604020202020204" pitchFamily="34" charset="0"/>
              <a:buChar char="•"/>
            </a:pPr>
            <a:r>
              <a:rPr lang="en-US" dirty="0"/>
              <a:t>Roll-up preparation underway</a:t>
            </a:r>
          </a:p>
          <a:p>
            <a:pPr>
              <a:buFont typeface="Arial" panose="020B0604020202020204" pitchFamily="34" charset="0"/>
              <a:buChar char="•"/>
            </a:pPr>
            <a:r>
              <a:rPr lang="en-US" dirty="0"/>
              <a:t>Heard additional technical contributions</a:t>
            </a:r>
          </a:p>
          <a:p>
            <a:pPr>
              <a:buFont typeface="Arial" panose="020B0604020202020204" pitchFamily="34" charset="0"/>
              <a:buChar char="•"/>
            </a:pPr>
            <a:r>
              <a:rPr lang="en-US" dirty="0"/>
              <a:t>Closing report: </a:t>
            </a:r>
            <a:r>
              <a:rPr lang="en-US" dirty="0">
                <a:hlinkClick r:id="rId2"/>
              </a:rPr>
              <a:t>https://mentor.ieee.org/802.15/dcn/25/15-25-0503-01-16me-sept-2025-meeting-closing-report.pptx</a:t>
            </a: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3013DB56-21EB-1664-266D-64A76FAAE65B}"/>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E443B5A5-2CAD-9DEC-2AB4-5A08DAC6D71F}"/>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0A77DCBB-4627-6C11-9939-406F8F8B0A00}"/>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1462244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Overview of current activities in WG15.</a:t>
            </a:r>
          </a:p>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Rolfe (BCA)</a:t>
            </a:r>
            <a:endParaRPr lang="en-GB" dirty="0"/>
          </a:p>
        </p:txBody>
      </p:sp>
      <p:sp>
        <p:nvSpPr>
          <p:cNvPr id="4" name="Date Placeholder 3"/>
          <p:cNvSpPr>
            <a:spLocks noGrp="1"/>
          </p:cNvSpPr>
          <p:nvPr>
            <p:ph type="dt" idx="15"/>
          </p:nvPr>
        </p:nvSpPr>
        <p:spPr/>
        <p:txBody>
          <a:bodyPr/>
          <a:lstStyle/>
          <a:p>
            <a:r>
              <a:rPr lang="en-US"/>
              <a:t>Sept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632F5D1-E476-4449-A80B-7535CF561D07}"/>
              </a:ext>
            </a:extLst>
          </p:cNvPr>
          <p:cNvSpPr>
            <a:spLocks noGrp="1"/>
          </p:cNvSpPr>
          <p:nvPr>
            <p:ph type="title"/>
          </p:nvPr>
        </p:nvSpPr>
        <p:spPr/>
        <p:txBody>
          <a:bodyPr/>
          <a:lstStyle/>
          <a:p>
            <a:r>
              <a:rPr lang="en-US" dirty="0"/>
              <a:t>TG16me Revision Project Timeline</a:t>
            </a:r>
          </a:p>
        </p:txBody>
      </p:sp>
      <p:sp>
        <p:nvSpPr>
          <p:cNvPr id="5" name="Footer Placeholder 4">
            <a:extLst>
              <a:ext uri="{FF2B5EF4-FFF2-40B4-BE49-F238E27FC236}">
                <a16:creationId xmlns:a16="http://schemas.microsoft.com/office/drawing/2014/main" id="{423E8DBA-E452-4028-BAB1-DB01D76EF076}"/>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Rolfe (BCA)</a:t>
            </a:r>
            <a:endParaRPr lang="en-US" altLang="en-US"/>
          </a:p>
        </p:txBody>
      </p:sp>
      <p:sp>
        <p:nvSpPr>
          <p:cNvPr id="2" name="Date Placeholder 1">
            <a:extLst>
              <a:ext uri="{FF2B5EF4-FFF2-40B4-BE49-F238E27FC236}">
                <a16:creationId xmlns:a16="http://schemas.microsoft.com/office/drawing/2014/main" id="{05FE2E4A-07E9-41C9-AC2C-9F362F807B84}"/>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Sept 2025</a:t>
            </a:r>
            <a:endParaRPr lang="en-US" dirty="0"/>
          </a:p>
        </p:txBody>
      </p:sp>
      <p:sp>
        <p:nvSpPr>
          <p:cNvPr id="4" name="Slide Number Placeholder 3">
            <a:extLst>
              <a:ext uri="{FF2B5EF4-FFF2-40B4-BE49-F238E27FC236}">
                <a16:creationId xmlns:a16="http://schemas.microsoft.com/office/drawing/2014/main" id="{DB9412EA-8C8C-BEDB-0FC1-800E50CCE2B0}"/>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pic>
        <p:nvPicPr>
          <p:cNvPr id="3" name="table">
            <a:extLst>
              <a:ext uri="{FF2B5EF4-FFF2-40B4-BE49-F238E27FC236}">
                <a16:creationId xmlns:a16="http://schemas.microsoft.com/office/drawing/2014/main" id="{2D705C71-1742-4F8F-79B7-4801D328C9B9}"/>
              </a:ext>
            </a:extLst>
          </p:cNvPr>
          <p:cNvPicPr>
            <a:picLocks noChangeAspect="1"/>
          </p:cNvPicPr>
          <p:nvPr/>
        </p:nvPicPr>
        <p:blipFill>
          <a:blip r:embed="rId3"/>
          <a:stretch>
            <a:fillRect/>
          </a:stretch>
        </p:blipFill>
        <p:spPr>
          <a:xfrm>
            <a:off x="2514600" y="1544049"/>
            <a:ext cx="8382000" cy="3769902"/>
          </a:xfrm>
          <a:prstGeom prst="rect">
            <a:avLst/>
          </a:prstGeom>
          <a:solidFill>
            <a:schemeClr val="accent1">
              <a:lumMod val="50000"/>
            </a:schemeClr>
          </a:solidFill>
        </p:spPr>
      </p:pic>
      <p:sp>
        <p:nvSpPr>
          <p:cNvPr id="7" name="Arrow: Right 6">
            <a:extLst>
              <a:ext uri="{FF2B5EF4-FFF2-40B4-BE49-F238E27FC236}">
                <a16:creationId xmlns:a16="http://schemas.microsoft.com/office/drawing/2014/main" id="{40D38A25-D564-4828-863A-D3B332BDEDFD}"/>
              </a:ext>
            </a:extLst>
          </p:cNvPr>
          <p:cNvSpPr/>
          <p:nvPr/>
        </p:nvSpPr>
        <p:spPr>
          <a:xfrm>
            <a:off x="1295400" y="2334430"/>
            <a:ext cx="978408" cy="484632"/>
          </a:xfrm>
          <a:prstGeom prst="rightArrow">
            <a:avLst/>
          </a:prstGeom>
          <a:solidFill>
            <a:schemeClr val="accent1">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B1360-585D-E3F3-082C-5A0E317BEE5E}"/>
              </a:ext>
            </a:extLst>
          </p:cNvPr>
          <p:cNvSpPr>
            <a:spLocks noGrp="1"/>
          </p:cNvSpPr>
          <p:nvPr>
            <p:ph type="title"/>
          </p:nvPr>
        </p:nvSpPr>
        <p:spPr/>
        <p:txBody>
          <a:bodyPr/>
          <a:lstStyle/>
          <a:p>
            <a:r>
              <a:rPr lang="en-US" dirty="0"/>
              <a:t>Interest Group Next Generation Optical Wireless Communication (NG-OWC)</a:t>
            </a:r>
          </a:p>
        </p:txBody>
      </p:sp>
      <p:sp>
        <p:nvSpPr>
          <p:cNvPr id="3" name="Content Placeholder 2">
            <a:extLst>
              <a:ext uri="{FF2B5EF4-FFF2-40B4-BE49-F238E27FC236}">
                <a16:creationId xmlns:a16="http://schemas.microsoft.com/office/drawing/2014/main" id="{F0A321AD-91CF-6A8B-EBED-940F6060ED83}"/>
              </a:ext>
            </a:extLst>
          </p:cNvPr>
          <p:cNvSpPr>
            <a:spLocks noGrp="1"/>
          </p:cNvSpPr>
          <p:nvPr>
            <p:ph idx="1"/>
          </p:nvPr>
        </p:nvSpPr>
        <p:spPr/>
        <p:txBody>
          <a:bodyPr>
            <a:normAutofit fontScale="85000" lnSpcReduction="10000"/>
          </a:bodyPr>
          <a:lstStyle/>
          <a:p>
            <a:pPr fontAlgn="t"/>
            <a:r>
              <a:rPr lang="en-US" dirty="0"/>
              <a:t>IG NG-OWC Closing Report: </a:t>
            </a:r>
            <a:r>
              <a:rPr lang="en-US" dirty="0">
                <a:hlinkClick r:id="rId2"/>
              </a:rPr>
              <a:t>https://mentor.ieee.org/802.15/dcn/25/15-25-0494-01-07ma-ieee-802-15-ig-ng-owc-closing-report-sept-2025.pptx</a:t>
            </a:r>
            <a:endParaRPr lang="en-US" dirty="0"/>
          </a:p>
          <a:p>
            <a:pPr fontAlgn="t"/>
            <a:endParaRPr lang="en-US" dirty="0"/>
          </a:p>
          <a:p>
            <a:pPr fontAlgn="t"/>
            <a:endParaRPr lang="en-US" b="0" dirty="0"/>
          </a:p>
          <a:p>
            <a:pPr fontAlgn="t"/>
            <a:r>
              <a:rPr lang="en-US" b="0" dirty="0"/>
              <a:t>Session objectives and accomplishments:</a:t>
            </a:r>
          </a:p>
          <a:p>
            <a:pPr fontAlgn="t">
              <a:buFont typeface="Arial" panose="020B0604020202020204" pitchFamily="34" charset="0"/>
              <a:buChar char="•"/>
            </a:pPr>
            <a:r>
              <a:rPr lang="en-US" b="0" dirty="0"/>
              <a:t>Heard ten contributions related to the future of next generation OWC(OCC, FSO) technology</a:t>
            </a:r>
          </a:p>
          <a:p>
            <a:pPr fontAlgn="t">
              <a:buFont typeface="Arial" panose="020B0604020202020204" pitchFamily="34" charset="0"/>
              <a:buChar char="•"/>
            </a:pPr>
            <a:r>
              <a:rPr lang="en-US" b="0" dirty="0"/>
              <a:t>Extended Call for Applications on IG NG-OWC by Nov. meeting</a:t>
            </a:r>
          </a:p>
          <a:p>
            <a:pPr marL="0" indent="0" fontAlgn="t"/>
            <a:endParaRPr lang="en-US" b="0" dirty="0"/>
          </a:p>
          <a:p>
            <a:pPr algn="just"/>
            <a:r>
              <a:rPr lang="en-US" altLang="ko-KR" dirty="0">
                <a:latin typeface="Times New Roman" panose="02020603050405020304" pitchFamily="18" charset="0"/>
                <a:ea typeface="굴림" panose="020B0600000101010101" charset="-127"/>
                <a:cs typeface="Times New Roman" panose="02020603050405020304" pitchFamily="18" charset="0"/>
              </a:rPr>
              <a:t>Invite contributors:</a:t>
            </a:r>
          </a:p>
          <a:p>
            <a:pPr algn="just"/>
            <a:r>
              <a:rPr lang="en-US" altLang="ko-KR" dirty="0">
                <a:latin typeface="Times New Roman" panose="02020603050405020304" pitchFamily="18" charset="0"/>
                <a:ea typeface="맑은 고딕" panose="020B0503020000020004" pitchFamily="34" charset="-127"/>
              </a:rPr>
              <a:t>IEEE 802.15 IG NG-OWC (OCC or FSO) Extended Call For Applications</a:t>
            </a:r>
          </a:p>
          <a:p>
            <a:pPr marL="0" indent="0" algn="just">
              <a:buNone/>
            </a:pPr>
            <a:r>
              <a:rPr lang="en-US" altLang="ja-JP" dirty="0">
                <a:latin typeface="Times New Roman" panose="02020603050405020304" pitchFamily="18" charset="0"/>
                <a:ea typeface="맑은 고딕" panose="020B0503020000020004" pitchFamily="34" charset="-127"/>
                <a:cs typeface="Times New Roman" panose="02020603050405020304"/>
              </a:rPr>
              <a:t> </a:t>
            </a:r>
            <a:r>
              <a:rPr lang="en-US" altLang="ja-JP" dirty="0">
                <a:solidFill>
                  <a:srgbClr val="FF0000"/>
                </a:solidFill>
                <a:latin typeface="Times New Roman" panose="02020603050405020304" pitchFamily="18" charset="0"/>
                <a:ea typeface="맑은 고딕" panose="020B0503020000020004" pitchFamily="34" charset="-127"/>
                <a:cs typeface="Times New Roman" panose="02020603050405020304"/>
                <a:hlinkClick r:id="rId3"/>
              </a:rPr>
              <a:t>https://mentor.ieee.org/802.15/dcn/25/15-25-0162-02-07ma-ieee-802-15-ig-ng-owc-call-for-applications.doc</a:t>
            </a:r>
            <a:endParaRPr lang="en-US" altLang="ja-JP" dirty="0">
              <a:ea typeface="MS PGothic" panose="020B0600070205080204" charset="-128"/>
              <a:cs typeface="Times New Roman" panose="02020603050405020304"/>
            </a:endParaRPr>
          </a:p>
          <a:p>
            <a:pPr marL="0" indent="0" fontAlgn="t"/>
            <a:endParaRPr lang="en-US" b="0" dirty="0"/>
          </a:p>
          <a:p>
            <a:pPr marL="0" indent="0" fontAlgn="t"/>
            <a:endParaRPr lang="en-US" b="0" dirty="0"/>
          </a:p>
          <a:p>
            <a:endParaRPr lang="en-US" dirty="0"/>
          </a:p>
        </p:txBody>
      </p:sp>
      <p:sp>
        <p:nvSpPr>
          <p:cNvPr id="4" name="Slide Number Placeholder 3">
            <a:extLst>
              <a:ext uri="{FF2B5EF4-FFF2-40B4-BE49-F238E27FC236}">
                <a16:creationId xmlns:a16="http://schemas.microsoft.com/office/drawing/2014/main" id="{84C6DED4-8735-F906-058E-B2826D458386}"/>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39828877-5FCE-BB3A-28C2-52522B15210A}"/>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6AAB6F0F-96FB-D10D-7D2B-358B83C52105}"/>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575016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4B394-E87F-2A8E-C572-DB333E620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794BC-F7AB-5A23-F639-6AA094ECCD23}"/>
              </a:ext>
            </a:extLst>
          </p:cNvPr>
          <p:cNvSpPr>
            <a:spLocks noGrp="1"/>
          </p:cNvSpPr>
          <p:nvPr>
            <p:ph type="title"/>
          </p:nvPr>
        </p:nvSpPr>
        <p:spPr/>
        <p:txBody>
          <a:bodyPr/>
          <a:lstStyle/>
          <a:p>
            <a:r>
              <a:rPr lang="en-US" dirty="0"/>
              <a:t>Interest Group Surface Wave Communication (SWC)</a:t>
            </a:r>
          </a:p>
        </p:txBody>
      </p:sp>
      <p:sp>
        <p:nvSpPr>
          <p:cNvPr id="3" name="Content Placeholder 2">
            <a:extLst>
              <a:ext uri="{FF2B5EF4-FFF2-40B4-BE49-F238E27FC236}">
                <a16:creationId xmlns:a16="http://schemas.microsoft.com/office/drawing/2014/main" id="{817AB05C-F31F-0A13-F20C-59ED35E35A25}"/>
              </a:ext>
            </a:extLst>
          </p:cNvPr>
          <p:cNvSpPr>
            <a:spLocks noGrp="1"/>
          </p:cNvSpPr>
          <p:nvPr>
            <p:ph idx="1"/>
          </p:nvPr>
        </p:nvSpPr>
        <p:spPr>
          <a:xfrm>
            <a:off x="914401" y="1751015"/>
            <a:ext cx="10361084" cy="4724400"/>
          </a:xfrm>
        </p:spPr>
        <p:txBody>
          <a:bodyPr>
            <a:normAutofit/>
          </a:bodyPr>
          <a:lstStyle/>
          <a:p>
            <a:pPr fontAlgn="t"/>
            <a:r>
              <a:rPr lang="en-US" sz="1600" dirty="0"/>
              <a:t>IG SWC Opening and Closing Report: </a:t>
            </a:r>
            <a:r>
              <a:rPr lang="en-US" sz="1600" dirty="0">
                <a:hlinkClick r:id="rId2"/>
              </a:rPr>
              <a:t>https://mentor.ieee.org/802.15/dcn/25/15-25-0456-01-swcs-ig-swc-sept-2025-slide-deck.pptx</a:t>
            </a:r>
            <a:endParaRPr lang="en-US" sz="1600" dirty="0"/>
          </a:p>
          <a:p>
            <a:pPr fontAlgn="t"/>
            <a:r>
              <a:rPr lang="en-US" sz="1600" dirty="0"/>
              <a:t>Technical Contributions:</a:t>
            </a:r>
          </a:p>
          <a:p>
            <a:pPr marL="457200" indent="-457200" fontAlgn="t">
              <a:buFont typeface="+mj-lt"/>
              <a:buAutoNum type="arabicPeriod"/>
            </a:pPr>
            <a:r>
              <a:rPr lang="en-US" sz="1600" dirty="0"/>
              <a:t>Surface-Wave Communication: Rethinking the Future of Wireless Communications, 15-25-0440-01</a:t>
            </a:r>
          </a:p>
          <a:p>
            <a:pPr marL="457200" indent="-457200" fontAlgn="t">
              <a:buFont typeface="+mj-lt"/>
              <a:buAutoNum type="arabicPeriod"/>
            </a:pPr>
            <a:r>
              <a:rPr lang="en-US" sz="1600" dirty="0"/>
              <a:t>The Use cases for Metal Surface Magnetic Communications(MSMC)  in ship, 15-25-443-01</a:t>
            </a:r>
          </a:p>
          <a:p>
            <a:pPr marL="457200" indent="-457200" fontAlgn="t">
              <a:buFont typeface="+mj-lt"/>
              <a:buAutoNum type="arabicPeriod"/>
            </a:pPr>
            <a:r>
              <a:rPr lang="en-US" sz="1600" dirty="0"/>
              <a:t>Preliminary Surface-wave Propagation Characteristics in metal-rich environments, 15-25-0450-00</a:t>
            </a:r>
          </a:p>
          <a:p>
            <a:pPr marL="457200" indent="-457200" fontAlgn="t">
              <a:buFont typeface="+mj-lt"/>
              <a:buAutoNum type="arabicPeriod"/>
            </a:pPr>
            <a:r>
              <a:rPr lang="en-US" sz="1600" dirty="0"/>
              <a:t>Proposal for a PHY frame considering the effect of metal structures on surface wave propagation characteristics</a:t>
            </a:r>
            <a:r>
              <a:rPr lang="en-US" sz="1600"/>
              <a:t>, 15-25-0442-01</a:t>
            </a:r>
            <a:endParaRPr lang="en-US" sz="1600" dirty="0"/>
          </a:p>
          <a:p>
            <a:pPr marL="0" indent="0" fontAlgn="t"/>
            <a:r>
              <a:rPr lang="en-US" sz="1600" dirty="0"/>
              <a:t>Next Steps:</a:t>
            </a:r>
          </a:p>
          <a:p>
            <a:pPr fontAlgn="t">
              <a:buFont typeface="Arial" panose="020B0604020202020204" pitchFamily="34" charset="0"/>
              <a:buChar char="•"/>
            </a:pPr>
            <a:r>
              <a:rPr lang="en-US" sz="1600" dirty="0"/>
              <a:t>Define use-cases</a:t>
            </a:r>
          </a:p>
          <a:p>
            <a:pPr fontAlgn="t">
              <a:buFont typeface="Arial" panose="020B0604020202020204" pitchFamily="34" charset="0"/>
              <a:buChar char="•"/>
            </a:pPr>
            <a:r>
              <a:rPr lang="en-US" sz="1600" dirty="0"/>
              <a:t>Define channel models / describe channel characteristics</a:t>
            </a:r>
          </a:p>
          <a:p>
            <a:pPr fontAlgn="t">
              <a:buFont typeface="Arial" panose="020B0604020202020204" pitchFamily="34" charset="0"/>
              <a:buChar char="•"/>
            </a:pPr>
            <a:r>
              <a:rPr lang="en-US" sz="1600" dirty="0"/>
              <a:t>Show feasibility and market demand</a:t>
            </a:r>
          </a:p>
          <a:p>
            <a:pPr fontAlgn="t">
              <a:buFont typeface="Arial" panose="020B0604020202020204" pitchFamily="34" charset="0"/>
              <a:buChar char="•"/>
            </a:pPr>
            <a:r>
              <a:rPr lang="en-US" sz="1600" dirty="0"/>
              <a:t>Plan: WNG presentation in January 2026</a:t>
            </a:r>
          </a:p>
          <a:p>
            <a:pPr fontAlgn="t"/>
            <a:endParaRPr lang="en-US" sz="1600" dirty="0"/>
          </a:p>
          <a:p>
            <a:pPr fontAlgn="t"/>
            <a:r>
              <a:rPr lang="en-US" sz="1600" b="0" dirty="0"/>
              <a:t> </a:t>
            </a:r>
            <a:endParaRPr lang="en-US" altLang="ja-JP" sz="1600" dirty="0">
              <a:ea typeface="MS PGothic" panose="020B0600070205080204" charset="-128"/>
              <a:cs typeface="Times New Roman" panose="02020603050405020304"/>
            </a:endParaRPr>
          </a:p>
          <a:p>
            <a:pPr marL="0" indent="0" fontAlgn="t"/>
            <a:endParaRPr lang="en-US" sz="1600" b="0" dirty="0"/>
          </a:p>
          <a:p>
            <a:pPr marL="0" indent="0" fontAlgn="t"/>
            <a:endParaRPr lang="en-US" sz="1600" b="0" dirty="0"/>
          </a:p>
          <a:p>
            <a:endParaRPr lang="en-US" sz="1600" dirty="0"/>
          </a:p>
        </p:txBody>
      </p:sp>
      <p:sp>
        <p:nvSpPr>
          <p:cNvPr id="4" name="Slide Number Placeholder 3">
            <a:extLst>
              <a:ext uri="{FF2B5EF4-FFF2-40B4-BE49-F238E27FC236}">
                <a16:creationId xmlns:a16="http://schemas.microsoft.com/office/drawing/2014/main" id="{BD51F236-1116-D32B-576F-BA2CE6C314E9}"/>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a:extLst>
              <a:ext uri="{FF2B5EF4-FFF2-40B4-BE49-F238E27FC236}">
                <a16:creationId xmlns:a16="http://schemas.microsoft.com/office/drawing/2014/main" id="{3D626D0C-FEE0-B7D0-63B8-2D62D8C75AE6}"/>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71A11729-E317-27BB-647E-02A29F7874AF}"/>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870029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C6ABF-B22E-33D3-6CB0-58C48C611FEB}"/>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71F63D1A-1185-12E0-702C-35A3CAA9396A}"/>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Working Group 15 September Agenda</a:t>
            </a:r>
          </a:p>
        </p:txBody>
      </p:sp>
      <p:sp>
        <p:nvSpPr>
          <p:cNvPr id="4098" name="Rectangle 2">
            <a:extLst>
              <a:ext uri="{FF2B5EF4-FFF2-40B4-BE49-F238E27FC236}">
                <a16:creationId xmlns:a16="http://schemas.microsoft.com/office/drawing/2014/main" id="{148CAC76-2F52-4B49-905D-FAA62C4C1768}"/>
              </a:ext>
            </a:extLst>
          </p:cNvPr>
          <p:cNvSpPr>
            <a:spLocks noGrp="1" noChangeArrowheads="1"/>
          </p:cNvSpPr>
          <p:nvPr>
            <p:ph idx="1"/>
          </p:nvPr>
        </p:nvSpPr>
        <p:spPr>
          <a:ln/>
        </p:spPr>
        <p:txBody>
          <a:bodyPr/>
          <a:lstStyle/>
          <a:p>
            <a:r>
              <a:rPr lang="en-GB" dirty="0"/>
              <a:t>Agenda: </a:t>
            </a:r>
          </a:p>
          <a:p>
            <a:r>
              <a:rPr lang="en-GB" dirty="0">
                <a:hlinkClick r:id="rId3"/>
              </a:rPr>
              <a:t>https://mentor.ieee.org/802.15/dcn/25/15-25-0413-03-0000-sept-2025-802-15-agenda.xlsx</a:t>
            </a:r>
            <a:endParaRPr lang="en-GB" dirty="0"/>
          </a:p>
          <a:p>
            <a:endParaRPr lang="en-GB" dirty="0"/>
          </a:p>
          <a:p>
            <a:r>
              <a:rPr lang="en-GB" dirty="0"/>
              <a:t>WG opening report:</a:t>
            </a:r>
          </a:p>
          <a:p>
            <a:r>
              <a:rPr lang="en-GB" dirty="0">
                <a:hlinkClick r:id="rId4"/>
              </a:rPr>
              <a:t>https://mentor.ieee.org/802.15/dcn/25/15-25-0414-03-0000-sept-2025-802-15-opening-report.pptx</a:t>
            </a:r>
            <a:endParaRPr lang="en-GB" dirty="0"/>
          </a:p>
          <a:p>
            <a:endParaRPr lang="en-GB" dirty="0"/>
          </a:p>
          <a:p>
            <a:endParaRPr lang="en-GB" dirty="0"/>
          </a:p>
          <a:p>
            <a:endParaRPr lang="en-GB" dirty="0"/>
          </a:p>
          <a:p>
            <a:endParaRPr lang="en-GB" dirty="0"/>
          </a:p>
        </p:txBody>
      </p:sp>
      <p:sp>
        <p:nvSpPr>
          <p:cNvPr id="6" name="Slide Number Placeholder 5">
            <a:extLst>
              <a:ext uri="{FF2B5EF4-FFF2-40B4-BE49-F238E27FC236}">
                <a16:creationId xmlns:a16="http://schemas.microsoft.com/office/drawing/2014/main" id="{A5151059-44FE-4F7E-A82E-9E8A70F99001}"/>
              </a:ext>
            </a:extLst>
          </p:cNvPr>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a:extLst>
              <a:ext uri="{FF2B5EF4-FFF2-40B4-BE49-F238E27FC236}">
                <a16:creationId xmlns:a16="http://schemas.microsoft.com/office/drawing/2014/main" id="{DBC08B70-3EFC-03D8-6BC1-188658A4D576}"/>
              </a:ext>
            </a:extLst>
          </p:cNvPr>
          <p:cNvSpPr>
            <a:spLocks noGrp="1"/>
          </p:cNvSpPr>
          <p:nvPr>
            <p:ph type="ftr" idx="14"/>
          </p:nvPr>
        </p:nvSpPr>
        <p:spPr/>
        <p:txBody>
          <a:bodyPr/>
          <a:lstStyle/>
          <a:p>
            <a:r>
              <a:rPr lang="en-GB"/>
              <a:t>Rolfe (BCA)</a:t>
            </a:r>
            <a:endParaRPr lang="en-GB" dirty="0"/>
          </a:p>
        </p:txBody>
      </p:sp>
      <p:sp>
        <p:nvSpPr>
          <p:cNvPr id="4" name="Date Placeholder 3">
            <a:extLst>
              <a:ext uri="{FF2B5EF4-FFF2-40B4-BE49-F238E27FC236}">
                <a16:creationId xmlns:a16="http://schemas.microsoft.com/office/drawing/2014/main" id="{043AE144-57D2-D50B-5395-9AB6DF364076}"/>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8859122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B9A95A-4FDF-4CFB-C3D0-CCC1D17751C2}"/>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950BDAF1-1E32-432D-DE4D-481A31126BD6}"/>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E31C569C-16E1-CEC7-944A-D5329CDA61E1}"/>
              </a:ext>
            </a:extLst>
          </p:cNvPr>
          <p:cNvSpPr>
            <a:spLocks noGrp="1"/>
          </p:cNvSpPr>
          <p:nvPr>
            <p:ph type="dt" idx="15"/>
          </p:nvPr>
        </p:nvSpPr>
        <p:spPr/>
        <p:txBody>
          <a:bodyPr/>
          <a:lstStyle/>
          <a:p>
            <a:r>
              <a:rPr lang="en-US"/>
              <a:t>Sept 2025</a:t>
            </a:r>
            <a:endParaRPr lang="en-GB" dirty="0"/>
          </a:p>
        </p:txBody>
      </p:sp>
      <p:graphicFrame>
        <p:nvGraphicFramePr>
          <p:cNvPr id="9" name="Table 8">
            <a:extLst>
              <a:ext uri="{FF2B5EF4-FFF2-40B4-BE49-F238E27FC236}">
                <a16:creationId xmlns:a16="http://schemas.microsoft.com/office/drawing/2014/main" id="{032BC552-52AB-229C-F394-A672B6D18D8B}"/>
              </a:ext>
            </a:extLst>
          </p:cNvPr>
          <p:cNvGraphicFramePr>
            <a:graphicFrameLocks noGrp="1"/>
          </p:cNvGraphicFramePr>
          <p:nvPr>
            <p:extLst>
              <p:ext uri="{D42A27DB-BD31-4B8C-83A1-F6EECF244321}">
                <p14:modId xmlns:p14="http://schemas.microsoft.com/office/powerpoint/2010/main" val="2126157460"/>
              </p:ext>
            </p:extLst>
          </p:nvPr>
        </p:nvGraphicFramePr>
        <p:xfrm>
          <a:off x="623392" y="836712"/>
          <a:ext cx="11305256" cy="5848166"/>
        </p:xfrm>
        <a:graphic>
          <a:graphicData uri="http://schemas.openxmlformats.org/drawingml/2006/table">
            <a:tbl>
              <a:tblPr firstRow="1" firstCol="1" bandRow="1">
                <a:tableStyleId>{5C22544A-7EE6-4342-B048-85BDC9FD1C3A}</a:tableStyleId>
              </a:tblPr>
              <a:tblGrid>
                <a:gridCol w="5976664">
                  <a:extLst>
                    <a:ext uri="{9D8B030D-6E8A-4147-A177-3AD203B41FA5}">
                      <a16:colId xmlns:a16="http://schemas.microsoft.com/office/drawing/2014/main" val="921803251"/>
                    </a:ext>
                  </a:extLst>
                </a:gridCol>
                <a:gridCol w="5328592">
                  <a:extLst>
                    <a:ext uri="{9D8B030D-6E8A-4147-A177-3AD203B41FA5}">
                      <a16:colId xmlns:a16="http://schemas.microsoft.com/office/drawing/2014/main" val="1165253926"/>
                    </a:ext>
                  </a:extLst>
                </a:gridCol>
              </a:tblGrid>
              <a:tr h="203205">
                <a:tc>
                  <a:txBody>
                    <a:bodyPr/>
                    <a:lstStyle/>
                    <a:p>
                      <a:pPr marL="0" marR="0">
                        <a:lnSpc>
                          <a:spcPct val="107000"/>
                        </a:lnSpc>
                        <a:spcAft>
                          <a:spcPts val="800"/>
                        </a:spcAft>
                        <a:buNone/>
                      </a:pPr>
                      <a:r>
                        <a:rPr lang="en-US" sz="1600" dirty="0">
                          <a:effectLst/>
                        </a:rPr>
                        <a:t>Title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nSpc>
                          <a:spcPct val="107000"/>
                        </a:lnSpc>
                        <a:spcAft>
                          <a:spcPts val="800"/>
                        </a:spcAft>
                        <a:buNone/>
                      </a:pPr>
                      <a:r>
                        <a:rPr lang="en-US" sz="1600" dirty="0">
                          <a:effectLst/>
                        </a:rPr>
                        <a:t>URL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957387180"/>
                  </a:ext>
                </a:extLst>
              </a:tr>
              <a:tr h="562383">
                <a:tc>
                  <a:txBody>
                    <a:bodyPr/>
                    <a:lstStyle/>
                    <a:p>
                      <a:pPr marL="0" marR="0">
                        <a:lnSpc>
                          <a:spcPct val="107000"/>
                        </a:lnSpc>
                        <a:spcAft>
                          <a:spcPts val="800"/>
                        </a:spcAft>
                        <a:buNone/>
                      </a:pPr>
                      <a:r>
                        <a:rPr lang="en-US" sz="1800" dirty="0">
                          <a:effectLst/>
                        </a:rPr>
                        <a:t>TG15.6ma Closing Report for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nSpc>
                          <a:spcPct val="107000"/>
                        </a:lnSpc>
                        <a:spcAft>
                          <a:spcPts val="800"/>
                        </a:spcAft>
                        <a:buNone/>
                      </a:pPr>
                      <a:r>
                        <a:rPr lang="en-US" sz="16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https://mentor.ieee.org/802.15/dcn/25/15-25-0492-01-006a-tg15-6ma-closing-report-for-september-2025.pptx</a:t>
                      </a:r>
                    </a:p>
                  </a:txBody>
                  <a:tcPr marL="65100" marR="65100" marT="0" marB="0"/>
                </a:tc>
                <a:extLst>
                  <a:ext uri="{0D108BD9-81ED-4DB2-BD59-A6C34878D82A}">
                    <a16:rowId xmlns:a16="http://schemas.microsoft.com/office/drawing/2014/main" val="1531987540"/>
                  </a:ext>
                </a:extLst>
              </a:tr>
              <a:tr h="456541">
                <a:tc>
                  <a:txBody>
                    <a:bodyPr/>
                    <a:lstStyle/>
                    <a:p>
                      <a:pPr marL="0" marR="0">
                        <a:lnSpc>
                          <a:spcPct val="107000"/>
                        </a:lnSpc>
                        <a:spcAft>
                          <a:spcPts val="800"/>
                        </a:spcAft>
                        <a:buNone/>
                      </a:pPr>
                      <a:r>
                        <a:rPr lang="en-US" sz="1800" dirty="0">
                          <a:effectLst/>
                        </a:rPr>
                        <a:t>SCM Agenda, Opening and Closing Report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https://mentor.ieee.org/802.15/dcn/25/15-25-0475-01-0mag-scm-agenda-opening-and-closing-report-september-2025.pptx</a:t>
                      </a:r>
                    </a:p>
                  </a:txBody>
                  <a:tcPr marL="65100" marR="65100" marT="0" marB="0"/>
                </a:tc>
                <a:extLst>
                  <a:ext uri="{0D108BD9-81ED-4DB2-BD59-A6C34878D82A}">
                    <a16:rowId xmlns:a16="http://schemas.microsoft.com/office/drawing/2014/main" val="861025991"/>
                  </a:ext>
                </a:extLst>
              </a:tr>
              <a:tr h="475147">
                <a:tc>
                  <a:txBody>
                    <a:bodyPr/>
                    <a:lstStyle/>
                    <a:p>
                      <a:pPr marL="0" marR="0">
                        <a:lnSpc>
                          <a:spcPct val="107000"/>
                        </a:lnSpc>
                        <a:spcAft>
                          <a:spcPts val="800"/>
                        </a:spcAft>
                        <a:buNone/>
                      </a:pPr>
                      <a:r>
                        <a:rPr lang="en-US" sz="1800" dirty="0">
                          <a:effectLst/>
                        </a:rPr>
                        <a:t>TG4ab May Closing Report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https://mentor.ieee.org/802.15/dcn/25/15-25-0504-02-04ab-september-closting-report.pptx</a:t>
                      </a:r>
                    </a:p>
                  </a:txBody>
                  <a:tcPr marL="65100" marR="65100" marT="0" marB="0"/>
                </a:tc>
                <a:extLst>
                  <a:ext uri="{0D108BD9-81ED-4DB2-BD59-A6C34878D82A}">
                    <a16:rowId xmlns:a16="http://schemas.microsoft.com/office/drawing/2014/main" val="2587976635"/>
                  </a:ext>
                </a:extLst>
              </a:tr>
              <a:tr h="456541">
                <a:tc>
                  <a:txBody>
                    <a:bodyPr/>
                    <a:lstStyle/>
                    <a:p>
                      <a:pPr marL="0" marR="0">
                        <a:lnSpc>
                          <a:spcPct val="107000"/>
                        </a:lnSpc>
                        <a:spcAft>
                          <a:spcPts val="800"/>
                        </a:spcAft>
                        <a:buNone/>
                      </a:pPr>
                      <a:r>
                        <a:rPr lang="en-US" sz="1800" dirty="0">
                          <a:effectLst/>
                        </a:rPr>
                        <a:t>TG4ac May Opening and Closing Report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https://mentor.ieee.org/802.15/dcn/25/15-25-0446-02-04ac-september-opening-and-closing.pptx</a:t>
                      </a:r>
                    </a:p>
                  </a:txBody>
                  <a:tcPr marL="65100" marR="65100" marT="0" marB="0"/>
                </a:tc>
                <a:extLst>
                  <a:ext uri="{0D108BD9-81ED-4DB2-BD59-A6C34878D82A}">
                    <a16:rowId xmlns:a16="http://schemas.microsoft.com/office/drawing/2014/main" val="1534176106"/>
                  </a:ext>
                </a:extLst>
              </a:tr>
              <a:tr h="456541">
                <a:tc>
                  <a:txBody>
                    <a:bodyPr/>
                    <a:lstStyle/>
                    <a:p>
                      <a:pPr marL="0" marR="0">
                        <a:lnSpc>
                          <a:spcPct val="107000"/>
                        </a:lnSpc>
                        <a:spcAft>
                          <a:spcPts val="800"/>
                        </a:spcAft>
                        <a:buNone/>
                      </a:pPr>
                      <a:r>
                        <a:rPr lang="en-US" sz="1800" dirty="0">
                          <a:effectLst/>
                        </a:rPr>
                        <a:t>TG4ad Agenda, Opening and Closing Report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https://mentor.ieee.org/802.15/dcn/25/15-25-0434-01-04ad-tg4ad-agenda-opening-and-closing-report-september2025.pptx</a:t>
                      </a:r>
                    </a:p>
                  </a:txBody>
                  <a:tcPr marL="65100" marR="65100" marT="0" marB="0"/>
                </a:tc>
                <a:extLst>
                  <a:ext uri="{0D108BD9-81ED-4DB2-BD59-A6C34878D82A}">
                    <a16:rowId xmlns:a16="http://schemas.microsoft.com/office/drawing/2014/main" val="4019970050"/>
                  </a:ext>
                </a:extLst>
              </a:tr>
              <a:tr h="456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effectLst/>
                        </a:rPr>
                        <a:t>TG4ae (ASCON) Opening and Closing</a:t>
                      </a:r>
                    </a:p>
                  </a:txBody>
                  <a:tcPr anchor="ctr"/>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https://mentor.ieee.org/802.15/dcn/25/15-25-0444-02-04ae-september-opening-and-closing.pptx</a:t>
                      </a:r>
                    </a:p>
                  </a:txBody>
                  <a:tcPr anchor="ctr"/>
                </a:tc>
                <a:extLst>
                  <a:ext uri="{0D108BD9-81ED-4DB2-BD59-A6C34878D82A}">
                    <a16:rowId xmlns:a16="http://schemas.microsoft.com/office/drawing/2014/main" val="54831572"/>
                  </a:ext>
                </a:extLst>
              </a:tr>
              <a:tr h="536165">
                <a:tc>
                  <a:txBody>
                    <a:bodyPr/>
                    <a:lstStyle/>
                    <a:p>
                      <a:pPr marL="0" marR="0">
                        <a:lnSpc>
                          <a:spcPct val="107000"/>
                        </a:lnSpc>
                        <a:spcAft>
                          <a:spcPts val="800"/>
                        </a:spcAft>
                        <a:buNone/>
                      </a:pPr>
                      <a:r>
                        <a:rPr lang="en-US" sz="1800" dirty="0">
                          <a:effectLst/>
                        </a:rPr>
                        <a:t>IG Access agenda opening and closing report and Minutes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https://mentor.ieee.org/802.15/dcn/25/15-25-0474-02-acss-ig-access-september-meeting-slides-and-closing-report.pptx</a:t>
                      </a:r>
                    </a:p>
                  </a:txBody>
                  <a:tcPr marL="65100" marR="65100" marT="0" marB="0"/>
                </a:tc>
                <a:extLst>
                  <a:ext uri="{0D108BD9-81ED-4DB2-BD59-A6C34878D82A}">
                    <a16:rowId xmlns:a16="http://schemas.microsoft.com/office/drawing/2014/main" val="2463330752"/>
                  </a:ext>
                </a:extLst>
              </a:tr>
              <a:tr h="456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TG9A Opening and Closing report</a:t>
                      </a: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https://mentor.ieee.org/802.15/dcn/25/15-25-0445-02-009a-september-opening-and-closing.pptx</a:t>
                      </a:r>
                    </a:p>
                  </a:txBody>
                  <a:tcPr marL="65100" marR="65100" marT="0" marB="0"/>
                </a:tc>
                <a:extLst>
                  <a:ext uri="{0D108BD9-81ED-4DB2-BD59-A6C34878D82A}">
                    <a16:rowId xmlns:a16="http://schemas.microsoft.com/office/drawing/2014/main" val="412737134"/>
                  </a:ext>
                </a:extLst>
              </a:tr>
              <a:tr h="577665">
                <a:tc>
                  <a:txBody>
                    <a:bodyPr/>
                    <a:lstStyle/>
                    <a:p>
                      <a:pPr marL="0" marR="0" algn="l" defTabSz="914400" rtl="0" eaLnBrk="1" latinLnBrk="0" hangingPunct="1">
                        <a:lnSpc>
                          <a:spcPct val="107000"/>
                        </a:lnSpc>
                        <a:spcAft>
                          <a:spcPts val="800"/>
                        </a:spcAft>
                        <a:buNone/>
                      </a:pPr>
                      <a:r>
                        <a:rPr lang="en-US" sz="1800" b="1" kern="1200" dirty="0">
                          <a:solidFill>
                            <a:schemeClr val="lt1"/>
                          </a:solidFill>
                          <a:effectLst/>
                          <a:latin typeface="+mn-lt"/>
                          <a:ea typeface="+mn-ea"/>
                          <a:cs typeface="+mn-cs"/>
                        </a:rPr>
                        <a:t>TG16me Revision to 802.16-2017 report</a:t>
                      </a:r>
                    </a:p>
                  </a:txBody>
                  <a:tcPr marL="65100" marR="6510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https://mentor.ieee.org/802.15/dcn/25/15-25-0503-01-16me-sept-2025-meeting-closing-report.pptx</a:t>
                      </a:r>
                    </a:p>
                  </a:txBody>
                  <a:tcPr marL="65100" marR="65100" marT="0" marB="0"/>
                </a:tc>
                <a:extLst>
                  <a:ext uri="{0D108BD9-81ED-4DB2-BD59-A6C34878D82A}">
                    <a16:rowId xmlns:a16="http://schemas.microsoft.com/office/drawing/2014/main" val="2695082021"/>
                  </a:ext>
                </a:extLst>
              </a:tr>
              <a:tr h="456541">
                <a:tc>
                  <a:txBody>
                    <a:bodyPr/>
                    <a:lstStyle/>
                    <a:p>
                      <a:pPr marL="0" marR="0" algn="l" defTabSz="914400" rtl="0" eaLnBrk="1" latinLnBrk="0" hangingPunct="1">
                        <a:lnSpc>
                          <a:spcPct val="107000"/>
                        </a:lnSpc>
                        <a:spcAft>
                          <a:spcPts val="800"/>
                        </a:spcAft>
                        <a:buNone/>
                      </a:pPr>
                      <a:r>
                        <a:rPr lang="en-US" sz="1800" b="1" kern="1200" dirty="0">
                          <a:solidFill>
                            <a:schemeClr val="lt1"/>
                          </a:solidFill>
                          <a:effectLst/>
                          <a:latin typeface="+mn-lt"/>
                          <a:ea typeface="+mn-ea"/>
                          <a:cs typeface="+mn-cs"/>
                        </a:rPr>
                        <a:t>IEEE 802.15 IG NG-OWC Closing Report </a:t>
                      </a:r>
                    </a:p>
                  </a:txBody>
                  <a:tcPr marL="65100" marR="6510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hlinkClick r:id="rId2"/>
                        </a:rPr>
                        <a:t>https://mentor.ieee.org/802.15/dcn/25/15-25-0494-00-07ma-ieee-802-15-ig-ng-owc-closing-report-sept-2025.pptx</a:t>
                      </a: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2711342738"/>
                  </a:ext>
                </a:extLst>
              </a:tr>
            </a:tbl>
          </a:graphicData>
        </a:graphic>
      </p:graphicFrame>
      <p:sp>
        <p:nvSpPr>
          <p:cNvPr id="10" name="Rectangle 1">
            <a:extLst>
              <a:ext uri="{FF2B5EF4-FFF2-40B4-BE49-F238E27FC236}">
                <a16:creationId xmlns:a16="http://schemas.microsoft.com/office/drawing/2014/main" id="{D4BBBBD8-BD51-8106-768C-F1C076AB180A}"/>
              </a:ext>
            </a:extLst>
          </p:cNvPr>
          <p:cNvSpPr>
            <a:spLocks noGrp="1" noChangeArrowheads="1"/>
          </p:cNvSpPr>
          <p:nvPr>
            <p:ph type="title"/>
          </p:nvPr>
        </p:nvSpPr>
        <p:spPr>
          <a:xfrm>
            <a:off x="1924931" y="187725"/>
            <a:ext cx="7341839" cy="484801"/>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Subgroup Closing Reports</a:t>
            </a:r>
          </a:p>
        </p:txBody>
      </p:sp>
    </p:spTree>
    <p:extLst>
      <p:ext uri="{BB962C8B-B14F-4D97-AF65-F5344CB8AC3E}">
        <p14:creationId xmlns:p14="http://schemas.microsoft.com/office/powerpoint/2010/main" val="303193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CD6E8-4F96-6160-402E-A9AD8EE46FF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434F69F-7A66-6B94-45E5-206C8AD13217}"/>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E9A55401-4028-9438-14E5-2A8B7FDFBEC8}"/>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E6EEBE15-966E-93F9-516B-44EB72448673}"/>
              </a:ext>
            </a:extLst>
          </p:cNvPr>
          <p:cNvSpPr>
            <a:spLocks noGrp="1"/>
          </p:cNvSpPr>
          <p:nvPr>
            <p:ph type="dt" idx="15"/>
          </p:nvPr>
        </p:nvSpPr>
        <p:spPr/>
        <p:txBody>
          <a:bodyPr/>
          <a:lstStyle/>
          <a:p>
            <a:r>
              <a:rPr lang="en-US"/>
              <a:t>Sept 2025</a:t>
            </a:r>
            <a:endParaRPr lang="en-GB" dirty="0"/>
          </a:p>
        </p:txBody>
      </p:sp>
      <p:graphicFrame>
        <p:nvGraphicFramePr>
          <p:cNvPr id="9" name="Table 8">
            <a:extLst>
              <a:ext uri="{FF2B5EF4-FFF2-40B4-BE49-F238E27FC236}">
                <a16:creationId xmlns:a16="http://schemas.microsoft.com/office/drawing/2014/main" id="{6A7BAC05-50AF-DAE6-B954-86EAA1CF3D39}"/>
              </a:ext>
            </a:extLst>
          </p:cNvPr>
          <p:cNvGraphicFramePr>
            <a:graphicFrameLocks noGrp="1"/>
          </p:cNvGraphicFramePr>
          <p:nvPr>
            <p:extLst>
              <p:ext uri="{D42A27DB-BD31-4B8C-83A1-F6EECF244321}">
                <p14:modId xmlns:p14="http://schemas.microsoft.com/office/powerpoint/2010/main" val="354921930"/>
              </p:ext>
            </p:extLst>
          </p:nvPr>
        </p:nvGraphicFramePr>
        <p:xfrm>
          <a:off x="623392" y="836712"/>
          <a:ext cx="11305256" cy="5192319"/>
        </p:xfrm>
        <a:graphic>
          <a:graphicData uri="http://schemas.openxmlformats.org/drawingml/2006/table">
            <a:tbl>
              <a:tblPr firstRow="1" firstCol="1" bandRow="1">
                <a:tableStyleId>{5C22544A-7EE6-4342-B048-85BDC9FD1C3A}</a:tableStyleId>
              </a:tblPr>
              <a:tblGrid>
                <a:gridCol w="5976664">
                  <a:extLst>
                    <a:ext uri="{9D8B030D-6E8A-4147-A177-3AD203B41FA5}">
                      <a16:colId xmlns:a16="http://schemas.microsoft.com/office/drawing/2014/main" val="921803251"/>
                    </a:ext>
                  </a:extLst>
                </a:gridCol>
                <a:gridCol w="5328592">
                  <a:extLst>
                    <a:ext uri="{9D8B030D-6E8A-4147-A177-3AD203B41FA5}">
                      <a16:colId xmlns:a16="http://schemas.microsoft.com/office/drawing/2014/main" val="1165253926"/>
                    </a:ext>
                  </a:extLst>
                </a:gridCol>
              </a:tblGrid>
              <a:tr h="203205">
                <a:tc>
                  <a:txBody>
                    <a:bodyPr/>
                    <a:lstStyle/>
                    <a:p>
                      <a:pPr marL="0" marR="0">
                        <a:lnSpc>
                          <a:spcPct val="107000"/>
                        </a:lnSpc>
                        <a:spcAft>
                          <a:spcPts val="800"/>
                        </a:spcAft>
                        <a:buNone/>
                      </a:pPr>
                      <a:r>
                        <a:rPr lang="en-US" sz="1600" dirty="0">
                          <a:effectLst/>
                        </a:rPr>
                        <a:t>Title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nSpc>
                          <a:spcPct val="107000"/>
                        </a:lnSpc>
                        <a:spcAft>
                          <a:spcPts val="800"/>
                        </a:spcAft>
                        <a:buNone/>
                      </a:pPr>
                      <a:r>
                        <a:rPr lang="en-US" sz="1600">
                          <a:effectLst/>
                        </a:rPr>
                        <a:t>URL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957387180"/>
                  </a:ext>
                </a:extLst>
              </a:tr>
              <a:tr h="562383">
                <a:tc>
                  <a:txBody>
                    <a:bodyPr/>
                    <a:lstStyle/>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IG Next Generation Optical</a:t>
                      </a:r>
                    </a:p>
                  </a:txBody>
                  <a:tcPr marL="65100" marR="65100" marT="0" marB="0"/>
                </a:tc>
                <a:tc>
                  <a:txBody>
                    <a:bodyPr/>
                    <a:lstStyle/>
                    <a:p>
                      <a:pPr marL="0" marR="0">
                        <a:lnSpc>
                          <a:spcPct val="107000"/>
                        </a:lnSpc>
                        <a:spcAft>
                          <a:spcPts val="800"/>
                        </a:spcAft>
                        <a:buNone/>
                      </a:pPr>
                      <a:r>
                        <a:rPr lang="en-US" sz="1600" dirty="0">
                          <a:hlinkClick r:id="rId2"/>
                        </a:rPr>
                        <a:t>https://mentor.ieee.org/802.15/dcn/25/15-25-0494-01-07ma-ieee-802-15-ig-ng-owc-closing-report-sept-2025.pptx</a:t>
                      </a:r>
                      <a:endParaRPr lang="en-US" sz="16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1531987540"/>
                  </a:ext>
                </a:extLst>
              </a:tr>
              <a:tr h="456541">
                <a:tc>
                  <a:txBody>
                    <a:bodyPr/>
                    <a:lstStyle/>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IG Surface Wave Communications</a:t>
                      </a:r>
                    </a:p>
                  </a:txBody>
                  <a:tcPr marL="65100" marR="65100" marT="0" marB="0"/>
                </a:tc>
                <a:tc>
                  <a:txBody>
                    <a:bodyPr/>
                    <a:lstStyle/>
                    <a:p>
                      <a:pPr marL="0" marR="0" algn="l" defTabSz="914400" rtl="0" eaLnBrk="1" latinLnBrk="0" hangingPunct="1">
                        <a:lnSpc>
                          <a:spcPct val="107000"/>
                        </a:lnSpc>
                        <a:spcAft>
                          <a:spcPts val="800"/>
                        </a:spcAft>
                        <a:buNone/>
                      </a:pPr>
                      <a:r>
                        <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https://mentor.ieee.org/802.15/dcn/25/15-25-0456-01-swcs-ig-swc-sept-2025-slide-deck.pptx</a:t>
                      </a:r>
                    </a:p>
                  </a:txBody>
                  <a:tcPr marL="65100" marR="65100" marT="0" marB="0"/>
                </a:tc>
                <a:extLst>
                  <a:ext uri="{0D108BD9-81ED-4DB2-BD59-A6C34878D82A}">
                    <a16:rowId xmlns:a16="http://schemas.microsoft.com/office/drawing/2014/main" val="861025991"/>
                  </a:ext>
                </a:extLst>
              </a:tr>
              <a:tr h="475147">
                <a:tc>
                  <a:txBody>
                    <a:bodyPr/>
                    <a:lstStyle/>
                    <a:p>
                      <a:pPr marL="0" marR="0">
                        <a:lnSpc>
                          <a:spcPct val="107000"/>
                        </a:lnSpc>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2587976635"/>
                  </a:ext>
                </a:extLst>
              </a:tr>
              <a:tr h="456541">
                <a:tc>
                  <a:txBody>
                    <a:bodyPr/>
                    <a:lstStyle/>
                    <a:p>
                      <a:pPr marL="0" marR="0">
                        <a:lnSpc>
                          <a:spcPct val="107000"/>
                        </a:lnSpc>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1534176106"/>
                  </a:ext>
                </a:extLst>
              </a:tr>
              <a:tr h="456541">
                <a:tc>
                  <a:txBody>
                    <a:bodyPr/>
                    <a:lstStyle/>
                    <a:p>
                      <a:pPr marL="0" marR="0">
                        <a:lnSpc>
                          <a:spcPct val="107000"/>
                        </a:lnSpc>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4019970050"/>
                  </a:ext>
                </a:extLst>
              </a:tr>
              <a:tr h="456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effectLst/>
                      </a:endParaRPr>
                    </a:p>
                  </a:txBody>
                  <a:tcPr anchor="ctr"/>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54831572"/>
                  </a:ext>
                </a:extLst>
              </a:tr>
              <a:tr h="536165">
                <a:tc>
                  <a:txBody>
                    <a:bodyPr/>
                    <a:lstStyle/>
                    <a:p>
                      <a:pPr marL="0" marR="0">
                        <a:lnSpc>
                          <a:spcPct val="107000"/>
                        </a:lnSpc>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2463330752"/>
                  </a:ext>
                </a:extLst>
              </a:tr>
              <a:tr h="456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lt1"/>
                        </a:solidFill>
                        <a:effectLst/>
                        <a:latin typeface="+mn-lt"/>
                        <a:ea typeface="+mn-ea"/>
                        <a:cs typeface="+mn-cs"/>
                      </a:endParaRPr>
                    </a:p>
                  </a:txBody>
                  <a:tcPr marL="65100" marR="65100" marT="0" marB="0"/>
                </a:tc>
                <a:tc>
                  <a:txBody>
                    <a:bodyPr/>
                    <a:lstStyle/>
                    <a:p>
                      <a:pPr marL="0" marR="0" algn="l" defTabSz="914400" rtl="0" eaLnBrk="1" latinLnBrk="0" hangingPunct="1">
                        <a:lnSpc>
                          <a:spcPct val="107000"/>
                        </a:lnSpc>
                        <a:spcAft>
                          <a:spcPts val="800"/>
                        </a:spcAft>
                        <a:buNone/>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412737134"/>
                  </a:ext>
                </a:extLst>
              </a:tr>
              <a:tr h="577665">
                <a:tc>
                  <a:txBody>
                    <a:bodyPr/>
                    <a:lstStyle/>
                    <a:p>
                      <a:pPr marL="0" marR="0" algn="l" defTabSz="914400" rtl="0" eaLnBrk="1" latinLnBrk="0" hangingPunct="1">
                        <a:lnSpc>
                          <a:spcPct val="107000"/>
                        </a:lnSpc>
                        <a:spcAft>
                          <a:spcPts val="800"/>
                        </a:spcAft>
                        <a:buNone/>
                      </a:pPr>
                      <a:endParaRPr lang="en-US" sz="1800" b="1" kern="1200" dirty="0">
                        <a:solidFill>
                          <a:schemeClr val="lt1"/>
                        </a:solidFill>
                        <a:effectLst/>
                        <a:latin typeface="+mn-lt"/>
                        <a:ea typeface="+mn-ea"/>
                        <a:cs typeface="+mn-cs"/>
                      </a:endParaRPr>
                    </a:p>
                  </a:txBody>
                  <a:tcPr marL="65100" marR="6510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2695082021"/>
                  </a:ext>
                </a:extLst>
              </a:tr>
              <a:tr h="456541">
                <a:tc>
                  <a:txBody>
                    <a:bodyPr/>
                    <a:lstStyle/>
                    <a:p>
                      <a:pPr marL="0" marR="0" algn="l" defTabSz="914400" rtl="0" eaLnBrk="1" latinLnBrk="0" hangingPunct="1">
                        <a:lnSpc>
                          <a:spcPct val="107000"/>
                        </a:lnSpc>
                        <a:spcAft>
                          <a:spcPts val="800"/>
                        </a:spcAft>
                        <a:buNone/>
                      </a:pPr>
                      <a:endParaRPr lang="en-US" sz="1800" b="1" kern="1200" dirty="0">
                        <a:solidFill>
                          <a:schemeClr val="lt1"/>
                        </a:solidFill>
                        <a:effectLst/>
                        <a:latin typeface="+mn-lt"/>
                        <a:ea typeface="+mn-ea"/>
                        <a:cs typeface="+mn-cs"/>
                      </a:endParaRPr>
                    </a:p>
                  </a:txBody>
                  <a:tcPr marL="65100" marR="6510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600" kern="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5100" marR="65100" marT="0" marB="0"/>
                </a:tc>
                <a:extLst>
                  <a:ext uri="{0D108BD9-81ED-4DB2-BD59-A6C34878D82A}">
                    <a16:rowId xmlns:a16="http://schemas.microsoft.com/office/drawing/2014/main" val="2711342738"/>
                  </a:ext>
                </a:extLst>
              </a:tr>
            </a:tbl>
          </a:graphicData>
        </a:graphic>
      </p:graphicFrame>
      <p:sp>
        <p:nvSpPr>
          <p:cNvPr id="10" name="Rectangle 1">
            <a:extLst>
              <a:ext uri="{FF2B5EF4-FFF2-40B4-BE49-F238E27FC236}">
                <a16:creationId xmlns:a16="http://schemas.microsoft.com/office/drawing/2014/main" id="{10BD126F-D901-5FFA-849E-87FD3F50CF95}"/>
              </a:ext>
            </a:extLst>
          </p:cNvPr>
          <p:cNvSpPr>
            <a:spLocks noGrp="1" noChangeArrowheads="1"/>
          </p:cNvSpPr>
          <p:nvPr>
            <p:ph type="title"/>
          </p:nvPr>
        </p:nvSpPr>
        <p:spPr>
          <a:xfrm>
            <a:off x="1924931" y="187725"/>
            <a:ext cx="7341839" cy="484801"/>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Subgroup Closing Reports</a:t>
            </a:r>
          </a:p>
        </p:txBody>
      </p:sp>
    </p:spTree>
    <p:extLst>
      <p:ext uri="{BB962C8B-B14F-4D97-AF65-F5344CB8AC3E}">
        <p14:creationId xmlns:p14="http://schemas.microsoft.com/office/powerpoint/2010/main" val="3759672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dirty="0">
                <a:solidFill>
                  <a:srgbClr val="0070C0"/>
                </a:solidFill>
              </a:rPr>
              <a:t>802.15 Overview</a:t>
            </a:r>
            <a:endParaRPr lang="en-GB" dirty="0"/>
          </a:p>
        </p:txBody>
      </p:sp>
      <p:sp>
        <p:nvSpPr>
          <p:cNvPr id="5122" name="Rectangle 2"/>
          <p:cNvSpPr>
            <a:spLocks noGrp="1" noChangeArrowheads="1"/>
          </p:cNvSpPr>
          <p:nvPr>
            <p:ph idx="1"/>
          </p:nvPr>
        </p:nvSpPr>
        <p:spPr>
          <a:xfrm>
            <a:off x="914401" y="1628801"/>
            <a:ext cx="10361084" cy="4465614"/>
          </a:xfrm>
          <a:ln/>
        </p:spPr>
        <p:txBody>
          <a:bodyPr>
            <a:normAutofit fontScale="92500" lnSpcReduction="20000"/>
          </a:bodyPr>
          <a:lstStyle/>
          <a:p>
            <a:pPr marL="0" indent="0"/>
            <a:r>
              <a:rPr lang="en-US" dirty="0"/>
              <a:t>Wireless Specialty Networks Active standards:</a:t>
            </a:r>
          </a:p>
          <a:p>
            <a:pPr>
              <a:buFont typeface="Arial" panose="020B0604020202020204" pitchFamily="34" charset="0"/>
              <a:buChar char="•"/>
            </a:pPr>
            <a:r>
              <a:rPr lang="en-US" dirty="0"/>
              <a:t>802.15.3 - no active projects but a bunch of really cool stuff</a:t>
            </a:r>
          </a:p>
          <a:p>
            <a:pPr>
              <a:buFont typeface="Arial" panose="020B0604020202020204" pitchFamily="34" charset="0"/>
              <a:buChar char="•"/>
            </a:pPr>
            <a:r>
              <a:rPr lang="en-US" dirty="0"/>
              <a:t>802.15.4 - many current projects (see next slide)</a:t>
            </a:r>
          </a:p>
          <a:p>
            <a:pPr>
              <a:buFont typeface="Arial" panose="020B0604020202020204" pitchFamily="34" charset="0"/>
              <a:buChar char="•"/>
            </a:pPr>
            <a:r>
              <a:rPr lang="en-US" dirty="0"/>
              <a:t>802.15.6a Body Area Networks: Initial SA ballot completed, comment resolution</a:t>
            </a:r>
          </a:p>
          <a:p>
            <a:pPr>
              <a:buFont typeface="Arial" panose="020B0604020202020204" pitchFamily="34" charset="0"/>
              <a:buChar char="•"/>
            </a:pPr>
            <a:r>
              <a:rPr lang="en-US" dirty="0"/>
              <a:t>802.15.9a KMP Transport, extensions to key management: Initial SA ballot complete, first SA recirculation to commence soon</a:t>
            </a:r>
          </a:p>
          <a:p>
            <a:pPr>
              <a:buFont typeface="Arial" panose="020B0604020202020204" pitchFamily="34" charset="0"/>
              <a:buChar char="•"/>
            </a:pPr>
            <a:r>
              <a:rPr lang="en-US" dirty="0"/>
              <a:t>802.16.me  Revision of 802.16-2017 – Just getting started</a:t>
            </a:r>
          </a:p>
          <a:p>
            <a:pPr>
              <a:buFont typeface="Arial" panose="020B0604020202020204" pitchFamily="34" charset="0"/>
              <a:buChar char="•"/>
            </a:pPr>
            <a:r>
              <a:rPr lang="en-US" dirty="0"/>
              <a:t>Interest Group Access:  Focusing on analysis of current mechanisms in the standard (IEEE Std 802.15.4); exploring enhancements to Spectrum Resource Measurement features in the current standard </a:t>
            </a:r>
          </a:p>
          <a:p>
            <a:pPr>
              <a:buFont typeface="Arial" panose="020B0604020202020204" pitchFamily="34" charset="0"/>
              <a:buChar char="•"/>
            </a:pPr>
            <a:r>
              <a:rPr lang="en-US" dirty="0"/>
              <a:t>Interest Group NG-OWC: the next generation for optical wireless communication</a:t>
            </a:r>
          </a:p>
          <a:p>
            <a:pPr>
              <a:buFont typeface="Arial" panose="020B0604020202020204" pitchFamily="34" charset="0"/>
              <a:buChar char="•"/>
            </a:pPr>
            <a:r>
              <a:rPr lang="en-US" dirty="0"/>
              <a:t>Interest Group SWC:  Surface Wave Communication </a:t>
            </a:r>
          </a:p>
          <a:p>
            <a:pPr>
              <a:buFont typeface="Arial" panose="020B0604020202020204" pitchFamily="34" charset="0"/>
              <a:buChar char="•"/>
            </a:pPr>
            <a:r>
              <a:rPr lang="en-US" dirty="0"/>
              <a:t>SC THz: No meeting this session</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6</a:t>
            </a:fld>
            <a:endParaRPr lang="en-GB"/>
          </a:p>
        </p:txBody>
      </p:sp>
      <p:sp>
        <p:nvSpPr>
          <p:cNvPr id="5" name="Footer Placeholder 4"/>
          <p:cNvSpPr>
            <a:spLocks noGrp="1"/>
          </p:cNvSpPr>
          <p:nvPr>
            <p:ph type="ftr" idx="14"/>
          </p:nvPr>
        </p:nvSpPr>
        <p:spPr/>
        <p:txBody>
          <a:bodyPr/>
          <a:lstStyle/>
          <a:p>
            <a:r>
              <a:rPr lang="en-GB"/>
              <a:t>Rolfe (BCA)</a:t>
            </a:r>
          </a:p>
        </p:txBody>
      </p:sp>
      <p:sp>
        <p:nvSpPr>
          <p:cNvPr id="4" name="Date Placeholder 3"/>
          <p:cNvSpPr>
            <a:spLocks noGrp="1"/>
          </p:cNvSpPr>
          <p:nvPr>
            <p:ph type="dt" idx="15"/>
          </p:nvPr>
        </p:nvSpPr>
        <p:spPr/>
        <p:txBody>
          <a:bodyPr/>
          <a:lstStyle/>
          <a:p>
            <a:r>
              <a:rPr lang="en-US"/>
              <a:t>Sept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C3F42-7CA6-7DC8-A3AD-15BDA5E40432}"/>
              </a:ext>
            </a:extLst>
          </p:cNvPr>
          <p:cNvSpPr>
            <a:spLocks noGrp="1"/>
          </p:cNvSpPr>
          <p:nvPr>
            <p:ph type="title"/>
          </p:nvPr>
        </p:nvSpPr>
        <p:spPr/>
        <p:txBody>
          <a:bodyPr/>
          <a:lstStyle/>
          <a:p>
            <a:r>
              <a:rPr lang="en-US" dirty="0"/>
              <a:t>Standing Committee, Maintenance</a:t>
            </a:r>
          </a:p>
        </p:txBody>
      </p:sp>
      <p:sp>
        <p:nvSpPr>
          <p:cNvPr id="3" name="Content Placeholder 2">
            <a:extLst>
              <a:ext uri="{FF2B5EF4-FFF2-40B4-BE49-F238E27FC236}">
                <a16:creationId xmlns:a16="http://schemas.microsoft.com/office/drawing/2014/main" id="{06AC7CB0-E8D0-902B-BDEF-A07FCDBA4D25}"/>
              </a:ext>
            </a:extLst>
          </p:cNvPr>
          <p:cNvSpPr>
            <a:spLocks noGrp="1"/>
          </p:cNvSpPr>
          <p:nvPr>
            <p:ph idx="1"/>
          </p:nvPr>
        </p:nvSpPr>
        <p:spPr/>
        <p:txBody>
          <a:bodyPr/>
          <a:lstStyle/>
          <a:p>
            <a:pPr>
              <a:buFont typeface="Arial" panose="020B0604020202020204" pitchFamily="34" charset="0"/>
              <a:buChar char="•"/>
            </a:pPr>
            <a:r>
              <a:rPr lang="en-US" dirty="0"/>
              <a:t>Maintains internal support documents such as WG Operations manual, editor’s guide, motion templates, checklists and supporting material</a:t>
            </a:r>
          </a:p>
          <a:p>
            <a:pPr>
              <a:buFont typeface="Arial" panose="020B0604020202020204" pitchFamily="34" charset="0"/>
              <a:buChar char="•"/>
            </a:pPr>
            <a:r>
              <a:rPr lang="en-US" dirty="0"/>
              <a:t>Maintains “bug list” for each standard as input to the revision projects</a:t>
            </a:r>
          </a:p>
          <a:p>
            <a:pPr>
              <a:buFont typeface="Arial" panose="020B0604020202020204" pitchFamily="34" charset="0"/>
              <a:buChar char="•"/>
            </a:pPr>
            <a:r>
              <a:rPr lang="en-US" dirty="0"/>
              <a:t>Reviews PARs and  provides comments for other WGs</a:t>
            </a:r>
          </a:p>
          <a:p>
            <a:pPr>
              <a:buFont typeface="Arial" panose="020B0604020202020204" pitchFamily="34" charset="0"/>
              <a:buChar char="•"/>
            </a:pPr>
            <a:r>
              <a:rPr lang="en-US" dirty="0"/>
              <a:t>Considers and responds to comments received on 802.15 PARs </a:t>
            </a:r>
          </a:p>
          <a:p>
            <a:pPr>
              <a:buFont typeface="Arial" panose="020B0604020202020204" pitchFamily="34" charset="0"/>
              <a:buChar char="•"/>
            </a:pPr>
            <a:r>
              <a:rPr lang="en-US" dirty="0"/>
              <a:t>This session:</a:t>
            </a:r>
          </a:p>
          <a:p>
            <a:pPr lvl="1">
              <a:buFont typeface="Arial" panose="020B0604020202020204" pitchFamily="34" charset="0"/>
              <a:buChar char="•"/>
            </a:pPr>
            <a:r>
              <a:rPr lang="en-US" dirty="0"/>
              <a:t>No PARs to review</a:t>
            </a:r>
          </a:p>
          <a:p>
            <a:pPr lvl="1">
              <a:buFont typeface="Arial" panose="020B0604020202020204" pitchFamily="34" charset="0"/>
              <a:buChar char="•"/>
            </a:pPr>
            <a:r>
              <a:rPr lang="en-US" dirty="0"/>
              <a:t>Began consideration of the next revision to 802.15.4 (Rev-mf)</a:t>
            </a:r>
          </a:p>
          <a:p>
            <a:pPr lvl="1">
              <a:buFont typeface="Arial" panose="020B0604020202020204" pitchFamily="34" charset="0"/>
              <a:buChar char="•"/>
            </a:pPr>
            <a:r>
              <a:rPr lang="en-US" dirty="0"/>
              <a:t>Updated WG sample motion templates</a:t>
            </a:r>
          </a:p>
          <a:p>
            <a:pPr lvl="1">
              <a:buFont typeface="Arial" panose="020B0604020202020204" pitchFamily="34" charset="0"/>
              <a:buChar char="•"/>
            </a:pPr>
            <a:r>
              <a:rPr lang="en-US" dirty="0"/>
              <a:t>Editorial corrections to operations manual</a:t>
            </a:r>
          </a:p>
          <a:p>
            <a:pPr marL="0" indent="0"/>
            <a:endParaRPr lang="en-US" dirty="0"/>
          </a:p>
        </p:txBody>
      </p:sp>
      <p:sp>
        <p:nvSpPr>
          <p:cNvPr id="4" name="Slide Number Placeholder 3">
            <a:extLst>
              <a:ext uri="{FF2B5EF4-FFF2-40B4-BE49-F238E27FC236}">
                <a16:creationId xmlns:a16="http://schemas.microsoft.com/office/drawing/2014/main" id="{671B0DC9-178C-1236-2B72-A97BCAEB1B82}"/>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B3EC54B4-406F-22DA-2B54-39C248B77971}"/>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9B6DD7B7-E9DA-9427-CDC9-BEE9E508A795}"/>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315451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802.15.4 Projects</a:t>
            </a:r>
            <a:endParaRPr lang="en-GB" dirty="0"/>
          </a:p>
        </p:txBody>
      </p:sp>
      <p:sp>
        <p:nvSpPr>
          <p:cNvPr id="9218" name="Rectangle 2"/>
          <p:cNvSpPr>
            <a:spLocks noGrp="1" noChangeArrowheads="1"/>
          </p:cNvSpPr>
          <p:nvPr>
            <p:ph idx="1"/>
          </p:nvPr>
        </p:nvSpPr>
        <p:spPr>
          <a:ln/>
        </p:spPr>
        <p:txBody>
          <a:bodyPr/>
          <a:lstStyle/>
          <a:p>
            <a:pPr>
              <a:buFont typeface="Arial" panose="020B0604020202020204" pitchFamily="34" charset="0"/>
              <a:buChar char="•"/>
            </a:pPr>
            <a:r>
              <a:rPr lang="en-US" dirty="0"/>
              <a:t>802.15.4ab Next Generation UWB:  Second WG recirculation</a:t>
            </a:r>
          </a:p>
          <a:p>
            <a:pPr>
              <a:buFont typeface="Arial" panose="020B0604020202020204" pitchFamily="34" charset="0"/>
              <a:buChar char="•"/>
            </a:pPr>
            <a:r>
              <a:rPr lang="en-US" dirty="0"/>
              <a:t>802.15.4ac Enhanced Privacy: Initial WG ballot compete, recirculation to start RSN</a:t>
            </a:r>
          </a:p>
          <a:p>
            <a:pPr>
              <a:buFont typeface="Arial" panose="020B0604020202020204" pitchFamily="34" charset="0"/>
              <a:buChar char="•"/>
            </a:pPr>
            <a:r>
              <a:rPr lang="en-US" dirty="0"/>
              <a:t>802.15.4ad Next Generation SUN PHYs:  Pre-draft, technical contributions and proposals, merging and converging </a:t>
            </a:r>
          </a:p>
          <a:p>
            <a:pPr>
              <a:buFont typeface="Arial" panose="020B0604020202020204" pitchFamily="34" charset="0"/>
              <a:buChar char="•"/>
            </a:pPr>
            <a:r>
              <a:rPr lang="en-US" dirty="0"/>
              <a:t>802.15.4ae ASCON light weight encryption extension for 802.15.4: Completed WG ballot, initial SA ballot to commence after November plenary</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8</a:t>
            </a:fld>
            <a:endParaRPr lang="en-GB"/>
          </a:p>
        </p:txBody>
      </p:sp>
      <p:sp>
        <p:nvSpPr>
          <p:cNvPr id="5" name="Footer Placeholder 4"/>
          <p:cNvSpPr>
            <a:spLocks noGrp="1"/>
          </p:cNvSpPr>
          <p:nvPr>
            <p:ph type="ftr" idx="14"/>
          </p:nvPr>
        </p:nvSpPr>
        <p:spPr/>
        <p:txBody>
          <a:bodyPr/>
          <a:lstStyle/>
          <a:p>
            <a:r>
              <a:rPr lang="en-GB"/>
              <a:t>Rolfe (BCA)</a:t>
            </a:r>
            <a:endParaRPr lang="en-GB" dirty="0"/>
          </a:p>
        </p:txBody>
      </p:sp>
      <p:sp>
        <p:nvSpPr>
          <p:cNvPr id="4" name="Date Placeholder 3"/>
          <p:cNvSpPr>
            <a:spLocks noGrp="1"/>
          </p:cNvSpPr>
          <p:nvPr>
            <p:ph type="dt" idx="15"/>
          </p:nvPr>
        </p:nvSpPr>
        <p:spPr/>
        <p:txBody>
          <a:bodyPr/>
          <a:lstStyle/>
          <a:p>
            <a:r>
              <a:rPr lang="en-US"/>
              <a:t>Sept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8379-7AA5-CAA7-5021-BC7AD3ABD564}"/>
              </a:ext>
            </a:extLst>
          </p:cNvPr>
          <p:cNvSpPr>
            <a:spLocks noGrp="1"/>
          </p:cNvSpPr>
          <p:nvPr>
            <p:ph type="title"/>
          </p:nvPr>
        </p:nvSpPr>
        <p:spPr>
          <a:xfrm>
            <a:off x="919492" y="534988"/>
            <a:ext cx="10361084" cy="1309836"/>
          </a:xfrm>
        </p:spPr>
        <p:txBody>
          <a:bodyPr>
            <a:normAutofit/>
          </a:bodyPr>
          <a:lstStyle/>
          <a:p>
            <a:r>
              <a:rPr lang="en-US" dirty="0"/>
              <a:t>802.15.4ab Next generation UWB: Amendment to IEEE Std 802.15.4-2024 (rev E)</a:t>
            </a:r>
          </a:p>
        </p:txBody>
      </p:sp>
      <p:sp>
        <p:nvSpPr>
          <p:cNvPr id="3" name="Content Placeholder 2">
            <a:extLst>
              <a:ext uri="{FF2B5EF4-FFF2-40B4-BE49-F238E27FC236}">
                <a16:creationId xmlns:a16="http://schemas.microsoft.com/office/drawing/2014/main" id="{B4107DDB-1BEE-F50B-0211-26A0EF95FD63}"/>
              </a:ext>
            </a:extLst>
          </p:cNvPr>
          <p:cNvSpPr>
            <a:spLocks noGrp="1"/>
          </p:cNvSpPr>
          <p:nvPr>
            <p:ph idx="1"/>
          </p:nvPr>
        </p:nvSpPr>
        <p:spPr>
          <a:xfrm>
            <a:off x="695401" y="1981201"/>
            <a:ext cx="5976664" cy="4113213"/>
          </a:xfrm>
        </p:spPr>
        <p:txBody>
          <a:bodyPr/>
          <a:lstStyle/>
          <a:p>
            <a:pPr>
              <a:buFont typeface="Arial" panose="020B0604020202020204" pitchFamily="34" charset="0"/>
              <a:buChar char="•"/>
            </a:pPr>
            <a:r>
              <a:rPr lang="en-US" dirty="0"/>
              <a:t>Recirculation comment resolution in progress</a:t>
            </a:r>
          </a:p>
          <a:p>
            <a:pPr>
              <a:buFont typeface="Arial" panose="020B0604020202020204" pitchFamily="34" charset="0"/>
              <a:buChar char="•"/>
            </a:pPr>
            <a:r>
              <a:rPr lang="en-US" dirty="0"/>
              <a:t>Closing report: </a:t>
            </a:r>
            <a:r>
              <a:rPr lang="en-US" kern="1200" dirty="0">
                <a:solidFill>
                  <a:schemeClr val="accent6">
                    <a:lumMod val="50000"/>
                  </a:schemeClr>
                </a:solidFill>
                <a:latin typeface="Calibri" panose="020F0502020204030204" pitchFamily="34" charset="0"/>
                <a:ea typeface="Calibri" panose="020F0502020204030204" pitchFamily="34" charset="0"/>
                <a:cs typeface="Times New Roman" panose="02020603050405020304" pitchFamily="18" charset="0"/>
              </a:rPr>
              <a:t>https://mentor.ieee.org/802.15/dcn/25/15-25-0504-02-04ab-september-closting-report.pptx</a:t>
            </a:r>
            <a:endParaRPr lang="en-US" dirty="0"/>
          </a:p>
          <a:p>
            <a:pPr>
              <a:buFont typeface="Arial" panose="020B0604020202020204" pitchFamily="34" charset="0"/>
              <a:buChar char="•"/>
            </a:pPr>
            <a:r>
              <a:rPr lang="en-US" dirty="0"/>
              <a:t>Current status: First RC complete; second RC to commence RSN</a:t>
            </a:r>
          </a:p>
        </p:txBody>
      </p:sp>
      <p:sp>
        <p:nvSpPr>
          <p:cNvPr id="4" name="Slide Number Placeholder 3">
            <a:extLst>
              <a:ext uri="{FF2B5EF4-FFF2-40B4-BE49-F238E27FC236}">
                <a16:creationId xmlns:a16="http://schemas.microsoft.com/office/drawing/2014/main" id="{71A3E3A7-CBA9-5012-0319-AA1A90B27863}"/>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82C3120C-40E0-3889-FF2E-F20613F6F183}"/>
              </a:ext>
            </a:extLst>
          </p:cNvPr>
          <p:cNvSpPr>
            <a:spLocks noGrp="1"/>
          </p:cNvSpPr>
          <p:nvPr>
            <p:ph type="ftr" idx="14"/>
          </p:nvPr>
        </p:nvSpPr>
        <p:spPr/>
        <p:txBody>
          <a:bodyPr/>
          <a:lstStyle/>
          <a:p>
            <a:r>
              <a:rPr lang="en-GB"/>
              <a:t>Rolfe (BCA)</a:t>
            </a:r>
            <a:endParaRPr lang="en-GB" dirty="0"/>
          </a:p>
        </p:txBody>
      </p:sp>
      <p:sp>
        <p:nvSpPr>
          <p:cNvPr id="6" name="Date Placeholder 5">
            <a:extLst>
              <a:ext uri="{FF2B5EF4-FFF2-40B4-BE49-F238E27FC236}">
                <a16:creationId xmlns:a16="http://schemas.microsoft.com/office/drawing/2014/main" id="{215D4F1A-FCDF-329B-EBB1-EA2012F91138}"/>
              </a:ext>
            </a:extLst>
          </p:cNvPr>
          <p:cNvSpPr>
            <a:spLocks noGrp="1"/>
          </p:cNvSpPr>
          <p:nvPr>
            <p:ph type="dt" idx="15"/>
          </p:nvPr>
        </p:nvSpPr>
        <p:spPr/>
        <p:txBody>
          <a:bodyPr/>
          <a:lstStyle/>
          <a:p>
            <a:r>
              <a:rPr lang="en-US"/>
              <a:t>Sept 2025</a:t>
            </a:r>
            <a:endParaRPr lang="en-GB" dirty="0"/>
          </a:p>
        </p:txBody>
      </p:sp>
      <p:graphicFrame>
        <p:nvGraphicFramePr>
          <p:cNvPr id="8" name="Table 7">
            <a:extLst>
              <a:ext uri="{FF2B5EF4-FFF2-40B4-BE49-F238E27FC236}">
                <a16:creationId xmlns:a16="http://schemas.microsoft.com/office/drawing/2014/main" id="{421EBB30-C721-98D7-749F-F32E380383FA}"/>
              </a:ext>
            </a:extLst>
          </p:cNvPr>
          <p:cNvGraphicFramePr>
            <a:graphicFrameLocks noGrp="1"/>
          </p:cNvGraphicFramePr>
          <p:nvPr>
            <p:extLst>
              <p:ext uri="{D42A27DB-BD31-4B8C-83A1-F6EECF244321}">
                <p14:modId xmlns:p14="http://schemas.microsoft.com/office/powerpoint/2010/main" val="3469473970"/>
              </p:ext>
            </p:extLst>
          </p:nvPr>
        </p:nvGraphicFramePr>
        <p:xfrm>
          <a:off x="6961720" y="1984736"/>
          <a:ext cx="4966928" cy="3820526"/>
        </p:xfrm>
        <a:graphic>
          <a:graphicData uri="http://schemas.openxmlformats.org/drawingml/2006/table">
            <a:tbl>
              <a:tblPr>
                <a:tableStyleId>{5C22544A-7EE6-4342-B048-85BDC9FD1C3A}</a:tableStyleId>
              </a:tblPr>
              <a:tblGrid>
                <a:gridCol w="3630446">
                  <a:extLst>
                    <a:ext uri="{9D8B030D-6E8A-4147-A177-3AD203B41FA5}">
                      <a16:colId xmlns:a16="http://schemas.microsoft.com/office/drawing/2014/main" val="2660000000"/>
                    </a:ext>
                  </a:extLst>
                </a:gridCol>
                <a:gridCol w="1336482">
                  <a:extLst>
                    <a:ext uri="{9D8B030D-6E8A-4147-A177-3AD203B41FA5}">
                      <a16:colId xmlns:a16="http://schemas.microsoft.com/office/drawing/2014/main" val="860038906"/>
                    </a:ext>
                  </a:extLst>
                </a:gridCol>
              </a:tblGrid>
              <a:tr h="467699">
                <a:tc>
                  <a:txBody>
                    <a:bodyPr/>
                    <a:lstStyle/>
                    <a:p>
                      <a:pPr marL="182880" algn="l" fontAlgn="b">
                        <a:buNone/>
                      </a:pPr>
                      <a:r>
                        <a:rPr lang="en-US" sz="1600" b="1" u="none" strike="noStrike" dirty="0">
                          <a:solidFill>
                            <a:srgbClr val="C00000"/>
                          </a:solidFill>
                          <a:effectLst/>
                        </a:rPr>
                        <a:t>Action</a:t>
                      </a:r>
                      <a:endParaRPr lang="en-US" sz="1600" b="1" i="0" u="none" strike="noStrike" dirty="0">
                        <a:solidFill>
                          <a:srgbClr val="C00000"/>
                        </a:solidFill>
                        <a:effectLst/>
                        <a:latin typeface="Aptos Narrow" panose="020B0004020202020204" pitchFamily="34" charset="0"/>
                      </a:endParaRPr>
                    </a:p>
                  </a:txBody>
                  <a:tcPr marL="9525" marR="9525" marT="9525" marB="0" anchor="b"/>
                </a:tc>
                <a:tc>
                  <a:txBody>
                    <a:bodyPr/>
                    <a:lstStyle/>
                    <a:p>
                      <a:pPr algn="ctr" fontAlgn="b">
                        <a:buNone/>
                      </a:pPr>
                      <a:r>
                        <a:rPr lang="en-US" sz="1600" b="1" u="none" strike="noStrike" dirty="0">
                          <a:solidFill>
                            <a:srgbClr val="C00000"/>
                          </a:solidFill>
                          <a:effectLst/>
                        </a:rPr>
                        <a:t>Date</a:t>
                      </a:r>
                      <a:endParaRPr lang="en-US" sz="1600" b="1" i="0" u="none" strike="noStrike" dirty="0">
                        <a:solidFill>
                          <a:srgbClr val="C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49541735"/>
                  </a:ext>
                </a:extLst>
              </a:tr>
              <a:tr h="485831">
                <a:tc>
                  <a:txBody>
                    <a:bodyPr/>
                    <a:lstStyle/>
                    <a:p>
                      <a:pPr marL="182880" algn="l" fontAlgn="b">
                        <a:buNone/>
                      </a:pPr>
                      <a:r>
                        <a:rPr lang="en-US" sz="1600" u="none" strike="noStrike" dirty="0">
                          <a:effectLst/>
                        </a:rPr>
                        <a:t>Approve comment resolutions and RC2</a:t>
                      </a:r>
                    </a:p>
                  </a:txBody>
                  <a:tcPr marL="9525" marR="9525" marT="9525" marB="0" anchor="b"/>
                </a:tc>
                <a:tc>
                  <a:txBody>
                    <a:bodyPr/>
                    <a:lstStyle/>
                    <a:p>
                      <a:pPr algn="ctr" fontAlgn="b">
                        <a:buNone/>
                      </a:pPr>
                      <a:r>
                        <a:rPr lang="en-US" sz="1600" u="none" strike="noStrike" dirty="0">
                          <a:effectLst/>
                        </a:rPr>
                        <a:t>18-Sep-2025</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78503283"/>
                  </a:ext>
                </a:extLst>
              </a:tr>
              <a:tr h="434960">
                <a:tc>
                  <a:txBody>
                    <a:bodyPr/>
                    <a:lstStyle/>
                    <a:p>
                      <a:pPr marL="182880" algn="l" fontAlgn="b">
                        <a:buNone/>
                      </a:pPr>
                      <a:r>
                        <a:rPr lang="en-US" sz="1600" u="none" strike="noStrike" dirty="0">
                          <a:effectLst/>
                        </a:rPr>
                        <a:t>Start RC2</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US" sz="1600" u="none" strike="noStrike" dirty="0">
                          <a:effectLst/>
                        </a:rPr>
                        <a:t>20-Sep-2025</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82025525"/>
                  </a:ext>
                </a:extLst>
              </a:tr>
              <a:tr h="467699">
                <a:tc>
                  <a:txBody>
                    <a:bodyPr/>
                    <a:lstStyle/>
                    <a:p>
                      <a:pPr marL="182880" algn="l" fontAlgn="b">
                        <a:buNone/>
                      </a:pPr>
                      <a:r>
                        <a:rPr lang="en-US" sz="1600" u="none" strike="noStrike" dirty="0">
                          <a:effectLst/>
                        </a:rPr>
                        <a:t>Close RC2</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US" sz="1600" u="none" strike="noStrike" dirty="0">
                          <a:effectLst/>
                        </a:rPr>
                        <a:t>5-Oct-2025</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36609530"/>
                  </a:ext>
                </a:extLst>
              </a:tr>
              <a:tr h="467699">
                <a:tc>
                  <a:txBody>
                    <a:bodyPr/>
                    <a:lstStyle/>
                    <a:p>
                      <a:pPr marL="182880" algn="l" fontAlgn="b">
                        <a:buNone/>
                      </a:pPr>
                      <a:r>
                        <a:rPr lang="en-US" sz="1600" u="none" strike="noStrike" dirty="0">
                          <a:effectLst/>
                        </a:rPr>
                        <a:t>Resolve comments</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US" sz="1600" u="none" strike="noStrike" dirty="0">
                          <a:effectLst/>
                        </a:rPr>
                        <a:t>7-Oct-2025</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35647584"/>
                  </a:ext>
                </a:extLst>
              </a:tr>
              <a:tr h="467699">
                <a:tc>
                  <a:txBody>
                    <a:bodyPr/>
                    <a:lstStyle/>
                    <a:p>
                      <a:pPr marL="182880" algn="l" fontAlgn="b">
                        <a:buNone/>
                      </a:pPr>
                      <a:r>
                        <a:rPr lang="en-US" sz="1600" b="0" i="0" u="none" strike="noStrike" dirty="0">
                          <a:solidFill>
                            <a:srgbClr val="000000"/>
                          </a:solidFill>
                          <a:effectLst/>
                          <a:latin typeface="Aptos Narrow" panose="020B0004020202020204" pitchFamily="34" charset="0"/>
                        </a:rPr>
                        <a:t>Start RC3</a:t>
                      </a:r>
                    </a:p>
                  </a:txBody>
                  <a:tcPr marL="9525" marR="9525" marT="9525" marB="0" anchor="b"/>
                </a:tc>
                <a:tc>
                  <a:txBody>
                    <a:bodyPr/>
                    <a:lstStyle/>
                    <a:p>
                      <a:pPr algn="ctr" fontAlgn="b">
                        <a:buNone/>
                      </a:pPr>
                      <a:r>
                        <a:rPr lang="en-US" sz="1600" u="none" strike="noStrike" dirty="0">
                          <a:effectLst/>
                        </a:rPr>
                        <a:t>TBD</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62338024"/>
                  </a:ext>
                </a:extLst>
              </a:tr>
              <a:tr h="561240">
                <a:tc>
                  <a:txBody>
                    <a:bodyPr/>
                    <a:lstStyle/>
                    <a:p>
                      <a:pPr marL="182880" algn="l" fontAlgn="b">
                        <a:buNone/>
                      </a:pPr>
                      <a:r>
                        <a:rPr lang="en-US" sz="1600" u="none" strike="noStrike" dirty="0">
                          <a:effectLst/>
                        </a:rPr>
                        <a:t>Close RC3</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US" sz="1600" u="none" strike="noStrike" dirty="0">
                          <a:effectLst/>
                        </a:rPr>
                        <a:t>TBD</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80582335"/>
                  </a:ext>
                </a:extLst>
              </a:tr>
              <a:tr h="467699">
                <a:tc>
                  <a:txBody>
                    <a:bodyPr/>
                    <a:lstStyle/>
                    <a:p>
                      <a:pPr marL="182880" algn="l" fontAlgn="b">
                        <a:buNone/>
                      </a:pPr>
                      <a:r>
                        <a:rPr lang="en-US" sz="1600" u="none" strike="noStrike" dirty="0">
                          <a:effectLst/>
                        </a:rPr>
                        <a:t>Start Nov Plenary</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US" sz="1600" u="none" strike="noStrike" dirty="0">
                          <a:effectLst/>
                        </a:rPr>
                        <a:t>10-Nov-2025</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49242130"/>
                  </a:ext>
                </a:extLst>
              </a:tr>
            </a:tbl>
          </a:graphicData>
        </a:graphic>
      </p:graphicFrame>
    </p:spTree>
    <p:extLst>
      <p:ext uri="{BB962C8B-B14F-4D97-AF65-F5344CB8AC3E}">
        <p14:creationId xmlns:p14="http://schemas.microsoft.com/office/powerpoint/2010/main" val="970252207"/>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5425</TotalTime>
  <Words>1887</Words>
  <Application>Microsoft Office PowerPoint</Application>
  <PresentationFormat>Widescreen</PresentationFormat>
  <Paragraphs>327</Paragraphs>
  <Slides>22</Slides>
  <Notes>7</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4" baseType="lpstr">
      <vt:lpstr>Arial Unicode MS</vt:lpstr>
      <vt:lpstr>メイリオ</vt:lpstr>
      <vt:lpstr>MS PGothic</vt:lpstr>
      <vt:lpstr>MS PGothic</vt:lpstr>
      <vt:lpstr>Aptos</vt:lpstr>
      <vt:lpstr>Aptos Narrow</vt:lpstr>
      <vt:lpstr>Arial</vt:lpstr>
      <vt:lpstr>Calibri</vt:lpstr>
      <vt:lpstr>Times New Roman</vt:lpstr>
      <vt:lpstr>Wingdings</vt:lpstr>
      <vt:lpstr>Office Theme</vt:lpstr>
      <vt:lpstr>Microsoft Word 97 - 2003 Document</vt:lpstr>
      <vt:lpstr>802.15 Liaison Report – Sept 2025</vt:lpstr>
      <vt:lpstr>Abstract</vt:lpstr>
      <vt:lpstr>Working Group 15 September Agenda</vt:lpstr>
      <vt:lpstr>Subgroup Closing Reports</vt:lpstr>
      <vt:lpstr>Subgroup Closing Reports</vt:lpstr>
      <vt:lpstr>802.15 Overview</vt:lpstr>
      <vt:lpstr>Standing Committee, Maintenance</vt:lpstr>
      <vt:lpstr>802.15.4 Projects</vt:lpstr>
      <vt:lpstr>802.15.4ab Next generation UWB: Amendment to IEEE Std 802.15.4-2024 (rev E)</vt:lpstr>
      <vt:lpstr>802.15.4ac Enhanced Privacy</vt:lpstr>
      <vt:lpstr>802.15.4ac Enhanced Privacy Timeline</vt:lpstr>
      <vt:lpstr>802.15.4ad Next Generation SUN PHYs</vt:lpstr>
      <vt:lpstr>802.15.4ad Timeline</vt:lpstr>
      <vt:lpstr>802.15.4ae (ASCON) ASCON light weight encryption extension for 802.15.4</vt:lpstr>
      <vt:lpstr>802.15.6ma </vt:lpstr>
      <vt:lpstr>PowerPoint Presentation</vt:lpstr>
      <vt:lpstr>802.15.9a KMP Transport</vt:lpstr>
      <vt:lpstr>IG Access</vt:lpstr>
      <vt:lpstr>TG16me Revision of 802.16-2017</vt:lpstr>
      <vt:lpstr>TG16me Revision Project Timeline</vt:lpstr>
      <vt:lpstr>Interest Group Next Generation Optical Wireless Communication (NG-OWC)</vt:lpstr>
      <vt:lpstr>Interest Group Surface Wave Communication (SWC)</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 IEEE 802.11-yy/xxxxr0</dc:title>
  <dc:creator/>
  <cp:keywords/>
  <cp:lastModifiedBy>Benjamin Rolfe</cp:lastModifiedBy>
  <cp:revision>39</cp:revision>
  <cp:lastPrinted>1601-01-01T00:00:00Z</cp:lastPrinted>
  <dcterms:created xsi:type="dcterms:W3CDTF">2014-04-14T10:59:07Z</dcterms:created>
  <dcterms:modified xsi:type="dcterms:W3CDTF">2025-09-19T18:29:59Z</dcterms:modified>
  <cp:category>Name, Affiliation</cp:category>
</cp:coreProperties>
</file>