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9" r:id="rId2"/>
    <p:sldId id="272" r:id="rId3"/>
    <p:sldId id="309" r:id="rId4"/>
    <p:sldId id="306" r:id="rId5"/>
    <p:sldId id="310" r:id="rId6"/>
    <p:sldId id="293" r:id="rId7"/>
  </p:sldIdLst>
  <p:sldSz cx="9144000" cy="6858000" type="screen4x3"/>
  <p:notesSz cx="6934200" cy="92805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435" y="5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597525" y="177800"/>
            <a:ext cx="6413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>
              <a:defRPr sz="1400" b="1"/>
            </a:lvl1pPr>
          </a:lstStyle>
          <a:p>
            <a:pPr>
              <a:defRPr/>
            </a:pPr>
            <a:r>
              <a:rPr lang="en-US"/>
              <a:t>doc.: IEEE 802.11-16/0190r0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95325" y="177800"/>
            <a:ext cx="827088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>
              <a:defRPr sz="1400" b="1"/>
            </a:lvl1pPr>
          </a:lstStyle>
          <a:p>
            <a:pPr>
              <a:defRPr/>
            </a:pPr>
            <a:r>
              <a:rPr lang="en-US"/>
              <a:t>January 2016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851525" y="8982075"/>
            <a:ext cx="4667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>
              <a:defRPr/>
            </a:lvl1pPr>
          </a:lstStyle>
          <a:p>
            <a:pPr>
              <a:defRPr/>
            </a:pPr>
            <a:r>
              <a:rPr lang="en-US"/>
              <a:t>Joseph Levy (InterDigital)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133725" y="8982075"/>
            <a:ext cx="5127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33450">
              <a:defRPr/>
            </a:lvl1pPr>
          </a:lstStyle>
          <a:p>
            <a:pPr>
              <a:defRPr/>
            </a:pPr>
            <a:r>
              <a:rPr lang="en-US"/>
              <a:t>Page </a:t>
            </a:r>
            <a:fld id="{C5F82844-D3D8-4E2F-BC31-F893CF7EFB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693738" y="387350"/>
            <a:ext cx="5546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693738" y="8982075"/>
            <a:ext cx="7112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defTabSz="933450">
              <a:defRPr/>
            </a:pPr>
            <a:r>
              <a:rPr lang="en-US"/>
              <a:t>Submission</a:t>
            </a:r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693738" y="8970963"/>
            <a:ext cx="5700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7961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640388" y="98425"/>
            <a:ext cx="6413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>
              <a:defRPr sz="1400" b="1"/>
            </a:lvl1pPr>
          </a:lstStyle>
          <a:p>
            <a:pPr>
              <a:defRPr/>
            </a:pPr>
            <a:r>
              <a:rPr lang="en-US"/>
              <a:t>doc.: IEEE 802.11-16/0190r0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654050" y="98425"/>
            <a:ext cx="827088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>
              <a:defRPr sz="1400" b="1"/>
            </a:lvl1pPr>
          </a:lstStyle>
          <a:p>
            <a:pPr>
              <a:defRPr/>
            </a:pPr>
            <a:r>
              <a:rPr lang="en-US"/>
              <a:t>January 2016</a:t>
            </a:r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2525" y="701675"/>
            <a:ext cx="4629150" cy="3468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408488"/>
            <a:ext cx="5086350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2" tIns="46038" rIns="936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357813" y="8985250"/>
            <a:ext cx="9239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5pPr marL="457200" lvl="4" algn="r" defTabSz="933450">
              <a:defRPr/>
            </a:lvl5pPr>
          </a:lstStyle>
          <a:p>
            <a:pPr lvl="4">
              <a:defRPr/>
            </a:pPr>
            <a:r>
              <a:rPr lang="en-US"/>
              <a:t>Joseph Levy (InterDigital)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222625" y="8985250"/>
            <a:ext cx="5127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>
              <a:defRPr/>
            </a:lvl1pPr>
          </a:lstStyle>
          <a:p>
            <a:pPr>
              <a:defRPr/>
            </a:pPr>
            <a:r>
              <a:rPr lang="en-US"/>
              <a:t>Page </a:t>
            </a:r>
            <a:fld id="{A8AE28EE-710A-423D-918F-3472049856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3900" y="8985250"/>
            <a:ext cx="7112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/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096092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doc.: IEEE 802.11-16/0190r0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/>
              <a:t>January 2016</a:t>
            </a:r>
          </a:p>
        </p:txBody>
      </p:sp>
      <p:sp>
        <p:nvSpPr>
          <p:cNvPr id="1946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lvl="4"/>
            <a:r>
              <a:rPr lang="en-US"/>
              <a:t>Joseph Levy (InterDigital)</a:t>
            </a:r>
          </a:p>
        </p:txBody>
      </p:sp>
      <p:sp>
        <p:nvSpPr>
          <p:cNvPr id="194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r>
              <a:rPr lang="en-US"/>
              <a:t>Page </a:t>
            </a:r>
            <a:fld id="{7441BA8B-EA44-4BCB-8894-4A698C9D9EC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94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  <a:ln/>
        </p:spPr>
      </p:sp>
      <p:sp>
        <p:nvSpPr>
          <p:cNvPr id="194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9399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doc.: IEEE 802.11-16/0190r0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/>
              <a:t>January 2016</a:t>
            </a:r>
          </a:p>
        </p:txBody>
      </p:sp>
      <p:sp>
        <p:nvSpPr>
          <p:cNvPr id="2048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lvl="4"/>
            <a:r>
              <a:rPr lang="en-US"/>
              <a:t>Joseph Levy (InterDigital)</a:t>
            </a:r>
          </a:p>
        </p:txBody>
      </p:sp>
      <p:sp>
        <p:nvSpPr>
          <p:cNvPr id="204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r>
              <a:rPr lang="en-US"/>
              <a:t>Page </a:t>
            </a:r>
            <a:fld id="{F12C820A-A132-4231-BE0A-AC79B82FD72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04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  <a:ln cap="flat"/>
        </p:spPr>
      </p:sp>
      <p:sp>
        <p:nvSpPr>
          <p:cNvPr id="204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250" rIns="9525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8914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21508" name="Header Placeholder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doc.: IEEE 802.11-16/0190r0</a:t>
            </a:r>
          </a:p>
        </p:txBody>
      </p:sp>
      <p:sp>
        <p:nvSpPr>
          <p:cNvPr id="21509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/>
              <a:t>January 2016</a:t>
            </a:r>
          </a:p>
        </p:txBody>
      </p:sp>
      <p:sp>
        <p:nvSpPr>
          <p:cNvPr id="21510" name="Footer Placeholder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lvl="4"/>
            <a:r>
              <a:rPr lang="en-US"/>
              <a:t>Joseph Levy (InterDigital)</a:t>
            </a:r>
          </a:p>
        </p:txBody>
      </p:sp>
      <p:sp>
        <p:nvSpPr>
          <p:cNvPr id="21511" name="Slide Number Placeholder 6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r>
              <a:rPr lang="en-US"/>
              <a:t>Page </a:t>
            </a:r>
            <a:fld id="{3D3FA66A-62ED-4644-A773-A96A93BA9B1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4382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21508" name="Header Placeholder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doc.: IEEE 802.11-16/0190r0</a:t>
            </a:r>
          </a:p>
        </p:txBody>
      </p:sp>
      <p:sp>
        <p:nvSpPr>
          <p:cNvPr id="21509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/>
              <a:t>January 2016</a:t>
            </a:r>
          </a:p>
        </p:txBody>
      </p:sp>
      <p:sp>
        <p:nvSpPr>
          <p:cNvPr id="21510" name="Footer Placeholder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lvl="4"/>
            <a:r>
              <a:rPr lang="en-US"/>
              <a:t>Joseph Levy (InterDigital)</a:t>
            </a:r>
          </a:p>
        </p:txBody>
      </p:sp>
      <p:sp>
        <p:nvSpPr>
          <p:cNvPr id="21511" name="Slide Number Placeholder 6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r>
              <a:rPr lang="en-US"/>
              <a:t>Page </a:t>
            </a:r>
            <a:fld id="{3D3FA66A-62ED-4644-A773-A96A93BA9B1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942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21508" name="Header Placeholder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doc.: IEEE 802.11-16/0190r0</a:t>
            </a:r>
          </a:p>
        </p:txBody>
      </p:sp>
      <p:sp>
        <p:nvSpPr>
          <p:cNvPr id="21509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/>
              <a:t>January 2016</a:t>
            </a:r>
          </a:p>
        </p:txBody>
      </p:sp>
      <p:sp>
        <p:nvSpPr>
          <p:cNvPr id="21510" name="Footer Placeholder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lvl="4"/>
            <a:r>
              <a:rPr lang="en-US"/>
              <a:t>Joseph Levy (InterDigital)</a:t>
            </a:r>
          </a:p>
        </p:txBody>
      </p:sp>
      <p:sp>
        <p:nvSpPr>
          <p:cNvPr id="21511" name="Slide Number Placeholder 6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r>
              <a:rPr lang="en-US"/>
              <a:t>Page </a:t>
            </a:r>
            <a:fld id="{3D3FA66A-62ED-4644-A773-A96A93BA9B1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1256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21508" name="Header Placeholder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doc.: IEEE 802.11-16/0190r0</a:t>
            </a:r>
          </a:p>
        </p:txBody>
      </p:sp>
      <p:sp>
        <p:nvSpPr>
          <p:cNvPr id="21509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/>
              <a:t>January 2016</a:t>
            </a:r>
          </a:p>
        </p:txBody>
      </p:sp>
      <p:sp>
        <p:nvSpPr>
          <p:cNvPr id="21510" name="Footer Placeholder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lvl="4"/>
            <a:r>
              <a:rPr lang="en-US"/>
              <a:t>Joseph Levy (InterDigital)</a:t>
            </a:r>
          </a:p>
        </p:txBody>
      </p:sp>
      <p:sp>
        <p:nvSpPr>
          <p:cNvPr id="21511" name="Slide Number Placeholder 6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r>
              <a:rPr lang="en-US"/>
              <a:t>Page </a:t>
            </a:r>
            <a:fld id="{3D3FA66A-62ED-4644-A773-A96A93BA9B1D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750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441683" y="6475413"/>
            <a:ext cx="2102242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Mark Hamilton, Polycom, Inc.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4344988" y="6475413"/>
            <a:ext cx="530225" cy="18256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F657D9E5-F02D-4AA7-B795-6D72BFD354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441683" y="6475413"/>
            <a:ext cx="2102242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Mark Hamilton, Polycom, Inc.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4344988" y="6475413"/>
            <a:ext cx="530225" cy="18256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B6276E39-D40D-45EE-BB98-AEEAB1C415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441683" y="6475413"/>
            <a:ext cx="2102242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Mark Hamilton, Polycom, Inc.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4344988" y="6475413"/>
            <a:ext cx="530225" cy="18256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A177F988-3EF9-4784-AC86-CD5C16932E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441683" y="6475413"/>
            <a:ext cx="2102242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Mark Hamilton, Polycom, Inc.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4344988" y="6475413"/>
            <a:ext cx="530225" cy="18256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91C974D1-5F66-4D5B-932A-2DC0BB21FC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441683" y="6475413"/>
            <a:ext cx="2102242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Mark Hamilton, Polycom, Inc.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4344988" y="6475413"/>
            <a:ext cx="530225" cy="18256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BA4BE456-3FE8-4C7D-BA70-D8903C2AAA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441683" y="6475413"/>
            <a:ext cx="2102242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Mark Hamilton, Polycom, Inc.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4344988" y="6475413"/>
            <a:ext cx="530225" cy="18256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BFEB95BF-DBFA-4D98-8EC1-D3D333DB61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441683" y="6475413"/>
            <a:ext cx="2102242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Mark Hamilton, Polycom, Inc.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4344988" y="6475413"/>
            <a:ext cx="530225" cy="18256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CB3995D0-4C8C-441F-8566-9B527D4A87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441683" y="6475413"/>
            <a:ext cx="2102242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Mark Hamilton, Polycom, Inc.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4344988" y="6475413"/>
            <a:ext cx="530225" cy="18256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2878DC56-3D4A-4DDC-A5FE-22F351A5EA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441683" y="6475413"/>
            <a:ext cx="2102242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Mark Hamilton, Polycom, Inc.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4344988" y="6475413"/>
            <a:ext cx="530225" cy="18256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B5DD4CD7-45B6-4358-B054-C482FA7F6B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441683" y="6475413"/>
            <a:ext cx="2102242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Mark Hamilton, Polycom, Inc.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4344988" y="6475413"/>
            <a:ext cx="530225" cy="18256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0D15DCF0-9B53-4E58-859A-C01E673038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685801" y="332601"/>
            <a:ext cx="77597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 numCol="1" anchor="t" anchorCtr="0">
            <a:spAutoFit/>
          </a:bodyPr>
          <a:lstStyle/>
          <a:p>
            <a:pPr marL="0" lvl="4" algn="just">
              <a:tabLst>
                <a:tab pos="4846320" algn="l"/>
              </a:tabLst>
              <a:defRPr/>
            </a:pPr>
            <a:r>
              <a:rPr lang="en-US" sz="1800" b="1" baseline="0" dirty="0"/>
              <a:t>September</a:t>
            </a:r>
            <a:r>
              <a:rPr lang="en-US" sz="1800" b="1" dirty="0"/>
              <a:t> 2025	doc.: IEEE 802.11-25/1702r0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85800" y="609600"/>
            <a:ext cx="777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685800" y="6475412"/>
            <a:ext cx="777240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tabLst>
                <a:tab pos="3749040" algn="ctr"/>
                <a:tab pos="7662672" algn="r"/>
              </a:tabLst>
              <a:defRPr/>
            </a:pPr>
            <a:r>
              <a:rPr lang="en-US" dirty="0"/>
              <a:t>Report	Slide </a:t>
            </a:r>
            <a:fld id="{77B4D580-F81A-477B-82FA-805B1E489321}" type="slidenum">
              <a:rPr lang="en-US" smtClean="0"/>
              <a:t>‹#›</a:t>
            </a:fld>
            <a:r>
              <a:rPr lang="en-US" dirty="0"/>
              <a:t>	Mark Hamilton</a:t>
            </a:r>
            <a:r>
              <a:rPr lang="en-US" baseline="0" dirty="0"/>
              <a:t> (Ruckus/CommScope)</a:t>
            </a:r>
            <a:endParaRPr lang="en-US" dirty="0"/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685800" y="6477000"/>
            <a:ext cx="784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.11/dcn/23/11-23-0880-12-0arc-revised-annex-g-containing-example-frame-exchange-sequences.docx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mentor.ieee.org/802.11/dcn/25/11-25-0193-05-0arc-frame-exchange-sequence-and-fig-10-14.pptx" TargetMode="External"/><Relationship Id="rId4" Type="http://schemas.openxmlformats.org/officeDocument/2006/relationships/hyperlink" Target="https://mentor.ieee.org/802.11/dcn/25/11-25-0738-00-0arc-wms-protection-mechanisms-and-frame-exchange-sequences.pptx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.11/dcn/25/11-25-0923-05-0arc-proposed-changes-to-802-11-definitions-based-on-802-2024.pptx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entor.ieee.org/802.11/dcn/25/11-25-0150-04-0arc-initial-thoughts-on-arc-misc-802-topics.docx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.11/dcn/24/11-24-1569-00-0000-liaison-from-wba-guidelines-for-l4s.docx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mentor.ieee.org/802.11/dcn/25/11-25-1411-00-0000-liaison-communication-to-wireless-broadband-alliance-on-l4s.docx" TargetMode="External"/><Relationship Id="rId4" Type="http://schemas.openxmlformats.org/officeDocument/2006/relationships/hyperlink" Target="https://mentor.ieee.org/802.11/dcn/25/11-25-1539-00-0arc-remaining-gaps-in-l4s-support.pptx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.11/dcn/25/11-25-1428-03-0arc-arc-sc-agenda-sept-2025.pptx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/>
              <a:t>ARC Closing Report </a:t>
            </a:r>
          </a:p>
        </p:txBody>
      </p:sp>
      <p:sp>
        <p:nvSpPr>
          <p:cNvPr id="103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381000"/>
          </a:xfrm>
          <a:noFill/>
        </p:spPr>
        <p:txBody>
          <a:bodyPr/>
          <a:lstStyle/>
          <a:p>
            <a:pPr algn="ctr">
              <a:buFontTx/>
              <a:buNone/>
            </a:pPr>
            <a:r>
              <a:rPr lang="en-US" sz="2000" dirty="0"/>
              <a:t>Date:</a:t>
            </a:r>
            <a:r>
              <a:rPr lang="en-US" sz="2000" b="0" dirty="0"/>
              <a:t> 2025-09-18</a:t>
            </a:r>
          </a:p>
        </p:txBody>
      </p:sp>
      <p:graphicFrame>
        <p:nvGraphicFramePr>
          <p:cNvPr id="102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5098018"/>
              </p:ext>
            </p:extLst>
          </p:nvPr>
        </p:nvGraphicFramePr>
        <p:xfrm>
          <a:off x="517525" y="2286000"/>
          <a:ext cx="7559675" cy="2632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8267030" imgH="2874253" progId="Word.Document.8">
                  <p:embed/>
                </p:oleObj>
              </mc:Choice>
              <mc:Fallback>
                <p:oleObj name="Document" r:id="rId3" imgW="8267030" imgH="2874253" progId="Word.Document.8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525" y="2286000"/>
                        <a:ext cx="7559675" cy="2632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2" name="Rectangle 12"/>
          <p:cNvSpPr>
            <a:spLocks noChangeArrowheads="1"/>
          </p:cNvSpPr>
          <p:nvPr/>
        </p:nvSpPr>
        <p:spPr bwMode="auto">
          <a:xfrm>
            <a:off x="533400" y="1939925"/>
            <a:ext cx="1447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000" b="1"/>
              <a:t>Authors:</a:t>
            </a:r>
            <a:endParaRPr lang="en-US" sz="2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Abstract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dirty="0"/>
              <a:t>This document is the closing report for ARC SC, </a:t>
            </a:r>
          </a:p>
          <a:p>
            <a:pPr algn="ctr" eaLnBrk="1" hangingPunct="1">
              <a:buFontTx/>
              <a:buNone/>
            </a:pPr>
            <a:r>
              <a:rPr lang="en-US" dirty="0"/>
              <a:t>September 2025 Session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533400"/>
          </a:xfrm>
        </p:spPr>
        <p:txBody>
          <a:bodyPr/>
          <a:lstStyle/>
          <a:p>
            <a:r>
              <a:rPr lang="en-US" dirty="0"/>
              <a:t>Annex G update/replacement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458200" cy="5029200"/>
          </a:xfrm>
        </p:spPr>
        <p:txBody>
          <a:bodyPr/>
          <a:lstStyle/>
          <a:p>
            <a:pPr marL="514350" lvl="1" indent="-400050">
              <a:lnSpc>
                <a:spcPct val="90000"/>
              </a:lnSpc>
              <a:spcBef>
                <a:spcPts val="300"/>
              </a:spcBef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srgbClr val="000000"/>
                </a:solidFill>
                <a:ea typeface="Calibri" panose="020F0502020204030204" pitchFamily="34" charset="0"/>
              </a:rPr>
              <a:t>Continued discussion on the proposal to replace Annex G with tutorial/informational material on:</a:t>
            </a:r>
          </a:p>
          <a:p>
            <a:pPr marL="457200" lvl="1" indent="0" eaLnBrk="1" hangingPunct="1">
              <a:lnSpc>
                <a:spcPct val="90000"/>
              </a:lnSpc>
              <a:spcBef>
                <a:spcPts val="300"/>
              </a:spcBef>
              <a:buNone/>
              <a:defRPr/>
            </a:pPr>
            <a:r>
              <a:rPr lang="en-US" sz="2400" dirty="0">
                <a:hlinkClick r:id="rId3"/>
              </a:rPr>
              <a:t>11-23/0880r12</a:t>
            </a:r>
            <a:r>
              <a:rPr lang="en-US" sz="2400" dirty="0"/>
              <a:t>, </a:t>
            </a:r>
            <a:r>
              <a:rPr lang="en-US" sz="2400" dirty="0">
                <a:hlinkClick r:id="rId4"/>
              </a:rPr>
              <a:t>11-25/0738r0</a:t>
            </a:r>
            <a:r>
              <a:rPr lang="en-US" sz="2400" dirty="0"/>
              <a:t>, </a:t>
            </a:r>
            <a:r>
              <a:rPr lang="en-US" sz="2400" dirty="0">
                <a:hlinkClick r:id="rId5"/>
              </a:rPr>
              <a:t>11-25/0193r5</a:t>
            </a:r>
            <a:r>
              <a:rPr lang="en-US" sz="2400" dirty="0"/>
              <a:t> </a:t>
            </a:r>
            <a:endParaRPr lang="en-US" sz="24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  <a:defRPr/>
            </a:pPr>
            <a:r>
              <a:rPr lang="en-US" sz="2400" dirty="0">
                <a:solidFill>
                  <a:srgbClr val="000000"/>
                </a:solidFill>
                <a:ea typeface="Calibri" panose="020F0502020204030204" pitchFamily="34" charset="0"/>
              </a:rPr>
              <a:t>“Frame exchange sequence” (and its relationship to/meaning for other behaviors like power save/doze, off-channel scanning, etc.)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  <a:defRPr/>
            </a:pPr>
            <a:r>
              <a:rPr lang="en-US" sz="2400" dirty="0">
                <a:solidFill>
                  <a:srgbClr val="000000"/>
                </a:solidFill>
                <a:ea typeface="Calibri" panose="020F0502020204030204" pitchFamily="34" charset="0"/>
              </a:rPr>
              <a:t>Relation of frame exchange sequence to medium protection (NAV, etc.) – </a:t>
            </a:r>
            <a:r>
              <a:rPr lang="en-US" sz="2400" u="sng" dirty="0">
                <a:solidFill>
                  <a:srgbClr val="000000"/>
                </a:solidFill>
                <a:ea typeface="Calibri" panose="020F0502020204030204" pitchFamily="34" charset="0"/>
              </a:rPr>
              <a:t>Almost reached consensus, but then it unraveled.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  <a:defRPr/>
            </a:pPr>
            <a:r>
              <a:rPr lang="en-US" sz="2400" dirty="0">
                <a:solidFill>
                  <a:srgbClr val="000000"/>
                </a:solidFill>
                <a:ea typeface="Calibri" panose="020F0502020204030204" pitchFamily="34" charset="0"/>
              </a:rPr>
              <a:t>The definition/extent of an instance of the Wireless Medium</a:t>
            </a:r>
          </a:p>
          <a:p>
            <a:pPr lvl="2" eaLnBrk="1" hangingPunct="1">
              <a:lnSpc>
                <a:spcPct val="90000"/>
              </a:lnSpc>
              <a:spcBef>
                <a:spcPts val="300"/>
              </a:spcBef>
              <a:defRPr/>
            </a:pPr>
            <a:r>
              <a:rPr lang="en-US" sz="2200" dirty="0">
                <a:solidFill>
                  <a:srgbClr val="000000"/>
                </a:solidFill>
                <a:ea typeface="Calibri" panose="020F0502020204030204" pitchFamily="34" charset="0"/>
              </a:rPr>
              <a:t>Relation of wireless medium to beamforming, sectorization, MU operation, etc.</a:t>
            </a:r>
          </a:p>
          <a:p>
            <a:pPr eaLnBrk="1" hangingPunct="1">
              <a:lnSpc>
                <a:spcPct val="90000"/>
              </a:lnSpc>
              <a:spcBef>
                <a:spcPts val="300"/>
              </a:spcBef>
              <a:defRPr/>
            </a:pPr>
            <a:r>
              <a:rPr lang="en-US" dirty="0">
                <a:solidFill>
                  <a:srgbClr val="000000"/>
                </a:solidFill>
                <a:ea typeface="Calibri" panose="020F0502020204030204" pitchFamily="34" charset="0"/>
              </a:rPr>
              <a:t>We are uncovering (subtle) gaps in the baseline spec, also</a:t>
            </a:r>
          </a:p>
          <a:p>
            <a:pPr eaLnBrk="1" hangingPunct="1">
              <a:lnSpc>
                <a:spcPct val="90000"/>
              </a:lnSpc>
              <a:spcBef>
                <a:spcPts val="300"/>
              </a:spcBef>
              <a:defRPr/>
            </a:pPr>
            <a:r>
              <a:rPr lang="en-US" dirty="0">
                <a:solidFill>
                  <a:srgbClr val="000000"/>
                </a:solidFill>
                <a:ea typeface="Calibri" panose="020F0502020204030204" pitchFamily="34" charset="0"/>
              </a:rPr>
              <a:t>Will continue discussion in November.  </a:t>
            </a:r>
          </a:p>
          <a:p>
            <a:pPr lvl="2" eaLnBrk="1" hangingPunct="1">
              <a:lnSpc>
                <a:spcPct val="90000"/>
              </a:lnSpc>
              <a:spcBef>
                <a:spcPts val="300"/>
              </a:spcBef>
              <a:defRPr/>
            </a:pPr>
            <a:endParaRPr lang="en-US" sz="22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ts val="300"/>
              </a:spcBef>
              <a:defRPr/>
            </a:pPr>
            <a:endParaRPr lang="en-US" sz="26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ts val="300"/>
              </a:spcBef>
              <a:defRPr/>
            </a:pPr>
            <a:endParaRPr lang="en-US" sz="2600" dirty="0">
              <a:solidFill>
                <a:srgbClr val="000000"/>
              </a:solidFill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2744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609600"/>
          </a:xfrm>
        </p:spPr>
        <p:txBody>
          <a:bodyPr/>
          <a:lstStyle/>
          <a:p>
            <a:r>
              <a:rPr lang="en-US" dirty="0"/>
              <a:t>Std 802 update impacts on 802.11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81351754-4384-4741-98EB-67ED3215A0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676400"/>
            <a:ext cx="86868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085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4287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1771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228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6pPr>
            <a:lvl7pPr marL="2686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7pPr>
            <a:lvl8pPr marL="31432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8pPr>
            <a:lvl9pPr marL="36004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300"/>
              </a:spcBef>
            </a:pPr>
            <a:r>
              <a:rPr lang="en-US" sz="2800" kern="0" dirty="0"/>
              <a:t>Continued discussion (from July sessions and telecons) based on:</a:t>
            </a:r>
            <a:r>
              <a:rPr lang="en-US" sz="2800" dirty="0">
                <a:ea typeface="ＭＳ Ｐゴシック" pitchFamily="2"/>
              </a:rPr>
              <a:t> </a:t>
            </a:r>
            <a:r>
              <a:rPr lang="en-US" sz="2800" dirty="0">
                <a:ea typeface="ＭＳ Ｐゴシック" pitchFamily="2"/>
                <a:hlinkClick r:id="rId3"/>
              </a:rPr>
              <a:t>11-25/0923r5</a:t>
            </a:r>
            <a:r>
              <a:rPr lang="en-US" sz="2800" dirty="0">
                <a:ea typeface="ＭＳ Ｐゴシック" pitchFamily="2"/>
              </a:rPr>
              <a:t>.  </a:t>
            </a:r>
          </a:p>
          <a:p>
            <a:pPr>
              <a:spcBef>
                <a:spcPts val="300"/>
              </a:spcBef>
            </a:pPr>
            <a:r>
              <a:rPr lang="en-US" sz="2800" dirty="0">
                <a:ea typeface="ＭＳ Ｐゴシック" pitchFamily="2"/>
              </a:rPr>
              <a:t>Reached some fundamental agreements on updates to “Access Domain” concept.</a:t>
            </a:r>
          </a:p>
          <a:p>
            <a:pPr>
              <a:spcBef>
                <a:spcPts val="300"/>
              </a:spcBef>
            </a:pPr>
            <a:r>
              <a:rPr lang="en-US" sz="2800" dirty="0">
                <a:ea typeface="ＭＳ Ｐゴシック" pitchFamily="2"/>
              </a:rPr>
              <a:t>Still several other concepts to discuss.</a:t>
            </a:r>
            <a:endParaRPr lang="en-US" sz="2800" kern="0" dirty="0">
              <a:ea typeface="ＭＳ Ｐゴシック" pitchFamily="2"/>
            </a:endParaRPr>
          </a:p>
          <a:p>
            <a:pPr>
              <a:spcBef>
                <a:spcPts val="300"/>
              </a:spcBef>
            </a:pPr>
            <a:r>
              <a:rPr lang="en-US" sz="2800" kern="0" dirty="0">
                <a:ea typeface="ＭＳ Ｐゴシック" pitchFamily="2"/>
              </a:rPr>
              <a:t>Also i</a:t>
            </a:r>
            <a:r>
              <a:rPr lang="en-US" sz="2800" kern="0" dirty="0"/>
              <a:t>n queue: </a:t>
            </a:r>
          </a:p>
          <a:p>
            <a:pPr lvl="1">
              <a:spcBef>
                <a:spcPts val="300"/>
              </a:spcBef>
            </a:pPr>
            <a:r>
              <a:rPr lang="en-US" sz="2800" b="1" kern="0" dirty="0"/>
              <a:t>Review of </a:t>
            </a:r>
            <a:r>
              <a:rPr lang="en-US" sz="2800" b="1" dirty="0">
                <a:ea typeface="ＭＳ Ｐゴシック" pitchFamily="2"/>
                <a:hlinkClick r:id="rId4"/>
              </a:rPr>
              <a:t>11-25/0150r4</a:t>
            </a:r>
            <a:endParaRPr lang="en-US" sz="2800" b="1" dirty="0">
              <a:ea typeface="ＭＳ Ｐゴシック" pitchFamily="2"/>
            </a:endParaRPr>
          </a:p>
          <a:p>
            <a:pPr lvl="1">
              <a:spcBef>
                <a:spcPts val="300"/>
              </a:spcBef>
            </a:pPr>
            <a:r>
              <a:rPr lang="en-US" sz="2800" b="1" dirty="0">
                <a:ea typeface="ＭＳ Ｐゴシック" pitchFamily="2"/>
              </a:rPr>
              <a:t>Generate specific proposal, to REVmf, for suggested changes.</a:t>
            </a:r>
          </a:p>
          <a:p>
            <a:pPr>
              <a:spcBef>
                <a:spcPts val="300"/>
              </a:spcBef>
            </a:pPr>
            <a:r>
              <a:rPr lang="en-US" sz="3200" dirty="0">
                <a:ea typeface="ＭＳ Ｐゴシック" pitchFamily="2"/>
              </a:rPr>
              <a:t>Will continue in November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300"/>
              </a:spcBef>
              <a:buFont typeface="Arial" pitchFamily="34" charset="0"/>
              <a:buChar char="•"/>
              <a:defRPr/>
            </a:pPr>
            <a:endParaRPr lang="en-US" sz="1800" kern="0" dirty="0"/>
          </a:p>
        </p:txBody>
      </p:sp>
    </p:spTree>
    <p:extLst>
      <p:ext uri="{BB962C8B-B14F-4D97-AF65-F5344CB8AC3E}">
        <p14:creationId xmlns:p14="http://schemas.microsoft.com/office/powerpoint/2010/main" val="1563882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609600"/>
          </a:xfrm>
        </p:spPr>
        <p:txBody>
          <a:bodyPr/>
          <a:lstStyle/>
          <a:p>
            <a:r>
              <a:rPr lang="en-US" dirty="0"/>
              <a:t>(New topic) Beyond 11bn support for L4S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4582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dirty="0">
                <a:solidFill>
                  <a:srgbClr val="000000"/>
                </a:solidFill>
                <a:ea typeface="Calibri" panose="020F0502020204030204" pitchFamily="34" charset="0"/>
              </a:rPr>
              <a:t>In response to the WBA liaison, requesting L4S support (</a:t>
            </a:r>
            <a:r>
              <a:rPr lang="en-US" altLang="en-US" dirty="0">
                <a:hlinkClick r:id="rId3"/>
              </a:rPr>
              <a:t>11-24/1569r0</a:t>
            </a:r>
            <a:r>
              <a:rPr lang="en-US" altLang="en-US" dirty="0"/>
              <a:t>)</a:t>
            </a:r>
            <a:endParaRPr lang="en-US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dirty="0">
                <a:solidFill>
                  <a:srgbClr val="000000"/>
                </a:solidFill>
                <a:ea typeface="Calibri" panose="020F0502020204030204" pitchFamily="34" charset="0"/>
              </a:rPr>
              <a:t>Noted, and support, the additions in 802.11bn D1.0 to support L4S.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dirty="0">
                <a:solidFill>
                  <a:srgbClr val="000000"/>
                </a:solidFill>
                <a:ea typeface="Calibri" panose="020F0502020204030204" pitchFamily="34" charset="0"/>
              </a:rPr>
              <a:t>But there are 4 areas potentially beyond those additions.  Some of which are probably only informational: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dirty="0">
                <a:solidFill>
                  <a:srgbClr val="000000"/>
                </a:solidFill>
                <a:ea typeface="Calibri" panose="020F0502020204030204" pitchFamily="34" charset="0"/>
              </a:rPr>
              <a:t>See </a:t>
            </a:r>
            <a:r>
              <a:rPr lang="en-US" dirty="0">
                <a:solidFill>
                  <a:srgbClr val="000000"/>
                </a:solidFill>
                <a:ea typeface="Calibri" panose="020F0502020204030204" pitchFamily="34" charset="0"/>
                <a:hlinkClick r:id="rId4"/>
              </a:rPr>
              <a:t>11-25/1539r0</a:t>
            </a:r>
            <a:r>
              <a:rPr lang="en-US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</a:p>
          <a:p>
            <a:pPr marL="857250" lvl="1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1800" dirty="0"/>
              <a:t>Detection/reporting of congestion on uplink (by a non-AP STA)</a:t>
            </a:r>
          </a:p>
          <a:p>
            <a:pPr marL="857250" lvl="1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1800" dirty="0"/>
              <a:t>When congestion is indicated at an AP’s MLME interface, where does that indication go?</a:t>
            </a:r>
          </a:p>
          <a:p>
            <a:pPr marL="857250" lvl="1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1800" dirty="0"/>
              <a:t>Queuing behavior can influence latency</a:t>
            </a:r>
          </a:p>
          <a:p>
            <a:pPr marL="857250" lvl="1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1800" dirty="0"/>
              <a:t>MAC-level media access delays can influence latency</a:t>
            </a:r>
            <a:endParaRPr lang="en-US" sz="24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dirty="0">
                <a:solidFill>
                  <a:srgbClr val="000000"/>
                </a:solidFill>
                <a:ea typeface="Calibri" panose="020F0502020204030204" pitchFamily="34" charset="0"/>
              </a:rPr>
              <a:t>Have some suggestions to clarify the proposed liaison response to WBA (</a:t>
            </a:r>
            <a:r>
              <a:rPr lang="en-US" dirty="0">
                <a:solidFill>
                  <a:srgbClr val="000000"/>
                </a:solidFill>
                <a:ea typeface="Calibri" panose="020F0502020204030204" pitchFamily="34" charset="0"/>
                <a:hlinkClick r:id="rId5"/>
              </a:rPr>
              <a:t>11-25/1411r0</a:t>
            </a:r>
            <a:r>
              <a:rPr lang="en-US" dirty="0">
                <a:solidFill>
                  <a:srgbClr val="000000"/>
                </a:solidFill>
                <a:ea typeface="Calibri" panose="020F0502020204030204" pitchFamily="34" charset="0"/>
              </a:rPr>
              <a:t>), in a contribution being worked off-line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dirty="0">
                <a:solidFill>
                  <a:srgbClr val="000000"/>
                </a:solidFill>
                <a:ea typeface="Calibri" panose="020F0502020204030204" pitchFamily="34" charset="0"/>
              </a:rPr>
              <a:t>Will continue this discussion in November, also.</a:t>
            </a:r>
          </a:p>
          <a:p>
            <a:pPr lvl="2" eaLnBrk="1" hangingPunct="1">
              <a:lnSpc>
                <a:spcPct val="90000"/>
              </a:lnSpc>
              <a:spcBef>
                <a:spcPts val="300"/>
              </a:spcBef>
              <a:defRPr/>
            </a:pPr>
            <a:endParaRPr lang="en-US" sz="22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ts val="300"/>
              </a:spcBef>
              <a:defRPr/>
            </a:pPr>
            <a:endParaRPr lang="en-US" sz="26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ts val="300"/>
              </a:spcBef>
              <a:defRPr/>
            </a:pPr>
            <a:endParaRPr lang="en-US" sz="2600" dirty="0">
              <a:solidFill>
                <a:srgbClr val="000000"/>
              </a:solidFill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7371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609600"/>
          </a:xfrm>
        </p:spPr>
        <p:txBody>
          <a:bodyPr/>
          <a:lstStyle/>
          <a:p>
            <a:r>
              <a:rPr lang="en-US" dirty="0"/>
              <a:t>Organizational and Plans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4582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300"/>
              </a:spcBef>
              <a:defRPr/>
            </a:pPr>
            <a:r>
              <a:rPr lang="en-US" sz="2800" dirty="0"/>
              <a:t>Agenda is here: </a:t>
            </a:r>
            <a:r>
              <a:rPr lang="en-US" sz="2800" dirty="0">
                <a:hlinkClick r:id="rId3"/>
              </a:rPr>
              <a:t>11-25/1428r3</a:t>
            </a:r>
            <a:r>
              <a:rPr lang="en-US" sz="2800" dirty="0"/>
              <a:t> </a:t>
            </a:r>
            <a:endParaRPr lang="en-US" sz="2200" dirty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800" dirty="0"/>
              <a:t>One teleconference planned.  </a:t>
            </a:r>
          </a:p>
          <a:p>
            <a:pPr lvl="1">
              <a:lnSpc>
                <a:spcPct val="90000"/>
              </a:lnSpc>
            </a:pPr>
            <a:r>
              <a:rPr lang="en-US" sz="2800" b="1" dirty="0">
                <a:ea typeface="+mn-ea"/>
                <a:cs typeface="+mn-cs"/>
              </a:rPr>
              <a:t>Oct </a:t>
            </a:r>
            <a:r>
              <a:rPr lang="en-US" altLang="en-US" sz="2800" b="1" dirty="0">
                <a:ea typeface="+mn-ea"/>
                <a:cs typeface="+mn-cs"/>
              </a:rPr>
              <a:t>27 (Monday), 1:00-3:00 PM ET</a:t>
            </a:r>
            <a:endParaRPr lang="en-US" sz="2800" b="1" dirty="0">
              <a:ea typeface="+mn-ea"/>
              <a:cs typeface="+mn-cs"/>
            </a:endParaRPr>
          </a:p>
          <a:p>
            <a:pPr>
              <a:lnSpc>
                <a:spcPct val="90000"/>
              </a:lnSpc>
            </a:pPr>
            <a:r>
              <a:rPr lang="en-US" sz="2800" dirty="0"/>
              <a:t>Plans for November:</a:t>
            </a:r>
            <a:endParaRPr lang="en-US" sz="2000" dirty="0"/>
          </a:p>
          <a:p>
            <a:pPr marL="684213">
              <a:lnSpc>
                <a:spcPct val="90000"/>
              </a:lnSpc>
            </a:pPr>
            <a:r>
              <a:rPr lang="en-US" sz="2800" dirty="0"/>
              <a:t>Continue Annex G replacement</a:t>
            </a:r>
          </a:p>
          <a:p>
            <a:pPr marL="684213">
              <a:lnSpc>
                <a:spcPct val="90000"/>
              </a:lnSpc>
            </a:pPr>
            <a:r>
              <a:rPr lang="en-US" sz="2800" dirty="0"/>
              <a:t>Continue EPD/LPD clean-up, other Std 802 alignment</a:t>
            </a:r>
          </a:p>
          <a:p>
            <a:pPr marL="684213">
              <a:lnSpc>
                <a:spcPct val="90000"/>
              </a:lnSpc>
            </a:pPr>
            <a:r>
              <a:rPr lang="en-US" sz="2800" dirty="0"/>
              <a:t>Continue discussion on L4S support</a:t>
            </a:r>
          </a:p>
          <a:p>
            <a:pPr marL="684213">
              <a:lnSpc>
                <a:spcPct val="90000"/>
              </a:lnSpc>
            </a:pPr>
            <a:r>
              <a:rPr lang="en-US" sz="2800" dirty="0"/>
              <a:t>Pick up MLME “state machine” topic?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Four meeting slots requested in November</a:t>
            </a:r>
          </a:p>
          <a:p>
            <a:pPr eaLnBrk="1" hangingPunct="1">
              <a:lnSpc>
                <a:spcPct val="90000"/>
              </a:lnSpc>
              <a:spcBef>
                <a:spcPts val="300"/>
              </a:spcBef>
              <a:defRPr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9427211"/>
      </p:ext>
    </p:extLst>
  </p:cSld>
  <p:clrMapOvr>
    <a:masterClrMapping/>
  </p:clrMapOvr>
</p:sld>
</file>

<file path=ppt/theme/theme1.xml><?xml version="1.0" encoding="utf-8"?>
<a:theme xmlns:a="http://schemas.openxmlformats.org/drawingml/2006/main" name="802-11-Submiss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802-11-Submiss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802-11-Submiss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02-11-Submiss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802-11-Submission</Template>
  <TotalTime>13791</TotalTime>
  <Words>465</Words>
  <Application>Microsoft Office PowerPoint</Application>
  <PresentationFormat>On-screen Show (4:3)</PresentationFormat>
  <Paragraphs>70</Paragraphs>
  <Slides>6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MS PGothic</vt:lpstr>
      <vt:lpstr>Arial</vt:lpstr>
      <vt:lpstr>Calibri</vt:lpstr>
      <vt:lpstr>Times New Roman</vt:lpstr>
      <vt:lpstr>802-11-Submission</vt:lpstr>
      <vt:lpstr>Document</vt:lpstr>
      <vt:lpstr>ARC Closing Report </vt:lpstr>
      <vt:lpstr>Abstract</vt:lpstr>
      <vt:lpstr>Annex G update/replacement</vt:lpstr>
      <vt:lpstr>Std 802 update impacts on 802.11</vt:lpstr>
      <vt:lpstr>(New topic) Beyond 11bn support for L4S</vt:lpstr>
      <vt:lpstr>Organizational and Plans</vt:lpstr>
    </vt:vector>
  </TitlesOfParts>
  <Company>Calypso Ventures,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ARC-report-may-2012</dc:title>
  <dc:creator>Mark Hamilton</dc:creator>
  <cp:lastModifiedBy>Hamilton, Mark</cp:lastModifiedBy>
  <cp:revision>415</cp:revision>
  <cp:lastPrinted>1998-02-10T13:28:06Z</cp:lastPrinted>
  <dcterms:created xsi:type="dcterms:W3CDTF">2009-07-15T16:38:20Z</dcterms:created>
  <dcterms:modified xsi:type="dcterms:W3CDTF">2025-09-19T02:05:36Z</dcterms:modified>
</cp:coreProperties>
</file>