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8" r:id="rId2"/>
    <p:sldId id="256" r:id="rId3"/>
    <p:sldId id="2374" r:id="rId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4926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1pPr>
    <a:lvl2pPr marL="0" marR="0" indent="457200" algn="l" defTabSz="44926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2pPr>
    <a:lvl3pPr marL="0" marR="0" indent="914400" algn="l" defTabSz="44926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3pPr>
    <a:lvl4pPr marL="0" marR="0" indent="1371600" algn="l" defTabSz="44926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4pPr>
    <a:lvl5pPr marL="0" marR="0" indent="1828800" algn="l" defTabSz="44926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5pPr>
    <a:lvl6pPr marL="0" marR="0" indent="2286000" algn="l" defTabSz="44926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6pPr>
    <a:lvl7pPr marL="0" marR="0" indent="2743200" algn="l" defTabSz="44926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7pPr>
    <a:lvl8pPr marL="0" marR="0" indent="3200400" algn="l" defTabSz="44926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8pPr>
    <a:lvl9pPr marL="0" marR="0" indent="3657600" algn="l" defTabSz="44926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E6"/>
          </a:solidFill>
        </a:fill>
      </a:tcStyle>
    </a:wholeTbl>
    <a:band2H>
      <a:tcTxStyle/>
      <a:tcStyle>
        <a:tcBdr/>
        <a:fill>
          <a:solidFill>
            <a:srgbClr val="E7E7F3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 snapToObjects="1">
      <p:cViewPr varScale="1">
        <p:scale>
          <a:sx n="97" d="100"/>
          <a:sy n="97" d="100"/>
        </p:scale>
        <p:origin x="4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sley, Carol (CCI-Atlanta)" userId="cbcdc21a-90c4-4b2f-81f7-da4165205229" providerId="ADAL" clId="{DA6BD48F-AE23-4DB0-A027-B9EE2996FC29}"/>
    <pc:docChg chg="modSld modMainMaster">
      <pc:chgData name="Ansley, Carol (CCI-Atlanta)" userId="cbcdc21a-90c4-4b2f-81f7-da4165205229" providerId="ADAL" clId="{DA6BD48F-AE23-4DB0-A027-B9EE2996FC29}" dt="2025-09-19T05:47:29.277" v="8" actId="20577"/>
      <pc:docMkLst>
        <pc:docMk/>
      </pc:docMkLst>
      <pc:sldChg chg="modSp mod">
        <pc:chgData name="Ansley, Carol (CCI-Atlanta)" userId="cbcdc21a-90c4-4b2f-81f7-da4165205229" providerId="ADAL" clId="{DA6BD48F-AE23-4DB0-A027-B9EE2996FC29}" dt="2025-09-19T05:47:07.641" v="6" actId="20577"/>
        <pc:sldMkLst>
          <pc:docMk/>
          <pc:sldMk cId="0" sldId="256"/>
        </pc:sldMkLst>
        <pc:spChg chg="mod">
          <ac:chgData name="Ansley, Carol (CCI-Atlanta)" userId="cbcdc21a-90c4-4b2f-81f7-da4165205229" providerId="ADAL" clId="{DA6BD48F-AE23-4DB0-A027-B9EE2996FC29}" dt="2025-09-19T05:47:07.641" v="6" actId="20577"/>
          <ac:spMkLst>
            <pc:docMk/>
            <pc:sldMk cId="0" sldId="256"/>
            <ac:spMk id="82" creationId="{00000000-0000-0000-0000-000000000000}"/>
          </ac:spMkLst>
        </pc:spChg>
      </pc:sldChg>
      <pc:sldMasterChg chg="modSp mod">
        <pc:chgData name="Ansley, Carol (CCI-Atlanta)" userId="cbcdc21a-90c4-4b2f-81f7-da4165205229" providerId="ADAL" clId="{DA6BD48F-AE23-4DB0-A027-B9EE2996FC29}" dt="2025-09-19T05:47:29.277" v="8" actId="20577"/>
        <pc:sldMasterMkLst>
          <pc:docMk/>
          <pc:sldMasterMk cId="0" sldId="2147483648"/>
        </pc:sldMasterMkLst>
        <pc:spChg chg="mod">
          <ac:chgData name="Ansley, Carol (CCI-Atlanta)" userId="cbcdc21a-90c4-4b2f-81f7-da4165205229" providerId="ADAL" clId="{DA6BD48F-AE23-4DB0-A027-B9EE2996FC29}" dt="2025-09-19T05:47:29.277" v="8" actId="20577"/>
          <ac:spMkLst>
            <pc:docMk/>
            <pc:sldMasterMk cId="0" sldId="2147483648"/>
            <ac:spMk id="5" creationId="{00000000-0000-0000-0000-000000000000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6" name="Shape 7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1pPr>
    <a:lvl2pPr indent="2286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2pPr>
    <a:lvl3pPr indent="4572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3pPr>
    <a:lvl4pPr indent="6858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4pPr>
    <a:lvl5pPr indent="9144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5pPr>
    <a:lvl6pPr indent="11430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6pPr>
    <a:lvl7pPr indent="13716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7pPr>
    <a:lvl8pPr indent="16002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8pPr>
    <a:lvl9pPr indent="18288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802.11-21/0444r1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March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 dirty="0"/>
              <a:t>Stephen McCann, Huawei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457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Text"/>
          <p:cNvSpPr txBox="1">
            <a:spLocks noGrp="1"/>
          </p:cNvSpPr>
          <p:nvPr>
            <p:ph type="title"/>
          </p:nvPr>
        </p:nvSpPr>
        <p:spPr>
          <a:xfrm>
            <a:off x="914400" y="2130425"/>
            <a:ext cx="10363200" cy="147002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/>
            <a:lvl2pPr marL="0" indent="457200" algn="ctr"/>
            <a:lvl3pPr marL="0" indent="914400" algn="ctr"/>
            <a:lvl4pPr marL="0" indent="1371600" algn="ctr"/>
            <a:lvl5pPr marL="0" indent="1828800" algn="ctr"/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Text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1" cy="1362076"/>
          </a:xfrm>
          <a:prstGeom prst="rect">
            <a:avLst/>
          </a:prstGeom>
        </p:spPr>
        <p:txBody>
          <a:bodyPr anchor="t"/>
          <a:lstStyle>
            <a:lvl1pPr algn="l">
              <a:defRPr sz="4000" cap="all"/>
            </a:lvl1pPr>
          </a:lstStyle>
          <a:p>
            <a:r>
              <a:t>Title Text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63084" y="2906713"/>
            <a:ext cx="10363201" cy="150018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defRPr sz="2000"/>
            </a:lvl1pPr>
            <a:lvl2pPr marL="0" indent="457200">
              <a:defRPr sz="2000"/>
            </a:lvl2pPr>
            <a:lvl3pPr marL="0" indent="914400">
              <a:defRPr sz="2000"/>
            </a:lvl3pPr>
            <a:lvl4pPr marL="0" indent="1371600">
              <a:defRPr sz="2000"/>
            </a:lvl4pPr>
            <a:lvl5pPr marL="0" indent="1828800">
              <a:defRPr sz="2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14400" y="1981200"/>
            <a:ext cx="5077885" cy="411321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itle Text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9600" y="1535112"/>
            <a:ext cx="5386917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/>
            <a:lvl2pPr marL="0" indent="457200"/>
            <a:lvl3pPr marL="0" indent="914400"/>
            <a:lvl4pPr marL="0" indent="1371600"/>
            <a:lvl5pPr marL="0" indent="1828800"/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93368" y="1535112"/>
            <a:ext cx="5389034" cy="639763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marL="0" indent="0"/>
            <a:endParaRPr/>
          </a:p>
        </p:txBody>
      </p:sp>
      <p:sp>
        <p:nvSpPr>
          <p:cNvPr id="5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4890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6"/>
          <p:cNvSpPr/>
          <p:nvPr/>
        </p:nvSpPr>
        <p:spPr>
          <a:xfrm>
            <a:off x="914400" y="609600"/>
            <a:ext cx="10363201" cy="1589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" name="Rectangle 7"/>
          <p:cNvSpPr txBox="1"/>
          <p:nvPr/>
        </p:nvSpPr>
        <p:spPr>
          <a:xfrm>
            <a:off x="912285" y="6475412"/>
            <a:ext cx="724099" cy="184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/>
            </a:lvl1pPr>
          </a:lstStyle>
          <a:p>
            <a:r>
              <a:t>Submission</a:t>
            </a:r>
          </a:p>
        </p:txBody>
      </p:sp>
      <p:sp>
        <p:nvSpPr>
          <p:cNvPr id="4" name="Line 8"/>
          <p:cNvSpPr/>
          <p:nvPr/>
        </p:nvSpPr>
        <p:spPr>
          <a:xfrm>
            <a:off x="914400" y="6477000"/>
            <a:ext cx="10464801" cy="1589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Date Placeholder 3"/>
          <p:cNvSpPr txBox="1"/>
          <p:nvPr/>
        </p:nvSpPr>
        <p:spPr>
          <a:xfrm>
            <a:off x="6667503" y="353217"/>
            <a:ext cx="4667284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>
            <a:spAutoFit/>
          </a:bodyPr>
          <a:lstStyle>
            <a:lvl1pPr algn="r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/>
            </a:lvl1pPr>
          </a:lstStyle>
          <a:p>
            <a:r>
              <a:rPr dirty="0"/>
              <a:t>doc.: IEEE 802.11-2</a:t>
            </a:r>
            <a:r>
              <a:rPr lang="en-US" dirty="0"/>
              <a:t>5</a:t>
            </a:r>
            <a:r>
              <a:rPr dirty="0"/>
              <a:t>/</a:t>
            </a:r>
            <a:r>
              <a:rPr lang="en-US" dirty="0"/>
              <a:t>1700</a:t>
            </a:r>
            <a:r>
              <a:rPr dirty="0"/>
              <a:t>r</a:t>
            </a:r>
            <a:r>
              <a:rPr lang="en-US" dirty="0"/>
              <a:t>1</a:t>
            </a:r>
            <a:endParaRPr dirty="0"/>
          </a:p>
        </p:txBody>
      </p:sp>
      <p:sp>
        <p:nvSpPr>
          <p:cNvPr id="6" name="Title Text"/>
          <p:cNvSpPr txBox="1">
            <a:spLocks noGrp="1"/>
          </p:cNvSpPr>
          <p:nvPr>
            <p:ph type="title"/>
          </p:nvPr>
        </p:nvSpPr>
        <p:spPr>
          <a:xfrm>
            <a:off x="914400" y="685801"/>
            <a:ext cx="10361085" cy="10652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6079" tIns="46079" rIns="46079" bIns="4607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63192" y="6475414"/>
            <a:ext cx="165101" cy="184027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ctr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8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6079" tIns="46079" rIns="46079" bIns="46079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710ED5-ACDF-1F4E-9ADE-CB25E3055BD7}"/>
              </a:ext>
            </a:extLst>
          </p:cNvPr>
          <p:cNvSpPr txBox="1"/>
          <p:nvPr userDrawn="1"/>
        </p:nvSpPr>
        <p:spPr>
          <a:xfrm>
            <a:off x="842417" y="186832"/>
            <a:ext cx="1850826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449262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Times New Roman"/>
              </a:rPr>
              <a:t>September 2025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</p:sldLayoutIdLst>
  <p:transition spd="med"/>
  <p:txStyles>
    <p:titleStyle>
      <a:lvl1pPr marL="0" marR="0" indent="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4572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9144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13716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18288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22860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27432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32004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36576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9pPr>
    </p:titleStyle>
    <p:bodyStyle>
      <a:lvl1pPr marL="342900" marR="0" indent="-342900" algn="l" defTabSz="449262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1pPr>
      <a:lvl2pPr marL="342900" marR="0" indent="114300" algn="l" defTabSz="449262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2pPr>
      <a:lvl3pPr marL="342900" marR="0" indent="571500" algn="l" defTabSz="449262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3pPr>
      <a:lvl4pPr marL="342900" marR="0" indent="1028700" algn="l" defTabSz="449262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4pPr>
      <a:lvl5pPr marL="342900" marR="0" indent="1485900" algn="l" defTabSz="449262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5pPr>
      <a:lvl6pPr marL="342900" marR="0" indent="1943100" algn="l" defTabSz="449262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6pPr>
      <a:lvl7pPr marL="342900" marR="0" indent="2400300" algn="l" defTabSz="449262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7pPr>
      <a:lvl8pPr marL="342900" marR="0" indent="2857500" algn="l" defTabSz="449262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8pPr>
      <a:lvl9pPr marL="342900" marR="0" indent="3314700" algn="l" defTabSz="449262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9pPr>
    </p:bodyStyle>
    <p:otherStyle>
      <a:lvl1pPr marL="0" marR="0" indent="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4572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9144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13716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18288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22860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27432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32004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36576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/>
              <a:t>TGbi</a:t>
            </a:r>
            <a:r>
              <a:rPr lang="en-US" dirty="0"/>
              <a:t> Closing Report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2025-09-18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 kern="12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9pPr>
          </a:lstStyle>
          <a:p>
            <a:fld id="{DE40C9FC-4879-4F20-9ECA-A574A90476B7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E58E41AC-ABC9-0442-ABCD-65D4805237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288441"/>
              </p:ext>
            </p:extLst>
          </p:nvPr>
        </p:nvGraphicFramePr>
        <p:xfrm>
          <a:off x="1545546" y="2687320"/>
          <a:ext cx="9274855" cy="1717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4971">
                  <a:extLst>
                    <a:ext uri="{9D8B030D-6E8A-4147-A177-3AD203B41FA5}">
                      <a16:colId xmlns:a16="http://schemas.microsoft.com/office/drawing/2014/main" val="1606451671"/>
                    </a:ext>
                  </a:extLst>
                </a:gridCol>
                <a:gridCol w="1854971">
                  <a:extLst>
                    <a:ext uri="{9D8B030D-6E8A-4147-A177-3AD203B41FA5}">
                      <a16:colId xmlns:a16="http://schemas.microsoft.com/office/drawing/2014/main" val="2597420575"/>
                    </a:ext>
                  </a:extLst>
                </a:gridCol>
                <a:gridCol w="1854971">
                  <a:extLst>
                    <a:ext uri="{9D8B030D-6E8A-4147-A177-3AD203B41FA5}">
                      <a16:colId xmlns:a16="http://schemas.microsoft.com/office/drawing/2014/main" val="3297511963"/>
                    </a:ext>
                  </a:extLst>
                </a:gridCol>
                <a:gridCol w="1854971">
                  <a:extLst>
                    <a:ext uri="{9D8B030D-6E8A-4147-A177-3AD203B41FA5}">
                      <a16:colId xmlns:a16="http://schemas.microsoft.com/office/drawing/2014/main" val="251461058"/>
                    </a:ext>
                  </a:extLst>
                </a:gridCol>
                <a:gridCol w="1854971">
                  <a:extLst>
                    <a:ext uri="{9D8B030D-6E8A-4147-A177-3AD203B41FA5}">
                      <a16:colId xmlns:a16="http://schemas.microsoft.com/office/drawing/2014/main" val="1740270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Affiliation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Email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905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Carol Ansley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Cox Communications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+1 404 229 1672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carol@ansley.com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771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9971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5891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5079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Footer Placeholder 2"/>
          <p:cNvSpPr txBox="1"/>
          <p:nvPr/>
        </p:nvSpPr>
        <p:spPr>
          <a:xfrm>
            <a:off x="7143757" y="6475414"/>
            <a:ext cx="4246027" cy="184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r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/>
            </a:lvl1pPr>
          </a:lstStyle>
          <a:p>
            <a:r>
              <a:rPr lang="en-US" dirty="0"/>
              <a:t>Carol Ansley</a:t>
            </a:r>
            <a:r>
              <a:rPr dirty="0"/>
              <a:t> (</a:t>
            </a:r>
            <a:r>
              <a:rPr lang="en-US" dirty="0"/>
              <a:t>Cox</a:t>
            </a:r>
            <a:r>
              <a:rPr dirty="0"/>
              <a:t>)</a:t>
            </a:r>
          </a:p>
        </p:txBody>
      </p:sp>
      <p:sp>
        <p:nvSpPr>
          <p:cNvPr id="80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6082242" y="6475414"/>
            <a:ext cx="127001" cy="18402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2</a:t>
            </a:fld>
            <a:endParaRPr/>
          </a:p>
        </p:txBody>
      </p:sp>
      <p:sp>
        <p:nvSpPr>
          <p:cNvPr id="81" name="Title 1"/>
          <p:cNvSpPr txBox="1">
            <a:spLocks noGrp="1"/>
          </p:cNvSpPr>
          <p:nvPr>
            <p:ph type="title" idx="4294967295"/>
          </p:nvPr>
        </p:nvSpPr>
        <p:spPr>
          <a:xfrm>
            <a:off x="2209800" y="457200"/>
            <a:ext cx="7772400" cy="1066800"/>
          </a:xfrm>
          <a:prstGeom prst="rect">
            <a:avLst/>
          </a:prstGeom>
        </p:spPr>
        <p:txBody>
          <a:bodyPr lIns="45719" tIns="45719" rIns="45719" bIns="45719"/>
          <a:lstStyle/>
          <a:p>
            <a:r>
              <a:rPr dirty="0"/>
              <a:t>IEEE 802.11 </a:t>
            </a:r>
            <a:r>
              <a:rPr lang="en-US" dirty="0" err="1"/>
              <a:t>TGbi</a:t>
            </a:r>
            <a:endParaRPr dirty="0"/>
          </a:p>
        </p:txBody>
      </p:sp>
      <p:sp>
        <p:nvSpPr>
          <p:cNvPr id="82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762000" y="1524000"/>
            <a:ext cx="10210800" cy="4572000"/>
          </a:xfrm>
          <a:prstGeom prst="rect">
            <a:avLst/>
          </a:prstGeom>
        </p:spPr>
        <p:txBody>
          <a:bodyPr lIns="45719" tIns="45719" rIns="45719" bIns="45719">
            <a:normAutofit fontScale="85000" lnSpcReduction="20000"/>
          </a:bodyPr>
          <a:lstStyle/>
          <a:p>
            <a:pPr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b="0" dirty="0"/>
              <a:t>TGbi met 5 times during this interim session.</a:t>
            </a:r>
          </a:p>
          <a:p>
            <a:pPr marL="0" indent="0">
              <a:buClr>
                <a:srgbClr val="000000"/>
              </a:buClr>
              <a:buSzPct val="100000"/>
            </a:pPr>
            <a:endParaRPr lang="en-US" b="0" dirty="0"/>
          </a:p>
          <a:p>
            <a:pPr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b="0" dirty="0"/>
              <a:t>We worked through 9 submissions covering over 200 comment resolutions.</a:t>
            </a:r>
          </a:p>
          <a:p>
            <a:pPr marL="0" indent="0">
              <a:buClr>
                <a:srgbClr val="000000"/>
              </a:buClr>
              <a:buSzPct val="100000"/>
            </a:pPr>
            <a:endParaRPr lang="en-US" b="0" dirty="0"/>
          </a:p>
          <a:p>
            <a:pPr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b="0" dirty="0"/>
              <a:t>We have 6 teleconferences planned before the November meeting with a goal to complete comment resolution by the November meeting.</a:t>
            </a:r>
          </a:p>
          <a:p>
            <a:pPr lvl="1">
              <a:buFont typeface="Arial"/>
              <a:buChar char="•"/>
            </a:pPr>
            <a:r>
              <a:rPr lang="en-US" sz="2200" spc="-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Telecons: Wednesday, 2 hours (10am-noonEDT): Oct. 1, 8, 29</a:t>
            </a:r>
          </a:p>
          <a:p>
            <a:pPr lvl="1">
              <a:buFont typeface="Arial"/>
              <a:buChar char="•"/>
            </a:pPr>
            <a:r>
              <a:rPr lang="en-US" sz="2200" spc="-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Additional telecons, 3 hours (9am-12:30pm EDT), Oct. 13, 14, 15</a:t>
            </a:r>
            <a:endParaRPr lang="en-US" sz="3500" b="0" dirty="0"/>
          </a:p>
          <a:p>
            <a:pPr>
              <a:buClr>
                <a:srgbClr val="000000"/>
              </a:buClr>
              <a:buSzPct val="100000"/>
              <a:buFont typeface="Arial"/>
              <a:buChar char="•"/>
            </a:pPr>
            <a:endParaRPr lang="en-US" b="0" dirty="0"/>
          </a:p>
          <a:p>
            <a:pPr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b="0" dirty="0"/>
              <a:t>We also passed a motion to send a request to NESCOM to change the PAR title for our amendment to “Enhanced service with privacy protection”.</a:t>
            </a:r>
          </a:p>
          <a:p>
            <a:pPr>
              <a:buClr>
                <a:srgbClr val="000000"/>
              </a:buClr>
              <a:buSzPct val="100000"/>
              <a:buFont typeface="Arial"/>
              <a:buChar char="•"/>
            </a:pPr>
            <a:endParaRPr lang="en-US" b="0" dirty="0"/>
          </a:p>
          <a:p>
            <a:pPr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b="0" dirty="0"/>
              <a:t>An interim draft, D2.1, is planned that will incorporate resolutions for most of the editorial comments.  The MDR will use the Draft 2.1 version to avoid duplication of editorial comments.</a:t>
            </a:r>
          </a:p>
          <a:p>
            <a:pPr marL="0" indent="0">
              <a:buClr>
                <a:srgbClr val="000000"/>
              </a:buClr>
              <a:buSzPct val="100000"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3A60627-1ECB-DA47-B9C7-75BD7DBED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– MDR Update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685247-17BB-1747-8EE0-02714A250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9800" y="1751762"/>
            <a:ext cx="7770814" cy="387066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TG use case start:				March 2021</a:t>
            </a:r>
          </a:p>
          <a:p>
            <a:r>
              <a:rPr lang="en-US" dirty="0"/>
              <a:t>Use case completion:			February 2022</a:t>
            </a:r>
          </a:p>
          <a:p>
            <a:r>
              <a:rPr lang="en-US" dirty="0"/>
              <a:t>Features identified:				September 2022</a:t>
            </a:r>
          </a:p>
          <a:p>
            <a:r>
              <a:rPr lang="en-US" dirty="0"/>
              <a:t>Comment collection:			</a:t>
            </a:r>
            <a:r>
              <a:rPr lang="en-US" dirty="0">
                <a:solidFill>
                  <a:schemeClr val="tx1"/>
                </a:solidFill>
              </a:rPr>
              <a:t>May 2024</a:t>
            </a:r>
          </a:p>
          <a:p>
            <a:r>
              <a:rPr lang="en-US" dirty="0">
                <a:solidFill>
                  <a:schemeClr val="tx1"/>
                </a:solidFill>
              </a:rPr>
              <a:t>LB initial:   						January 2025</a:t>
            </a:r>
          </a:p>
          <a:p>
            <a:r>
              <a:rPr lang="en-US" dirty="0">
                <a:solidFill>
                  <a:schemeClr val="tx1"/>
                </a:solidFill>
              </a:rPr>
              <a:t>LB re-circ:  						August 2025 </a:t>
            </a:r>
          </a:p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MDR: 							</a:t>
            </a:r>
            <a:r>
              <a:rPr lang="en-US" strike="sngStrike" dirty="0">
                <a:solidFill>
                  <a:schemeClr val="tx1">
                    <a:lumMod val="95000"/>
                    <a:lumOff val="5000"/>
                  </a:schemeClr>
                </a:solidFill>
              </a:rPr>
              <a:t>August 2025 </a:t>
            </a:r>
            <a:r>
              <a:rPr lang="en-US" dirty="0">
                <a:solidFill>
                  <a:srgbClr val="FF0000"/>
                </a:solidFill>
              </a:rPr>
              <a:t>October 2025</a:t>
            </a:r>
          </a:p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Ballot Pool: 						September 2025</a:t>
            </a:r>
          </a:p>
          <a:p>
            <a:r>
              <a:rPr lang="en-US" dirty="0">
                <a:solidFill>
                  <a:schemeClr val="tx1"/>
                </a:solidFill>
              </a:rPr>
              <a:t>SA ballot: 						January 2026</a:t>
            </a:r>
          </a:p>
          <a:p>
            <a:r>
              <a:rPr lang="en-US" dirty="0">
                <a:solidFill>
                  <a:schemeClr val="tx1"/>
                </a:solidFill>
              </a:rPr>
              <a:t>SA re-circ: 						March 2026 </a:t>
            </a:r>
          </a:p>
          <a:p>
            <a:r>
              <a:rPr lang="en-US" dirty="0">
                <a:solidFill>
                  <a:schemeClr val="tx1"/>
                </a:solidFill>
              </a:rPr>
              <a:t>802.11/LMSC approval: 			May 2026</a:t>
            </a:r>
          </a:p>
          <a:p>
            <a:r>
              <a:rPr lang="en-US" dirty="0">
                <a:solidFill>
                  <a:schemeClr val="tx1"/>
                </a:solidFill>
              </a:rPr>
              <a:t>RevCom/SASB approval: 		July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367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311</Words>
  <Application>Microsoft Office PowerPoint</Application>
  <PresentationFormat>Widescreen</PresentationFormat>
  <Paragraphs>44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Office Theme</vt:lpstr>
      <vt:lpstr>TGbi Closing Report</vt:lpstr>
      <vt:lpstr>IEEE 802.11 TGbi</vt:lpstr>
      <vt:lpstr>Timeline – MDR Update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802.11 RCM SG – September 2020</dc:title>
  <cp:lastModifiedBy>Ansley, Carol (CCI-Atlanta)</cp:lastModifiedBy>
  <cp:revision>48</cp:revision>
  <dcterms:modified xsi:type="dcterms:W3CDTF">2025-09-19T05:47:48Z</dcterms:modified>
</cp:coreProperties>
</file>