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4"/>
    <p:sldMasterId id="2147487025" r:id="rId5"/>
  </p:sldMasterIdLst>
  <p:notesMasterIdLst>
    <p:notesMasterId r:id="rId10"/>
  </p:notesMasterIdLst>
  <p:handoutMasterIdLst>
    <p:handoutMasterId r:id="rId11"/>
  </p:handoutMasterIdLst>
  <p:sldIdLst>
    <p:sldId id="331" r:id="rId6"/>
    <p:sldId id="577" r:id="rId7"/>
    <p:sldId id="593" r:id="rId8"/>
    <p:sldId id="601" r:id="rId9"/>
  </p:sldIdLst>
  <p:sldSz cx="12192000" cy="6858000"/>
  <p:notesSz cx="6794500" cy="9931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312">
          <p15:clr>
            <a:srgbClr val="A4A3A4"/>
          </p15:clr>
        </p15:guide>
        <p15:guide id="2" pos="2822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im Lansford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Keine Formatvorlage, Tabellenras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3" autoAdjust="0"/>
    <p:restoredTop sz="93775" autoAdjust="0"/>
  </p:normalViewPr>
  <p:slideViewPr>
    <p:cSldViewPr showGuides="1">
      <p:cViewPr varScale="1">
        <p:scale>
          <a:sx n="96" d="100"/>
          <a:sy n="96" d="100"/>
        </p:scale>
        <p:origin x="101" y="278"/>
      </p:cViewPr>
      <p:guideLst>
        <p:guide orient="horz" pos="2160"/>
        <p:guide pos="3840"/>
      </p:guideLst>
    </p:cSldViewPr>
  </p:slideViewPr>
  <p:outlineViewPr>
    <p:cViewPr>
      <p:scale>
        <a:sx n="50" d="100"/>
        <a:sy n="50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howGuides="1">
      <p:cViewPr>
        <p:scale>
          <a:sx n="100" d="100"/>
          <a:sy n="100" d="100"/>
        </p:scale>
        <p:origin x="708" y="270"/>
      </p:cViewPr>
      <p:guideLst>
        <p:guide orient="horz" pos="2312"/>
        <p:guide pos="282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handoutMaster" Target="handoutMasters/handoutMaster1.xml"/><Relationship Id="rId5" Type="http://schemas.openxmlformats.org/officeDocument/2006/relationships/slideMaster" Target="slideMasters/slideMaster2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355FA4C3-EA6F-4DEC-9A5B-DA9F4B2DCCD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286125" y="206375"/>
            <a:ext cx="2825750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algn="r" defTabSz="933450">
              <a:defRPr sz="1400" b="1"/>
            </a:lvl1pPr>
          </a:lstStyle>
          <a:p>
            <a:pPr>
              <a:defRPr/>
            </a:pPr>
            <a:r>
              <a:rPr lang="en-GB"/>
              <a:t>doc.: IEEE 802.11-12/0866r0</a:t>
            </a: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C3847927-4241-4395-85F2-4DA1D4673C1D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682625" y="206375"/>
            <a:ext cx="2046288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defTabSz="933450">
              <a:defRPr sz="1400" b="1"/>
            </a:lvl1pPr>
          </a:lstStyle>
          <a:p>
            <a:pPr>
              <a:defRPr/>
            </a:pPr>
            <a:r>
              <a:rPr lang="en-US" altLang="en-US"/>
              <a:t>July 2013</a:t>
            </a:r>
            <a:endParaRPr lang="en-GB" altLang="en-US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0835B85C-0C92-4AAB-B5CD-5874F0F84968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3779838" y="9612313"/>
            <a:ext cx="2409825" cy="18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 defTabSz="933450">
              <a:defRPr/>
            </a:lvl1pPr>
          </a:lstStyle>
          <a:p>
            <a:pPr>
              <a:defRPr/>
            </a:pPr>
            <a:r>
              <a:rPr lang="en-GB"/>
              <a:t>Clint Chaplin, Chair (Samsung)</a:t>
            </a:r>
          </a:p>
        </p:txBody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216F8561-CC11-4763-86D6-E7ED36EFF48D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067050" y="9612313"/>
            <a:ext cx="512763" cy="18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ctr" defTabSz="933450">
              <a:defRPr/>
            </a:lvl1pPr>
          </a:lstStyle>
          <a:p>
            <a:pPr>
              <a:defRPr/>
            </a:pPr>
            <a:r>
              <a:rPr lang="en-GB" altLang="en-US"/>
              <a:t>Page </a:t>
            </a:r>
            <a:fld id="{57FCF0B3-7731-4F1D-B8C3-11FBCE2C469A}" type="slidenum">
              <a:rPr lang="en-GB" altLang="en-US"/>
              <a:pPr>
                <a:defRPr/>
              </a:pPr>
              <a:t>‹Nr.›</a:t>
            </a:fld>
            <a:endParaRPr lang="en-GB" altLang="en-US"/>
          </a:p>
        </p:txBody>
      </p:sp>
      <p:sp>
        <p:nvSpPr>
          <p:cNvPr id="14342" name="Line 6">
            <a:extLst>
              <a:ext uri="{FF2B5EF4-FFF2-40B4-BE49-F238E27FC236}">
                <a16:creationId xmlns:a16="http://schemas.microsoft.com/office/drawing/2014/main" id="{641CFDED-7E2E-4575-8988-82AD3DFF59E5}"/>
              </a:ext>
            </a:extLst>
          </p:cNvPr>
          <p:cNvSpPr>
            <a:spLocks noChangeShapeType="1"/>
          </p:cNvSpPr>
          <p:nvPr/>
        </p:nvSpPr>
        <p:spPr bwMode="auto">
          <a:xfrm>
            <a:off x="681038" y="415925"/>
            <a:ext cx="543242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11" name="Rectangle 7">
            <a:extLst>
              <a:ext uri="{FF2B5EF4-FFF2-40B4-BE49-F238E27FC236}">
                <a16:creationId xmlns:a16="http://schemas.microsoft.com/office/drawing/2014/main" id="{EE46596A-ED38-406F-B588-A1AE73AFE6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1038" y="9612313"/>
            <a:ext cx="711200" cy="182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GB" altLang="en-US"/>
              <a:t>Submission</a:t>
            </a:r>
          </a:p>
        </p:txBody>
      </p:sp>
      <p:sp>
        <p:nvSpPr>
          <p:cNvPr id="14344" name="Line 8">
            <a:extLst>
              <a:ext uri="{FF2B5EF4-FFF2-40B4-BE49-F238E27FC236}">
                <a16:creationId xmlns:a16="http://schemas.microsoft.com/office/drawing/2014/main" id="{1F70B89B-C42B-4632-971C-B4FBC7A790DD}"/>
              </a:ext>
            </a:extLst>
          </p:cNvPr>
          <p:cNvSpPr>
            <a:spLocks noChangeShapeType="1"/>
          </p:cNvSpPr>
          <p:nvPr/>
        </p:nvSpPr>
        <p:spPr bwMode="auto">
          <a:xfrm>
            <a:off x="681038" y="9599613"/>
            <a:ext cx="5583237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A165344A-BCBA-4503-B758-E91B70190134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328988" y="120650"/>
            <a:ext cx="2825750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algn="r" defTabSz="933450">
              <a:defRPr sz="1400" b="1"/>
            </a:lvl1pPr>
          </a:lstStyle>
          <a:p>
            <a:pPr>
              <a:defRPr/>
            </a:pPr>
            <a:r>
              <a:rPr lang="en-GB"/>
              <a:t>doc.: IEEE 802.11-12/0866r0</a:t>
            </a: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92CFA2B8-A839-4F7B-A8F9-45D426ADBADE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641350" y="120650"/>
            <a:ext cx="2046288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defTabSz="933450">
              <a:defRPr sz="1400" b="1"/>
            </a:lvl1pPr>
          </a:lstStyle>
          <a:p>
            <a:pPr>
              <a:defRPr/>
            </a:pPr>
            <a:r>
              <a:rPr lang="en-US" altLang="en-US"/>
              <a:t>July 2013</a:t>
            </a:r>
            <a:endParaRPr lang="en-GB" altLang="en-US"/>
          </a:p>
        </p:txBody>
      </p:sp>
      <p:sp>
        <p:nvSpPr>
          <p:cNvPr id="13316" name="Rectangle 4">
            <a:extLst>
              <a:ext uri="{FF2B5EF4-FFF2-40B4-BE49-F238E27FC236}">
                <a16:creationId xmlns:a16="http://schemas.microsoft.com/office/drawing/2014/main" id="{187CA89A-6CFC-4CD6-A115-29A0939E37FC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0013" y="750888"/>
            <a:ext cx="6596062" cy="371157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53" name="Rectangle 5">
            <a:extLst>
              <a:ext uri="{FF2B5EF4-FFF2-40B4-BE49-F238E27FC236}">
                <a16:creationId xmlns:a16="http://schemas.microsoft.com/office/drawing/2014/main" id="{C5E92402-188A-4BA7-8E2B-60EBEB15FFE6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4875" y="4716463"/>
            <a:ext cx="4984750" cy="4471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746" tIns="46079" rIns="93746" bIns="4607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2054" name="Rectangle 6">
            <a:extLst>
              <a:ext uri="{FF2B5EF4-FFF2-40B4-BE49-F238E27FC236}">
                <a16:creationId xmlns:a16="http://schemas.microsoft.com/office/drawing/2014/main" id="{E2EF01C8-FB3D-4155-B52F-C120FD4754F2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3286125" y="9615488"/>
            <a:ext cx="2868613" cy="18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5pPr marL="458788" lvl="4" algn="r" defTabSz="933450">
              <a:defRPr/>
            </a:lvl5pPr>
          </a:lstStyle>
          <a:p>
            <a:pPr lvl="4">
              <a:defRPr/>
            </a:pPr>
            <a:r>
              <a:rPr lang="en-GB"/>
              <a:t>Clint Chaplin, Chair (Samsung)</a:t>
            </a:r>
          </a:p>
        </p:txBody>
      </p:sp>
      <p:sp>
        <p:nvSpPr>
          <p:cNvPr id="2055" name="Rectangle 7">
            <a:extLst>
              <a:ext uri="{FF2B5EF4-FFF2-40B4-BE49-F238E27FC236}">
                <a16:creationId xmlns:a16="http://schemas.microsoft.com/office/drawing/2014/main" id="{CBACD2E4-B6D6-47BB-8DEB-DC83A37FBF3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146425" y="9615488"/>
            <a:ext cx="512763" cy="18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 defTabSz="933450">
              <a:defRPr/>
            </a:lvl1pPr>
          </a:lstStyle>
          <a:p>
            <a:pPr>
              <a:defRPr/>
            </a:pPr>
            <a:r>
              <a:rPr lang="en-GB" altLang="en-US"/>
              <a:t>Page </a:t>
            </a:r>
            <a:fld id="{DF0BDB8A-338A-47B7-8BD3-8ABAE343A782}" type="slidenum">
              <a:rPr lang="en-GB" altLang="en-US"/>
              <a:pPr>
                <a:defRPr/>
              </a:pPr>
              <a:t>‹Nr.›</a:t>
            </a:fld>
            <a:endParaRPr lang="en-GB" altLang="en-US"/>
          </a:p>
        </p:txBody>
      </p:sp>
      <p:sp>
        <p:nvSpPr>
          <p:cNvPr id="11272" name="Rectangle 8">
            <a:extLst>
              <a:ext uri="{FF2B5EF4-FFF2-40B4-BE49-F238E27FC236}">
                <a16:creationId xmlns:a16="http://schemas.microsoft.com/office/drawing/2014/main" id="{5AB43281-AFEB-4794-91F4-4DEB6BFEFF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9613" y="9615488"/>
            <a:ext cx="711200" cy="182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GB" altLang="en-US"/>
              <a:t>Submission</a:t>
            </a:r>
          </a:p>
        </p:txBody>
      </p:sp>
      <p:sp>
        <p:nvSpPr>
          <p:cNvPr id="13321" name="Line 9">
            <a:extLst>
              <a:ext uri="{FF2B5EF4-FFF2-40B4-BE49-F238E27FC236}">
                <a16:creationId xmlns:a16="http://schemas.microsoft.com/office/drawing/2014/main" id="{1FBD192C-DBBB-44D7-9ACD-C05E8D1BDA64}"/>
              </a:ext>
            </a:extLst>
          </p:cNvPr>
          <p:cNvSpPr>
            <a:spLocks noChangeShapeType="1"/>
          </p:cNvSpPr>
          <p:nvPr/>
        </p:nvSpPr>
        <p:spPr bwMode="auto">
          <a:xfrm>
            <a:off x="709613" y="9613900"/>
            <a:ext cx="53752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2" name="Line 10">
            <a:extLst>
              <a:ext uri="{FF2B5EF4-FFF2-40B4-BE49-F238E27FC236}">
                <a16:creationId xmlns:a16="http://schemas.microsoft.com/office/drawing/2014/main" id="{84C20D1D-C99C-4F5B-8BB7-121273774E7A}"/>
              </a:ext>
            </a:extLst>
          </p:cNvPr>
          <p:cNvSpPr>
            <a:spLocks noChangeShapeType="1"/>
          </p:cNvSpPr>
          <p:nvPr/>
        </p:nvSpPr>
        <p:spPr bwMode="auto">
          <a:xfrm>
            <a:off x="635000" y="317500"/>
            <a:ext cx="55245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/>
  <p:notesStyle>
    <a:lvl1pPr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114300"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228600"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342900"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457200"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3">
            <a:extLst>
              <a:ext uri="{FF2B5EF4-FFF2-40B4-BE49-F238E27FC236}">
                <a16:creationId xmlns:a16="http://schemas.microsoft.com/office/drawing/2014/main" id="{3A05B6FB-C83E-4290-9970-C5E70BA5C1D7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z="1400" dirty="0"/>
              <a:t>July 2013</a:t>
            </a:r>
            <a:endParaRPr lang="en-GB" altLang="en-US" sz="1400" dirty="0"/>
          </a:p>
        </p:txBody>
      </p:sp>
      <p:sp>
        <p:nvSpPr>
          <p:cNvPr id="16387" name="Rectangle 2">
            <a:extLst>
              <a:ext uri="{FF2B5EF4-FFF2-40B4-BE49-F238E27FC236}">
                <a16:creationId xmlns:a16="http://schemas.microsoft.com/office/drawing/2014/main" id="{5A63EC56-B4BE-426E-9AA5-2517DE112631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>
          <a:xfrm>
            <a:off x="5513388" y="120650"/>
            <a:ext cx="641350" cy="2127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GB" altLang="en-US" sz="1400"/>
              <a:t>doc.: IEEE 802.11-12/0866r0</a:t>
            </a:r>
          </a:p>
        </p:txBody>
      </p:sp>
      <p:sp>
        <p:nvSpPr>
          <p:cNvPr id="16388" name="Rectangle 3">
            <a:extLst>
              <a:ext uri="{FF2B5EF4-FFF2-40B4-BE49-F238E27FC236}">
                <a16:creationId xmlns:a16="http://schemas.microsoft.com/office/drawing/2014/main" id="{D0F9F363-1290-4AD6-BB78-89D441B3710A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641350" y="120650"/>
            <a:ext cx="827088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b">
            <a:spAutoFit/>
          </a:bodyPr>
          <a:lstStyle>
            <a:lvl1pPr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GB" altLang="en-US" sz="1400" b="1"/>
              <a:t>September 2012</a:t>
            </a:r>
          </a:p>
        </p:txBody>
      </p:sp>
      <p:sp>
        <p:nvSpPr>
          <p:cNvPr id="16389" name="Rectangle 6">
            <a:extLst>
              <a:ext uri="{FF2B5EF4-FFF2-40B4-BE49-F238E27FC236}">
                <a16:creationId xmlns:a16="http://schemas.microsoft.com/office/drawing/2014/main" id="{8A193706-B9F7-4644-BCC3-000DE246E82E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>
          <a:xfrm>
            <a:off x="5230813" y="9615488"/>
            <a:ext cx="923925" cy="1825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458788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915988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1373188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1830388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2287588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lvl="4">
              <a:spcBef>
                <a:spcPct val="0"/>
              </a:spcBef>
            </a:pPr>
            <a:r>
              <a:rPr lang="en-GB" altLang="en-US"/>
              <a:t>Clint Chaplin, Chair (Samsung)</a:t>
            </a:r>
          </a:p>
        </p:txBody>
      </p:sp>
      <p:sp>
        <p:nvSpPr>
          <p:cNvPr id="16390" name="Rectangle 7">
            <a:extLst>
              <a:ext uri="{FF2B5EF4-FFF2-40B4-BE49-F238E27FC236}">
                <a16:creationId xmlns:a16="http://schemas.microsoft.com/office/drawing/2014/main" id="{B539D40C-219E-401C-9904-DCD51F7C742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GB" altLang="en-US"/>
              <a:t>Page </a:t>
            </a:r>
            <a:fld id="{466E0592-371B-4CCA-A858-E28D61E119F1}" type="slidenum">
              <a:rPr lang="en-GB" altLang="en-US" smtClean="0"/>
              <a:pPr>
                <a:spcBef>
                  <a:spcPct val="0"/>
                </a:spcBef>
              </a:pPr>
              <a:t>1</a:t>
            </a:fld>
            <a:endParaRPr lang="en-GB" altLang="en-US"/>
          </a:p>
        </p:txBody>
      </p:sp>
      <p:sp>
        <p:nvSpPr>
          <p:cNvPr id="16391" name="Rectangle 2">
            <a:extLst>
              <a:ext uri="{FF2B5EF4-FFF2-40B4-BE49-F238E27FC236}">
                <a16:creationId xmlns:a16="http://schemas.microsoft.com/office/drawing/2014/main" id="{F2EC43D5-7B9C-453D-81A9-6D0A9256F05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8425" y="750888"/>
            <a:ext cx="6597650" cy="3711575"/>
          </a:xfrm>
          <a:ln/>
        </p:spPr>
      </p:sp>
      <p:sp>
        <p:nvSpPr>
          <p:cNvPr id="16392" name="Rectangle 3">
            <a:extLst>
              <a:ext uri="{FF2B5EF4-FFF2-40B4-BE49-F238E27FC236}">
                <a16:creationId xmlns:a16="http://schemas.microsoft.com/office/drawing/2014/main" id="{31A5E591-9660-44DA-A906-BDC20E14579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8162BB5-2F43-4C93-A65F-DE6CD46E77E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July 2013</a:t>
            </a:r>
            <a:endParaRPr lang="en-GB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C5295A9-EA8A-498A-BD6F-FB29FDF0A47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9429750" y="6475413"/>
            <a:ext cx="1962150" cy="1841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Clint Chaplin, Chair (Samsung)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391E083-D178-43A6-B7CC-C07C3A9389C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Slide </a:t>
            </a:r>
            <a:fld id="{C90FC3A3-301E-4F8D-8839-43598ECC5F75}" type="slidenum">
              <a:rPr lang="en-GB" altLang="en-US"/>
              <a:pPr>
                <a:defRPr/>
              </a:pPr>
              <a:t>‹Nr.›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3183935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514D9B2-19E2-4D39-B902-C7695CA5DA6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July 2013</a:t>
            </a:r>
            <a:endParaRPr lang="en-GB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795563E-A754-441A-B624-E05B0D0CBD8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9429750" y="6475413"/>
            <a:ext cx="1962150" cy="1841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Clint Chaplin, Chair (Samsung)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53993DB-068F-48A7-ACFE-E922D57F09D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Slide </a:t>
            </a:r>
            <a:fld id="{A45D35EB-F145-4DCE-B653-E0E78232D041}" type="slidenum">
              <a:rPr lang="en-GB" altLang="en-US"/>
              <a:pPr>
                <a:defRPr/>
              </a:pPr>
              <a:t>‹Nr.›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5795127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6800" y="685800"/>
            <a:ext cx="2590800" cy="5410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569200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B55944A-7797-439F-86E7-EE09F6FC949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July 2013</a:t>
            </a:r>
            <a:endParaRPr lang="en-GB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C615415-EB2D-4B72-A5C2-33558C2B237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9429750" y="6475413"/>
            <a:ext cx="1962150" cy="1841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Clint Chaplin, Chair (Samsung)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4D87681-822D-4A90-AB45-BEB1A3401CF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Slide </a:t>
            </a:r>
            <a:fld id="{C9234C9D-468D-4AD0-9264-55B858844790}" type="slidenum">
              <a:rPr lang="en-GB" altLang="en-US"/>
              <a:pPr>
                <a:defRPr/>
              </a:pPr>
              <a:t>‹Nr.›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5646392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914400" y="685800"/>
            <a:ext cx="10360440" cy="1064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de-DE" sz="1800" b="0" strike="noStrike" spc="-1">
              <a:solidFill>
                <a:schemeClr val="dk1"/>
              </a:solidFill>
              <a:latin typeface="Times New Roman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/>
          </p:nvPr>
        </p:nvSpPr>
        <p:spPr>
          <a:xfrm>
            <a:off x="914400" y="1981080"/>
            <a:ext cx="10360440" cy="4112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de-DE" sz="2800" b="0" strike="noStrike" spc="-1">
              <a:solidFill>
                <a:schemeClr val="dk1"/>
              </a:solidFill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rPr lang="de-DE" dirty="0"/>
              <a:t>Volker Jungnickel, Fraunhofer HHI</a:t>
            </a:r>
            <a:endParaRPr dirty="0"/>
          </a:p>
        </p:txBody>
      </p:sp>
      <p:sp>
        <p:nvSpPr>
          <p:cNvPr id="5" name="PlaceHolder 4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622A89ED-BA48-469F-B252-92E9E4E37020}" type="slidenum">
              <a:t>‹Nr.›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r>
              <a:rPr lang="de-DE"/>
              <a:t>September 2025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26220770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529014E-E29C-478D-8CDE-9A88027343E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0"/>
              </a:spcBef>
              <a:buFontTx/>
              <a:buNone/>
              <a:defRPr/>
            </a:lvl1pPr>
          </a:lstStyle>
          <a:p>
            <a:pPr>
              <a:defRPr/>
            </a:pPr>
            <a:r>
              <a:rPr lang="en-US" altLang="en-US"/>
              <a:t>March 2019</a:t>
            </a:r>
            <a:endParaRPr lang="en-GB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EC967E2-6E9B-4605-BBEA-7F2E8AD12B7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9326563" y="6475413"/>
            <a:ext cx="2065337" cy="1841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Jim Lansford, Chair (Qualcomm)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E179BE3-BB4B-42FD-BB33-650F5C57BAB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Slide </a:t>
            </a:r>
            <a:fld id="{70BDA19C-3406-4C3B-948D-B5367C004F37}" type="slidenum">
              <a:rPr lang="en-GB" altLang="en-US"/>
              <a:pPr>
                <a:defRPr/>
              </a:pPr>
              <a:t>‹Nr.›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89771488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33326DC-8A0D-407E-94EB-FA212859076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July 2013</a:t>
            </a:r>
            <a:endParaRPr lang="en-GB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0F3188F-38BE-4A83-A7D3-192944DBE9A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9429750" y="6475413"/>
            <a:ext cx="1962150" cy="1841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Clint Chaplin, Chair (Samsung)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60F9A85-4476-48DE-AC4B-C30C4CCDA01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Slide </a:t>
            </a:r>
            <a:fld id="{C3D88D79-446B-4CF6-8697-1DE1636A63DF}" type="slidenum">
              <a:rPr lang="en-GB" altLang="en-US"/>
              <a:pPr>
                <a:defRPr/>
              </a:pPr>
              <a:t>‹Nr.›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272152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4BDD650-2424-47E3-98F1-A149E38BB68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July 2013</a:t>
            </a:r>
            <a:endParaRPr lang="en-GB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73F1FFB-4951-41EA-8164-B5F446A4B40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9429750" y="6475413"/>
            <a:ext cx="1962150" cy="1841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Clint Chaplin, Chair (Samsung)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7E7CA41-1F38-4130-8B42-CCD72E7B152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Slide </a:t>
            </a:r>
            <a:fld id="{3E2B3D2A-5CCD-4B5E-83C7-76A5672704EC}" type="slidenum">
              <a:rPr lang="en-GB" altLang="en-US"/>
              <a:pPr>
                <a:defRPr/>
              </a:pPr>
              <a:t>‹Nr.›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550653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642AB8B3-1849-4863-89AE-FD02F24DAE6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July 2013</a:t>
            </a:r>
            <a:endParaRPr lang="en-GB" alt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5F52CA75-157C-44C6-A594-8F14F5B25EA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9429750" y="6475413"/>
            <a:ext cx="1962150" cy="1841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Clint Chaplin, Chair (Samsung)</a:t>
            </a:r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ED40E0BD-BC0C-432B-9EFD-E2D02D4717F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Slide </a:t>
            </a:r>
            <a:fld id="{F52BE4A7-3B50-4AF2-A21C-B57AF6278BAB}" type="slidenum">
              <a:rPr lang="en-GB" altLang="en-US"/>
              <a:pPr>
                <a:defRPr/>
              </a:pPr>
              <a:t>‹Nr.›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0753419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C9D44B1E-F24B-4165-96E9-8985EC077C7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July 2013</a:t>
            </a:r>
            <a:endParaRPr lang="en-GB" alt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A08EF126-47DF-4016-BC2A-3310AC418F1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9429750" y="6475413"/>
            <a:ext cx="1962150" cy="1841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Clint Chaplin, Chair (Samsung)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0D433F7D-B59D-46B5-B18E-26666A009B9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Slide </a:t>
            </a:r>
            <a:fld id="{B0BD6BA7-8125-4068-88D7-758CD7708217}" type="slidenum">
              <a:rPr lang="en-GB" altLang="en-US"/>
              <a:pPr>
                <a:defRPr/>
              </a:pPr>
              <a:t>‹Nr.›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8166756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DED9B33B-6031-41A7-9206-1D975EAE2A0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928688" y="333375"/>
            <a:ext cx="1579562" cy="2762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September 2013</a:t>
            </a:r>
            <a:endParaRPr lang="en-GB" alt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E76C83DC-7CE0-4364-9DE9-2BAF8FCA415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9429750" y="6475413"/>
            <a:ext cx="1962150" cy="1841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Clint Chaplin, Chair (Samsung)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E6DC9481-B806-4833-83F4-BD4F8717715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Slide </a:t>
            </a:r>
            <a:fld id="{CF441D77-599F-438E-93D4-2ABF912CE1B6}" type="slidenum">
              <a:rPr lang="en-GB" altLang="en-US"/>
              <a:pPr>
                <a:defRPr/>
              </a:pPr>
              <a:t>‹Nr.›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91608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94671EC-64E2-4AFD-B525-CD2CF1FB5BF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July 2013</a:t>
            </a:r>
            <a:endParaRPr lang="en-GB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2AECCDC-152A-4934-97B0-AC6ED6A933B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9429750" y="6475413"/>
            <a:ext cx="1962150" cy="1841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Clint Chaplin, Chair (Samsung)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11EFFC2-9D69-4191-AF36-168A39127C7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Slide </a:t>
            </a:r>
            <a:fld id="{12F840D7-024E-4653-AFA7-60ED552D82B8}" type="slidenum">
              <a:rPr lang="en-GB" altLang="en-US"/>
              <a:pPr>
                <a:defRPr/>
              </a:pPr>
              <a:t>‹Nr.›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7471355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283C996-666C-4CDA-8E28-8FE98F63641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July 2013</a:t>
            </a:r>
            <a:endParaRPr lang="en-GB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F8BFBCF-4A28-436E-B4E2-9F8A24B2AFF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9429750" y="6475413"/>
            <a:ext cx="1962150" cy="1841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Clint Chaplin, Chair (Samsung)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25E9A10-9122-4DF6-934F-FE27C8E9DDF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Slide </a:t>
            </a:r>
            <a:fld id="{C2BF721C-17A9-4506-8341-59AC093A71F3}" type="slidenum">
              <a:rPr lang="en-GB" altLang="en-US"/>
              <a:pPr>
                <a:defRPr/>
              </a:pPr>
              <a:t>‹Nr.›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6415129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04648E16-6CD0-443C-9B3E-841C3100682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85800"/>
            <a:ext cx="103632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dirty="0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E7176AA4-0BA9-4071-AD64-5207EBAFCEB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2813" y="1989138"/>
            <a:ext cx="10363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1CADB04A-8BC5-4077-AD64-B68ADEED3033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28688" y="332601"/>
            <a:ext cx="15796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>
              <a:spcBef>
                <a:spcPct val="0"/>
              </a:spcBef>
              <a:buFontTx/>
              <a:buNone/>
              <a:defRPr sz="1800" b="1"/>
            </a:lvl1pPr>
          </a:lstStyle>
          <a:p>
            <a:pPr>
              <a:defRPr/>
            </a:pPr>
            <a:r>
              <a:rPr lang="en-US" altLang="en-US" dirty="0"/>
              <a:t>September 2025</a:t>
            </a:r>
            <a:endParaRPr lang="en-GB" altLang="en-US" dirty="0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38AB3E98-49DA-464A-B03C-7E5902DC0D58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9140258" y="6475413"/>
            <a:ext cx="2251642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>
              <a:defRPr/>
            </a:lvl1pPr>
          </a:lstStyle>
          <a:p>
            <a:pPr>
              <a:defRPr/>
            </a:pPr>
            <a:r>
              <a:rPr lang="en-GB" dirty="0"/>
              <a:t>Volker Jungnickel (Fraunhofer HHI)</a:t>
            </a:r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DEC7A05B-326C-4C35-B0D7-96B86EFC799B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5878513" y="6475413"/>
            <a:ext cx="536575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ctr">
              <a:defRPr/>
            </a:lvl1pPr>
          </a:lstStyle>
          <a:p>
            <a:pPr>
              <a:defRPr/>
            </a:pPr>
            <a:r>
              <a:rPr lang="en-GB" altLang="en-US"/>
              <a:t>Slide </a:t>
            </a:r>
            <a:fld id="{947C7220-C02C-4A77-A190-914EADC73986}" type="slidenum">
              <a:rPr lang="en-GB" altLang="en-US"/>
              <a:pPr>
                <a:defRPr/>
              </a:pPr>
              <a:t>‹Nr.›</a:t>
            </a:fld>
            <a:endParaRPr lang="en-GB" altLang="en-US"/>
          </a:p>
        </p:txBody>
      </p:sp>
      <p:sp>
        <p:nvSpPr>
          <p:cNvPr id="1031" name="Rectangle 7">
            <a:extLst>
              <a:ext uri="{FF2B5EF4-FFF2-40B4-BE49-F238E27FC236}">
                <a16:creationId xmlns:a16="http://schemas.microsoft.com/office/drawing/2014/main" id="{F47EBAF5-52AC-49CF-A3FD-31E596F2D8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32674" y="331014"/>
            <a:ext cx="3283014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b">
            <a:spAutoFit/>
          </a:bodyPr>
          <a:lstStyle>
            <a:lvl1pPr marL="342900" indent="-34290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45720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9144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1371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18288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22860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lvl="4" algn="r">
              <a:defRPr/>
            </a:pPr>
            <a:r>
              <a:rPr lang="en-GB" altLang="en-US" sz="1800" b="1" dirty="0"/>
              <a:t>doc.: IEEE 802.11-25/1699r0</a:t>
            </a:r>
          </a:p>
        </p:txBody>
      </p:sp>
      <p:sp>
        <p:nvSpPr>
          <p:cNvPr id="1032" name="Line 8">
            <a:extLst>
              <a:ext uri="{FF2B5EF4-FFF2-40B4-BE49-F238E27FC236}">
                <a16:creationId xmlns:a16="http://schemas.microsoft.com/office/drawing/2014/main" id="{6E8180E1-2FE1-479A-8675-C118557E3971}"/>
              </a:ext>
            </a:extLst>
          </p:cNvPr>
          <p:cNvSpPr>
            <a:spLocks noChangeShapeType="1"/>
          </p:cNvSpPr>
          <p:nvPr/>
        </p:nvSpPr>
        <p:spPr bwMode="auto">
          <a:xfrm>
            <a:off x="914400" y="609600"/>
            <a:ext cx="10363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3" name="Rectangle 9">
            <a:extLst>
              <a:ext uri="{FF2B5EF4-FFF2-40B4-BE49-F238E27FC236}">
                <a16:creationId xmlns:a16="http://schemas.microsoft.com/office/drawing/2014/main" id="{8031D55B-1F73-4D59-B8F1-227F435EA8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6475413"/>
            <a:ext cx="479425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GB" altLang="en-US"/>
              <a:t>Agenda</a:t>
            </a:r>
          </a:p>
        </p:txBody>
      </p:sp>
      <p:sp>
        <p:nvSpPr>
          <p:cNvPr id="1034" name="Line 10">
            <a:extLst>
              <a:ext uri="{FF2B5EF4-FFF2-40B4-BE49-F238E27FC236}">
                <a16:creationId xmlns:a16="http://schemas.microsoft.com/office/drawing/2014/main" id="{2E39F446-D11E-4C4C-AF64-BB43D4FD025C}"/>
              </a:ext>
            </a:extLst>
          </p:cNvPr>
          <p:cNvSpPr>
            <a:spLocks noChangeShapeType="1"/>
          </p:cNvSpPr>
          <p:nvPr/>
        </p:nvSpPr>
        <p:spPr bwMode="auto">
          <a:xfrm>
            <a:off x="914400" y="6477000"/>
            <a:ext cx="10464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014" r:id="rId1"/>
    <p:sldLayoutId id="2147487015" r:id="rId2"/>
    <p:sldLayoutId id="2147487016" r:id="rId3"/>
    <p:sldLayoutId id="2147487017" r:id="rId4"/>
    <p:sldLayoutId id="2147487018" r:id="rId5"/>
    <p:sldLayoutId id="2147487019" r:id="rId6"/>
    <p:sldLayoutId id="2147487020" r:id="rId7"/>
    <p:sldLayoutId id="2147487021" r:id="rId8"/>
    <p:sldLayoutId id="2147487022" r:id="rId9"/>
    <p:sldLayoutId id="2147487023" r:id="rId10"/>
    <p:sldLayoutId id="2147487024" r:id="rId11"/>
  </p:sldLayoutIdLst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2pPr>
      <a:lvl3pPr marL="1085850" indent="-228600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428750" indent="-228600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177165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5pPr>
      <a:lvl6pPr marL="222885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6pPr>
      <a:lvl7pPr marL="268605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7pPr>
      <a:lvl8pPr marL="314325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8pPr>
      <a:lvl9pPr marL="360045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Line 6"/>
          <p:cNvSpPr/>
          <p:nvPr/>
        </p:nvSpPr>
        <p:spPr>
          <a:xfrm>
            <a:off x="914400" y="609480"/>
            <a:ext cx="10362960" cy="144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-43560" rIns="90000" bIns="-43560" anchor="t">
            <a:noAutofit/>
          </a:bodyPr>
          <a:lstStyle/>
          <a:p>
            <a:endParaRPr lang="en-GB" sz="2400" b="0" strike="noStrike" spc="-1">
              <a:solidFill>
                <a:schemeClr val="lt1"/>
              </a:solidFill>
              <a:latin typeface="Times New Roman"/>
              <a:ea typeface="MS Gothic"/>
            </a:endParaRPr>
          </a:p>
        </p:txBody>
      </p:sp>
      <p:sp>
        <p:nvSpPr>
          <p:cNvPr id="12" name="Rectangle 7"/>
          <p:cNvSpPr/>
          <p:nvPr/>
        </p:nvSpPr>
        <p:spPr>
          <a:xfrm>
            <a:off x="915480" y="6475320"/>
            <a:ext cx="711000" cy="182880"/>
          </a:xfrm>
          <a:prstGeom prst="rect">
            <a:avLst/>
          </a:prstGeom>
          <a:noFill/>
          <a:ln w="9525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0" tIns="0" rIns="0" bIns="0" anchor="t">
            <a:spAutoFit/>
          </a:bodyPr>
          <a:lstStyle/>
          <a:p>
            <a:pPr defTabSz="44928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0" strike="noStrike" spc="-1">
                <a:solidFill>
                  <a:srgbClr val="000000"/>
                </a:solidFill>
                <a:latin typeface="Times New Roman"/>
                <a:ea typeface="MS Gothic"/>
              </a:rPr>
              <a:t>Submission</a:t>
            </a:r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" name="Line 8"/>
          <p:cNvSpPr/>
          <p:nvPr/>
        </p:nvSpPr>
        <p:spPr>
          <a:xfrm>
            <a:off x="914400" y="6476760"/>
            <a:ext cx="10464480" cy="180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-43200" rIns="90000" bIns="-43200" anchor="t">
            <a:noAutofit/>
          </a:bodyPr>
          <a:lstStyle/>
          <a:p>
            <a:endParaRPr lang="en-GB" sz="2400" b="0" strike="noStrike" spc="-1">
              <a:solidFill>
                <a:schemeClr val="lt1"/>
              </a:solidFill>
              <a:latin typeface="Times New Roman"/>
              <a:ea typeface="MS Gothic"/>
            </a:endParaRPr>
          </a:p>
        </p:txBody>
      </p:sp>
      <p:sp>
        <p:nvSpPr>
          <p:cNvPr id="14" name="Date Placeholder 3"/>
          <p:cNvSpPr/>
          <p:nvPr/>
        </p:nvSpPr>
        <p:spPr>
          <a:xfrm>
            <a:off x="6667560" y="357120"/>
            <a:ext cx="4666680" cy="272160"/>
          </a:xfrm>
          <a:prstGeom prst="rect">
            <a:avLst/>
          </a:prstGeom>
          <a:noFill/>
          <a:ln w="9525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numCol="1" spcCol="0" anchor="b">
            <a:noAutofit/>
          </a:bodyPr>
          <a:lstStyle/>
          <a:p>
            <a:pPr algn="r" defTabSz="449280">
              <a:lnSpc>
                <a:spcPct val="100000"/>
              </a:lnSpc>
              <a:tabLst>
                <a:tab pos="0" algn="l"/>
              </a:tabLst>
            </a:pPr>
            <a:r>
              <a:rPr lang="en-GB" sz="1800" b="1" strike="noStrike" spc="-1" dirty="0">
                <a:solidFill>
                  <a:srgbClr val="000000"/>
                </a:solidFill>
                <a:latin typeface="Times New Roman"/>
                <a:ea typeface="MS Gothic"/>
              </a:rPr>
              <a:t>doc.: IEEE </a:t>
            </a:r>
            <a:r>
              <a:rPr lang="en-GB" sz="1800" b="1" strike="noStrike" spc="-1" dirty="0">
                <a:solidFill>
                  <a:srgbClr val="000000"/>
                </a:solidFill>
                <a:latin typeface="+mn-lt"/>
                <a:ea typeface="+mn-ea"/>
              </a:rPr>
              <a:t>802.11-25/1601r3</a:t>
            </a:r>
            <a:endParaRPr lang="en-US" sz="18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914400" y="685800"/>
            <a:ext cx="10360440" cy="1064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numCol="1" spcCol="0" anchor="ctr">
            <a:noAutofit/>
          </a:bodyPr>
          <a:lstStyle/>
          <a:p>
            <a:pPr indent="0">
              <a:buNone/>
            </a:pPr>
            <a:r>
              <a:rPr lang="de-DE" sz="4400" b="0" strike="noStrike" spc="-1">
                <a:solidFill>
                  <a:schemeClr val="dk1"/>
                </a:solidFill>
                <a:latin typeface="Times New Roman"/>
              </a:rPr>
              <a:t>Click to edit the title text format</a:t>
            </a: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914400" y="1981080"/>
            <a:ext cx="10360440" cy="4112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numCol="1" spcCol="0" anchor="t">
            <a:normAutofit/>
          </a:bodyPr>
          <a:lstStyle/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1800" b="0" strike="noStrike" spc="-1">
                <a:solidFill>
                  <a:schemeClr val="dk1"/>
                </a:solidFill>
                <a:latin typeface="Times New Roman"/>
              </a:rPr>
              <a:t>Click to edit the outline text format</a:t>
            </a:r>
          </a:p>
          <a:p>
            <a:pPr marL="864000" lvl="1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de-DE" sz="1800" b="0" strike="noStrike" spc="-1">
                <a:solidFill>
                  <a:schemeClr val="dk1"/>
                </a:solidFill>
                <a:latin typeface="Times New Roman"/>
              </a:rPr>
              <a:t>Second Outline Level</a:t>
            </a:r>
          </a:p>
          <a:p>
            <a:pPr marL="1296000" lvl="2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1800" b="0" strike="noStrike" spc="-1">
                <a:solidFill>
                  <a:schemeClr val="dk1"/>
                </a:solidFill>
                <a:latin typeface="Times New Roman"/>
              </a:rPr>
              <a:t>Third Outline Level</a:t>
            </a:r>
          </a:p>
          <a:p>
            <a:pPr marL="1728000" lvl="3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de-DE" sz="1800" b="0" strike="noStrike" spc="-1">
                <a:solidFill>
                  <a:schemeClr val="dk1"/>
                </a:solidFill>
                <a:latin typeface="Times New Roman"/>
              </a:rPr>
              <a:t>Fourth Outline Level</a:t>
            </a:r>
          </a:p>
          <a:p>
            <a:pPr marL="2160000" lvl="4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1800" b="0" strike="noStrike" spc="-1">
                <a:solidFill>
                  <a:schemeClr val="dk1"/>
                </a:solidFill>
                <a:latin typeface="Times New Roman"/>
              </a:rPr>
              <a:t>Fifth Outline Level</a:t>
            </a:r>
          </a:p>
          <a:p>
            <a:pPr marL="2592000" lvl="5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1800" b="0" strike="noStrike" spc="-1">
                <a:solidFill>
                  <a:schemeClr val="dk1"/>
                </a:solidFill>
                <a:latin typeface="Times New Roman"/>
              </a:rPr>
              <a:t>Sixth Outline Level</a:t>
            </a:r>
          </a:p>
          <a:p>
            <a:pPr marL="3024000" lvl="6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1800" b="0" strike="noStrike" spc="-1">
                <a:solidFill>
                  <a:schemeClr val="dk1"/>
                </a:solidFill>
                <a:latin typeface="Times New Roman"/>
              </a:rPr>
              <a:t>Seventh Outline Level</a:t>
            </a:r>
          </a:p>
        </p:txBody>
      </p:sp>
      <p:sp>
        <p:nvSpPr>
          <p:cNvPr id="17" name="PlaceHolder 3"/>
          <p:cNvSpPr>
            <a:spLocks noGrp="1"/>
          </p:cNvSpPr>
          <p:nvPr>
            <p:ph type="ftr" idx="4"/>
          </p:nvPr>
        </p:nvSpPr>
        <p:spPr>
          <a:xfrm>
            <a:off x="7143840" y="6475320"/>
            <a:ext cx="4245480" cy="180360"/>
          </a:xfrm>
          <a:prstGeom prst="rect">
            <a:avLst/>
          </a:prstGeom>
          <a:noFill/>
          <a:ln w="9360">
            <a:noFill/>
          </a:ln>
        </p:spPr>
        <p:txBody>
          <a:bodyPr lIns="0" tIns="0" rIns="0" bIns="0" numCol="1" spcCol="0" anchor="t">
            <a:noAutofit/>
          </a:bodyPr>
          <a:lstStyle>
            <a:lvl1pPr indent="0" algn="r" defTabSz="449280">
              <a:lnSpc>
                <a:spcPct val="100000"/>
              </a:lnSpc>
              <a:buNone/>
              <a:tabLst>
                <a:tab pos="0" algn="l"/>
              </a:tabLst>
              <a:defRPr lang="en-GB" sz="1200" b="0" strike="noStrike" spc="-1">
                <a:solidFill>
                  <a:srgbClr val="000000"/>
                </a:solidFill>
                <a:latin typeface="Times New Roman"/>
                <a:ea typeface="MS Gothic"/>
              </a:defRPr>
            </a:lvl1pPr>
          </a:lstStyle>
          <a:p>
            <a:pPr indent="0" algn="r" defTabSz="449280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GB" sz="1200" b="0" strike="noStrike" spc="-1">
                <a:solidFill>
                  <a:srgbClr val="000000"/>
                </a:solidFill>
                <a:latin typeface="Times New Roman"/>
                <a:ea typeface="MS Gothic"/>
              </a:rPr>
              <a:t>Stephan Jaeckel, Fraunhofer HHI</a:t>
            </a:r>
            <a:endParaRPr lang="en-US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sldNum" idx="5"/>
          </p:nvPr>
        </p:nvSpPr>
        <p:spPr>
          <a:xfrm>
            <a:off x="5793480" y="6475320"/>
            <a:ext cx="704160" cy="362880"/>
          </a:xfrm>
          <a:prstGeom prst="rect">
            <a:avLst/>
          </a:prstGeom>
          <a:noFill/>
          <a:ln w="9360">
            <a:noFill/>
          </a:ln>
        </p:spPr>
        <p:txBody>
          <a:bodyPr lIns="0" tIns="0" rIns="0" bIns="0" numCol="1" spcCol="0" anchor="t">
            <a:noAutofit/>
          </a:bodyPr>
          <a:lstStyle>
            <a:lvl1pPr indent="0" algn="ctr" defTabSz="449280">
              <a:lnSpc>
                <a:spcPct val="100000"/>
              </a:lnSpc>
              <a:buNone/>
              <a:tabLst>
                <a:tab pos="0" algn="l"/>
              </a:tabLst>
              <a:defRPr lang="en-GB" sz="1200" b="0" strike="noStrike" spc="-1">
                <a:solidFill>
                  <a:srgbClr val="000000"/>
                </a:solidFill>
                <a:latin typeface="Times New Roman"/>
                <a:ea typeface="MS Gothic"/>
              </a:defRPr>
            </a:lvl1pPr>
          </a:lstStyle>
          <a:p>
            <a:pPr indent="0" algn="ctr" defTabSz="449280">
              <a:lnSpc>
                <a:spcPct val="100000"/>
              </a:lnSpc>
              <a:buNone/>
              <a:tabLst>
                <a:tab pos="0" algn="l"/>
              </a:tabLst>
            </a:pPr>
            <a:fld id="{31C60033-BBF8-41C0-8979-A6B61C6B2956}" type="slidenum">
              <a:rPr lang="en-GB" sz="1200" b="0" strike="noStrike" spc="-1">
                <a:solidFill>
                  <a:srgbClr val="000000"/>
                </a:solidFill>
                <a:latin typeface="Times New Roman"/>
                <a:ea typeface="MS Gothic"/>
              </a:rPr>
              <a:t>‹Nr.›</a:t>
            </a:fld>
            <a:endParaRPr lang="en-US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9" name="PlaceHolder 5"/>
          <p:cNvSpPr>
            <a:spLocks noGrp="1"/>
          </p:cNvSpPr>
          <p:nvPr>
            <p:ph type="dt" idx="6"/>
          </p:nvPr>
        </p:nvSpPr>
        <p:spPr>
          <a:xfrm>
            <a:off x="929160" y="333360"/>
            <a:ext cx="2499120" cy="272160"/>
          </a:xfrm>
          <a:prstGeom prst="rect">
            <a:avLst/>
          </a:prstGeom>
          <a:noFill/>
          <a:ln w="9360">
            <a:noFill/>
          </a:ln>
        </p:spPr>
        <p:txBody>
          <a:bodyPr lIns="0" tIns="0" rIns="0" bIns="0" numCol="1" spcCol="0" anchor="b">
            <a:noAutofit/>
          </a:bodyPr>
          <a:lstStyle>
            <a:lvl1pPr indent="0">
              <a:buNone/>
              <a:defRPr lang="en-US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de-DE" sz="1400" b="0" strike="noStrike" spc="-1">
                <a:solidFill>
                  <a:srgbClr val="000000"/>
                </a:solidFill>
                <a:latin typeface="Times New Roman"/>
              </a:rPr>
              <a:t>September 2025</a:t>
            </a:r>
            <a:endParaRPr lang="en-US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9031432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7026" r:id="rId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mentor.ieee.org/802.11/dcn/25/11-25-1628-00-0ucm-introducing-the-unified-channel-model-tig.pptx" TargetMode="External"/><Relationship Id="rId2" Type="http://schemas.openxmlformats.org/officeDocument/2006/relationships/hyperlink" Target="https://mentor.ieee.org/802.11/dcn/25/11-25-1601-04-0ucm-agenda-for-ucm-tig-september-2025.pptx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mentor.ieee.org/802.11/dcn/25/11-25-1627-00-0ucm-a-spatially-consistent-small-scale-fading-model-for-multiple-frequency-bands.pptx" TargetMode="External"/><Relationship Id="rId4" Type="http://schemas.openxmlformats.org/officeDocument/2006/relationships/hyperlink" Target="https://mentor.ieee.org/802.11/dcn/25/11-25-1475-00-0ucm-ucm-tig-unified-channel-model-use-cases-proposal.docx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mentor.ieee.org/802.11/dcn/25/11-25-1628-00-0ucm-introducing-the-unified-channel-model-tig.pptx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Footer Placeholder 4">
            <a:extLst>
              <a:ext uri="{FF2B5EF4-FFF2-40B4-BE49-F238E27FC236}">
                <a16:creationId xmlns:a16="http://schemas.microsoft.com/office/drawing/2014/main" id="{EB8D47FA-9379-4FE3-9170-9C2567C953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204377" y="6475413"/>
            <a:ext cx="2187523" cy="184666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1200" b="0" dirty="0"/>
              <a:t>Volker Jungnickel, Fraunhofer HHI</a:t>
            </a:r>
          </a:p>
        </p:txBody>
      </p:sp>
      <p:sp>
        <p:nvSpPr>
          <p:cNvPr id="15363" name="Slide Number Placeholder 5">
            <a:extLst>
              <a:ext uri="{FF2B5EF4-FFF2-40B4-BE49-F238E27FC236}">
                <a16:creationId xmlns:a16="http://schemas.microsoft.com/office/drawing/2014/main" id="{8E8CFAA6-1FA0-463F-B9B8-9821C8210C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957888" y="6475413"/>
            <a:ext cx="431800" cy="1841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1200" b="0"/>
              <a:t>Slide </a:t>
            </a:r>
            <a:fld id="{94E0BD71-6E2E-4B2B-8E7F-C2B4CAD04122}" type="slidenum">
              <a:rPr lang="en-GB" altLang="en-US" sz="1200" b="0" smtClean="0"/>
              <a:pPr>
                <a:spcBef>
                  <a:spcPct val="0"/>
                </a:spcBef>
                <a:buFontTx/>
                <a:buNone/>
              </a:pPr>
              <a:t>1</a:t>
            </a:fld>
            <a:endParaRPr lang="en-GB" altLang="en-US" sz="1200" b="0"/>
          </a:p>
        </p:txBody>
      </p:sp>
      <p:sp>
        <p:nvSpPr>
          <p:cNvPr id="15364" name="Rectangle 2">
            <a:extLst>
              <a:ext uri="{FF2B5EF4-FFF2-40B4-BE49-F238E27FC236}">
                <a16:creationId xmlns:a16="http://schemas.microsoft.com/office/drawing/2014/main" id="{4E8B2BB7-4429-43CC-96FE-B4AF112A977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GB" altLang="en-US" dirty="0"/>
              <a:t>UCM TIG Closing report for September 2025</a:t>
            </a:r>
          </a:p>
        </p:txBody>
      </p:sp>
      <p:sp>
        <p:nvSpPr>
          <p:cNvPr id="15365" name="Rectangle 4">
            <a:extLst>
              <a:ext uri="{FF2B5EF4-FFF2-40B4-BE49-F238E27FC236}">
                <a16:creationId xmlns:a16="http://schemas.microsoft.com/office/drawing/2014/main" id="{3466BA2A-8613-4051-B457-B39178A6B2C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08213" y="1557338"/>
            <a:ext cx="7772400" cy="381000"/>
          </a:xfrm>
          <a:noFill/>
        </p:spPr>
        <p:txBody>
          <a:bodyPr/>
          <a:lstStyle/>
          <a:p>
            <a:pPr algn="ctr">
              <a:buFontTx/>
              <a:buNone/>
            </a:pPr>
            <a:r>
              <a:rPr lang="en-GB" altLang="en-US" sz="2000" dirty="0"/>
              <a:t>Date:</a:t>
            </a:r>
            <a:r>
              <a:rPr lang="en-GB" altLang="en-US" sz="2000" b="0" dirty="0"/>
              <a:t> 2025-09-19</a:t>
            </a:r>
          </a:p>
        </p:txBody>
      </p:sp>
      <p:sp>
        <p:nvSpPr>
          <p:cNvPr id="15366" name="Rectangle 6">
            <a:extLst>
              <a:ext uri="{FF2B5EF4-FFF2-40B4-BE49-F238E27FC236}">
                <a16:creationId xmlns:a16="http://schemas.microsoft.com/office/drawing/2014/main" id="{C9C6A8D3-4ECD-4F1E-9815-52E4EF192C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16855" y="2090199"/>
            <a:ext cx="14478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>
            <a:lvl1pPr marL="342900" indent="-342900"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buFontTx/>
              <a:buNone/>
            </a:pPr>
            <a:r>
              <a:rPr lang="en-GB" altLang="en-US" sz="2000" dirty="0"/>
              <a:t>Authors:</a:t>
            </a:r>
            <a:endParaRPr lang="en-GB" altLang="en-US" sz="2000" b="0" dirty="0"/>
          </a:p>
        </p:txBody>
      </p:sp>
      <p:sp>
        <p:nvSpPr>
          <p:cNvPr id="15367" name="Rectangle 4">
            <a:extLst>
              <a:ext uri="{FF2B5EF4-FFF2-40B4-BE49-F238E27FC236}">
                <a16:creationId xmlns:a16="http://schemas.microsoft.com/office/drawing/2014/main" id="{C95B6FFA-AC58-49EE-B36F-6371D76983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332870"/>
            <a:ext cx="1579600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b">
            <a:spAutoFit/>
          </a:bodyPr>
          <a:lstStyle>
            <a:lvl1pPr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 dirty="0"/>
              <a:t>September 2025</a:t>
            </a:r>
            <a:endParaRPr lang="en-GB" altLang="en-US" sz="1800" dirty="0"/>
          </a:p>
        </p:txBody>
      </p:sp>
      <p:graphicFrame>
        <p:nvGraphicFramePr>
          <p:cNvPr id="15368" name="Object 5">
            <a:extLst>
              <a:ext uri="{FF2B5EF4-FFF2-40B4-BE49-F238E27FC236}">
                <a16:creationId xmlns:a16="http://schemas.microsoft.com/office/drawing/2014/main" id="{F5163E98-425C-4593-9D48-97ED102A4E3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28099980"/>
              </p:ext>
            </p:extLst>
          </p:nvPr>
        </p:nvGraphicFramePr>
        <p:xfrm>
          <a:off x="1338263" y="2765425"/>
          <a:ext cx="10169525" cy="287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3" imgW="8046180" imgH="2282811" progId="Word.Document.8">
                  <p:embed/>
                </p:oleObj>
              </mc:Choice>
              <mc:Fallback>
                <p:oleObj name="Document" r:id="rId3" imgW="8046180" imgH="2282811" progId="Word.Document.8">
                  <p:embed/>
                  <p:pic>
                    <p:nvPicPr>
                      <p:cNvPr id="15368" name="Object 5">
                        <a:extLst>
                          <a:ext uri="{FF2B5EF4-FFF2-40B4-BE49-F238E27FC236}">
                            <a16:creationId xmlns:a16="http://schemas.microsoft.com/office/drawing/2014/main" id="{F5163E98-425C-4593-9D48-97ED102A4E3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8263" y="2765425"/>
                        <a:ext cx="10169525" cy="2876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987F89-5AF1-659F-6423-2B4F3E112E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47938682-CD2F-97FB-EE37-764CE92CF0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UCM TIG Closing report for September 2025</a:t>
            </a:r>
            <a:endParaRPr lang="en-US" sz="2000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D3953242-DE31-F037-91CE-8E06934A6B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0851" y="1762738"/>
            <a:ext cx="10363200" cy="4114800"/>
          </a:xfrm>
        </p:spPr>
        <p:txBody>
          <a:bodyPr/>
          <a:lstStyle/>
          <a:p>
            <a:pPr marL="0" indent="0">
              <a:spcBef>
                <a:spcPts val="0"/>
              </a:spcBef>
              <a:buNone/>
              <a:defRPr/>
            </a:pPr>
            <a:r>
              <a:rPr lang="en-US" altLang="en-US" sz="2000" dirty="0">
                <a:highlight>
                  <a:srgbClr val="FFFFFF"/>
                </a:highlight>
              </a:rPr>
              <a:t>Agenda: </a:t>
            </a:r>
            <a:r>
              <a:rPr lang="en-US" altLang="en-US" sz="2000" dirty="0">
                <a:highlight>
                  <a:srgbClr val="FFFFFF"/>
                </a:highlight>
                <a:hlinkClick r:id="rId2"/>
              </a:rPr>
              <a:t>11-25/1601r4</a:t>
            </a:r>
            <a:r>
              <a:rPr lang="en-US" altLang="en-US" sz="2000" dirty="0">
                <a:highlight>
                  <a:srgbClr val="FFFFFF"/>
                </a:highlight>
              </a:rPr>
              <a:t>, Minutes: 11-25/1701		</a:t>
            </a:r>
          </a:p>
          <a:p>
            <a:pPr>
              <a:spcBef>
                <a:spcPts val="0"/>
              </a:spcBef>
              <a:buFont typeface="Symbol" panose="05050102010706020507" pitchFamily="18" charset="2"/>
              <a:buChar char="-"/>
              <a:defRPr/>
            </a:pPr>
            <a:r>
              <a:rPr lang="en-US" altLang="en-US" sz="1800" b="0" dirty="0">
                <a:highlight>
                  <a:srgbClr val="FFFFFF"/>
                </a:highlight>
              </a:rPr>
              <a:t>2 meeting slots in September</a:t>
            </a:r>
            <a:endParaRPr lang="en-US" altLang="en-US" sz="2000" b="0" dirty="0">
              <a:highlight>
                <a:srgbClr val="FFFFFF"/>
              </a:highlight>
            </a:endParaRPr>
          </a:p>
          <a:p>
            <a:pPr marL="0" indent="0">
              <a:spcBef>
                <a:spcPts val="0"/>
              </a:spcBef>
              <a:buNone/>
              <a:defRPr/>
            </a:pPr>
            <a:endParaRPr lang="en-US" altLang="en-US" sz="2000" dirty="0">
              <a:highlight>
                <a:srgbClr val="FFFFFF"/>
              </a:highlight>
            </a:endParaRPr>
          </a:p>
          <a:p>
            <a:pPr marL="0" indent="0">
              <a:spcBef>
                <a:spcPts val="0"/>
              </a:spcBef>
              <a:buNone/>
              <a:defRPr/>
            </a:pPr>
            <a:r>
              <a:rPr lang="en-US" altLang="en-US" sz="2000" dirty="0">
                <a:highlight>
                  <a:srgbClr val="FFFFFF"/>
                </a:highlight>
              </a:rPr>
              <a:t>Achievements in September</a:t>
            </a:r>
          </a:p>
          <a:p>
            <a:pPr marL="0" indent="0">
              <a:spcBef>
                <a:spcPts val="0"/>
              </a:spcBef>
              <a:buNone/>
              <a:defRPr/>
            </a:pPr>
            <a:endParaRPr lang="en-US" altLang="en-US" sz="2000" dirty="0">
              <a:highlight>
                <a:srgbClr val="FFFFFF"/>
              </a:highlight>
            </a:endParaRPr>
          </a:p>
          <a:p>
            <a:pPr>
              <a:spcBef>
                <a:spcPts val="0"/>
              </a:spcBef>
              <a:defRPr/>
            </a:pPr>
            <a:r>
              <a:rPr lang="en-US" altLang="en-US" sz="2000" dirty="0">
                <a:highlight>
                  <a:srgbClr val="FFFFFF"/>
                </a:highlight>
              </a:rPr>
              <a:t>Officer election: </a:t>
            </a:r>
            <a:r>
              <a:rPr lang="en-US" sz="2000" dirty="0">
                <a:highlight>
                  <a:srgbClr val="FFFFFF"/>
                </a:highlight>
              </a:rPr>
              <a:t>Vice Chair: </a:t>
            </a:r>
            <a:r>
              <a:rPr lang="en-US" sz="2000" i="1" dirty="0">
                <a:solidFill>
                  <a:srgbClr val="0070C0"/>
                </a:solidFill>
                <a:highlight>
                  <a:srgbClr val="FFFFFF"/>
                </a:highlight>
              </a:rPr>
              <a:t>Charlie Petterson</a:t>
            </a:r>
            <a:r>
              <a:rPr lang="en-US" sz="2000" dirty="0"/>
              <a:t>, </a:t>
            </a:r>
            <a:r>
              <a:rPr lang="en-US" sz="2000" dirty="0">
                <a:highlight>
                  <a:srgbClr val="FFFFFF"/>
                </a:highlight>
              </a:rPr>
              <a:t>Secretary: </a:t>
            </a:r>
            <a:r>
              <a:rPr lang="en-US" sz="2000" i="1" dirty="0">
                <a:solidFill>
                  <a:srgbClr val="0070C0"/>
                </a:solidFill>
                <a:highlight>
                  <a:srgbClr val="FFFFFF"/>
                </a:highlight>
              </a:rPr>
              <a:t>Tuncer Baykas</a:t>
            </a:r>
          </a:p>
          <a:p>
            <a:pPr>
              <a:spcBef>
                <a:spcPts val="0"/>
              </a:spcBef>
              <a:defRPr/>
            </a:pPr>
            <a:r>
              <a:rPr lang="en-US" sz="2000" dirty="0">
                <a:highlight>
                  <a:srgbClr val="FFFFFF"/>
                </a:highlight>
              </a:rPr>
              <a:t>Presentation and discussion of UCM TIG scope</a:t>
            </a:r>
          </a:p>
          <a:p>
            <a:pPr lvl="1">
              <a:spcBef>
                <a:spcPts val="0"/>
              </a:spcBef>
              <a:defRPr/>
            </a:pPr>
            <a:r>
              <a:rPr lang="en-GB" altLang="en-US" sz="1800" dirty="0">
                <a:highlight>
                  <a:srgbClr val="FFFFFF"/>
                </a:highlight>
              </a:rPr>
              <a:t>Introducing the Unified Channel Model (UCM) TIG, Volker Jungnickel, </a:t>
            </a:r>
            <a:r>
              <a:rPr lang="en-GB" altLang="en-US" sz="1800" dirty="0">
                <a:highlight>
                  <a:srgbClr val="FFFFFF"/>
                </a:highlight>
                <a:hlinkClick r:id="rId3"/>
              </a:rPr>
              <a:t>11-25/1628r0</a:t>
            </a:r>
            <a:endParaRPr lang="en-GB" altLang="en-US" sz="1800" dirty="0">
              <a:highlight>
                <a:srgbClr val="FFFFFF"/>
              </a:highlight>
            </a:endParaRPr>
          </a:p>
          <a:p>
            <a:pPr lvl="1">
              <a:spcBef>
                <a:spcPts val="0"/>
              </a:spcBef>
              <a:defRPr/>
            </a:pPr>
            <a:r>
              <a:rPr lang="en-US" sz="1800" dirty="0">
                <a:highlight>
                  <a:srgbClr val="FFFFFF"/>
                </a:highlight>
              </a:rPr>
              <a:t>Collected and summarized feedback from on-site WG members (</a:t>
            </a:r>
            <a:r>
              <a:rPr lang="en-US" altLang="en-US" sz="1800" dirty="0">
                <a:highlight>
                  <a:srgbClr val="FFFFFF"/>
                </a:highlight>
              </a:rPr>
              <a:t>11-25/1601r4, </a:t>
            </a:r>
            <a:r>
              <a:rPr lang="en-US" sz="1800" dirty="0">
                <a:highlight>
                  <a:srgbClr val="FFFFFF"/>
                </a:highlight>
              </a:rPr>
              <a:t>slides 20-23)</a:t>
            </a:r>
          </a:p>
          <a:p>
            <a:pPr>
              <a:spcBef>
                <a:spcPts val="0"/>
              </a:spcBef>
              <a:defRPr/>
            </a:pPr>
            <a:r>
              <a:rPr lang="en-US" sz="2000" dirty="0">
                <a:highlight>
                  <a:srgbClr val="FFFFFF"/>
                </a:highlight>
              </a:rPr>
              <a:t>UCM TIG timeline (next slide) discussion and approval</a:t>
            </a:r>
          </a:p>
          <a:p>
            <a:pPr>
              <a:spcBef>
                <a:spcPts val="0"/>
              </a:spcBef>
              <a:defRPr/>
            </a:pPr>
            <a:r>
              <a:rPr lang="en-US" sz="2000" dirty="0">
                <a:highlight>
                  <a:srgbClr val="FFFFFF"/>
                </a:highlight>
              </a:rPr>
              <a:t>Technical presentations</a:t>
            </a:r>
          </a:p>
          <a:p>
            <a:pPr lvl="1">
              <a:spcBef>
                <a:spcPts val="0"/>
              </a:spcBef>
              <a:defRPr/>
            </a:pPr>
            <a:r>
              <a:rPr lang="en-US" altLang="en-US" sz="1800" b="0" dirty="0">
                <a:highlight>
                  <a:srgbClr val="FFFFFF"/>
                </a:highlight>
              </a:rPr>
              <a:t>UCM TIG Unified Channel Model Use Cases proposal, </a:t>
            </a:r>
            <a:r>
              <a:rPr lang="en-US" altLang="en-US" sz="1800" b="0" dirty="0" err="1">
                <a:highlight>
                  <a:srgbClr val="FFFFFF"/>
                </a:highlight>
              </a:rPr>
              <a:t>Yanchun</a:t>
            </a:r>
            <a:r>
              <a:rPr lang="en-US" altLang="en-US" sz="1800" b="0" dirty="0">
                <a:highlight>
                  <a:srgbClr val="FFFFFF"/>
                </a:highlight>
              </a:rPr>
              <a:t> Li </a:t>
            </a:r>
            <a:r>
              <a:rPr lang="en-US" altLang="en-US" sz="1800" b="0" dirty="0">
                <a:highlight>
                  <a:srgbClr val="FFFFFF"/>
                </a:highlight>
                <a:hlinkClick r:id="rId4"/>
              </a:rPr>
              <a:t>11-25/1475r0</a:t>
            </a:r>
            <a:endParaRPr lang="en-US" altLang="en-US" sz="1800" b="0" dirty="0">
              <a:highlight>
                <a:srgbClr val="FFFFFF"/>
              </a:highlight>
            </a:endParaRPr>
          </a:p>
          <a:p>
            <a:pPr lvl="1">
              <a:spcBef>
                <a:spcPts val="0"/>
              </a:spcBef>
              <a:defRPr/>
            </a:pPr>
            <a:r>
              <a:rPr lang="en-US" altLang="en-US" sz="1800" dirty="0">
                <a:highlight>
                  <a:srgbClr val="FFFFFF"/>
                </a:highlight>
              </a:rPr>
              <a:t>A Spatially Consistent Small-Scale Fading Model for Multiple Frequency Bands, Stephan Jaeckel </a:t>
            </a:r>
            <a:r>
              <a:rPr lang="en-US" altLang="en-US" sz="1800" dirty="0">
                <a:highlight>
                  <a:srgbClr val="FFFFFF"/>
                </a:highlight>
                <a:hlinkClick r:id="rId5"/>
              </a:rPr>
              <a:t>11-25/1627r0 </a:t>
            </a:r>
            <a:endParaRPr lang="en-US" altLang="en-US" sz="1800" dirty="0">
              <a:highlight>
                <a:srgbClr val="FFFFFF"/>
              </a:highlight>
            </a:endParaRPr>
          </a:p>
          <a:p>
            <a:pPr marL="0" indent="0">
              <a:spcBef>
                <a:spcPts val="0"/>
              </a:spcBef>
              <a:buNone/>
              <a:defRPr/>
            </a:pPr>
            <a:endParaRPr lang="en-US" altLang="en-US" sz="2000" dirty="0">
              <a:highlight>
                <a:srgbClr val="FFFFFF"/>
              </a:highlight>
            </a:endParaRPr>
          </a:p>
          <a:p>
            <a:pPr marL="457200" indent="-457200">
              <a:lnSpc>
                <a:spcPct val="150000"/>
              </a:lnSpc>
              <a:spcBef>
                <a:spcPts val="0"/>
              </a:spcBef>
              <a:defRPr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317B44D-8CEA-1398-305A-712EA9DC27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GB" altLang="en-US"/>
              <a:t>Slide </a:t>
            </a:r>
            <a:fld id="{CF441D77-599F-438E-93D4-2ABF912CE1B6}" type="slidenum">
              <a:rPr lang="en-GB" altLang="en-US" smtClean="0"/>
              <a:pPr>
                <a:defRPr/>
              </a:pPr>
              <a:t>2</a:t>
            </a:fld>
            <a:endParaRPr lang="en-GB" altLang="en-US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C0F13108-56F5-1948-19E1-1B9B39BF48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332870"/>
            <a:ext cx="1579600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b">
            <a:spAutoFit/>
          </a:bodyPr>
          <a:lstStyle>
            <a:lvl1pPr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 dirty="0"/>
              <a:t>September 2025</a:t>
            </a:r>
            <a:endParaRPr lang="en-GB" altLang="en-US" sz="1800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0F621ECD-B87D-4F6A-ED2B-008D18B3F2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204377" y="6475413"/>
            <a:ext cx="2187523" cy="184666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1200" b="0" dirty="0"/>
              <a:t>Volker Jungnickel, Fraunhofer HHI</a:t>
            </a:r>
          </a:p>
        </p:txBody>
      </p:sp>
    </p:spTree>
    <p:extLst>
      <p:ext uri="{BB962C8B-B14F-4D97-AF65-F5344CB8AC3E}">
        <p14:creationId xmlns:p14="http://schemas.microsoft.com/office/powerpoint/2010/main" val="20542285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DD53CA-551B-EB95-5A35-D3EBA49AFA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PlaceHolder 1">
            <a:extLst>
              <a:ext uri="{FF2B5EF4-FFF2-40B4-BE49-F238E27FC236}">
                <a16:creationId xmlns:a16="http://schemas.microsoft.com/office/drawing/2014/main" id="{4079EFE0-176E-76F2-E0E3-BA24924492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85800"/>
            <a:ext cx="10360440" cy="1064520"/>
          </a:xfrm>
          <a:prstGeom prst="rect">
            <a:avLst/>
          </a:prstGeom>
          <a:noFill/>
          <a:ln w="9360">
            <a:noFill/>
          </a:ln>
        </p:spPr>
        <p:txBody>
          <a:bodyPr lIns="92160" tIns="46080" rIns="92160" bIns="46080" numCol="1" spcCol="0" anchor="ctr">
            <a:noAutofit/>
          </a:bodyPr>
          <a:lstStyle/>
          <a:p>
            <a:pPr algn="ctr" defTabSz="449280">
              <a:lnSpc>
                <a:spcPct val="100000"/>
              </a:lnSpc>
              <a:tabLst>
                <a:tab pos="0" algn="l"/>
              </a:tabLst>
            </a:pPr>
            <a:r>
              <a:rPr lang="en-GB" sz="3200" b="1" spc="-1" dirty="0">
                <a:solidFill>
                  <a:srgbClr val="000000"/>
                </a:solidFill>
              </a:rPr>
              <a:t>UCM TIG Timeline</a:t>
            </a:r>
            <a:endParaRPr lang="de-DE" sz="3200" b="0" strike="noStrike" spc="-1" dirty="0">
              <a:solidFill>
                <a:schemeClr val="dk1"/>
              </a:solidFill>
              <a:latin typeface="Times New Roman"/>
            </a:endParaRPr>
          </a:p>
        </p:txBody>
      </p:sp>
      <p:sp>
        <p:nvSpPr>
          <p:cNvPr id="187" name="PlaceHolder 2">
            <a:extLst>
              <a:ext uri="{FF2B5EF4-FFF2-40B4-BE49-F238E27FC236}">
                <a16:creationId xmlns:a16="http://schemas.microsoft.com/office/drawing/2014/main" id="{3D932268-F23A-1453-E6B3-5EB7AEB4FCA7}"/>
              </a:ext>
            </a:extLst>
          </p:cNvPr>
          <p:cNvSpPr>
            <a:spLocks noGrp="1"/>
          </p:cNvSpPr>
          <p:nvPr>
            <p:ph/>
          </p:nvPr>
        </p:nvSpPr>
        <p:spPr>
          <a:xfrm>
            <a:off x="914400" y="1790249"/>
            <a:ext cx="10360440" cy="4112640"/>
          </a:xfrm>
          <a:prstGeom prst="rect">
            <a:avLst/>
          </a:prstGeom>
          <a:noFill/>
          <a:ln w="9360">
            <a:noFill/>
          </a:ln>
        </p:spPr>
        <p:txBody>
          <a:bodyPr lIns="92160" tIns="46080" rIns="92160" bIns="46080" numCol="1" spcCol="0" anchor="t">
            <a:noAutofit/>
          </a:bodyPr>
          <a:lstStyle/>
          <a:p>
            <a:pPr marL="271462" defTabSz="268288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tabLst>
                <a:tab pos="898525" algn="l"/>
              </a:tabLst>
            </a:pPr>
            <a:r>
              <a:rPr lang="en-US" sz="2000" b="1" spc="-1" dirty="0">
                <a:solidFill>
                  <a:schemeClr val="dk1"/>
                </a:solidFill>
              </a:rPr>
              <a:t>Sept. 2025: 			</a:t>
            </a:r>
            <a:r>
              <a:rPr lang="en-US" sz="2000" spc="-1" dirty="0">
                <a:solidFill>
                  <a:schemeClr val="dk1"/>
                </a:solidFill>
              </a:rPr>
              <a:t>UCM TIG scope, Initial Q&amp;A with WG members, Develop timeline</a:t>
            </a:r>
          </a:p>
          <a:p>
            <a:pPr marL="271462" defTabSz="268288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tabLst>
                <a:tab pos="898525" algn="l"/>
              </a:tabLst>
            </a:pPr>
            <a:endParaRPr lang="en-US" sz="2000" b="1" spc="-1" dirty="0">
              <a:solidFill>
                <a:schemeClr val="dk1"/>
              </a:solidFill>
            </a:endParaRPr>
          </a:p>
          <a:p>
            <a:pPr marL="271462" defTabSz="268288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tabLst>
                <a:tab pos="898525" algn="l"/>
              </a:tabLst>
            </a:pPr>
            <a:r>
              <a:rPr lang="en-US" sz="2000" b="1" spc="-1" dirty="0">
                <a:solidFill>
                  <a:schemeClr val="dk1"/>
                </a:solidFill>
              </a:rPr>
              <a:t>Nov. 2025: 			</a:t>
            </a:r>
            <a:r>
              <a:rPr lang="en-US" sz="2000" spc="-1" dirty="0">
                <a:solidFill>
                  <a:schemeClr val="dk1"/>
                </a:solidFill>
              </a:rPr>
              <a:t>Table of content, initial TIG document with use cases, model description,</a:t>
            </a:r>
          </a:p>
          <a:p>
            <a:pPr marL="271462" defTabSz="268288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tabLst>
                <a:tab pos="898525" algn="l"/>
              </a:tabLst>
            </a:pPr>
            <a:r>
              <a:rPr lang="en-US" sz="2000" spc="-1" dirty="0">
                <a:solidFill>
                  <a:schemeClr val="dk1"/>
                </a:solidFill>
              </a:rPr>
              <a:t>						First overview of relevant (i.e. multi-band MIMO) measurement results</a:t>
            </a:r>
          </a:p>
          <a:p>
            <a:pPr marL="271462" defTabSz="268288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tabLst>
                <a:tab pos="898525" algn="l"/>
              </a:tabLst>
            </a:pPr>
            <a:endParaRPr lang="en-US" sz="2000" b="1" spc="-1" dirty="0">
              <a:solidFill>
                <a:schemeClr val="dk1"/>
              </a:solidFill>
            </a:endParaRPr>
          </a:p>
          <a:p>
            <a:pPr marL="271462" defTabSz="268288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tabLst>
                <a:tab pos="898525" algn="l"/>
              </a:tabLst>
            </a:pPr>
            <a:r>
              <a:rPr lang="en-US" sz="2000" b="1" spc="-1" dirty="0">
                <a:solidFill>
                  <a:schemeClr val="dk1"/>
                </a:solidFill>
              </a:rPr>
              <a:t>Jan. 2026				</a:t>
            </a:r>
            <a:r>
              <a:rPr lang="en-US" sz="2000" spc="-1" dirty="0">
                <a:solidFill>
                  <a:schemeClr val="dk1"/>
                </a:solidFill>
              </a:rPr>
              <a:t>Initial model with known parameters, gap analysis </a:t>
            </a:r>
            <a:r>
              <a:rPr lang="en-US" sz="2000" spc="-1" dirty="0" err="1">
                <a:solidFill>
                  <a:schemeClr val="dk1"/>
                </a:solidFill>
              </a:rPr>
              <a:t>w.r.t.</a:t>
            </a:r>
            <a:r>
              <a:rPr lang="en-US" sz="2000" spc="-1" dirty="0">
                <a:solidFill>
                  <a:schemeClr val="dk1"/>
                </a:solidFill>
              </a:rPr>
              <a:t> validation in the 								identified use cases, links to open software</a:t>
            </a:r>
          </a:p>
          <a:p>
            <a:pPr marL="271462" defTabSz="268288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tabLst>
                <a:tab pos="898525" algn="l"/>
              </a:tabLst>
            </a:pPr>
            <a:endParaRPr lang="en-US" sz="2000" spc="-1" dirty="0">
              <a:solidFill>
                <a:schemeClr val="dk1"/>
              </a:solidFill>
            </a:endParaRPr>
          </a:p>
          <a:p>
            <a:pPr marL="271462" defTabSz="268288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tabLst>
                <a:tab pos="898525" algn="l"/>
              </a:tabLst>
            </a:pPr>
            <a:r>
              <a:rPr lang="en-US" sz="2000" b="1" spc="-1" dirty="0">
                <a:solidFill>
                  <a:schemeClr val="dk1"/>
                </a:solidFill>
              </a:rPr>
              <a:t>Mar. 2026</a:t>
            </a:r>
            <a:r>
              <a:rPr lang="en-US" sz="2000" spc="-1" dirty="0">
                <a:solidFill>
                  <a:schemeClr val="dk1"/>
                </a:solidFill>
              </a:rPr>
              <a:t>			Complete TIG draft report for WG review, start comment collection</a:t>
            </a:r>
          </a:p>
          <a:p>
            <a:pPr marL="271462" defTabSz="268288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tabLst>
                <a:tab pos="898525" algn="l"/>
              </a:tabLst>
            </a:pPr>
            <a:endParaRPr lang="en-US" sz="2000" b="1" spc="-1" dirty="0">
              <a:solidFill>
                <a:schemeClr val="dk1"/>
              </a:solidFill>
            </a:endParaRPr>
          </a:p>
          <a:p>
            <a:pPr marL="271462" defTabSz="268288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tabLst>
                <a:tab pos="898525" algn="l"/>
              </a:tabLst>
            </a:pPr>
            <a:r>
              <a:rPr lang="en-US" sz="2000" b="1" spc="-1" dirty="0">
                <a:solidFill>
                  <a:schemeClr val="dk1"/>
                </a:solidFill>
              </a:rPr>
              <a:t>May 2026				</a:t>
            </a:r>
            <a:r>
              <a:rPr lang="en-US" sz="2000" spc="-1" dirty="0">
                <a:solidFill>
                  <a:schemeClr val="dk1"/>
                </a:solidFill>
              </a:rPr>
              <a:t>Resolve c.c. comments, finalize TIG report</a:t>
            </a:r>
          </a:p>
          <a:p>
            <a:pPr marL="715963" indent="-174625" defTabSz="44928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</a:pPr>
            <a:endParaRPr lang="en-US" sz="2000" b="1" spc="-1" dirty="0">
              <a:solidFill>
                <a:schemeClr val="dk1"/>
              </a:solidFill>
            </a:endParaRPr>
          </a:p>
          <a:p>
            <a:pPr marL="285840" indent="-285840" defTabSz="44928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Arial"/>
              <a:buChar char="•"/>
            </a:pPr>
            <a:endParaRPr lang="en-US" sz="2000" b="1" spc="-1" dirty="0">
              <a:solidFill>
                <a:schemeClr val="dk1"/>
              </a:solidFill>
            </a:endParaRPr>
          </a:p>
          <a:p>
            <a:pPr indent="0" defTabSz="449280">
              <a:lnSpc>
                <a:spcPct val="100000"/>
              </a:lnSpc>
              <a:spcBef>
                <a:spcPts val="499"/>
              </a:spcBef>
              <a:buNone/>
              <a:tabLst>
                <a:tab pos="0" algn="l"/>
              </a:tabLst>
            </a:pPr>
            <a:endParaRPr lang="de-DE" sz="1600" b="0" strike="noStrike" spc="-1" dirty="0">
              <a:solidFill>
                <a:schemeClr val="dk1"/>
              </a:solidFill>
              <a:latin typeface="Times New Roman"/>
            </a:endParaRPr>
          </a:p>
        </p:txBody>
      </p:sp>
      <p:sp>
        <p:nvSpPr>
          <p:cNvPr id="188" name="PlaceHolder 3">
            <a:extLst>
              <a:ext uri="{FF2B5EF4-FFF2-40B4-BE49-F238E27FC236}">
                <a16:creationId xmlns:a16="http://schemas.microsoft.com/office/drawing/2014/main" id="{A117D89D-9328-D440-49AB-BDB66EB06B1D}"/>
              </a:ext>
            </a:extLst>
          </p:cNvPr>
          <p:cNvSpPr>
            <a:spLocks noGrp="1"/>
          </p:cNvSpPr>
          <p:nvPr>
            <p:ph type="sldNum" idx="4294967295"/>
          </p:nvPr>
        </p:nvSpPr>
        <p:spPr>
          <a:xfrm>
            <a:off x="5793480" y="6475320"/>
            <a:ext cx="704160" cy="362880"/>
          </a:xfrm>
          <a:prstGeom prst="rect">
            <a:avLst/>
          </a:prstGeom>
          <a:noFill/>
          <a:ln w="9360">
            <a:noFill/>
          </a:ln>
        </p:spPr>
        <p:txBody>
          <a:bodyPr lIns="0" tIns="0" rIns="0" bIns="0" numCol="1" spcCol="0" anchor="t">
            <a:noAutofit/>
          </a:bodyPr>
          <a:lstStyle>
            <a:lvl1pPr indent="0" algn="ctr" defTabSz="449280">
              <a:lnSpc>
                <a:spcPct val="100000"/>
              </a:lnSpc>
              <a:buNone/>
              <a:tabLst>
                <a:tab pos="0" algn="l"/>
              </a:tabLst>
              <a:defRPr lang="en-GB" sz="1200" b="0" strike="noStrike" spc="-1">
                <a:solidFill>
                  <a:srgbClr val="000000"/>
                </a:solidFill>
                <a:latin typeface="Times New Roman"/>
                <a:ea typeface="MS Gothic"/>
              </a:defRPr>
            </a:lvl1pPr>
          </a:lstStyle>
          <a:p>
            <a:pPr marL="0" marR="0" lvl="0" indent="0" algn="ctr" defTabSz="44928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</a:tabLst>
              <a:defRPr/>
            </a:pPr>
            <a:r>
              <a:rPr kumimoji="0" lang="en-GB" sz="1200" b="0" i="0" u="none" strike="noStrike" kern="1200" cap="none" spc="-1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MS Gothic"/>
                <a:cs typeface="+mn-cs"/>
              </a:rPr>
              <a:t>Slide </a:t>
            </a:r>
            <a:fld id="{7D21F930-106C-4573-817C-2B8855ABB745}" type="slidenum">
              <a:rPr kumimoji="0" lang="en-GB" sz="1200" b="0" i="0" u="none" strike="noStrike" kern="1200" cap="none" spc="-1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MS Gothic"/>
                <a:cs typeface="+mn-cs"/>
              </a:rPr>
              <a:pPr marL="0" marR="0" lvl="0" indent="0" algn="ctr" defTabSz="44928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>
                  <a:tab pos="0" algn="l"/>
                </a:tabLst>
                <a:defRPr/>
              </a:pPr>
              <a:t>3</a:t>
            </a:fld>
            <a:endParaRPr kumimoji="0" lang="en-US" sz="1200" b="0" i="0" u="none" strike="noStrike" kern="1200" cap="none" spc="-1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MS Gothic"/>
              <a:cs typeface="+mn-cs"/>
            </a:endParaRPr>
          </a:p>
        </p:txBody>
      </p:sp>
      <p:sp>
        <p:nvSpPr>
          <p:cNvPr id="189" name="PlaceHolder 4">
            <a:extLst>
              <a:ext uri="{FF2B5EF4-FFF2-40B4-BE49-F238E27FC236}">
                <a16:creationId xmlns:a16="http://schemas.microsoft.com/office/drawing/2014/main" id="{DD65B2BA-68E9-AA45-42A5-C8B7C4BF4A2F}"/>
              </a:ext>
            </a:extLst>
          </p:cNvPr>
          <p:cNvSpPr>
            <a:spLocks noGrp="1"/>
          </p:cNvSpPr>
          <p:nvPr>
            <p:ph type="dt" idx="4294967295"/>
          </p:nvPr>
        </p:nvSpPr>
        <p:spPr>
          <a:xfrm>
            <a:off x="929160" y="333360"/>
            <a:ext cx="2499120" cy="272160"/>
          </a:xfrm>
          <a:prstGeom prst="rect">
            <a:avLst/>
          </a:prstGeom>
          <a:noFill/>
          <a:ln w="9360">
            <a:noFill/>
          </a:ln>
        </p:spPr>
        <p:txBody>
          <a:bodyPr lIns="0" tIns="0" rIns="0" bIns="0" numCol="1" spcCol="0" anchor="b">
            <a:noAutofit/>
          </a:bodyPr>
          <a:lstStyle>
            <a:lvl1pPr indent="0" defTabSz="449280">
              <a:lnSpc>
                <a:spcPct val="100000"/>
              </a:lnSpc>
              <a:buNone/>
              <a:tabLst>
                <a:tab pos="0" algn="l"/>
              </a:tabLst>
              <a:defRPr lang="de-DE" sz="1800" b="1" strike="noStrike" spc="-1">
                <a:solidFill>
                  <a:srgbClr val="000000"/>
                </a:solidFill>
                <a:latin typeface="Times New Roman"/>
                <a:ea typeface="MS Gothic"/>
              </a:defRPr>
            </a:lvl1pPr>
          </a:lstStyle>
          <a:p>
            <a:pPr marL="0" marR="0" lvl="0" indent="0" algn="l" defTabSz="44928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</a:tabLst>
              <a:defRPr/>
            </a:pPr>
            <a:r>
              <a:rPr kumimoji="0" lang="de-DE" sz="1800" b="1" i="0" u="none" strike="noStrike" kern="1200" cap="none" spc="-1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MS Gothic"/>
                <a:cs typeface="+mn-cs"/>
              </a:rPr>
              <a:t>September 2025</a:t>
            </a:r>
            <a:endParaRPr kumimoji="0" lang="en-US" sz="1800" b="0" i="0" u="none" strike="noStrike" kern="1200" cap="none" spc="-1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MS Gothic"/>
              <a:cs typeface="+mn-cs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06BEC767-3DDD-9475-F685-781962EF8F1E}"/>
              </a:ext>
            </a:extLst>
          </p:cNvPr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pPr marL="0" marR="0" lvl="0" indent="0" algn="r" defTabSz="44928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</a:tabLst>
              <a:defRPr/>
            </a:pPr>
            <a:r>
              <a:rPr kumimoji="0" lang="de-DE" sz="1200" b="0" i="0" u="none" strike="noStrike" kern="1200" cap="none" spc="-1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MS Gothic"/>
                <a:cs typeface="+mn-cs"/>
              </a:rPr>
              <a:t>Stephan Jaeckel, Fraunhofer HHI</a:t>
            </a:r>
            <a:endParaRPr kumimoji="0" lang="en-GB" sz="1200" b="0" i="0" u="none" strike="noStrike" kern="1200" cap="none" spc="-1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MS Gothic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256819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DDE755-AFD2-F943-A007-AC0CCCAD1F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35DA314A-8F27-F19F-4E17-4B42F43047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UCM TIG Closing report for September 2025</a:t>
            </a:r>
            <a:endParaRPr lang="en-US" sz="2000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4941046D-9848-6807-4D8D-172B8A6D71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0851" y="1762738"/>
            <a:ext cx="10363200" cy="4114800"/>
          </a:xfrm>
        </p:spPr>
        <p:txBody>
          <a:bodyPr/>
          <a:lstStyle/>
          <a:p>
            <a:pPr marL="0" indent="0" defTabSz="268288">
              <a:spcBef>
                <a:spcPts val="0"/>
              </a:spcBef>
              <a:buClr>
                <a:srgbClr val="000000"/>
              </a:buClr>
              <a:buNone/>
              <a:tabLst>
                <a:tab pos="898525" algn="l"/>
              </a:tabLst>
            </a:pPr>
            <a:r>
              <a:rPr lang="en-US" altLang="en-US" sz="2000" dirty="0">
                <a:highlight>
                  <a:srgbClr val="FFFFFF"/>
                </a:highlight>
              </a:rPr>
              <a:t>Goals for November</a:t>
            </a:r>
          </a:p>
          <a:p>
            <a:pPr defTabSz="268288">
              <a:spcBef>
                <a:spcPts val="0"/>
              </a:spcBef>
              <a:buClr>
                <a:srgbClr val="000000"/>
              </a:buClr>
              <a:tabLst>
                <a:tab pos="898525" algn="l"/>
              </a:tabLst>
            </a:pPr>
            <a:r>
              <a:rPr lang="en-US" sz="2000" spc="-1" dirty="0">
                <a:solidFill>
                  <a:schemeClr val="dk1"/>
                </a:solidFill>
              </a:rPr>
              <a:t>Start to create UCM TIG report </a:t>
            </a:r>
          </a:p>
          <a:p>
            <a:pPr lvl="1" defTabSz="268288">
              <a:spcBef>
                <a:spcPts val="0"/>
              </a:spcBef>
              <a:buClr>
                <a:srgbClr val="000000"/>
              </a:buClr>
              <a:tabLst>
                <a:tab pos="898525" algn="l"/>
              </a:tabLst>
            </a:pPr>
            <a:r>
              <a:rPr lang="en-US" sz="1800" spc="-1" dirty="0">
                <a:solidFill>
                  <a:schemeClr val="dk1"/>
                </a:solidFill>
              </a:rPr>
              <a:t>Agree on </a:t>
            </a:r>
            <a:r>
              <a:rPr lang="en-US" sz="1800" spc="-1" dirty="0" err="1">
                <a:solidFill>
                  <a:schemeClr val="dk1"/>
                </a:solidFill>
              </a:rPr>
              <a:t>ToC</a:t>
            </a:r>
            <a:r>
              <a:rPr lang="en-US" sz="1800" spc="-1" dirty="0">
                <a:solidFill>
                  <a:schemeClr val="dk1"/>
                </a:solidFill>
              </a:rPr>
              <a:t> and identify key contributors</a:t>
            </a:r>
          </a:p>
          <a:p>
            <a:pPr defTabSz="268288">
              <a:spcBef>
                <a:spcPts val="0"/>
              </a:spcBef>
              <a:buClr>
                <a:srgbClr val="000000"/>
              </a:buClr>
              <a:tabLst>
                <a:tab pos="898525" algn="l"/>
              </a:tabLst>
            </a:pPr>
            <a:r>
              <a:rPr lang="en-US" sz="2000" spc="-1" dirty="0">
                <a:solidFill>
                  <a:schemeClr val="dk1"/>
                </a:solidFill>
                <a:highlight>
                  <a:srgbClr val="FFFFFF"/>
                </a:highlight>
              </a:rPr>
              <a:t>Finish officer election</a:t>
            </a:r>
          </a:p>
          <a:p>
            <a:pPr defTabSz="268288">
              <a:spcBef>
                <a:spcPts val="0"/>
              </a:spcBef>
              <a:buClr>
                <a:srgbClr val="000000"/>
              </a:buClr>
              <a:tabLst>
                <a:tab pos="898525" algn="l"/>
              </a:tabLst>
            </a:pPr>
            <a:r>
              <a:rPr lang="en-US" sz="2000" spc="-1" dirty="0">
                <a:solidFill>
                  <a:schemeClr val="dk1"/>
                </a:solidFill>
              </a:rPr>
              <a:t>Continue technical contributions</a:t>
            </a:r>
          </a:p>
          <a:p>
            <a:pPr lvl="1" defTabSz="268288">
              <a:spcBef>
                <a:spcPts val="0"/>
              </a:spcBef>
              <a:buClr>
                <a:srgbClr val="000000"/>
              </a:buClr>
              <a:tabLst>
                <a:tab pos="898525" algn="l"/>
              </a:tabLst>
            </a:pPr>
            <a:r>
              <a:rPr lang="en-US" sz="1800" spc="-1" dirty="0" err="1">
                <a:solidFill>
                  <a:schemeClr val="dk1"/>
                </a:solidFill>
              </a:rPr>
              <a:t>SoA</a:t>
            </a:r>
            <a:r>
              <a:rPr lang="en-US" sz="1800" spc="-1" dirty="0">
                <a:solidFill>
                  <a:schemeClr val="dk1"/>
                </a:solidFill>
              </a:rPr>
              <a:t> channel models in 802.11, other SDOs and research community</a:t>
            </a:r>
          </a:p>
          <a:p>
            <a:pPr lvl="1" defTabSz="268288">
              <a:spcBef>
                <a:spcPts val="0"/>
              </a:spcBef>
              <a:buClr>
                <a:srgbClr val="000000"/>
              </a:buClr>
              <a:tabLst>
                <a:tab pos="898525" algn="l"/>
              </a:tabLst>
            </a:pPr>
            <a:r>
              <a:rPr lang="en-US" sz="1800" spc="-1" dirty="0">
                <a:solidFill>
                  <a:schemeClr val="dk1"/>
                </a:solidFill>
              </a:rPr>
              <a:t>Identify use cases </a:t>
            </a:r>
            <a:r>
              <a:rPr lang="en-US" sz="1800" spc="-1">
                <a:solidFill>
                  <a:schemeClr val="dk1"/>
                </a:solidFill>
              </a:rPr>
              <a:t>where existing </a:t>
            </a:r>
            <a:r>
              <a:rPr lang="en-US" sz="1800" spc="-1" dirty="0">
                <a:solidFill>
                  <a:schemeClr val="dk1"/>
                </a:solidFill>
              </a:rPr>
              <a:t>models do not work </a:t>
            </a:r>
          </a:p>
          <a:p>
            <a:pPr lvl="1" defTabSz="268288">
              <a:spcBef>
                <a:spcPts val="0"/>
              </a:spcBef>
              <a:buClr>
                <a:srgbClr val="000000"/>
              </a:buClr>
              <a:tabLst>
                <a:tab pos="898525" algn="l"/>
              </a:tabLst>
            </a:pPr>
            <a:r>
              <a:rPr lang="en-US" sz="1800" spc="-1" dirty="0">
                <a:solidFill>
                  <a:schemeClr val="dk1"/>
                </a:solidFill>
              </a:rPr>
              <a:t>Write-up formal description of the UCM</a:t>
            </a:r>
          </a:p>
          <a:p>
            <a:pPr lvl="1" defTabSz="268288">
              <a:spcBef>
                <a:spcPts val="0"/>
              </a:spcBef>
              <a:buClr>
                <a:srgbClr val="000000"/>
              </a:buClr>
              <a:tabLst>
                <a:tab pos="898525" algn="l"/>
              </a:tabLst>
            </a:pPr>
            <a:r>
              <a:rPr lang="en-US" sz="1800" spc="-1" dirty="0">
                <a:solidFill>
                  <a:schemeClr val="dk1"/>
                </a:solidFill>
              </a:rPr>
              <a:t>Review existing measurement results for relevant use cases</a:t>
            </a:r>
          </a:p>
          <a:p>
            <a:pPr marL="0" indent="0" defTabSz="268288">
              <a:spcBef>
                <a:spcPts val="0"/>
              </a:spcBef>
              <a:buClr>
                <a:srgbClr val="000000"/>
              </a:buClr>
              <a:buNone/>
              <a:tabLst>
                <a:tab pos="898525" algn="l"/>
              </a:tabLst>
            </a:pPr>
            <a:endParaRPr lang="en-US" sz="2000" spc="-1" dirty="0">
              <a:solidFill>
                <a:schemeClr val="dk1"/>
              </a:solidFill>
            </a:endParaRPr>
          </a:p>
          <a:p>
            <a:pPr marL="0" indent="0">
              <a:spcBef>
                <a:spcPts val="0"/>
              </a:spcBef>
              <a:buNone/>
              <a:defRPr/>
            </a:pPr>
            <a:r>
              <a:rPr lang="en-US" altLang="en-US" sz="2000" dirty="0">
                <a:highlight>
                  <a:srgbClr val="FFFFFF"/>
                </a:highlight>
              </a:rPr>
              <a:t>3 Teleconferences: WEDNESDAY Oct. 8, Oct. 22 and Nov. 4, 10-11 a.m. ET</a:t>
            </a:r>
          </a:p>
          <a:p>
            <a:pPr lvl="1">
              <a:spcBef>
                <a:spcPts val="0"/>
              </a:spcBef>
              <a:defRPr/>
            </a:pPr>
            <a:r>
              <a:rPr lang="en-US" altLang="en-US" sz="1800" dirty="0">
                <a:highlight>
                  <a:srgbClr val="FFFFFF"/>
                </a:highlight>
              </a:rPr>
              <a:t>Continue technical presentations and discussions</a:t>
            </a:r>
          </a:p>
          <a:p>
            <a:pPr lvl="1">
              <a:spcBef>
                <a:spcPts val="0"/>
              </a:spcBef>
              <a:defRPr/>
            </a:pPr>
            <a:r>
              <a:rPr lang="en-US" altLang="en-US" sz="1800" dirty="0">
                <a:highlight>
                  <a:srgbClr val="FFFFFF"/>
                </a:highlight>
              </a:rPr>
              <a:t>Identify missing items and issue Call for Contributions at the November meeting</a:t>
            </a:r>
          </a:p>
          <a:p>
            <a:pPr marL="0" indent="0" defTabSz="268288">
              <a:spcBef>
                <a:spcPts val="601"/>
              </a:spcBef>
              <a:buClr>
                <a:srgbClr val="000000"/>
              </a:buClr>
              <a:buNone/>
              <a:tabLst>
                <a:tab pos="898525" algn="l"/>
              </a:tabLst>
            </a:pPr>
            <a:endParaRPr lang="en-US" altLang="en-US" sz="2000" dirty="0">
              <a:highlight>
                <a:srgbClr val="FFFFFF"/>
              </a:highlight>
            </a:endParaRPr>
          </a:p>
          <a:p>
            <a:pPr marL="0" indent="0" defTabSz="268288">
              <a:spcBef>
                <a:spcPts val="0"/>
              </a:spcBef>
              <a:buClr>
                <a:srgbClr val="000000"/>
              </a:buClr>
              <a:buNone/>
              <a:tabLst>
                <a:tab pos="898525" algn="l"/>
              </a:tabLst>
            </a:pPr>
            <a:r>
              <a:rPr lang="en-US" sz="2000" spc="-1" dirty="0">
                <a:solidFill>
                  <a:schemeClr val="dk1"/>
                </a:solidFill>
              </a:rPr>
              <a:t>Any contribution in the </a:t>
            </a:r>
            <a:r>
              <a:rPr lang="en-US" sz="2000" spc="-1" dirty="0">
                <a:solidFill>
                  <a:schemeClr val="dk1"/>
                </a:solidFill>
                <a:hlinkClick r:id="rId2"/>
              </a:rPr>
              <a:t>charter of UCM TIG </a:t>
            </a:r>
            <a:r>
              <a:rPr lang="en-US" sz="2000" spc="-1" dirty="0">
                <a:solidFill>
                  <a:schemeClr val="dk1"/>
                </a:solidFill>
              </a:rPr>
              <a:t>is welcome!</a:t>
            </a:r>
            <a:endParaRPr lang="en-US" sz="2200" spc="-1" dirty="0">
              <a:solidFill>
                <a:schemeClr val="dk1"/>
              </a:solidFill>
            </a:endParaRPr>
          </a:p>
          <a:p>
            <a:pPr defTabSz="268288">
              <a:spcBef>
                <a:spcPts val="0"/>
              </a:spcBef>
              <a:buClr>
                <a:srgbClr val="000000"/>
              </a:buClr>
              <a:tabLst>
                <a:tab pos="898525" algn="l"/>
              </a:tabLst>
            </a:pPr>
            <a:endParaRPr lang="en-US" sz="2200" spc="-1" dirty="0">
              <a:solidFill>
                <a:schemeClr val="dk1"/>
              </a:solidFill>
            </a:endParaRPr>
          </a:p>
          <a:p>
            <a:pPr>
              <a:lnSpc>
                <a:spcPct val="150000"/>
              </a:lnSpc>
              <a:spcBef>
                <a:spcPts val="0"/>
              </a:spcBef>
              <a:defRPr/>
            </a:pPr>
            <a:endParaRPr lang="en-US" altLang="en-US" sz="2000" dirty="0">
              <a:highlight>
                <a:srgbClr val="FFFFFF"/>
              </a:highlight>
            </a:endParaRPr>
          </a:p>
          <a:p>
            <a:pPr>
              <a:lnSpc>
                <a:spcPct val="150000"/>
              </a:lnSpc>
              <a:spcBef>
                <a:spcPts val="0"/>
              </a:spcBef>
              <a:defRPr/>
            </a:pPr>
            <a:endParaRPr lang="en-US" altLang="en-US" sz="2200" b="0" dirty="0">
              <a:highlight>
                <a:srgbClr val="FFFFFF"/>
              </a:highlight>
            </a:endParaRPr>
          </a:p>
          <a:p>
            <a:pPr>
              <a:lnSpc>
                <a:spcPct val="150000"/>
              </a:lnSpc>
              <a:spcBef>
                <a:spcPts val="0"/>
              </a:spcBef>
              <a:defRPr/>
            </a:pPr>
            <a:endParaRPr lang="en-US" sz="2000" dirty="0">
              <a:highlight>
                <a:srgbClr val="FFFFFF"/>
              </a:highlight>
            </a:endParaRPr>
          </a:p>
          <a:p>
            <a:pPr marL="457200" indent="-457200">
              <a:lnSpc>
                <a:spcPct val="150000"/>
              </a:lnSpc>
              <a:spcBef>
                <a:spcPts val="0"/>
              </a:spcBef>
              <a:defRPr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A4F0D07-619A-ACB3-3098-118ADF6FBE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GB" altLang="en-US"/>
              <a:t>Slide </a:t>
            </a:r>
            <a:fld id="{CF441D77-599F-438E-93D4-2ABF912CE1B6}" type="slidenum">
              <a:rPr lang="en-GB" altLang="en-US" smtClean="0"/>
              <a:pPr>
                <a:defRPr/>
              </a:pPr>
              <a:t>4</a:t>
            </a:fld>
            <a:endParaRPr lang="en-GB" altLang="en-US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3D57F5BB-3F09-0791-738D-D2140531B9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332870"/>
            <a:ext cx="1579600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b">
            <a:spAutoFit/>
          </a:bodyPr>
          <a:lstStyle>
            <a:lvl1pPr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 dirty="0"/>
              <a:t>September 2025</a:t>
            </a:r>
            <a:endParaRPr lang="en-GB" altLang="en-US" sz="1800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D4F29740-BEBC-E06E-79B1-33AD77F407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204377" y="6475413"/>
            <a:ext cx="2187523" cy="184666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1200" b="0" dirty="0"/>
              <a:t>Volker Jungnickel, Fraunhofer HHI</a:t>
            </a:r>
          </a:p>
        </p:txBody>
      </p:sp>
    </p:spTree>
    <p:extLst>
      <p:ext uri="{BB962C8B-B14F-4D97-AF65-F5344CB8AC3E}">
        <p14:creationId xmlns:p14="http://schemas.microsoft.com/office/powerpoint/2010/main" val="1875592012"/>
      </p:ext>
    </p:extLst>
  </p:cSld>
  <p:clrMapOvr>
    <a:masterClrMapping/>
  </p:clrMapOvr>
</p:sld>
</file>

<file path=ppt/theme/theme1.xml><?xml version="1.0" encoding="utf-8"?>
<a:theme xmlns:a="http://schemas.openxmlformats.org/drawingml/2006/main" name="802-11-Submission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0066FF"/>
      </a:hlink>
      <a:folHlink>
        <a:srgbClr val="0000CC"/>
      </a:folHlink>
    </a:clrScheme>
    <a:fontScheme name="802-11-Submissio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802-11-Submission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02-11-Submiss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02-11-Submission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02-11-Submission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02-11-Submission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02-11-Submission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02-11-Submission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Times New Roman"/>
        <a:ea typeface="MS Gothic"/>
        <a:cs typeface=""/>
      </a:majorFont>
      <a:minorFont>
        <a:latin typeface="Times New Roman"/>
        <a:ea typeface="MS Gothic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B28163D68FE8E4D9361964FDD814FC4" ma:contentTypeVersion="14" ma:contentTypeDescription="Create a new document." ma:contentTypeScope="" ma:versionID="6d2600a54946ba3feac7149f63b3fd42">
  <xsd:schema xmlns:xsd="http://www.w3.org/2001/XMLSchema" xmlns:xs="http://www.w3.org/2001/XMLSchema" xmlns:p="http://schemas.microsoft.com/office/2006/metadata/properties" xmlns:ns3="cc9c437c-ae0c-4066-8d90-a0f7de786127" xmlns:ns4="ba37140e-f4c5-4a6c-a9b4-20a691ce6c8a" targetNamespace="http://schemas.microsoft.com/office/2006/metadata/properties" ma:root="true" ma:fieldsID="40862a6546ea74cda5a18686d58b98e2" ns3:_="" ns4:_="">
    <xsd:import namespace="cc9c437c-ae0c-4066-8d90-a0f7de786127"/>
    <xsd:import namespace="ba37140e-f4c5-4a6c-a9b4-20a691ce6c8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c9c437c-ae0c-4066-8d90-a0f7de78612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Location" ma:index="12" nillable="true" ma:displayName="MediaServiceLocation" ma:internalName="MediaServiceLocation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a37140e-f4c5-4a6c-a9b4-20a691ce6c8a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AFA2E0FB-32C1-448C-A78A-B05568A21B7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c9c437c-ae0c-4066-8d90-a0f7de786127"/>
    <ds:schemaRef ds:uri="ba37140e-f4c5-4a6c-a9b4-20a691ce6c8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9F27E25D-999B-455B-9E0A-B4B308F9281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B4CF723-B635-438C-88CE-66D4278AA6EB}">
  <ds:schemaRefs>
    <ds:schemaRef ds:uri="http://purl.org/dc/elements/1.1/"/>
    <ds:schemaRef ds:uri="http://schemas.microsoft.com/office/2006/metadata/properties"/>
    <ds:schemaRef ds:uri="cc9c437c-ae0c-4066-8d90-a0f7de786127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ba37140e-f4c5-4a6c-a9b4-20a691ce6c8a"/>
    <ds:schemaRef ds:uri="http://www.w3.org/XML/1998/namespace"/>
    <ds:schemaRef ds:uri="http://purl.org/dc/dcmitype/"/>
  </ds:schemaRefs>
</ds:datastoreItem>
</file>

<file path=docMetadata/LabelInfo.xml><?xml version="1.0" encoding="utf-8"?>
<clbl:labelList xmlns:clbl="http://schemas.microsoft.com/office/2020/mipLabelMetadata">
  <clbl:label id="{98e9ba89-e1a1-4e38-9007-8bdabc25de1d}" enabled="0" method="" siteId="{98e9ba89-e1a1-4e38-9007-8bdabc25de1d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802-11-Submission</Template>
  <TotalTime>0</TotalTime>
  <Words>426</Words>
  <Application>Microsoft Office PowerPoint</Application>
  <PresentationFormat>Breitbild</PresentationFormat>
  <Paragraphs>65</Paragraphs>
  <Slides>4</Slides>
  <Notes>1</Notes>
  <HiddenSlides>0</HiddenSlides>
  <MMClips>0</MMClips>
  <ScaleCrop>false</ScaleCrop>
  <HeadingPairs>
    <vt:vector size="8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2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4</vt:i4>
      </vt:variant>
    </vt:vector>
  </HeadingPairs>
  <TitlesOfParts>
    <vt:vector size="11" baseType="lpstr">
      <vt:lpstr>Arial</vt:lpstr>
      <vt:lpstr>Symbol</vt:lpstr>
      <vt:lpstr>Times New Roman</vt:lpstr>
      <vt:lpstr>Wingdings</vt:lpstr>
      <vt:lpstr>802-11-Submission</vt:lpstr>
      <vt:lpstr>Office</vt:lpstr>
      <vt:lpstr>Document</vt:lpstr>
      <vt:lpstr>UCM TIG Closing report for September 2025</vt:lpstr>
      <vt:lpstr>UCM TIG Closing report for September 2025</vt:lpstr>
      <vt:lpstr>UCM TIG Timeline</vt:lpstr>
      <vt:lpstr>UCM TIG Closing report for September 2025</vt:lpstr>
    </vt:vector>
  </TitlesOfParts>
  <Company>Qualcomm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WNG SC Agenda</dc:title>
  <dc:creator>jlansfor@qti.qualcomm.com</dc:creator>
  <cp:lastModifiedBy>Jungnickel, Volker</cp:lastModifiedBy>
  <cp:revision>1387</cp:revision>
  <cp:lastPrinted>1998-02-10T13:28:06Z</cp:lastPrinted>
  <dcterms:created xsi:type="dcterms:W3CDTF">2004-12-02T14:01:45Z</dcterms:created>
  <dcterms:modified xsi:type="dcterms:W3CDTF">2025-09-19T00:44:31Z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0x010100EB28163D68FE8E4D9361964FDD814FC4</vt:lpwstr>
  </property>
</Properties>
</file>