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32"/>
  </p:notesMasterIdLst>
  <p:handoutMasterIdLst>
    <p:handoutMasterId r:id="rId33"/>
  </p:handoutMasterIdLst>
  <p:sldIdLst>
    <p:sldId id="1582" r:id="rId2"/>
    <p:sldId id="1578" r:id="rId3"/>
    <p:sldId id="1583" r:id="rId4"/>
    <p:sldId id="1579" r:id="rId5"/>
    <p:sldId id="1590" r:id="rId6"/>
    <p:sldId id="1584" r:id="rId7"/>
    <p:sldId id="1603" r:id="rId8"/>
    <p:sldId id="1586" r:id="rId9"/>
    <p:sldId id="1585" r:id="rId10"/>
    <p:sldId id="1588" r:id="rId11"/>
    <p:sldId id="1589" r:id="rId12"/>
    <p:sldId id="1591" r:id="rId13"/>
    <p:sldId id="1592" r:id="rId14"/>
    <p:sldId id="1593" r:id="rId15"/>
    <p:sldId id="1587" r:id="rId16"/>
    <p:sldId id="1594" r:id="rId17"/>
    <p:sldId id="1595" r:id="rId18"/>
    <p:sldId id="1596" r:id="rId19"/>
    <p:sldId id="1597" r:id="rId20"/>
    <p:sldId id="1598" r:id="rId21"/>
    <p:sldId id="1599" r:id="rId22"/>
    <p:sldId id="1607" r:id="rId23"/>
    <p:sldId id="1601" r:id="rId24"/>
    <p:sldId id="1602" r:id="rId25"/>
    <p:sldId id="1604" r:id="rId26"/>
    <p:sldId id="1605" r:id="rId27"/>
    <p:sldId id="1606" r:id="rId28"/>
    <p:sldId id="1608" r:id="rId29"/>
    <p:sldId id="1609" r:id="rId30"/>
    <p:sldId id="1610" r:id="rId31"/>
  </p:sldIdLst>
  <p:sldSz cx="12192000" cy="6858000"/>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166">
          <p15:clr>
            <a:srgbClr val="A4A3A4"/>
          </p15:clr>
        </p15:guide>
        <p15:guide id="2" pos="29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66FF99"/>
    <a:srgbClr val="FF9966"/>
    <a:srgbClr val="FF9933"/>
    <a:srgbClr val="FFFF00"/>
    <a:srgbClr val="66FFFF"/>
    <a:srgbClr val="FF33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245" y="82"/>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8" d="100"/>
        <a:sy n="88" d="100"/>
      </p:scale>
      <p:origin x="0" y="0"/>
    </p:cViewPr>
  </p:sorterViewPr>
  <p:notesViewPr>
    <p:cSldViewPr>
      <p:cViewPr>
        <p:scale>
          <a:sx n="100" d="100"/>
          <a:sy n="100" d="100"/>
        </p:scale>
        <p:origin x="-816" y="84"/>
      </p:cViewPr>
      <p:guideLst>
        <p:guide orient="horz" pos="2166"/>
        <p:guide pos="291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122738" y="174625"/>
            <a:ext cx="2195512" cy="215900"/>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3075" name="Rectangle 3"/>
          <p:cNvSpPr>
            <a:spLocks noGrp="1" noChangeArrowheads="1"/>
          </p:cNvSpPr>
          <p:nvPr>
            <p:ph type="dt" sz="quarter" idx="1"/>
          </p:nvPr>
        </p:nvSpPr>
        <p:spPr bwMode="auto">
          <a:xfrm>
            <a:off x="704850" y="174625"/>
            <a:ext cx="1041400" cy="215900"/>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3076" name="Rectangle 4"/>
          <p:cNvSpPr>
            <a:spLocks noGrp="1" noChangeArrowheads="1"/>
          </p:cNvSpPr>
          <p:nvPr>
            <p:ph type="ftr" sz="quarter" idx="2"/>
          </p:nvPr>
        </p:nvSpPr>
        <p:spPr bwMode="auto">
          <a:xfrm>
            <a:off x="5930900" y="9010650"/>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atin typeface="Times New Roman" panose="02020603050405020304" pitchFamily="18" charset="0"/>
                <a:ea typeface="+mn-ea"/>
              </a:defRPr>
            </a:lvl1pPr>
          </a:lstStyle>
          <a:p>
            <a:pPr>
              <a:defRPr/>
            </a:pPr>
            <a:r>
              <a:rPr lang="en-US"/>
              <a:t>Bruce Kraemer (Marvell)</a:t>
            </a:r>
          </a:p>
        </p:txBody>
      </p:sp>
      <p:sp>
        <p:nvSpPr>
          <p:cNvPr id="3077" name="Rectangle 5"/>
          <p:cNvSpPr>
            <a:spLocks noGrp="1" noChangeArrowheads="1"/>
          </p:cNvSpPr>
          <p:nvPr>
            <p:ph type="sldNum" sz="quarter" idx="3"/>
          </p:nvPr>
        </p:nvSpPr>
        <p:spPr bwMode="auto">
          <a:xfrm>
            <a:off x="3178175" y="9010650"/>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9800">
              <a:defRPr sz="1200"/>
            </a:lvl1pPr>
          </a:lstStyle>
          <a:p>
            <a:pPr>
              <a:defRPr/>
            </a:pPr>
            <a:r>
              <a:rPr lang="en-US"/>
              <a:t>Page </a:t>
            </a:r>
            <a:fld id="{BC5B36A4-F16A-46CC-8AB8-C44DBA42BC5B}" type="slidenum">
              <a:rPr lang="en-US"/>
              <a:t>‹#›</a:t>
            </a:fld>
            <a:endParaRPr lang="en-US"/>
          </a:p>
        </p:txBody>
      </p:sp>
      <p:sp>
        <p:nvSpPr>
          <p:cNvPr id="13318" name="Line 6"/>
          <p:cNvSpPr>
            <a:spLocks noChangeShapeType="1"/>
          </p:cNvSpPr>
          <p:nvPr/>
        </p:nvSpPr>
        <p:spPr bwMode="auto">
          <a:xfrm>
            <a:off x="703263" y="387350"/>
            <a:ext cx="561657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3319" name="Rectangle 7"/>
          <p:cNvSpPr>
            <a:spLocks noChangeArrowheads="1"/>
          </p:cNvSpPr>
          <p:nvPr/>
        </p:nvSpPr>
        <p:spPr bwMode="auto">
          <a:xfrm>
            <a:off x="703263" y="9010650"/>
            <a:ext cx="719137" cy="182563"/>
          </a:xfrm>
          <a:prstGeom prst="rect">
            <a:avLst/>
          </a:prstGeom>
          <a:noFill/>
          <a:ln w="9525">
            <a:noFill/>
            <a:miter lim="800000"/>
          </a:ln>
        </p:spPr>
        <p:txBody>
          <a:bodyPr wrap="none" lIns="0" tIns="0" rIns="0" bIns="0">
            <a:spAutoFit/>
          </a:bodyPr>
          <a:lstStyle/>
          <a:p>
            <a:pPr defTabSz="939800">
              <a:defRPr/>
            </a:pPr>
            <a:r>
              <a:rPr lang="en-US" sz="1200"/>
              <a:t>Submission</a:t>
            </a:r>
          </a:p>
        </p:txBody>
      </p:sp>
      <p:sp>
        <p:nvSpPr>
          <p:cNvPr id="13320" name="Line 8"/>
          <p:cNvSpPr>
            <a:spLocks noChangeShapeType="1"/>
          </p:cNvSpPr>
          <p:nvPr/>
        </p:nvSpPr>
        <p:spPr bwMode="auto">
          <a:xfrm>
            <a:off x="703263" y="8999538"/>
            <a:ext cx="5773737"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721350"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2051" name="Rectangle 3"/>
          <p:cNvSpPr>
            <a:spLocks noGrp="1" noChangeArrowheads="1"/>
          </p:cNvSpPr>
          <p:nvPr>
            <p:ph type="dt" idx="1"/>
          </p:nvPr>
        </p:nvSpPr>
        <p:spPr bwMode="auto">
          <a:xfrm>
            <a:off x="661988" y="98425"/>
            <a:ext cx="828675" cy="212725"/>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4100" name="Rectangle 4"/>
          <p:cNvSpPr>
            <a:spLocks noGrp="1" noRot="1" noChangeAspect="1" noChangeArrowheads="1" noTextEdit="1"/>
          </p:cNvSpPr>
          <p:nvPr>
            <p:ph type="sldImg" idx="2"/>
          </p:nvPr>
        </p:nvSpPr>
        <p:spPr bwMode="auto">
          <a:xfrm>
            <a:off x="419100" y="703263"/>
            <a:ext cx="6188075" cy="3481387"/>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36625" y="4422775"/>
            <a:ext cx="5149850" cy="4189413"/>
          </a:xfrm>
          <a:prstGeom prst="rect">
            <a:avLst/>
          </a:prstGeom>
          <a:noFill/>
          <a:ln w="9525">
            <a:noFill/>
            <a:miter lim="800000"/>
          </a:ln>
          <a:effectLst/>
        </p:spPr>
        <p:txBody>
          <a:bodyPr vert="horz" wrap="square" lIns="94253" tIns="46328" rIns="94253" bIns="46328"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435600" y="9013825"/>
            <a:ext cx="927100" cy="182563"/>
          </a:xfrm>
          <a:prstGeom prst="rect">
            <a:avLst/>
          </a:prstGeom>
          <a:noFill/>
          <a:ln w="9525">
            <a:noFill/>
            <a:miter lim="800000"/>
          </a:ln>
          <a:effectLst/>
        </p:spPr>
        <p:txBody>
          <a:bodyPr vert="horz" wrap="none" lIns="0" tIns="0" rIns="0" bIns="0" numCol="1" anchor="t" anchorCtr="0" compatLnSpc="1">
            <a:spAutoFit/>
          </a:bodyPr>
          <a:lstStyle>
            <a:lvl5pPr marL="459105" lvl="4" algn="r" defTabSz="939800">
              <a:defRPr sz="1200">
                <a:latin typeface="Times New Roman" panose="02020603050405020304" pitchFamily="18" charset="0"/>
                <a:ea typeface="+mn-ea"/>
              </a:defRPr>
            </a:lvl5pPr>
          </a:lstStyle>
          <a:p>
            <a:pPr lvl="4">
              <a:defRPr/>
            </a:pPr>
            <a:r>
              <a:rPr lang="en-US"/>
              <a:t>Bruce Kraemer (Marvell)</a:t>
            </a:r>
          </a:p>
        </p:txBody>
      </p:sp>
      <p:sp>
        <p:nvSpPr>
          <p:cNvPr id="2055" name="Rectangle 7"/>
          <p:cNvSpPr>
            <a:spLocks noGrp="1" noChangeArrowheads="1"/>
          </p:cNvSpPr>
          <p:nvPr>
            <p:ph type="sldNum" sz="quarter" idx="5"/>
          </p:nvPr>
        </p:nvSpPr>
        <p:spPr bwMode="auto">
          <a:xfrm>
            <a:off x="3270250" y="9013825"/>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vl1pPr>
          </a:lstStyle>
          <a:p>
            <a:pPr>
              <a:defRPr/>
            </a:pPr>
            <a:r>
              <a:rPr lang="en-US"/>
              <a:t>Page </a:t>
            </a:r>
            <a:fld id="{19104111-193D-4CBD-A54E-A6577725A6F6}" type="slidenum">
              <a:rPr lang="en-US"/>
              <a:t>‹#›</a:t>
            </a:fld>
            <a:endParaRPr lang="en-US"/>
          </a:p>
        </p:txBody>
      </p:sp>
      <p:sp>
        <p:nvSpPr>
          <p:cNvPr id="14344" name="Rectangle 8"/>
          <p:cNvSpPr>
            <a:spLocks noChangeArrowheads="1"/>
          </p:cNvSpPr>
          <p:nvPr/>
        </p:nvSpPr>
        <p:spPr bwMode="auto">
          <a:xfrm>
            <a:off x="733425" y="9013825"/>
            <a:ext cx="720725" cy="182563"/>
          </a:xfrm>
          <a:prstGeom prst="rect">
            <a:avLst/>
          </a:prstGeom>
          <a:noFill/>
          <a:ln w="9525">
            <a:noFill/>
            <a:miter lim="800000"/>
          </a:ln>
        </p:spPr>
        <p:txBody>
          <a:bodyPr wrap="none" lIns="0" tIns="0" rIns="0" bIns="0">
            <a:spAutoFit/>
          </a:bodyPr>
          <a:lstStyle/>
          <a:p>
            <a:pPr defTabSz="920750">
              <a:defRPr/>
            </a:pPr>
            <a:r>
              <a:rPr lang="en-US" sz="1200"/>
              <a:t>Submission</a:t>
            </a:r>
          </a:p>
        </p:txBody>
      </p:sp>
      <p:sp>
        <p:nvSpPr>
          <p:cNvPr id="14345" name="Line 9"/>
          <p:cNvSpPr>
            <a:spLocks noChangeShapeType="1"/>
          </p:cNvSpPr>
          <p:nvPr/>
        </p:nvSpPr>
        <p:spPr bwMode="auto">
          <a:xfrm>
            <a:off x="733425" y="9012238"/>
            <a:ext cx="5556250"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4346" name="Line 10"/>
          <p:cNvSpPr>
            <a:spLocks noChangeShapeType="1"/>
          </p:cNvSpPr>
          <p:nvPr/>
        </p:nvSpPr>
        <p:spPr bwMode="auto">
          <a:xfrm>
            <a:off x="655638" y="296863"/>
            <a:ext cx="571182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smtClean="0"/>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dirty="0" smtClean="0"/>
              <a:t>Bo Sun (Sanechips)</a:t>
            </a:r>
            <a:endParaRPr lang="en-US"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altLang="zh-CN" dirty="0" smtClean="0"/>
              <a:t>Sep 2023</a:t>
            </a:r>
            <a:endParaRPr lang="en-US" dirty="0"/>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Date Placeholder 4"/>
          <p:cNvSpPr>
            <a:spLocks noGrp="1"/>
          </p:cNvSpPr>
          <p:nvPr>
            <p:ph type="dt" idx="10"/>
          </p:nvPr>
        </p:nvSpPr>
        <p:spPr/>
        <p:txBody>
          <a:bodyPr/>
          <a:lstStyle>
            <a:lvl1pPr>
              <a:defRPr/>
            </a:lvl1pPr>
          </a:lstStyle>
          <a:p>
            <a:pPr>
              <a:defRPr/>
            </a:pPr>
            <a:r>
              <a:rPr lang="en-US" smtClean="0"/>
              <a:t>Jul 2019</a:t>
            </a:r>
            <a:endParaRPr lang="en-US" dirty="0"/>
          </a:p>
        </p:txBody>
      </p:sp>
      <p:sp>
        <p:nvSpPr>
          <p:cNvPr id="6" name="Footer Placeholder 5"/>
          <p:cNvSpPr>
            <a:spLocks noGrp="1"/>
          </p:cNvSpPr>
          <p:nvPr>
            <p:ph type="ftr" idx="11"/>
          </p:nvPr>
        </p:nvSpPr>
        <p:spPr/>
        <p:txBody>
          <a:bodyPr/>
          <a:lstStyle>
            <a:lvl1pPr>
              <a:defRPr/>
            </a:lvl1pPr>
          </a:lstStyle>
          <a:p>
            <a:pPr>
              <a:defRPr/>
            </a:pPr>
            <a:r>
              <a:rPr lang="en-US" smtClean="0"/>
              <a:t>Adrian Stephens (Intel)</a:t>
            </a:r>
            <a:endParaRPr lang="en-US"/>
          </a:p>
        </p:txBody>
      </p:sp>
      <p:sp>
        <p:nvSpPr>
          <p:cNvPr id="7" name="Slide Number Placeholder 6"/>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7" name="Date Placeholder 6"/>
          <p:cNvSpPr>
            <a:spLocks noGrp="1"/>
          </p:cNvSpPr>
          <p:nvPr>
            <p:ph type="dt" idx="10"/>
          </p:nvPr>
        </p:nvSpPr>
        <p:spPr/>
        <p:txBody>
          <a:bodyPr/>
          <a:lstStyle>
            <a:lvl1pPr>
              <a:defRPr/>
            </a:lvl1pPr>
          </a:lstStyle>
          <a:p>
            <a:pPr>
              <a:defRPr/>
            </a:pPr>
            <a:r>
              <a:rPr lang="en-US" smtClean="0"/>
              <a:t>Jul 2019</a:t>
            </a:r>
            <a:endParaRPr lang="en-US"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pPr>
              <a:defRPr/>
            </a:pPr>
            <a:r>
              <a:rPr lang="en-US" smtClean="0"/>
              <a:t>Adrian Stephens (Intel)</a:t>
            </a:r>
            <a:endParaRPr lang="en-US"/>
          </a:p>
        </p:txBody>
      </p:sp>
      <p:sp>
        <p:nvSpPr>
          <p:cNvPr id="9" name="Slide Number Placeholder 8"/>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Date Placeholder 2"/>
          <p:cNvSpPr>
            <a:spLocks noGrp="1"/>
          </p:cNvSpPr>
          <p:nvPr>
            <p:ph type="dt" idx="10"/>
          </p:nvPr>
        </p:nvSpPr>
        <p:spPr/>
        <p:txBody>
          <a:bodyPr/>
          <a:lstStyle>
            <a:lvl1pPr>
              <a:defRPr/>
            </a:lvl1pPr>
          </a:lstStyle>
          <a:p>
            <a:pPr>
              <a:defRPr/>
            </a:pPr>
            <a:r>
              <a:rPr lang="en-US" smtClean="0"/>
              <a:t>Jul 2019</a:t>
            </a:r>
            <a:endParaRPr lang="en-US" dirty="0"/>
          </a:p>
        </p:txBody>
      </p:sp>
      <p:sp>
        <p:nvSpPr>
          <p:cNvPr id="4" name="Footer Placeholder 3"/>
          <p:cNvSpPr>
            <a:spLocks noGrp="1"/>
          </p:cNvSpPr>
          <p:nvPr>
            <p:ph type="ftr" idx="11"/>
          </p:nvPr>
        </p:nvSpPr>
        <p:spPr/>
        <p:txBody>
          <a:bodyPr/>
          <a:lstStyle>
            <a:lvl1pPr>
              <a:defRPr/>
            </a:lvl1pPr>
          </a:lstStyle>
          <a:p>
            <a:pPr>
              <a:defRPr/>
            </a:pPr>
            <a:r>
              <a:rPr lang="en-US" smtClean="0"/>
              <a:t>Adrian Stephens (Intel)</a:t>
            </a:r>
            <a:endParaRPr lang="en-US"/>
          </a:p>
        </p:txBody>
      </p:sp>
      <p:sp>
        <p:nvSpPr>
          <p:cNvPr id="5" name="Slide Number Placeholder 4"/>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r>
              <a:rPr lang="en-US" dirty="0" smtClean="0"/>
              <a:t>Sep 2023</a:t>
            </a:r>
            <a:endParaRPr lang="en-US" dirty="0"/>
          </a:p>
        </p:txBody>
      </p:sp>
      <p:sp>
        <p:nvSpPr>
          <p:cNvPr id="3" name="Footer Placeholder 2"/>
          <p:cNvSpPr>
            <a:spLocks noGrp="1"/>
          </p:cNvSpPr>
          <p:nvPr>
            <p:ph type="ftr" idx="11"/>
          </p:nvPr>
        </p:nvSpPr>
        <p:spPr/>
        <p:txBody>
          <a:bodyPr/>
          <a:lstStyle>
            <a:lvl1pPr>
              <a:defRPr/>
            </a:lvl1pPr>
          </a:lstStyle>
          <a:p>
            <a:pPr>
              <a:defRPr/>
            </a:pPr>
            <a:r>
              <a:rPr lang="en-US" dirty="0" smtClean="0"/>
              <a:t>Bo Sun (Sanechips)</a:t>
            </a:r>
            <a:endParaRPr lang="en-US" dirty="0"/>
          </a:p>
        </p:txBody>
      </p:sp>
      <p:sp>
        <p:nvSpPr>
          <p:cNvPr id="4" name="Slide Number Placeholder 3"/>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smtClean="0"/>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ln>
          <a:effectLst/>
        </p:spPr>
        <p:txBody>
          <a:bodyPr vert="horz" wrap="square" lIns="92160" tIns="46080" rIns="92160" bIns="46080" numCol="1" anchor="ctr" anchorCtr="0" compatLnSpc="1"/>
          <a:lstStyle/>
          <a:p>
            <a:pPr lvl="0"/>
            <a:r>
              <a:rPr lang="en-GB" smtClean="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ln>
          <a:effectLst/>
        </p:spPr>
        <p:txBody>
          <a:bodyPr vert="horz" wrap="square" lIns="92160" tIns="46080" rIns="92160" bIns="46080" numCol="1" anchor="t" anchorCtr="0" compatLnSpc="1"/>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dirty="0" smtClean="0"/>
              <a:t>Sep 2025</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altLang="zh-CN" dirty="0" smtClean="0"/>
              <a:t>Bo Sun</a:t>
            </a:r>
            <a:r>
              <a:rPr lang="en-US" dirty="0" smtClean="0"/>
              <a:t> (Sanechips)</a:t>
            </a:r>
            <a:endParaRPr lang="en-US"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ln>
          <a:effectLst/>
        </p:spPr>
        <p:txBody>
          <a:bodyPr vert="horz" wrap="square" lIns="0" tIns="0" rIns="0" bIns="0" numCol="1" anchor="t" anchorCtr="0" compatLnSpc="1"/>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smtClean="0"/>
              <a:t>Slide </a:t>
            </a:r>
            <a:fld id="{B5CE3AE4-DCBA-4DC5-AE11-678723746781}" type="slidenum">
              <a:rPr lang="en-US" smtClean="0"/>
              <a:t>‹#›</a:t>
            </a:fld>
            <a:endParaRPr lang="en-US"/>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ln>
          <a:effectLst/>
        </p:spPr>
        <p:txBody>
          <a:bodyPr/>
          <a:lstStyle/>
          <a:p>
            <a:endParaRPr lang="en-GB" sz="2400"/>
          </a:p>
        </p:txBody>
      </p:sp>
      <p:sp>
        <p:nvSpPr>
          <p:cNvPr id="10" name="Date Placeholder 3"/>
          <p:cNvSpPr txBox="1"/>
          <p:nvPr/>
        </p:nvSpPr>
        <p:spPr bwMode="auto">
          <a:xfrm>
            <a:off x="6667504" y="357166"/>
            <a:ext cx="466728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r"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25</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/1692r0</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mj-lt"/>
          <a:ea typeface="+mj-ea"/>
          <a:cs typeface="+mj-cs"/>
        </a:defRPr>
      </a:lvl1pPr>
      <a:lvl2pPr marL="742950" indent="-28575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2pPr>
      <a:lvl3pPr marL="1143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3pPr>
      <a:lvl4pPr marL="1600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4pPr>
      <a:lvl5pPr marL="20574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5pPr>
      <a:lvl6pPr marL="25146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6pPr>
      <a:lvl7pPr marL="29718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7pPr>
      <a:lvl8pPr marL="3429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8pPr>
      <a:lvl9pPr marL="3886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9pPr>
    </p:titleStyle>
    <p:body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8"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IEEE 802.11 </a:t>
            </a:r>
            <a:r>
              <a:rPr lang="en-US" altLang="en-US" sz="3200" kern="0" dirty="0" err="1" smtClean="0">
                <a:solidFill>
                  <a:srgbClr val="0000FF"/>
                </a:solidFill>
                <a:latin typeface="Arial Black" panose="020B0A04020102020204" pitchFamily="34" charset="0"/>
              </a:rPr>
              <a:t>TGbp</a:t>
            </a:r>
            <a:r>
              <a:rPr lang="en-US" altLang="en-US" sz="3200" kern="0" dirty="0" smtClean="0">
                <a:solidFill>
                  <a:srgbClr val="0000FF"/>
                </a:solidFill>
                <a:latin typeface="Arial Black" panose="020B0A04020102020204" pitchFamily="34" charset="0"/>
              </a:rPr>
              <a:t> </a:t>
            </a:r>
            <a:r>
              <a:rPr lang="en-US" sz="3200" kern="0" dirty="0" smtClean="0">
                <a:solidFill>
                  <a:srgbClr val="0000FF"/>
                </a:solidFill>
                <a:latin typeface="Arial Black" panose="020B0A04020102020204" pitchFamily="34" charset="0"/>
              </a:rPr>
              <a:t>Straw Poll Deck</a:t>
            </a:r>
            <a:endParaRPr lang="en-US" sz="3200" kern="0" dirty="0">
              <a:solidFill>
                <a:srgbClr val="0000FF"/>
              </a:solidFill>
              <a:latin typeface="Arial Black" panose="020B0A04020102020204" pitchFamily="34" charset="0"/>
            </a:endParaRP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smtClean="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smtClean="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a:t>
            </a:r>
            <a:r>
              <a:rPr lang="en-US" altLang="en-US" sz="2000" kern="0" dirty="0" smtClean="0">
                <a:latin typeface="Arial" panose="020B0604020202020204" pitchFamily="34" charset="0"/>
              </a:rPr>
              <a:t>   		Secretary</a:t>
            </a:r>
            <a:r>
              <a:rPr lang="en-US" altLang="en-US" sz="2000" kern="0" dirty="0">
                <a:latin typeface="Arial" panose="020B0604020202020204" pitchFamily="34" charset="0"/>
              </a:rPr>
              <a:t>: 	</a:t>
            </a:r>
            <a:r>
              <a:rPr lang="en-US" altLang="en-US" sz="2000" kern="0" dirty="0" smtClean="0">
                <a:latin typeface="Arial" panose="020B0604020202020204" pitchFamily="34" charset="0"/>
              </a:rPr>
              <a:t>Sebastian Max</a:t>
            </a:r>
            <a:r>
              <a:rPr lang="en-US" altLang="en-US" sz="2000" kern="0" dirty="0">
                <a:latin typeface="Arial" panose="020B0604020202020204" pitchFamily="34" charset="0"/>
              </a:rPr>
              <a:t>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#4 (Steve </a:t>
            </a:r>
            <a:r>
              <a:rPr lang="en-US" altLang="zh-CN" dirty="0" err="1" smtClean="0"/>
              <a:t>Shellhammer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first segment of the Downlink Sync Field transmitted to non-Backscatter STAs, uses the sequence 𝑾 for the 250 kb/s data rate or the sequence    for the 1 Mb/s data rate.  </a:t>
            </a:r>
            <a:r>
              <a:rPr lang="zh-CN" altLang="zh-CN" b="0" dirty="0"/>
              <a:t>The sequences are:</a:t>
            </a:r>
          </a:p>
          <a:p>
            <a:pPr marL="685800" lvl="1">
              <a:buFont typeface="Arial" panose="020B0604020202020204" pitchFamily="34" charset="0"/>
              <a:buChar char="•"/>
            </a:pPr>
            <a:r>
              <a:rPr lang="zh-CN" altLang="zh-CN" b="0" dirty="0"/>
              <a:t>𝑾 = 01011010010111000110001011101100</a:t>
            </a:r>
          </a:p>
          <a:p>
            <a:pPr marL="685800" lvl="1">
              <a:buFont typeface="Arial" panose="020B0604020202020204" pitchFamily="34" charset="0"/>
              <a:buChar char="•"/>
            </a:pPr>
            <a:r>
              <a:rPr lang="zh-CN" altLang="zh-CN" b="0" dirty="0"/>
              <a:t>  </a:t>
            </a:r>
            <a:r>
              <a:rPr lang="en-US" altLang="zh-CN" b="0" dirty="0" smtClean="0"/>
              <a:t>   </a:t>
            </a:r>
            <a:r>
              <a:rPr lang="zh-CN" altLang="zh-CN" b="0" dirty="0" smtClean="0"/>
              <a:t>= </a:t>
            </a:r>
            <a:r>
              <a:rPr lang="zh-CN" altLang="zh-CN" b="0" dirty="0"/>
              <a:t>10100101101000111001110100010011</a:t>
            </a:r>
          </a:p>
          <a:p>
            <a:pPr marL="285750" lvl="1">
              <a:spcBef>
                <a:spcPts val="600"/>
              </a:spcBef>
              <a:buFont typeface="Arial" panose="020B0604020202020204" pitchFamily="34" charset="0"/>
              <a:buChar char="•"/>
            </a:pPr>
            <a:endParaRPr lang="en-US" altLang="zh-CN" sz="2200" dirty="0">
              <a:cs typeface="+mn-cs"/>
            </a:endParaRP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a:sym typeface="+mn-ea"/>
              </a:rPr>
              <a:t>contributions: </a:t>
            </a:r>
            <a:r>
              <a:rPr lang="en-US" altLang="zh-CN" sz="2000" b="0" i="1" dirty="0" smtClean="0"/>
              <a:t>11-25/1554r0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3986848"/>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3" y="289560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049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#5 (You-Wei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An </a:t>
            </a:r>
            <a:r>
              <a:rPr lang="zh-CN" altLang="zh-CN" b="0" dirty="0"/>
              <a:t>DL AMP PPDU in 2.4 GHz is identified in its U-SIG with the following setting:</a:t>
            </a:r>
          </a:p>
          <a:p>
            <a:pPr marL="685800" lvl="1">
              <a:buFont typeface="Arial" panose="020B0604020202020204" pitchFamily="34" charset="0"/>
              <a:buChar char="•"/>
            </a:pPr>
            <a:r>
              <a:rPr lang="zh-CN" altLang="zh-CN" b="0" dirty="0" smtClean="0"/>
              <a:t>PHY </a:t>
            </a:r>
            <a:r>
              <a:rPr lang="zh-CN" altLang="zh-CN" b="0" dirty="0"/>
              <a:t>version value set to 0</a:t>
            </a:r>
          </a:p>
          <a:p>
            <a:pPr marL="685800" lvl="1">
              <a:buFont typeface="Arial" panose="020B0604020202020204" pitchFamily="34" charset="0"/>
              <a:buChar char="•"/>
            </a:pPr>
            <a:r>
              <a:rPr lang="zh-CN" altLang="zh-CN" b="0" strike="sngStrike" dirty="0" smtClean="0"/>
              <a:t>One </a:t>
            </a:r>
            <a:r>
              <a:rPr lang="zh-CN" altLang="zh-CN" b="0" strike="sngStrike" dirty="0"/>
              <a:t>or multiple Validate bit subfields sets to  0 or subfield(s) set to a validate state.</a:t>
            </a:r>
          </a:p>
          <a:p>
            <a:pPr marL="685800" lvl="1">
              <a:buFont typeface="Arial" panose="020B0604020202020204" pitchFamily="34" charset="0"/>
              <a:buChar char="•"/>
            </a:pPr>
            <a:r>
              <a:rPr lang="zh-CN" altLang="zh-CN" b="0" u="sng" dirty="0" smtClean="0"/>
              <a:t>PPDU </a:t>
            </a:r>
            <a:r>
              <a:rPr lang="zh-CN" altLang="zh-CN" b="0" u="sng" dirty="0"/>
              <a:t>Type And Compression Mode value sets to 3.</a:t>
            </a:r>
          </a:p>
          <a:p>
            <a:pPr marL="285750">
              <a:buFont typeface="Arial" panose="020B0604020202020204" pitchFamily="34" charset="0"/>
              <a:buChar char="•"/>
            </a:pPr>
            <a:endParaRPr lang="zh-CN" altLang="zh-CN" b="0" dirty="0"/>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a:sym typeface="+mn-ea"/>
              </a:rPr>
              <a:t>contributions: </a:t>
            </a:r>
            <a:r>
              <a:rPr lang="en-US" altLang="zh-CN" sz="2000" b="0" i="1" dirty="0" smtClean="0"/>
              <a:t>11-25/?</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624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#6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#1: </a:t>
            </a:r>
            <a:r>
              <a:rPr lang="en-US" altLang="zh-CN" sz="2000" dirty="0"/>
              <a:t>Do you agree to </a:t>
            </a:r>
            <a:r>
              <a:rPr lang="en-US" altLang="zh-CN" sz="2000" dirty="0" smtClean="0"/>
              <a:t>amend FM-9 as below in the 11bp SFD ?</a:t>
            </a:r>
            <a:endParaRPr lang="en-US" altLang="zh-CN" sz="2000" b="0" dirty="0"/>
          </a:p>
          <a:p>
            <a:pPr marL="285750" lvl="0">
              <a:buFont typeface="Arial" panose="020B0604020202020204" pitchFamily="34" charset="0"/>
              <a:buChar char="•"/>
            </a:pPr>
            <a:r>
              <a:rPr lang="zh-CN" altLang="zh-CN" sz="2000" b="0" dirty="0"/>
              <a:t>An </a:t>
            </a:r>
            <a:r>
              <a:rPr lang="zh-CN" altLang="zh-CN" sz="2000" b="0" dirty="0"/>
              <a:t>AMP AP transmits an AMP Trigger frame indicating a time-slot based random access session for non-AP AMP STAs. The frame may carry following parameters:</a:t>
            </a:r>
          </a:p>
          <a:p>
            <a:pPr marL="685800" lvl="1">
              <a:buFont typeface="Arial" panose="020B0604020202020204" pitchFamily="34" charset="0"/>
              <a:buChar char="•"/>
            </a:pPr>
            <a:r>
              <a:rPr lang="zh-CN" altLang="zh-CN" sz="1800" b="0" dirty="0"/>
              <a:t>Session </a:t>
            </a:r>
            <a:r>
              <a:rPr lang="zh-CN" altLang="zh-CN" sz="1800" b="0" dirty="0"/>
              <a:t>ID: Identifies the random access session</a:t>
            </a:r>
          </a:p>
          <a:p>
            <a:pPr marL="685800" lvl="1">
              <a:buFont typeface="Arial" panose="020B0604020202020204" pitchFamily="34" charset="0"/>
              <a:buChar char="•"/>
            </a:pPr>
            <a:r>
              <a:rPr lang="zh-CN" altLang="zh-CN" sz="1800" b="0" dirty="0" smtClean="0"/>
              <a:t>ACW</a:t>
            </a:r>
            <a:r>
              <a:rPr lang="zh-CN" altLang="zh-CN" sz="1800" b="0" dirty="0"/>
              <a:t>: Indicates the upper limit of the random access contention window</a:t>
            </a:r>
          </a:p>
          <a:p>
            <a:pPr marL="1085850" lvl="2">
              <a:buFont typeface="Arial" panose="020B0604020202020204" pitchFamily="34" charset="0"/>
              <a:buChar char="•"/>
            </a:pPr>
            <a:r>
              <a:rPr lang="zh-CN" altLang="zh-CN" sz="1600" b="0" dirty="0" smtClean="0"/>
              <a:t>ACWmin</a:t>
            </a:r>
            <a:r>
              <a:rPr lang="zh-CN" altLang="zh-CN" sz="1600" b="0" dirty="0"/>
              <a:t>: Indicates the minimum value of the upper limit of the random access contention window</a:t>
            </a:r>
          </a:p>
          <a:p>
            <a:pPr marL="1085850" lvl="2">
              <a:buFont typeface="Arial" panose="020B0604020202020204" pitchFamily="34" charset="0"/>
              <a:buChar char="•"/>
            </a:pPr>
            <a:r>
              <a:rPr lang="zh-CN" altLang="zh-CN" sz="1600" b="0" dirty="0"/>
              <a:t>ACWmax</a:t>
            </a:r>
            <a:r>
              <a:rPr lang="zh-CN" altLang="zh-CN" sz="1600" b="0" dirty="0"/>
              <a:t>: Indicates the maximum value of the upper limit of the random access contention window</a:t>
            </a:r>
          </a:p>
          <a:p>
            <a:pPr marL="685800" lvl="1">
              <a:buFont typeface="Arial" panose="020B0604020202020204" pitchFamily="34" charset="0"/>
              <a:buChar char="•"/>
            </a:pPr>
            <a:r>
              <a:rPr lang="fr-FR" altLang="zh-CN" sz="1800" dirty="0" err="1" smtClean="0"/>
              <a:t>Encoding</a:t>
            </a:r>
            <a:r>
              <a:rPr lang="fr-FR" altLang="zh-CN" sz="1800" dirty="0" smtClean="0"/>
              <a:t> </a:t>
            </a:r>
            <a:r>
              <a:rPr lang="fr-FR" altLang="zh-CN" sz="1800" dirty="0"/>
              <a:t>of </a:t>
            </a:r>
            <a:r>
              <a:rPr lang="fr-FR" altLang="zh-CN" sz="1800" dirty="0" err="1"/>
              <a:t>parameters</a:t>
            </a:r>
            <a:r>
              <a:rPr lang="fr-FR" altLang="zh-CN" sz="1800" dirty="0"/>
              <a:t> </a:t>
            </a:r>
            <a:r>
              <a:rPr lang="fr-FR" altLang="zh-CN" sz="1800" dirty="0" err="1"/>
              <a:t>is</a:t>
            </a:r>
            <a:r>
              <a:rPr lang="fr-FR" altLang="zh-CN" sz="1800" dirty="0"/>
              <a:t> TBD.</a:t>
            </a:r>
          </a:p>
          <a:p>
            <a:pPr marL="685800" lvl="1">
              <a:buFont typeface="Arial" panose="020B0604020202020204" pitchFamily="34" charset="0"/>
              <a:buChar char="•"/>
            </a:pPr>
            <a:r>
              <a:rPr lang="fr-FR" altLang="zh-CN" sz="1800" dirty="0" err="1" smtClean="0"/>
              <a:t>Other</a:t>
            </a:r>
            <a:r>
              <a:rPr lang="fr-FR" altLang="zh-CN" sz="1800" dirty="0" smtClean="0"/>
              <a:t> </a:t>
            </a:r>
            <a:r>
              <a:rPr lang="fr-FR" altLang="zh-CN" sz="1800" dirty="0" err="1"/>
              <a:t>parameters</a:t>
            </a:r>
            <a:r>
              <a:rPr lang="fr-FR" altLang="zh-CN" sz="1800" dirty="0"/>
              <a:t> are TBD.</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a:t>
            </a:r>
            <a:r>
              <a:rPr lang="en-US" altLang="zh-CN" sz="1800" b="0" i="1" dirty="0">
                <a:sym typeface="+mn-ea"/>
              </a:rPr>
              <a:t>contributions</a:t>
            </a:r>
            <a:r>
              <a:rPr lang="en-US" altLang="zh-CN" sz="1800" b="0" i="1" dirty="0">
                <a:sym typeface="+mn-ea"/>
              </a:rPr>
              <a:t>: </a:t>
            </a:r>
            <a:r>
              <a:rPr lang="en-US" altLang="zh-CN" sz="1800" b="0" i="1" dirty="0"/>
              <a:t>25/1246r0, 25/1242r0</a:t>
            </a:r>
            <a:r>
              <a:rPr lang="en-US" altLang="zh-CN" sz="1800" b="0" i="1" dirty="0">
                <a:sym typeface="+mn-ea"/>
              </a:rPr>
              <a:t>]</a:t>
            </a:r>
            <a:endParaRPr lang="en-US" altLang="zh-CN" sz="1800" b="0" i="1" dirty="0">
              <a:sym typeface="+mn-ea"/>
            </a:endParaRP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77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#6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#2: </a:t>
            </a:r>
            <a:r>
              <a:rPr lang="en-US" altLang="zh-CN" sz="2000" dirty="0"/>
              <a:t>Do you agree to </a:t>
            </a:r>
            <a:r>
              <a:rPr lang="en-US" altLang="zh-CN" sz="2000" dirty="0" smtClean="0"/>
              <a:t>amend MM-27 as below in the 11bp SFD ?</a:t>
            </a:r>
            <a:endParaRPr lang="en-US" altLang="zh-CN" sz="2000" b="0" dirty="0"/>
          </a:p>
          <a:p>
            <a:pPr marL="285750">
              <a:buFont typeface="Arial" panose="020B0604020202020204" pitchFamily="34" charset="0"/>
              <a:buChar char="•"/>
            </a:pPr>
            <a:r>
              <a:rPr lang="zh-CN" altLang="zh-CN" sz="2000" b="0" dirty="0" smtClean="0"/>
              <a:t>Upon </a:t>
            </a:r>
            <a:r>
              <a:rPr lang="zh-CN" altLang="zh-CN" sz="2000" b="0" dirty="0"/>
              <a:t>receiving an AMP Trigger frame indicating a time-slot based random access session, a non-AP AMP STA performs the following actions:</a:t>
            </a:r>
          </a:p>
          <a:p>
            <a:pPr marL="685800" lvl="1">
              <a:buFont typeface="Arial" panose="020B0604020202020204" pitchFamily="34" charset="0"/>
              <a:buChar char="•"/>
            </a:pPr>
            <a:r>
              <a:rPr lang="zh-CN" altLang="zh-CN" sz="1600" b="0" dirty="0"/>
              <a:t>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a:t>
            </a:r>
          </a:p>
          <a:p>
            <a:pPr marL="685800" lvl="1">
              <a:buFont typeface="Arial" panose="020B0604020202020204" pitchFamily="34" charset="0"/>
              <a:buChar char="•"/>
            </a:pPr>
            <a:r>
              <a:rPr lang="zh-CN" altLang="zh-CN" sz="1600" b="0" dirty="0"/>
              <a:t>If the ABOC is less than the number of slots (N) allocated by the AMP Trigger frame, the non-AP AMP STA transmits an uplink AMP PPDU carrying the uplink response in one of the slots allocated by the AMP Trigger frame. Else, ABO Counter is decremented by N.</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a:t>
            </a:r>
            <a:r>
              <a:rPr lang="en-US" altLang="zh-CN" sz="1800" b="0" i="1" dirty="0">
                <a:sym typeface="+mn-ea"/>
              </a:rPr>
              <a:t>contributions</a:t>
            </a:r>
            <a:r>
              <a:rPr lang="en-US" altLang="zh-CN" sz="1800" b="0" i="1" dirty="0">
                <a:sym typeface="+mn-ea"/>
              </a:rPr>
              <a:t>: </a:t>
            </a:r>
            <a:r>
              <a:rPr lang="en-US" altLang="zh-CN" sz="1800" b="0" i="1" dirty="0"/>
              <a:t>25/1246r0, 25/1242r0</a:t>
            </a:r>
            <a:r>
              <a:rPr lang="en-US" altLang="zh-CN" sz="1800" b="0" i="1" dirty="0">
                <a:sym typeface="+mn-ea"/>
              </a:rPr>
              <a:t>]</a:t>
            </a:r>
            <a:endParaRPr lang="en-US" altLang="zh-CN" sz="1800" b="0" i="1" dirty="0">
              <a:sym typeface="+mn-ea"/>
            </a:endParaRP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48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#6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#3: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zh-CN" altLang="zh-CN" sz="1800" b="0" dirty="0" smtClean="0"/>
              <a:t>The </a:t>
            </a:r>
            <a:r>
              <a:rPr lang="zh-CN" altLang="zh-CN" sz="1800" b="0" dirty="0"/>
              <a:t>Type field is the first 4 bits of the Frame Control field of AMP frames and differentiates between:</a:t>
            </a:r>
          </a:p>
          <a:p>
            <a:pPr lvl="1" indent="-342900">
              <a:buFont typeface="+mj-lt"/>
              <a:buAutoNum type="arabicPeriod"/>
            </a:pPr>
            <a:r>
              <a:rPr lang="zh-CN" altLang="zh-CN" sz="1400" b="0" dirty="0" smtClean="0"/>
              <a:t>AMP </a:t>
            </a:r>
            <a:r>
              <a:rPr lang="zh-CN" altLang="zh-CN" sz="1400" b="0" dirty="0"/>
              <a:t>WUR frames: AMP frames for communication with AMP Enabled non-AP STAs</a:t>
            </a:r>
          </a:p>
          <a:p>
            <a:pPr marL="1200150" lvl="2" indent="-342900">
              <a:buFont typeface="Arial" panose="020B0604020202020204" pitchFamily="34" charset="0"/>
              <a:buChar char="•"/>
            </a:pPr>
            <a:r>
              <a:rPr lang="zh-CN" altLang="zh-CN" sz="1200" b="0" dirty="0" smtClean="0"/>
              <a:t>The </a:t>
            </a:r>
            <a:r>
              <a:rPr lang="zh-CN" altLang="zh-CN" sz="1200" b="0" dirty="0"/>
              <a:t>frame format of AMP WUR frames inherit from WUR frames defined by IEEE 802.11ba.</a:t>
            </a:r>
          </a:p>
          <a:p>
            <a:pPr lvl="1" indent="-342900">
              <a:buFont typeface="+mj-lt"/>
              <a:buAutoNum type="arabicPeriod"/>
            </a:pPr>
            <a:r>
              <a:rPr lang="zh-CN" altLang="zh-CN" sz="1400" b="0" dirty="0" smtClean="0"/>
              <a:t>Non</a:t>
            </a:r>
            <a:r>
              <a:rPr lang="zh-CN" altLang="zh-CN" sz="1400" b="0" dirty="0"/>
              <a:t>-backscatter AMP frames: AMP frames for communication with Active Tx non-AP AMP STAs</a:t>
            </a:r>
          </a:p>
          <a:p>
            <a:pPr lvl="1" indent="-342900">
              <a:buFont typeface="+mj-lt"/>
              <a:buAutoNum type="arabicPeriod"/>
            </a:pPr>
            <a:r>
              <a:rPr lang="zh-CN" altLang="zh-CN" sz="1400" b="0" dirty="0" smtClean="0"/>
              <a:t>Backscatter </a:t>
            </a:r>
            <a:r>
              <a:rPr lang="zh-CN" altLang="zh-CN" sz="1400" b="0" dirty="0"/>
              <a:t>AMP frames: AMP frames for communication with backscatter non-AP AMP STAs</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a:sym typeface="+mn-ea"/>
              </a:rPr>
              <a:t>contributions</a:t>
            </a:r>
            <a:r>
              <a:rPr lang="en-US" altLang="zh-CN" sz="1600" b="0" i="1" dirty="0">
                <a:sym typeface="+mn-ea"/>
              </a:rPr>
              <a:t>: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https://www.ieee802.org/11/email/stds-802-11-tgbp/pngbBijqJImk_.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23375"/>
            <a:ext cx="26955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736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#6 (</a:t>
            </a:r>
            <a:r>
              <a:rPr lang="en-US" altLang="zh-CN" dirty="0" err="1" smtClean="0"/>
              <a:t>Rojan</a:t>
            </a:r>
            <a:r>
              <a:rPr lang="en-US" altLang="zh-CN" dirty="0" smtClean="0"/>
              <a:t> </a:t>
            </a:r>
            <a:r>
              <a:rPr lang="en-US" altLang="zh-CN" dirty="0" err="1" smtClean="0"/>
              <a:t>Chitrakar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#4: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The size of the ID field(s) in AMP frames for communication with Active </a:t>
            </a:r>
            <a:r>
              <a:rPr lang="en-US" altLang="zh-CN" sz="1800" b="0" dirty="0" err="1"/>
              <a:t>Tx</a:t>
            </a:r>
            <a:r>
              <a:rPr lang="en-US" altLang="zh-CN" sz="1800" b="0" dirty="0"/>
              <a:t> non-AP AMP STAs and Backscatter non-AP AMP STAs is 16 bits</a:t>
            </a:r>
            <a:r>
              <a:rPr lang="en-US" altLang="zh-CN" sz="1800" b="0" dirty="0"/>
              <a:t>.</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#5: </a:t>
            </a:r>
            <a:r>
              <a:rPr lang="en-US" altLang="zh-CN" sz="1800" dirty="0"/>
              <a:t>Do you agree to add the following text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a:t>The size of the Type Dependent Control field, if present in the MAC Header field of AMP frames for communication with Active </a:t>
            </a:r>
            <a:r>
              <a:rPr lang="en-US" altLang="zh-CN" sz="1800" b="0" dirty="0" err="1"/>
              <a:t>Tx</a:t>
            </a:r>
            <a:r>
              <a:rPr lang="en-US" altLang="zh-CN" sz="1800" b="0" dirty="0"/>
              <a:t> non-AP AMP STAs and Backscatter non-AP AMP STAs is 8 </a:t>
            </a:r>
            <a:r>
              <a:rPr lang="en-US" altLang="zh-CN" sz="1800" b="0" dirty="0" smtClean="0"/>
              <a:t>bits.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570058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#6 (</a:t>
            </a:r>
            <a:r>
              <a:rPr lang="en-US" altLang="zh-CN" dirty="0" err="1" smtClean="0"/>
              <a:t>Rojan</a:t>
            </a:r>
            <a:r>
              <a:rPr lang="en-US" altLang="zh-CN" dirty="0" smtClean="0"/>
              <a:t> </a:t>
            </a:r>
            <a:r>
              <a:rPr lang="en-US" altLang="zh-CN" dirty="0" err="1" smtClean="0"/>
              <a:t>Chitrakar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#6: </a:t>
            </a:r>
            <a:r>
              <a:rPr lang="en-US" altLang="zh-CN" sz="1800" dirty="0"/>
              <a:t>Do you agree to add the following text into </a:t>
            </a:r>
            <a:r>
              <a:rPr lang="en-US" altLang="zh-CN" sz="1800" dirty="0" smtClean="0"/>
              <a:t>the 11bp SFD ?</a:t>
            </a:r>
            <a:endParaRPr lang="en-US" altLang="zh-CN" sz="1800" b="0" dirty="0"/>
          </a:p>
          <a:p>
            <a:pPr marL="285750" lvl="0">
              <a:buFont typeface="Arial" panose="020B0604020202020204" pitchFamily="34" charset="0"/>
              <a:buChar char="•"/>
            </a:pPr>
            <a:r>
              <a:rPr lang="zh-CN" altLang="zh-CN" sz="1800" b="0" dirty="0"/>
              <a:t>The length of the Frame Body field, if present in AMP frames for communication with Active Tx non-AP AMP STAs and Backscatter non-AP AMP STAs, is indicated in octets by a Length field in the MAC Header</a:t>
            </a:r>
            <a:r>
              <a:rPr lang="en-US" altLang="zh-CN" sz="1800" b="0" dirty="0"/>
              <a:t>.</a:t>
            </a:r>
            <a:endParaRPr lang="zh-CN" altLang="zh-CN" sz="1800" b="0" dirty="0"/>
          </a:p>
          <a:p>
            <a:pPr marL="685800" lvl="1">
              <a:buFont typeface="Arial" panose="020B0604020202020204" pitchFamily="34" charset="0"/>
              <a:buChar char="•"/>
            </a:pPr>
            <a:r>
              <a:rPr lang="zh-CN" altLang="zh-CN" sz="1400" b="0" dirty="0"/>
              <a:t>The size of the Length field is TBD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#7: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A </a:t>
            </a:r>
            <a:r>
              <a:rPr lang="en-US" altLang="zh-CN" sz="1800" b="0" dirty="0"/>
              <a:t>second ID field may be present to indicate Transmitter ID in AMP frames for communication with Active </a:t>
            </a:r>
            <a:r>
              <a:rPr lang="en-US" altLang="zh-CN" sz="1800" b="0" dirty="0" err="1"/>
              <a:t>Tx</a:t>
            </a:r>
            <a:r>
              <a:rPr lang="en-US" altLang="zh-CN" sz="1800" b="0" dirty="0"/>
              <a:t> non-AP AMP </a:t>
            </a:r>
            <a:r>
              <a:rPr lang="en-US" altLang="zh-CN" sz="1800" b="0" dirty="0" smtClean="0"/>
              <a:t>STAs.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73007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#6 (</a:t>
            </a:r>
            <a:r>
              <a:rPr lang="en-US" altLang="zh-CN" dirty="0" err="1" smtClean="0"/>
              <a:t>Rojan</a:t>
            </a:r>
            <a:r>
              <a:rPr lang="en-US" altLang="zh-CN" dirty="0" smtClean="0"/>
              <a:t> </a:t>
            </a:r>
            <a:r>
              <a:rPr lang="en-US" altLang="zh-CN" dirty="0" err="1" smtClean="0"/>
              <a:t>Chitrakar</a:t>
            </a:r>
            <a:r>
              <a:rPr lang="en-US" altLang="zh-CN" dirty="0" smtClean="0"/>
              <a:t>)</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#8: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a:t>A </a:t>
            </a:r>
            <a:r>
              <a:rPr lang="zh-CN" altLang="zh-CN" sz="1800" b="0" dirty="0"/>
              <a:t>Protected field is present in the Frame Control field of AMP frames for communication with Active Tx non-AP AMP STAs to indicate whether the AMP frame is protected by a security algorithm.</a:t>
            </a:r>
          </a:p>
          <a:p>
            <a:pPr marL="685800" lvl="1">
              <a:buFont typeface="Arial" panose="020B0604020202020204" pitchFamily="34" charset="0"/>
              <a:buChar char="•"/>
            </a:pPr>
            <a:r>
              <a:rPr lang="zh-CN" altLang="zh-CN" sz="1400" dirty="0"/>
              <a:t>If the AMP frame is protected, a Protection Control field is carried in the Frame Body of the AMP frame. The size of the Protection Control field is TBD bits.</a:t>
            </a:r>
          </a:p>
          <a:p>
            <a:pPr marL="685800" lvl="1">
              <a:buFont typeface="Arial" panose="020B0604020202020204" pitchFamily="34" charset="0"/>
              <a:buChar char="•"/>
            </a:pPr>
            <a:r>
              <a:rPr lang="zh-CN" altLang="zh-CN" sz="1400" dirty="0"/>
              <a:t>The security algorithm is TBD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#9: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defines one type of AMP frames for communication with Backscatter non-AP AMP STAs to carry a UHF command.</a:t>
            </a:r>
          </a:p>
          <a:p>
            <a:pPr marL="685800" lvl="1">
              <a:buFont typeface="Arial" panose="020B0604020202020204" pitchFamily="34" charset="0"/>
              <a:buChar char="•"/>
            </a:pPr>
            <a:r>
              <a:rPr lang="zh-CN" altLang="zh-CN" sz="1400" b="0" dirty="0"/>
              <a:t>The UHF command, excluding CRC if any, is carried in the Frame Body field of the AMP Frame.</a:t>
            </a:r>
          </a:p>
          <a:p>
            <a:pPr marL="685800" lvl="1">
              <a:buFont typeface="Arial" panose="020B0604020202020204" pitchFamily="34" charset="0"/>
              <a:buChar char="•"/>
            </a:pPr>
            <a:r>
              <a:rPr lang="zh-CN" altLang="zh-CN" sz="1400" b="0" dirty="0"/>
              <a:t>NOTE – The UHF commands are defined by the EPC® Radio-Frequency Identity Generation-2 Ver-2 UHF RFID Standard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32649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#7 (Ian Bajaj)</a:t>
            </a:r>
            <a:endParaRPr lang="zh-CN" altLang="en-US" dirty="0"/>
          </a:p>
        </p:txBody>
      </p:sp>
      <p:sp>
        <p:nvSpPr>
          <p:cNvPr id="3" name="内容占位符 2"/>
          <p:cNvSpPr>
            <a:spLocks noGrp="1"/>
          </p:cNvSpPr>
          <p:nvPr>
            <p:ph idx="1"/>
          </p:nvPr>
        </p:nvSpPr>
        <p:spPr>
          <a:xfrm>
            <a:off x="800102" y="2133600"/>
            <a:ext cx="10475383" cy="4326621"/>
          </a:xfrm>
        </p:spPr>
        <p:txBody>
          <a:bodyPr>
            <a:noAutofit/>
          </a:bodyPr>
          <a:lstStyle/>
          <a:p>
            <a:r>
              <a:rPr lang="en-US" altLang="zh-CN" sz="1600" dirty="0" smtClean="0">
                <a:sym typeface="+mn-ea"/>
              </a:rPr>
              <a:t>SP #1: </a:t>
            </a:r>
            <a:r>
              <a:rPr lang="en-US" altLang="zh-CN" sz="1600" dirty="0"/>
              <a:t>Do you agree to add the following text into </a:t>
            </a:r>
            <a:r>
              <a:rPr lang="en-US" altLang="zh-CN" sz="1600" dirty="0" smtClean="0"/>
              <a:t>the 11bp SFD ?</a:t>
            </a:r>
            <a:endParaRPr lang="en-US" altLang="zh-CN" sz="1600" b="0" dirty="0"/>
          </a:p>
          <a:p>
            <a:pPr marL="285750" indent="-285750">
              <a:buFont typeface="Arial" panose="020B0604020202020204" pitchFamily="34" charset="0"/>
              <a:buChar char="•"/>
            </a:pPr>
            <a:r>
              <a:rPr lang="en-US" altLang="zh-CN" sz="1600" b="0" dirty="0" smtClean="0"/>
              <a:t>IEEE </a:t>
            </a:r>
            <a:r>
              <a:rPr lang="en-US" altLang="zh-CN" sz="1600" b="0" dirty="0"/>
              <a:t>802.11bp allows AMP Service Period parameters to be carried in a broadcast AMP frame (name TBD).</a:t>
            </a:r>
          </a:p>
          <a:p>
            <a:pPr marL="285750" indent="-285750">
              <a:buFont typeface="Arial" panose="020B0604020202020204" pitchFamily="34" charset="0"/>
              <a:buChar char="•"/>
            </a:pPr>
            <a:r>
              <a:rPr lang="en-US" altLang="zh-CN" sz="1600" b="0" dirty="0"/>
              <a:t>Note: The presence of the AMP Service Period parameters is </a:t>
            </a:r>
            <a:r>
              <a:rPr lang="en-US" altLang="zh-CN" sz="1600" b="0" dirty="0" smtClean="0"/>
              <a:t>configurable.</a:t>
            </a:r>
            <a:endParaRPr lang="en-US" altLang="zh-CN" sz="1600" b="0" dirty="0"/>
          </a:p>
          <a:p>
            <a:pPr mar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a:p>
            <a:endParaRPr lang="en-US" altLang="zh-CN" sz="1600" dirty="0">
              <a:sym typeface="+mn-ea"/>
            </a:endParaRPr>
          </a:p>
          <a:p>
            <a:r>
              <a:rPr lang="en-US" altLang="zh-CN" sz="1600" dirty="0">
                <a:sym typeface="+mn-ea"/>
              </a:rPr>
              <a:t>SP </a:t>
            </a:r>
            <a:r>
              <a:rPr lang="en-US" altLang="zh-CN" sz="1600" dirty="0" smtClean="0">
                <a:sym typeface="+mn-ea"/>
              </a:rPr>
              <a:t>#2: </a:t>
            </a:r>
            <a:r>
              <a:rPr lang="en-US" altLang="zh-CN" sz="1600" dirty="0"/>
              <a:t>Do you agree to add the following text into </a:t>
            </a:r>
            <a:r>
              <a:rPr lang="en-US" altLang="zh-CN" sz="1600" dirty="0" smtClean="0"/>
              <a:t>the </a:t>
            </a:r>
            <a:r>
              <a:rPr lang="en-US" altLang="zh-CN" sz="1600" dirty="0"/>
              <a:t>11bp SFD ?</a:t>
            </a:r>
            <a:endParaRPr lang="en-US" altLang="zh-CN" sz="1600" b="0" dirty="0"/>
          </a:p>
          <a:p>
            <a:pPr marL="285750" indent="-285750">
              <a:buFont typeface="Arial" panose="020B0604020202020204" pitchFamily="34" charset="0"/>
              <a:buChar char="•"/>
            </a:pPr>
            <a:r>
              <a:rPr lang="en-US" altLang="zh-CN" sz="1600" b="0" dirty="0" smtClean="0"/>
              <a:t>The </a:t>
            </a:r>
            <a:r>
              <a:rPr lang="en-US" altLang="zh-CN" sz="1600" b="0" dirty="0"/>
              <a:t>AMP Service Period parameters to be carried in a broadcast AMP frame include SP ID, SP Start Time, SP Interval, and SP Minimum Wake Duration. </a:t>
            </a:r>
            <a:r>
              <a:rPr lang="en-US" altLang="zh-CN" sz="1600" b="0" dirty="0"/>
              <a:t>The SP ID serves to uniquely identify the AMP Service Period. </a:t>
            </a:r>
            <a:r>
              <a:rPr lang="en-US" altLang="zh-CN" sz="1600" b="0" dirty="0"/>
              <a:t>The SP Interval is the time interval between two </a:t>
            </a:r>
            <a:r>
              <a:rPr lang="en-US" altLang="zh-CN" sz="1600" b="0" dirty="0"/>
              <a:t>subsequent service periods with the same SP </a:t>
            </a:r>
            <a:r>
              <a:rPr lang="en-US" altLang="zh-CN" sz="1600" b="0" dirty="0"/>
              <a:t>ID. </a:t>
            </a:r>
            <a:r>
              <a:rPr lang="en-US" altLang="zh-CN" sz="1600" b="0" dirty="0"/>
              <a:t>The SP Start Time is the start time of the AMP Service </a:t>
            </a:r>
            <a:r>
              <a:rPr lang="en-US" altLang="zh-CN" sz="1600" b="0" dirty="0" smtClean="0"/>
              <a:t>Period.</a:t>
            </a:r>
            <a:endParaRPr lang="en-US" altLang="zh-CN" sz="1600" b="0" dirty="0"/>
          </a:p>
          <a:p>
            <a:pPr marL="285750" lvl="0" indent="-285750">
              <a:buFont typeface="Arial" panose="020B0604020202020204" pitchFamily="34" charset="0"/>
              <a:buChar char="•"/>
            </a:pPr>
            <a:r>
              <a:rPr lang="zh-CN" altLang="zh-CN" sz="1600" b="0" dirty="0"/>
              <a:t> </a:t>
            </a:r>
            <a:r>
              <a:rPr lang="en-US" altLang="zh-CN" sz="1600" b="0" dirty="0"/>
              <a:t>Note: The SP Minimum Wake Duration refers to the minimum wake up time defined in Motion #75 (MM-22)</a:t>
            </a:r>
            <a:endParaRPr lang="en-US" altLang="zh-CN" sz="1600" b="0" dirty="0"/>
          </a:p>
          <a:p>
            <a:pPr marL="0" lv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213822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#7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timing granularity of the AMP AP’s partial timestamp carried in a broadcast AMP frame is 64us</a:t>
            </a:r>
            <a:r>
              <a:rPr lang="en-US" altLang="zh-CN" sz="1800" b="0" dirty="0"/>
              <a:t>.</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length of the AMP AP’s partial timestamp carried in a broadcast AMP frame is 24 </a:t>
            </a:r>
            <a:r>
              <a:rPr lang="en-US" altLang="zh-CN" sz="1800" b="0" dirty="0" smtClean="0"/>
              <a:t>bits.</a:t>
            </a:r>
            <a:endParaRPr lang="en-US" altLang="zh-CN" sz="1800" b="0" dirty="0"/>
          </a:p>
          <a:p>
            <a:pPr marL="0" lvl="0" indent="0"/>
            <a:r>
              <a:rPr lang="zh-CN" altLang="zh-CN" sz="1800" b="0" dirty="0" smtClean="0"/>
              <a:t> </a:t>
            </a:r>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9606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a:xfrm>
            <a:off x="716915" y="2057401"/>
            <a:ext cx="10725150" cy="2971799"/>
          </a:xfrm>
        </p:spPr>
        <p:txBody>
          <a:bodyPr>
            <a:noAutofit/>
          </a:bodyPr>
          <a:lstStyle/>
          <a:p>
            <a:pPr marL="285750" indent="-285750">
              <a:buFont typeface="Arial" panose="020B0604020202020204" pitchFamily="34" charset="0"/>
              <a:buChar char="•"/>
            </a:pPr>
            <a:r>
              <a:rPr lang="en-US" altLang="en-GB" sz="2000" dirty="0"/>
              <a:t>This document accommodates the </a:t>
            </a:r>
            <a:r>
              <a:rPr lang="en-US" altLang="en-GB" sz="2000" dirty="0" err="1"/>
              <a:t>TGbp</a:t>
            </a:r>
            <a:r>
              <a:rPr lang="en-US" altLang="en-GB" sz="2000" dirty="0"/>
              <a:t> straw polls and the results since 2025 Sep interim session.</a:t>
            </a:r>
          </a:p>
          <a:p>
            <a:pPr marL="285750" indent="-285750">
              <a:buFont typeface="Arial" panose="020B0604020202020204" pitchFamily="34" charset="0"/>
              <a:buChar char="•"/>
            </a:pPr>
            <a:r>
              <a:rPr lang="en-US" altLang="en-GB" sz="2000" dirty="0" smtClean="0"/>
              <a:t>This document only records straw polls that intended for a TG motion (including SFD motion and PDT motion). </a:t>
            </a:r>
            <a:endParaRPr lang="en-US" altLang="en-GB" sz="2000" dirty="0" smtClean="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#7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#5: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IEEE </a:t>
            </a:r>
            <a:r>
              <a:rPr lang="en-US" altLang="zh-CN" sz="1800" b="0" dirty="0"/>
              <a:t>802.11bp defines the AMP TSF field to carry the AMP AP’s partial timestamp TSF [6:29] in a broadcast AMP </a:t>
            </a:r>
            <a:r>
              <a:rPr lang="en-US" altLang="zh-CN" sz="1800" b="0" dirty="0" smtClean="0"/>
              <a:t>frame.</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#6: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short timestamp when present in the AMP trigger frame carries the AMP TSF field, TSF [6:29] of the AMP AP’s partial TSF.</a:t>
            </a:r>
          </a:p>
          <a:p>
            <a:pPr marL="285750" lvl="0" indent="-285750">
              <a:buFont typeface="Arial" panose="020B0604020202020204" pitchFamily="34" charset="0"/>
              <a:buChar char="•"/>
            </a:pPr>
            <a:r>
              <a:rPr lang="en-US" altLang="zh-CN" sz="1800" b="0" dirty="0"/>
              <a:t>Other lengths of short timestamp configured to be present in the AMP trigger for some modes of operation is TBD.</a:t>
            </a:r>
          </a:p>
          <a:p>
            <a:pPr marL="0" lvl="0" indent="0"/>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63059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a:t>
            </a:r>
            <a:r>
              <a:rPr lang="en-US" altLang="zh-CN" dirty="0" smtClean="0"/>
              <a:t>#7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#7: </a:t>
            </a:r>
            <a:r>
              <a:rPr lang="en-US" altLang="zh-CN" sz="1800" dirty="0"/>
              <a:t>Do you agree to </a:t>
            </a:r>
            <a:r>
              <a:rPr lang="en-US" altLang="zh-CN" sz="1800" dirty="0" smtClean="0"/>
              <a:t>add the following text to the 11bp SFD ?</a:t>
            </a:r>
            <a:endParaRPr lang="en-US" altLang="zh-CN" sz="1800" b="0" dirty="0"/>
          </a:p>
          <a:p>
            <a:pPr marL="285750" lvl="0">
              <a:buFont typeface="Arial" panose="020B0604020202020204" pitchFamily="34" charset="0"/>
              <a:buChar char="•"/>
            </a:pPr>
            <a:r>
              <a:rPr lang="en-US" altLang="zh-CN" sz="1800" b="0" dirty="0" smtClean="0"/>
              <a:t>IEEE </a:t>
            </a:r>
            <a:r>
              <a:rPr lang="en-US" altLang="zh-CN" sz="1800" b="0" dirty="0"/>
              <a:t>802.11bp defines AWUR frame as one type of AMP frame with the Frame Body including WUR Frame (excluding FCS).</a:t>
            </a:r>
          </a:p>
          <a:p>
            <a:pPr marL="285750" lvl="0">
              <a:buFont typeface="Arial" panose="020B0604020202020204" pitchFamily="34" charset="0"/>
              <a:buChar char="•"/>
            </a:pPr>
            <a:r>
              <a:rPr lang="en-US" altLang="zh-CN" sz="1800" b="0" dirty="0"/>
              <a:t>Note: AWUR means Ambient Wake-up Radio.</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a:sym typeface="+mn-ea"/>
              </a:rPr>
              <a:t>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https://www.ieee802.org/11/email/stds-802-11-tgbp/pngpebF1Kh3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581400"/>
            <a:ext cx="4772025" cy="59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598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a:t>
            </a:r>
            <a:r>
              <a:rPr lang="en-US" altLang="zh-CN" dirty="0" smtClean="0"/>
              <a:t>#7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#8: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Service Period parameters when present in the AMP trigger frame include SP ID, SP Start Time, SP Interval, and SP Minimum Wake Duration. </a:t>
            </a:r>
            <a:r>
              <a:rPr lang="en-US" altLang="zh-CN" sz="1800" b="0" dirty="0"/>
              <a:t>The SP ID serves to uniquely identify the AMP Service Period. The SP Interval is the time interval between two subsequent service periods with the same SP ID. The SP Start Time is the start time of the AMP Service Period.</a:t>
            </a:r>
          </a:p>
          <a:p>
            <a:pPr marL="285750">
              <a:buFont typeface="Arial" panose="020B0604020202020204" pitchFamily="34" charset="0"/>
              <a:buChar char="•"/>
            </a:pPr>
            <a:r>
              <a:rPr lang="en-US" altLang="zh-CN" sz="1800" b="0" dirty="0"/>
              <a:t>Note: The SP Minimum Wake Duration refers to the minimum wake up time defined in Motion #75 (MM-22).</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a:sym typeface="+mn-ea"/>
              </a:rPr>
              <a:t>contributions: </a:t>
            </a:r>
            <a:r>
              <a:rPr lang="pt-BR" altLang="zh-CN" sz="1600" b="0" i="1" dirty="0"/>
              <a:t>11-25/0039r0, 11-25/0285r1, 11-25/0787r0, 11-25/1244r0, 11-25/1560r0</a:t>
            </a:r>
            <a:r>
              <a:rPr lang="en-US" altLang="zh-CN" sz="1600" b="0" i="1" dirty="0" smtClean="0">
                <a:sym typeface="+mn-ea"/>
              </a:rPr>
              <a:t>]</a:t>
            </a:r>
          </a:p>
          <a:p>
            <a:pPr marL="0" lvl="0" indent="0">
              <a:defRPr/>
            </a:pPr>
            <a:endParaRPr lang="en-US" altLang="zh-CN" sz="1600" b="0" i="1"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54807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a:t>
            </a:r>
            <a:r>
              <a:rPr lang="en-US" altLang="zh-CN" dirty="0" smtClean="0"/>
              <a:t>#8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DL PPDU for </a:t>
            </a:r>
            <a:r>
              <a:rPr lang="en-US" altLang="zh-CN" sz="1800" b="0" dirty="0" err="1"/>
              <a:t>bistatic</a:t>
            </a:r>
            <a:r>
              <a:rPr lang="en-US" altLang="zh-CN" sz="1800" b="0" dirty="0"/>
              <a:t> backscattering operation in 2.4GHz shall be PPDU subtype 2.</a:t>
            </a:r>
          </a:p>
          <a:p>
            <a:pPr marL="685800" lvl="1">
              <a:buFont typeface="Arial" panose="020B0604020202020204" pitchFamily="34" charset="0"/>
              <a:buChar char="•"/>
            </a:pPr>
            <a:r>
              <a:rPr lang="en-US" altLang="zh-CN" sz="1400" b="0" dirty="0" smtClean="0"/>
              <a:t>PPDU subtype 2 consists of the 802.11bp preamble, an AMP SYNC field, and an AMP Data field and an Excitation field.</a:t>
            </a:r>
          </a:p>
          <a:p>
            <a:pPr marL="685800" lvl="1">
              <a:buFont typeface="Arial" panose="020B0604020202020204" pitchFamily="34" charset="0"/>
              <a:buChar char="•"/>
            </a:pPr>
            <a:r>
              <a:rPr lang="en-US" altLang="zh-CN" sz="1400" b="0" dirty="0" smtClean="0"/>
              <a:t>The AMP SYNC is the same sync design as for active </a:t>
            </a:r>
            <a:r>
              <a:rPr lang="en-US" altLang="zh-CN" sz="1400" b="0" dirty="0" err="1" smtClean="0"/>
              <a:t>Tx</a:t>
            </a:r>
            <a:r>
              <a:rPr lang="en-US" altLang="zh-CN" sz="1400" b="0" dirty="0" smtClean="0"/>
              <a:t> non-AP AMP STA.</a:t>
            </a:r>
          </a:p>
          <a:p>
            <a:pPr marL="685800" lvl="1">
              <a:buFont typeface="Arial" panose="020B0604020202020204" pitchFamily="34" charset="0"/>
              <a:buChar char="•"/>
            </a:pPr>
            <a:r>
              <a:rPr lang="en-US" altLang="zh-CN" sz="1400" b="0" dirty="0" smtClean="0"/>
              <a:t>The AMP Data uses the same Manchester encoded OOK with data rates of 250kbps, 1 Mbps.</a:t>
            </a:r>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r>
              <a:rPr lang="en-US" altLang="zh-CN" sz="1800" b="0" dirty="0" smtClean="0"/>
              <a:t>The </a:t>
            </a:r>
            <a:r>
              <a:rPr lang="en-US" altLang="zh-CN" sz="1800" b="0" dirty="0"/>
              <a:t>AMP Uplink PPDU for </a:t>
            </a:r>
            <a:r>
              <a:rPr lang="en-US" altLang="zh-CN" sz="1800" b="0" dirty="0" err="1"/>
              <a:t>bistatic</a:t>
            </a:r>
            <a:r>
              <a:rPr lang="en-US" altLang="zh-CN" sz="1800" b="0" dirty="0"/>
              <a:t> backscattering operation in 2.4GHz shall reuse the following fields from active </a:t>
            </a:r>
            <a:r>
              <a:rPr lang="en-US" altLang="zh-CN" sz="1800" b="0" dirty="0" err="1"/>
              <a:t>Tx</a:t>
            </a:r>
            <a:r>
              <a:rPr lang="en-US" altLang="zh-CN" sz="1800" b="0" dirty="0"/>
              <a:t>.</a:t>
            </a:r>
          </a:p>
          <a:p>
            <a:pPr marL="685800" lvl="1">
              <a:buFont typeface="Arial" panose="020B0604020202020204" pitchFamily="34" charset="0"/>
              <a:buChar char="•"/>
            </a:pPr>
            <a:r>
              <a:rPr lang="en-US" altLang="zh-CN" sz="1400" dirty="0" smtClean="0"/>
              <a:t>The </a:t>
            </a:r>
            <a:r>
              <a:rPr lang="en-US" altLang="zh-CN" sz="1400" dirty="0"/>
              <a:t>AMP SYNC is the same sync design as for active </a:t>
            </a:r>
            <a:r>
              <a:rPr lang="en-US" altLang="zh-CN" sz="1400" dirty="0" err="1"/>
              <a:t>Tx</a:t>
            </a:r>
            <a:r>
              <a:rPr lang="en-US" altLang="zh-CN" sz="1400" dirty="0"/>
              <a:t> non-AP AMP STA.</a:t>
            </a:r>
          </a:p>
          <a:p>
            <a:pPr marL="685800" lvl="1">
              <a:buFont typeface="Arial" panose="020B0604020202020204" pitchFamily="34" charset="0"/>
              <a:buChar char="•"/>
            </a:pPr>
            <a:r>
              <a:rPr lang="en-US" altLang="zh-CN" sz="1400" dirty="0" smtClean="0"/>
              <a:t>The </a:t>
            </a:r>
            <a:r>
              <a:rPr lang="en-US" altLang="zh-CN" sz="1400" dirty="0"/>
              <a:t>AMP Data uses the same Manchester encoded OOK with data rates of 250kbps, 1 Mbps.  </a:t>
            </a:r>
            <a:r>
              <a:rPr lang="en-US" altLang="zh-CN" sz="1400" dirty="0"/>
              <a:t>4 Mbps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smtClean="0">
                <a:sym typeface="+mn-ea"/>
              </a:rPr>
              <a:t>contributions: </a:t>
            </a:r>
            <a:r>
              <a:rPr lang="pt-BR" altLang="zh-CN" sz="1600" b="0" i="1" dirty="0" smtClean="0"/>
              <a:t>11-25/1541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81400"/>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95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SP Set </a:t>
            </a:r>
            <a:r>
              <a:rPr lang="en-US" altLang="zh-CN" dirty="0" smtClean="0"/>
              <a:t>#8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#2: </a:t>
            </a:r>
            <a:r>
              <a:rPr lang="en-US" altLang="zh-CN" dirty="0"/>
              <a:t>Do you agree to </a:t>
            </a:r>
            <a:r>
              <a:rPr lang="en-US" altLang="zh-CN" dirty="0" smtClean="0"/>
              <a:t>add the following text to the 11bp SFD ?</a:t>
            </a:r>
          </a:p>
          <a:p>
            <a:endParaRPr lang="en-US" altLang="zh-CN" b="0" dirty="0"/>
          </a:p>
          <a:p>
            <a:pPr marL="285750">
              <a:buFont typeface="Arial" panose="020B0604020202020204" pitchFamily="34" charset="0"/>
              <a:buChar char="•"/>
            </a:pPr>
            <a:r>
              <a:rPr lang="en-US" altLang="zh-CN" b="0" dirty="0" smtClean="0"/>
              <a:t>The </a:t>
            </a:r>
            <a:r>
              <a:rPr lang="en-US" altLang="zh-CN" b="0" dirty="0"/>
              <a:t>receiver requirements for a non-AP AMP STA capable of </a:t>
            </a:r>
            <a:r>
              <a:rPr lang="en-US" altLang="zh-CN" b="0" dirty="0" err="1"/>
              <a:t>bistatic</a:t>
            </a:r>
            <a:r>
              <a:rPr lang="en-US" altLang="zh-CN" b="0" dirty="0"/>
              <a:t> backscatter shall 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sz="1800" b="0" dirty="0" smtClean="0"/>
              <a:t>Clock </a:t>
            </a:r>
            <a:r>
              <a:rPr lang="en-US" altLang="zh-CN" sz="1800" b="0" dirty="0"/>
              <a:t>accuracy, center frequency accuracy.</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smtClean="0">
                <a:sym typeface="+mn-ea"/>
              </a:rPr>
              <a:t>contributions: </a:t>
            </a:r>
            <a:r>
              <a:rPr lang="pt-BR" altLang="zh-CN" sz="2000" b="0" i="1" dirty="0" smtClean="0"/>
              <a:t>11-25/1541</a:t>
            </a:r>
            <a:r>
              <a:rPr lang="en-US" altLang="zh-CN" sz="2000" b="0" i="1" dirty="0" smtClean="0">
                <a:sym typeface="+mn-ea"/>
              </a:rPr>
              <a:t>]</a:t>
            </a:r>
          </a:p>
          <a:p>
            <a:pPr marL="0" indent="0"/>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14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#9 (</a:t>
            </a:r>
            <a:r>
              <a:rPr lang="en-US" altLang="zh-CN" dirty="0" err="1" smtClean="0"/>
              <a:t>Lumin</a:t>
            </a:r>
            <a:r>
              <a:rPr lang="en-US" altLang="zh-CN" dirty="0" smtClean="0"/>
              <a:t> Liu)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AMP </a:t>
            </a:r>
            <a:r>
              <a:rPr lang="zh-CN" altLang="zh-CN" sz="1800" b="0" dirty="0"/>
              <a:t>Sync field for uplink backscattering transmission has a structure of [S, S, S] for both 2.4GHz and sub-1GHz.</a:t>
            </a:r>
          </a:p>
          <a:p>
            <a:pPr marL="685800" lvl="1">
              <a:buFont typeface="Arial" panose="020B0604020202020204" pitchFamily="34" charset="0"/>
              <a:buChar char="•"/>
            </a:pPr>
            <a:r>
              <a:rPr lang="zh-CN" altLang="zh-CN" sz="1400" b="0" dirty="0"/>
              <a:t>S = [1 1 0 1 0 1 0 0].</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a:t>
            </a:r>
            <a:r>
              <a:rPr lang="en-US" altLang="zh-CN" sz="1600" b="0" i="1" dirty="0" smtClean="0">
                <a:sym typeface="+mn-ea"/>
              </a:rPr>
              <a:t>:</a:t>
            </a:r>
            <a:r>
              <a:rPr lang="pt-BR" altLang="zh-CN" sz="1600" b="0" i="1" dirty="0" smtClean="0"/>
              <a:t> 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smtClean="0"/>
              <a:t>The </a:t>
            </a:r>
            <a:r>
              <a:rPr lang="en-US" altLang="zh-CN" sz="1800" b="0" dirty="0"/>
              <a:t>same chip duration shall be used for AMP backscattering uplink Sync field and AMP backscattering uplink data field in </a:t>
            </a:r>
            <a:r>
              <a:rPr lang="en-US" altLang="zh-CN" sz="1800" b="0" dirty="0" smtClean="0"/>
              <a:t>sub-1GHz.</a:t>
            </a:r>
            <a:endParaRPr lang="en-US" altLang="zh-CN" sz="1800" b="0" dirty="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659015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#10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802.11bp shall specify a provisioning protocol that can initialize or update a PMK identified by a PMK ID with mutual authentication using a PSK shared between a configuration AMP AP and an AMP non-AP STA, where (1) the PSK is built in the AMP non-AP STA and obtained by the configuration AMP AP using an OOB method and; (2) the AMP non-AP STA can have an option to send back an encrypted PMK_ID and PMK using an encryption key derived from PSK-based mutual authentication?</a:t>
            </a:r>
          </a:p>
          <a:p>
            <a:pPr marL="285750" lvl="0" indent="-285750">
              <a:buFont typeface="Arial" panose="020B0604020202020204" pitchFamily="34" charset="0"/>
              <a:buChar char="•"/>
            </a:pPr>
            <a:r>
              <a:rPr lang="zh-CN" altLang="zh-CN" sz="1800" b="0" dirty="0" smtClean="0"/>
              <a:t>Note</a:t>
            </a:r>
            <a:r>
              <a:rPr lang="zh-CN" altLang="zh-CN" sz="1800" b="0" dirty="0"/>
              <a:t>:</a:t>
            </a:r>
          </a:p>
          <a:p>
            <a:pPr marL="685800" lvl="2">
              <a:spcBef>
                <a:spcPts val="600"/>
              </a:spcBef>
              <a:buFont typeface="Arial" panose="020B0604020202020204" pitchFamily="34" charset="0"/>
              <a:buChar char="•"/>
            </a:pPr>
            <a:r>
              <a:rPr lang="zh-CN" altLang="zh-CN" sz="1600" dirty="0">
                <a:cs typeface="+mn-cs"/>
              </a:rPr>
              <a:t>The secure AMP communication method is defined in Motion 64, 65, 66.</a:t>
            </a:r>
          </a:p>
          <a:p>
            <a:pPr marL="685800" lvl="2">
              <a:spcBef>
                <a:spcPts val="600"/>
              </a:spcBef>
              <a:buFont typeface="Arial" panose="020B0604020202020204" pitchFamily="34" charset="0"/>
              <a:buChar char="•"/>
            </a:pPr>
            <a:r>
              <a:rPr lang="zh-CN" altLang="zh-CN" sz="1600" dirty="0">
                <a:cs typeface="+mn-cs"/>
              </a:rPr>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11-25/0819</a:t>
            </a:r>
            <a:r>
              <a:rPr lang="en-US" altLang="zh-CN" sz="1600" b="0" i="1" dirty="0" smtClean="0">
                <a:sym typeface="+mn-ea"/>
              </a:rPr>
              <a:t>]</a:t>
            </a:r>
          </a:p>
          <a:p>
            <a:pPr marL="0" indent="0"/>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176725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#10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zh-CN" altLang="zh-CN" sz="1800" b="0" dirty="0" smtClean="0"/>
              <a:t>802</a:t>
            </a:r>
            <a:r>
              <a:rPr lang="zh-CN" altLang="zh-CN" sz="1800" b="0" dirty="0"/>
              <a:t>.11bp shall specify an optional data field identifying a PMK ID and an AMP AP ID in the first authentication message in which the AMP AP sends ANonce to an AMP non-AP STA, such that the AMP non-AP STA can derive a PMK for secure communication with the AMP AP from a pre-configured PMK identified by the PMK ID for scalability purpose?</a:t>
            </a:r>
          </a:p>
          <a:p>
            <a:pPr marL="285750" indent="-285750">
              <a:buFont typeface="Arial" panose="020B0604020202020204" pitchFamily="34" charset="0"/>
              <a:buChar char="•"/>
            </a:pPr>
            <a:r>
              <a:rPr lang="zh-CN" altLang="zh-CN" sz="1800" b="0" dirty="0"/>
              <a:t>Note:</a:t>
            </a:r>
          </a:p>
          <a:p>
            <a:pPr marL="685800" lvl="1">
              <a:buFont typeface="Arial" panose="020B0604020202020204" pitchFamily="34" charset="0"/>
              <a:buChar char="•"/>
            </a:pPr>
            <a:r>
              <a:rPr lang="zh-CN" altLang="zh-CN" sz="1400" b="0" dirty="0"/>
              <a:t>The secure AMP communication method is defined in Motion 64, 65, 66.</a:t>
            </a:r>
          </a:p>
          <a:p>
            <a:pPr marL="685800" lvl="1">
              <a:buFont typeface="Arial" panose="020B0604020202020204" pitchFamily="34" charset="0"/>
              <a:buChar char="•"/>
            </a:pPr>
            <a:r>
              <a:rPr lang="zh-CN" altLang="zh-CN" sz="1400" b="0" dirty="0"/>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11-25/0831</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987627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#11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shall adopt the following channelization scheme for EU:</a:t>
            </a:r>
          </a:p>
          <a:p>
            <a:pPr marL="685800" lvl="2">
              <a:spcBef>
                <a:spcPts val="600"/>
              </a:spcBef>
              <a:buFont typeface="Arial" panose="020B0604020202020204" pitchFamily="34" charset="0"/>
              <a:buChar char="•"/>
            </a:pPr>
            <a:r>
              <a:rPr lang="zh-CN" altLang="zh-CN" sz="1600" dirty="0">
                <a:cs typeface="+mn-cs"/>
              </a:rPr>
              <a:t>Bands: 865-868MHz</a:t>
            </a:r>
          </a:p>
          <a:p>
            <a:pPr marL="685800" lvl="2">
              <a:spcBef>
                <a:spcPts val="600"/>
              </a:spcBef>
              <a:buFont typeface="Arial" panose="020B0604020202020204" pitchFamily="34" charset="0"/>
              <a:buChar char="•"/>
            </a:pPr>
            <a:r>
              <a:rPr lang="zh-CN" altLang="zh-CN" sz="1600" dirty="0">
                <a:cs typeface="+mn-cs"/>
              </a:rPr>
              <a:t>BW: 200kHz</a:t>
            </a:r>
          </a:p>
          <a:p>
            <a:pPr marL="685800" lvl="2">
              <a:spcBef>
                <a:spcPts val="600"/>
              </a:spcBef>
              <a:buFont typeface="Arial" panose="020B0604020202020204" pitchFamily="34" charset="0"/>
              <a:buChar char="•"/>
            </a:pPr>
            <a:r>
              <a:rPr lang="zh-CN" altLang="zh-CN" sz="1600" dirty="0">
                <a:cs typeface="+mn-cs"/>
              </a:rPr>
              <a:t>Channel center frequency: 865.1+N*0.2, N=0,…,14;</a:t>
            </a:r>
          </a:p>
          <a:p>
            <a:pPr marL="285750" lvl="0" indent="-285750">
              <a:buFont typeface="Arial" panose="020B0604020202020204" pitchFamily="34" charset="0"/>
              <a:buChar char="•"/>
            </a:pPr>
            <a:r>
              <a:rPr lang="zh-CN" altLang="zh-CN" sz="1800" b="0" dirty="0"/>
              <a:t>Note: support of 400kHz bandwidth in 915-921MHz is TBD.</a:t>
            </a:r>
          </a:p>
          <a:p>
            <a:pPr marL="0" lvl="1" indent="0">
              <a:spcBef>
                <a:spcPts val="600"/>
              </a:spcBef>
            </a:pPr>
            <a:endParaRPr lang="zh-CN" altLang="zh-CN" sz="1800" dirty="0">
              <a:cs typeface="+mn-cs"/>
            </a:endParaRP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3533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#11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t>
            </a:r>
            <a:r>
              <a:rPr lang="en-US" altLang="zh-CN" sz="1800" dirty="0" smtClean="0"/>
              <a:t>amend the motion #97 in the 11bp SFD as below ?</a:t>
            </a:r>
            <a:endParaRPr lang="en-US" altLang="zh-CN" sz="1800" b="0" dirty="0"/>
          </a:p>
          <a:p>
            <a:pPr marL="285750" indent="-285750">
              <a:buFont typeface="Arial" panose="020B0604020202020204" pitchFamily="34" charset="0"/>
              <a:buChar char="•"/>
            </a:pPr>
            <a:r>
              <a:rPr lang="zh-CN" altLang="zh-CN" sz="1800" b="0" dirty="0" smtClean="0"/>
              <a:t>The </a:t>
            </a:r>
            <a:r>
              <a:rPr lang="zh-CN" altLang="zh-CN" sz="1800" b="0" dirty="0"/>
              <a:t>AMP-S1G Downlink PPDU shall support single data rate:</a:t>
            </a:r>
          </a:p>
          <a:p>
            <a:pPr marL="742950" lvl="3" indent="-285750">
              <a:spcBef>
                <a:spcPts val="600"/>
              </a:spcBef>
              <a:buFont typeface="Arial" panose="020B0604020202020204" pitchFamily="34" charset="0"/>
              <a:buChar char="•"/>
            </a:pPr>
            <a:r>
              <a:rPr lang="zh-CN" altLang="zh-CN" dirty="0">
                <a:cs typeface="+mn-cs"/>
              </a:rPr>
              <a:t>62.5 kb/s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dirty="0" smtClean="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#3: </a:t>
            </a:r>
            <a:r>
              <a:rPr lang="en-US" altLang="zh-CN" sz="1800" dirty="0"/>
              <a:t>Do you agree to </a:t>
            </a:r>
            <a:r>
              <a:rPr lang="en-US" altLang="zh-CN" sz="1800" dirty="0" smtClean="0"/>
              <a:t>add the following text into the </a:t>
            </a:r>
            <a:r>
              <a:rPr lang="en-US" altLang="zh-CN" sz="1800" dirty="0"/>
              <a:t>11bp </a:t>
            </a:r>
            <a:r>
              <a:rPr lang="en-US" altLang="zh-CN" sz="1800" dirty="0" smtClean="0"/>
              <a:t>SFD?</a:t>
            </a:r>
            <a:endParaRPr lang="en-US" altLang="zh-CN" sz="1800" b="0" dirty="0"/>
          </a:p>
          <a:p>
            <a:pPr marL="285750" lvl="2" indent="-285750">
              <a:spcBef>
                <a:spcPts val="600"/>
              </a:spcBef>
              <a:buFont typeface="Arial" panose="020B0604020202020204" pitchFamily="34" charset="0"/>
              <a:buChar char="•"/>
            </a:pPr>
            <a:r>
              <a:rPr lang="zh-CN" altLang="zh-CN" dirty="0" smtClean="0">
                <a:cs typeface="+mn-cs"/>
              </a:rPr>
              <a:t>The </a:t>
            </a:r>
            <a:r>
              <a:rPr lang="zh-CN" altLang="zh-CN" dirty="0">
                <a:cs typeface="+mn-cs"/>
              </a:rPr>
              <a:t>AMP-S1G Uplink PPDU shall support at least the following data rates:</a:t>
            </a:r>
          </a:p>
          <a:p>
            <a:pPr marL="742950" lvl="3" indent="-285750">
              <a:spcBef>
                <a:spcPts val="600"/>
              </a:spcBef>
              <a:buFont typeface="Arial" panose="020B0604020202020204" pitchFamily="34" charset="0"/>
              <a:buChar char="•"/>
            </a:pPr>
            <a:r>
              <a:rPr lang="zh-CN" altLang="zh-CN" dirty="0">
                <a:cs typeface="+mn-cs"/>
              </a:rPr>
              <a:t>250 kb/s</a:t>
            </a:r>
          </a:p>
          <a:p>
            <a:pPr marL="742950" lvl="3" indent="-285750">
              <a:spcBef>
                <a:spcPts val="600"/>
              </a:spcBef>
              <a:buFont typeface="Arial" panose="020B0604020202020204" pitchFamily="34" charset="0"/>
              <a:buChar char="•"/>
            </a:pPr>
            <a:r>
              <a:rPr lang="zh-CN" altLang="zh-CN" dirty="0">
                <a:cs typeface="+mn-cs"/>
              </a:rPr>
              <a:t>1 Mb/s</a:t>
            </a:r>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a:t>
            </a:r>
            <a:r>
              <a:rPr lang="en-US" altLang="zh-CN" sz="1600" b="0" i="1" dirty="0">
                <a:sym typeface="+mn-ea"/>
              </a:rPr>
              <a:t>]</a:t>
            </a:r>
            <a:endParaRPr lang="en-US" altLang="zh-CN" sz="1600"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9691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2819400"/>
            <a:ext cx="9215755" cy="129540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2025 Sep Interim Session</a:t>
            </a:r>
          </a:p>
          <a:p>
            <a:pPr eaLnBrk="1" hangingPunct="1"/>
            <a:r>
              <a:rPr lang="en-US" sz="3200" kern="0" dirty="0" smtClean="0">
                <a:solidFill>
                  <a:srgbClr val="0000FF"/>
                </a:solidFill>
                <a:latin typeface="Arial Black" panose="020B0A04020102020204" pitchFamily="34" charset="0"/>
              </a:rPr>
              <a:t>AM1, Sep 18, 2025</a:t>
            </a:r>
            <a:endParaRPr lang="en-US" sz="3200" kern="0" dirty="0">
              <a:solidFill>
                <a:srgbClr val="0000FF"/>
              </a:solidFill>
              <a:latin typeface="Arial Black" panose="020B0A040201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extLst>
      <p:ext uri="{BB962C8B-B14F-4D97-AF65-F5344CB8AC3E}">
        <p14:creationId xmlns:p14="http://schemas.microsoft.com/office/powerpoint/2010/main" val="1420395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#12 (</a:t>
            </a:r>
            <a:r>
              <a:rPr lang="en-US" altLang="zh-CN" dirty="0" err="1" smtClean="0"/>
              <a:t>Rui</a:t>
            </a:r>
            <a:r>
              <a:rPr lang="en-US" altLang="zh-CN" dirty="0" smtClean="0"/>
              <a:t> Cao)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The </a:t>
            </a:r>
            <a:r>
              <a:rPr lang="zh-CN" altLang="zh-CN" b="0" dirty="0"/>
              <a:t>AMP SYNC in DL PPDU for backscattering operation is [0 1 1 1 1 0 1 0] for both 2.4GHz and sub-1GHz bands?</a:t>
            </a:r>
          </a:p>
          <a:p>
            <a:pPr marL="285750" indent="-285750">
              <a:buFont typeface="Arial" panose="020B0604020202020204" pitchFamily="34" charset="0"/>
              <a:buChar char="•"/>
            </a:pPr>
            <a:r>
              <a:rPr lang="zh-CN" altLang="zh-CN" b="0" dirty="0" smtClean="0"/>
              <a:t>The </a:t>
            </a:r>
            <a:r>
              <a:rPr lang="zh-CN" altLang="zh-CN" b="0" dirty="0"/>
              <a:t>SYNC chip duration for sub-1GHz is 8us</a:t>
            </a:r>
          </a:p>
          <a:p>
            <a:pPr marL="0" lvl="1" indent="0">
              <a:spcBef>
                <a:spcPts val="600"/>
              </a:spcBef>
            </a:pPr>
            <a:endParaRPr lang="zh-CN" altLang="zh-CN" sz="2400" dirty="0">
              <a:cs typeface="+mn-cs"/>
            </a:endParaRPr>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smtClean="0"/>
              <a:t>11-25/?</a:t>
            </a:r>
            <a:r>
              <a:rPr lang="en-US" altLang="zh-CN" sz="2000" b="0" i="1" dirty="0" smtClean="0">
                <a:sym typeface="+mn-ea"/>
              </a:rPr>
              <a:t>]</a:t>
            </a:r>
            <a:endParaRPr lang="en-US" altLang="zh-CN" sz="2000" b="0" i="1" dirty="0">
              <a:sym typeface="+mn-ea"/>
            </a:endParaRPr>
          </a:p>
          <a:p>
            <a:pPr marL="0" lvl="0" indent="0">
              <a:defRPr/>
            </a:pPr>
            <a:endParaRPr lang="en-US" altLang="zh-CN" sz="2000" dirty="0" smtClean="0">
              <a:sym typeface="+mn-ea"/>
            </a:endParaRPr>
          </a:p>
          <a:p>
            <a:pPr marL="0" lvl="0" indent="0">
              <a:defRPr/>
            </a:pPr>
            <a:r>
              <a:rPr lang="en-US" altLang="zh-CN" sz="2000" dirty="0" smtClean="0">
                <a:sym typeface="+mn-ea"/>
              </a:rPr>
              <a:t>Result: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74408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pPr marL="0" lvl="0" indent="0">
              <a:lnSpc>
                <a:spcPct val="150000"/>
              </a:lnSpc>
              <a:spcBef>
                <a:spcPts val="0"/>
              </a:spcBef>
              <a:spcAft>
                <a:spcPts val="600"/>
              </a:spcAft>
              <a:defRPr/>
            </a:pPr>
            <a:r>
              <a:rPr lang="en-US" altLang="zh-CN" sz="2000" dirty="0" smtClean="0">
                <a:sym typeface="+mn-ea"/>
              </a:rPr>
              <a:t>SP #1: </a:t>
            </a:r>
          </a:p>
          <a:p>
            <a:pPr marL="0" lvl="0" indent="0">
              <a:lnSpc>
                <a:spcPct val="150000"/>
              </a:lnSpc>
              <a:spcBef>
                <a:spcPts val="0"/>
              </a:spcBef>
              <a:spcAft>
                <a:spcPts val="600"/>
              </a:spcAft>
              <a:defRPr/>
            </a:pPr>
            <a:r>
              <a:rPr lang="en-US" altLang="zh-CN" sz="2000" dirty="0" smtClean="0"/>
              <a:t>Do </a:t>
            </a:r>
            <a:r>
              <a:rPr lang="en-US" altLang="zh-CN" sz="2000" dirty="0"/>
              <a:t>you agree to accept the proposed spec text in 11-25/1333r2 as part of IEEE P802.11bp D0.1, and grant the tech editor privilege to make editorial modification when incorporate the proposed spec text to generate IEEE P802.11bp D0.1?</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a:sym typeface="+mn-ea"/>
              </a:rPr>
              <a:t>: No </a:t>
            </a:r>
            <a:r>
              <a:rPr lang="en-US" altLang="zh-CN" sz="2000" dirty="0" smtClean="0">
                <a:sym typeface="+mn-ea"/>
              </a:rPr>
              <a:t>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fontScale="85000" lnSpcReduction="20000"/>
          </a:bodyPr>
          <a:lstStyle/>
          <a:p>
            <a:pPr marL="0" lvl="0" indent="0">
              <a:lnSpc>
                <a:spcPct val="150000"/>
              </a:lnSpc>
              <a:spcBef>
                <a:spcPts val="0"/>
              </a:spcBef>
              <a:spcAft>
                <a:spcPts val="600"/>
              </a:spcAft>
              <a:defRPr/>
            </a:pPr>
            <a:r>
              <a:rPr lang="en-US" altLang="zh-CN" sz="2000" dirty="0" smtClean="0">
                <a:sym typeface="+mn-ea"/>
              </a:rPr>
              <a:t>SP #2: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proposals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a:t>11-25/1439r2 (You-Wei Chen)</a:t>
            </a:r>
          </a:p>
          <a:p>
            <a:pPr>
              <a:spcBef>
                <a:spcPts val="0"/>
              </a:spcBef>
              <a:spcAft>
                <a:spcPts val="0"/>
              </a:spcAft>
              <a:buFont typeface="Arial" panose="020B0604020202020204" pitchFamily="34" charset="0"/>
              <a:buChar char="•"/>
              <a:defRPr/>
            </a:pPr>
            <a:r>
              <a:rPr lang="en-US" altLang="zh-CN" sz="2000" b="0" dirty="0"/>
              <a:t>11-25/1373r2 (Steve </a:t>
            </a:r>
            <a:r>
              <a:rPr lang="en-US" altLang="zh-CN" sz="2000" b="0" dirty="0" err="1"/>
              <a:t>Shellhammer</a:t>
            </a:r>
            <a:r>
              <a:rPr lang="en-US" altLang="zh-CN" sz="2000" b="0" dirty="0" smtClean="0"/>
              <a:t>)</a:t>
            </a:r>
          </a:p>
          <a:p>
            <a:pPr>
              <a:spcBef>
                <a:spcPts val="0"/>
              </a:spcBef>
              <a:spcAft>
                <a:spcPts val="0"/>
              </a:spcAft>
              <a:buFont typeface="Arial" panose="020B0604020202020204" pitchFamily="34" charset="0"/>
              <a:buChar char="•"/>
              <a:defRPr/>
            </a:pPr>
            <a:r>
              <a:rPr lang="en-US" altLang="zh-CN" sz="2000" b="0" dirty="0" smtClean="0"/>
              <a:t>11-25/1344r4 (components of arch, </a:t>
            </a:r>
            <a:r>
              <a:rPr lang="en-US" altLang="zh-CN" sz="2000" b="0" dirty="0" err="1" smtClean="0"/>
              <a:t>Rojan</a:t>
            </a:r>
            <a:r>
              <a:rPr lang="en-US" altLang="zh-CN" sz="2000" b="0" dirty="0" smtClean="0"/>
              <a:t> </a:t>
            </a:r>
            <a:r>
              <a:rPr lang="en-US" altLang="zh-CN" sz="2000" b="0" dirty="0" err="1" smtClean="0"/>
              <a:t>Chitrakar</a:t>
            </a:r>
            <a:r>
              <a:rPr lang="en-US" altLang="zh-CN" sz="2000" b="0" dirty="0" smtClean="0"/>
              <a:t>)</a:t>
            </a:r>
          </a:p>
          <a:p>
            <a:pPr>
              <a:spcBef>
                <a:spcPts val="0"/>
              </a:spcBef>
              <a:spcAft>
                <a:spcPts val="0"/>
              </a:spcAft>
              <a:buFont typeface="Arial" panose="020B0604020202020204" pitchFamily="34" charset="0"/>
              <a:buChar char="•"/>
              <a:defRPr/>
            </a:pPr>
            <a:r>
              <a:rPr lang="en-US" altLang="zh-CN" sz="2000" b="0" dirty="0" smtClean="0"/>
              <a:t>11-25/1548r3 (timing related parameters, </a:t>
            </a:r>
            <a:r>
              <a:rPr lang="en-US" altLang="zh-CN" sz="2000" b="0" dirty="0" err="1" smtClean="0"/>
              <a:t>Amichai</a:t>
            </a:r>
            <a:r>
              <a:rPr lang="en-US" altLang="zh-CN" sz="2000" b="0" dirty="0" smtClean="0"/>
              <a:t>)</a:t>
            </a:r>
          </a:p>
          <a:p>
            <a:pPr>
              <a:spcBef>
                <a:spcPts val="0"/>
              </a:spcBef>
              <a:spcAft>
                <a:spcPts val="0"/>
              </a:spcAft>
              <a:buFont typeface="Arial" panose="020B0604020202020204" pitchFamily="34" charset="0"/>
              <a:buChar char="•"/>
              <a:defRPr/>
            </a:pPr>
            <a:r>
              <a:rPr lang="en-US" altLang="zh-CN" sz="2000" b="0" dirty="0" smtClean="0"/>
              <a:t>11-25/1410r1 (Nelson Costa)</a:t>
            </a:r>
          </a:p>
          <a:p>
            <a:pPr>
              <a:spcBef>
                <a:spcPts val="0"/>
              </a:spcBef>
              <a:spcAft>
                <a:spcPts val="0"/>
              </a:spcAft>
              <a:buFont typeface="Arial" panose="020B0604020202020204" pitchFamily="34" charset="0"/>
              <a:buChar char="•"/>
              <a:defRPr/>
            </a:pPr>
            <a:r>
              <a:rPr lang="en-US" altLang="zh-CN" sz="2000" b="0" dirty="0" smtClean="0"/>
              <a:t>11-25/1636r2 (Nelson Costa)</a:t>
            </a:r>
          </a:p>
          <a:p>
            <a:pPr>
              <a:spcBef>
                <a:spcPts val="0"/>
              </a:spcBef>
              <a:spcAft>
                <a:spcPts val="0"/>
              </a:spcAft>
              <a:buFont typeface="Arial" panose="020B0604020202020204" pitchFamily="34" charset="0"/>
              <a:buChar char="•"/>
              <a:defRPr/>
            </a:pPr>
            <a:r>
              <a:rPr lang="en-US" altLang="zh-CN" sz="2000" b="0" dirty="0" smtClean="0"/>
              <a:t>11-25/1599r3 (</a:t>
            </a:r>
            <a:r>
              <a:rPr lang="en-US" altLang="zh-CN" sz="2000" b="0" dirty="0" err="1" smtClean="0"/>
              <a:t>Weijie</a:t>
            </a:r>
            <a:r>
              <a:rPr lang="en-US" altLang="zh-CN" sz="2000" b="0" dirty="0" smtClean="0"/>
              <a:t> Xu)</a:t>
            </a:r>
          </a:p>
          <a:p>
            <a:pPr>
              <a:spcBef>
                <a:spcPts val="0"/>
              </a:spcBef>
              <a:spcAft>
                <a:spcPts val="0"/>
              </a:spcAft>
              <a:buFont typeface="Arial" panose="020B0604020202020204" pitchFamily="34" charset="0"/>
              <a:buChar char="•"/>
              <a:defRPr/>
            </a:pPr>
            <a:r>
              <a:rPr lang="en-US" altLang="zh-CN" sz="2000" b="0" dirty="0" smtClean="0"/>
              <a:t>11-25/1568r3 (</a:t>
            </a:r>
            <a:r>
              <a:rPr lang="en-US" altLang="zh-CN" sz="2000" b="0" dirty="0" err="1" smtClean="0"/>
              <a:t>Yinan</a:t>
            </a:r>
            <a:r>
              <a:rPr lang="en-US" altLang="zh-CN" sz="2000" b="0" dirty="0" smtClean="0"/>
              <a:t> Qi)</a:t>
            </a:r>
          </a:p>
          <a:p>
            <a:pPr>
              <a:spcBef>
                <a:spcPts val="0"/>
              </a:spcBef>
              <a:spcAft>
                <a:spcPts val="0"/>
              </a:spcAft>
              <a:buFont typeface="Arial" panose="020B0604020202020204" pitchFamily="34" charset="0"/>
              <a:buChar char="•"/>
              <a:defRPr/>
            </a:pPr>
            <a:r>
              <a:rPr lang="en-US" altLang="zh-CN" sz="2000" b="0" dirty="0" smtClean="0"/>
              <a:t>11-25/1600r4 (</a:t>
            </a:r>
            <a:r>
              <a:rPr lang="en-US" altLang="zh-CN" sz="2000" b="0" dirty="0" err="1" smtClean="0"/>
              <a:t>Yinan</a:t>
            </a:r>
            <a:r>
              <a:rPr lang="en-US" altLang="zh-CN" sz="2000" b="0" dirty="0" smtClean="0"/>
              <a:t> Qi)</a:t>
            </a:r>
          </a:p>
          <a:p>
            <a:pPr>
              <a:spcBef>
                <a:spcPts val="0"/>
              </a:spcBef>
              <a:spcAft>
                <a:spcPts val="0"/>
              </a:spcAft>
              <a:buFont typeface="Arial" panose="020B0604020202020204" pitchFamily="34" charset="0"/>
              <a:buChar char="•"/>
              <a:defRPr/>
            </a:pPr>
            <a:r>
              <a:rPr lang="en-US" altLang="zh-CN" sz="2000" b="0" dirty="0" smtClean="0"/>
              <a:t>11-25/1584r1 (Bin Qian)</a:t>
            </a:r>
          </a:p>
          <a:p>
            <a:pPr>
              <a:spcBef>
                <a:spcPts val="0"/>
              </a:spcBef>
              <a:spcAft>
                <a:spcPts val="0"/>
              </a:spcAft>
              <a:buFont typeface="Arial" panose="020B0604020202020204" pitchFamily="34" charset="0"/>
              <a:buChar char="•"/>
              <a:defRPr/>
            </a:pPr>
            <a:r>
              <a:rPr lang="en-US" altLang="zh-CN" sz="2000" b="0" dirty="0" smtClean="0"/>
              <a:t>11-25/1364r3 (PHY DL Modulation and Coding, </a:t>
            </a:r>
            <a:r>
              <a:rPr lang="en-US" altLang="zh-CN" sz="2000" b="0" dirty="0" err="1" smtClean="0"/>
              <a:t>Panpan</a:t>
            </a:r>
            <a:r>
              <a:rPr lang="en-US" altLang="zh-CN" sz="2000" b="0" dirty="0" smtClean="0"/>
              <a:t> Li)</a:t>
            </a:r>
          </a:p>
          <a:p>
            <a:pPr>
              <a:spcBef>
                <a:spcPts val="0"/>
              </a:spcBef>
              <a:spcAft>
                <a:spcPts val="0"/>
              </a:spcAft>
              <a:buFont typeface="Arial" panose="020B0604020202020204" pitchFamily="34" charset="0"/>
              <a:buChar char="•"/>
              <a:defRPr/>
            </a:pPr>
            <a:r>
              <a:rPr lang="en-US" altLang="zh-CN" sz="2000" b="0" dirty="0" smtClean="0"/>
              <a:t>11-25/1615r4 (</a:t>
            </a:r>
            <a:r>
              <a:rPr lang="en-US" altLang="zh-CN" sz="2000" b="0" dirty="0" err="1" smtClean="0"/>
              <a:t>Chuanfeng</a:t>
            </a:r>
            <a:r>
              <a:rPr lang="en-US" altLang="zh-CN" sz="2000" b="0" dirty="0" smtClean="0"/>
              <a:t> He)</a:t>
            </a:r>
          </a:p>
          <a:p>
            <a:pPr>
              <a:spcBef>
                <a:spcPts val="0"/>
              </a:spcBef>
              <a:spcAft>
                <a:spcPts val="0"/>
              </a:spcAft>
              <a:buFont typeface="Arial" panose="020B0604020202020204" pitchFamily="34" charset="0"/>
              <a:buChar char="•"/>
              <a:defRPr/>
            </a:pPr>
            <a:r>
              <a:rPr lang="en-US" altLang="zh-CN" sz="2000" b="0" dirty="0" smtClean="0"/>
              <a:t>11-25/1616r3 (</a:t>
            </a:r>
            <a:r>
              <a:rPr lang="en-US" altLang="zh-CN" sz="2000" b="0" dirty="0" err="1" smtClean="0"/>
              <a:t>Chuanfeng</a:t>
            </a:r>
            <a:r>
              <a:rPr lang="en-US" altLang="zh-CN" sz="2000" b="0" dirty="0" smtClean="0"/>
              <a:t> He)</a:t>
            </a:r>
          </a:p>
          <a:p>
            <a:pPr>
              <a:spcBef>
                <a:spcPts val="0"/>
              </a:spcBef>
              <a:spcAft>
                <a:spcPts val="0"/>
              </a:spcAft>
              <a:buFont typeface="Arial" panose="020B0604020202020204" pitchFamily="34" charset="0"/>
              <a:buChar char="•"/>
              <a:defRPr/>
            </a:pPr>
            <a:r>
              <a:rPr lang="en-US" altLang="zh-CN" sz="2000" b="0" dirty="0" smtClean="0"/>
              <a:t>11-25/1545r1 (</a:t>
            </a:r>
            <a:r>
              <a:rPr lang="en-US" altLang="zh-CN" sz="2000" b="0" dirty="0" err="1" smtClean="0"/>
              <a:t>Rui</a:t>
            </a:r>
            <a:r>
              <a:rPr lang="en-US" altLang="zh-CN" sz="2000" b="0" dirty="0" smtClean="0"/>
              <a:t> Cao)</a:t>
            </a:r>
            <a:endParaRPr lang="en-US" altLang="zh-CN" sz="2000" b="0" dirty="0"/>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145100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 11-25/1215r1]</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forward error correcting code (FEC) for the data portion of UL active transmission in 2.4 GHz based on the code as defined in 17.3.5.6 in 80211-2020</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r>
              <a:rPr lang="en-US" altLang="zh-CN" sz="1600" b="0" i="1" dirty="0">
                <a:sym typeface="+mn-ea"/>
              </a:rPr>
              <a:t> , 11-25/1215r1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26659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676400"/>
            <a:ext cx="10475383" cy="4827905"/>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section 4.4.3 of the 11bp SFD ?</a:t>
            </a:r>
            <a:endParaRPr lang="en-US" altLang="zh-CN" sz="1800" b="0" dirty="0"/>
          </a:p>
          <a:p>
            <a:pPr marL="285750" lvl="0" indent="-285750">
              <a:buFont typeface="Arial" panose="020B0604020202020204" pitchFamily="34" charset="0"/>
              <a:buChar char="•"/>
            </a:pPr>
            <a:r>
              <a:rPr lang="en-US" altLang="zh-CN" sz="1800" b="0" dirty="0" smtClean="0"/>
              <a:t>802.11bp </a:t>
            </a:r>
            <a:r>
              <a:rPr lang="en-US" altLang="zh-CN" sz="1800" b="0" dirty="0"/>
              <a:t>amendment will recommend the use of a subset of all available S1G channels for WPT transmission, for each regulatory domain, in order to minimize interference to other devices</a:t>
            </a:r>
          </a:p>
          <a:p>
            <a:pPr marL="285750" lvl="0" indent="-285750">
              <a:buFont typeface="Arial" panose="020B0604020202020204" pitchFamily="34" charset="0"/>
              <a:buChar char="•"/>
            </a:pPr>
            <a:r>
              <a:rPr lang="en-US" altLang="zh-CN" sz="1800" b="0" dirty="0"/>
              <a:t>Note: How to determine the subset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section 4.4.3 of the 11bp SFD ?</a:t>
            </a:r>
            <a:endParaRPr lang="en-US" altLang="zh-CN" sz="1800" b="0" dirty="0"/>
          </a:p>
          <a:p>
            <a:pPr marL="285750" lvl="0" indent="-285750">
              <a:buFont typeface="Arial" panose="020B0604020202020204" pitchFamily="34" charset="0"/>
              <a:buChar char="•"/>
            </a:pPr>
            <a:r>
              <a:rPr lang="zh-CN" altLang="zh-CN" sz="1800" b="0" dirty="0" smtClean="0"/>
              <a:t>802</a:t>
            </a:r>
            <a:r>
              <a:rPr lang="zh-CN" altLang="zh-CN" sz="1800" b="0" dirty="0"/>
              <a:t>.11bp amendment will recommend the use of a subset S1G  ISM channels </a:t>
            </a:r>
            <a:r>
              <a:rPr lang="en-US" altLang="zh-CN" sz="1800" b="0" i="1" dirty="0" err="1" smtClean="0"/>
              <a:t>ch</a:t>
            </a:r>
            <a:r>
              <a:rPr lang="zh-CN" altLang="zh-CN" sz="1800" b="0" dirty="0" smtClean="0"/>
              <a:t>  for </a:t>
            </a:r>
            <a:r>
              <a:rPr lang="zh-CN" altLang="zh-CN" sz="1800" b="0" dirty="0"/>
              <a:t>WPT transmission where </a:t>
            </a:r>
            <a:r>
              <a:rPr lang="en-US" altLang="zh-CN" sz="1800" b="0" i="1" dirty="0" err="1" smtClean="0"/>
              <a:t>ch</a:t>
            </a:r>
            <a:r>
              <a:rPr lang="zh-CN" altLang="zh-CN" sz="1800" b="0" dirty="0" smtClean="0"/>
              <a:t> </a:t>
            </a:r>
            <a:r>
              <a:rPr lang="en-US" altLang="zh-CN" sz="1800" b="0" dirty="0" smtClean="0"/>
              <a:t>minimizes</a:t>
            </a:r>
            <a:r>
              <a:rPr lang="en-US" altLang="zh-CN" sz="1800" b="0" dirty="0"/>
              <a:t> </a:t>
            </a:r>
            <a:r>
              <a:rPr lang="en-US" altLang="zh-CN" sz="1800" b="0" dirty="0" smtClean="0"/>
              <a:t>|</a:t>
            </a:r>
            <a:r>
              <a:rPr lang="en-US" altLang="zh-CN" sz="1800" b="0" i="1" dirty="0" err="1" smtClean="0"/>
              <a:t>F</a:t>
            </a:r>
            <a:r>
              <a:rPr lang="en-US" altLang="zh-CN" sz="1800" b="0" i="1" baseline="-25000" dirty="0" err="1" smtClean="0"/>
              <a:t>ch</a:t>
            </a:r>
            <a:r>
              <a:rPr lang="en-US" altLang="zh-CN" sz="1800" b="0" i="1" dirty="0" smtClean="0"/>
              <a:t> – 900</a:t>
            </a:r>
            <a:r>
              <a:rPr lang="en-US" altLang="zh-CN" sz="1800" b="0" dirty="0" smtClean="0"/>
              <a:t>| over </a:t>
            </a:r>
            <a:r>
              <a:rPr lang="en-US" altLang="zh-CN" sz="1800" b="0" dirty="0"/>
              <a:t>the regulatory domain and </a:t>
            </a:r>
            <a:r>
              <a:rPr lang="en-US" altLang="zh-CN" sz="1800" b="0" i="1" dirty="0"/>
              <a:t> </a:t>
            </a:r>
            <a:r>
              <a:rPr lang="en-US" altLang="zh-CN" sz="1800" b="0" i="1" dirty="0" smtClean="0"/>
              <a:t>F</a:t>
            </a:r>
            <a:r>
              <a:rPr lang="en-US" altLang="zh-CN" sz="1800" b="0" i="1" baseline="-25000" dirty="0" smtClean="0"/>
              <a:t>i</a:t>
            </a:r>
            <a:r>
              <a:rPr lang="en-US" altLang="zh-CN" sz="1800" b="0" dirty="0" smtClean="0"/>
              <a:t> is </a:t>
            </a:r>
            <a:r>
              <a:rPr lang="en-US" altLang="zh-CN" sz="1800" b="0" dirty="0"/>
              <a:t>the center frequency of channel </a:t>
            </a:r>
            <a:r>
              <a:rPr lang="en-US" altLang="zh-CN" sz="1800" b="0" i="1" dirty="0" err="1" smtClean="0"/>
              <a:t>i</a:t>
            </a:r>
            <a:r>
              <a:rPr lang="en-US" altLang="zh-CN" sz="1800" b="0" dirty="0"/>
              <a:t> in MHz</a:t>
            </a:r>
          </a:p>
          <a:p>
            <a:pPr marL="285750" lvl="0" indent="-285750">
              <a:buFont typeface="Arial" panose="020B0604020202020204" pitchFamily="34" charset="0"/>
              <a:buChar char="•"/>
            </a:pPr>
            <a:r>
              <a:rPr lang="en-US" altLang="zh-CN" sz="1800" b="0" dirty="0"/>
              <a:t>Details of specific channels, channel widths and regulatory domains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67015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#2 (Alice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en-US" altLang="zh-CN" b="0" dirty="0" smtClean="0"/>
              <a:t>In </a:t>
            </a:r>
            <a:r>
              <a:rPr lang="en-US" altLang="zh-CN" b="0" dirty="0"/>
              <a:t>the data field of AMP UL active transmission in 2.4 GHz,</a:t>
            </a:r>
          </a:p>
          <a:p>
            <a:pPr marL="685800" lvl="2">
              <a:spcBef>
                <a:spcPts val="600"/>
              </a:spcBef>
              <a:buFont typeface="Arial" panose="020B0604020202020204" pitchFamily="34" charset="0"/>
              <a:buChar char="•"/>
            </a:pPr>
            <a:r>
              <a:rPr lang="en-US" altLang="zh-CN" sz="2000" dirty="0">
                <a:cs typeface="+mn-cs"/>
              </a:rPr>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cs typeface="+mn-cs"/>
              </a:rPr>
              <a:t>1Mbps data rate only uses 0.25us chip duration and the same rate 1/2 BCC</a:t>
            </a:r>
          </a:p>
          <a:p>
            <a:pPr marL="685800" lvl="2">
              <a:spcBef>
                <a:spcPts val="600"/>
              </a:spcBef>
              <a:buFont typeface="Arial" panose="020B0604020202020204" pitchFamily="34" charset="0"/>
              <a:buChar char="•"/>
            </a:pPr>
            <a:r>
              <a:rPr lang="en-US" altLang="zh-CN" sz="2000" dirty="0">
                <a:cs typeface="+mn-cs"/>
              </a:rPr>
              <a:t>4Mbps doesn’t use BCC</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a:sym typeface="+mn-ea"/>
              </a:rPr>
              <a:t>contributions: </a:t>
            </a:r>
            <a:r>
              <a:rPr lang="en-US" altLang="zh-CN" sz="2000" b="0" i="1" dirty="0"/>
              <a:t>11-25/1215r1, </a:t>
            </a:r>
            <a:r>
              <a:rPr lang="en-US" altLang="zh-CN" sz="2000" b="0" i="1" dirty="0"/>
              <a:t>11-25/1552r0, </a:t>
            </a:r>
            <a:r>
              <a:rPr lang="en-US" altLang="zh-CN" sz="2000" b="0" i="1" dirty="0"/>
              <a:t>11-25/1262r1, 11-25/0790r0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46269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SP Set #3 (</a:t>
            </a:r>
            <a:r>
              <a:rPr lang="en-US" altLang="zh-CN" dirty="0" err="1" smtClean="0"/>
              <a:t>Shengquan</a:t>
            </a:r>
            <a:r>
              <a:rPr lang="en-US" altLang="zh-CN" dirty="0" smtClean="0"/>
              <a:t> Hu)</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Uplink Sync Field Transmission from a non-Backscatter STA for all data rates shall have a length </a:t>
            </a:r>
            <a:r>
              <a:rPr lang="en-US" altLang="zh-CN" sz="1800" b="0" dirty="0" smtClean="0"/>
              <a:t>48.</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Length</a:t>
            </a:r>
            <a:r>
              <a:rPr lang="zh-CN" altLang="zh-CN" sz="1800" b="0" dirty="0"/>
              <a:t>-48 sync sequence for UL non-backscatter transmission is constructed by repeating length-24 base sequence twice, i.e. </a:t>
            </a:r>
            <a:r>
              <a:rPr lang="zh-CN" altLang="zh-CN" sz="1800" b="0" dirty="0"/>
              <a:t>S48 = [S24 S24]</a:t>
            </a:r>
          </a:p>
          <a:p>
            <a:pPr marL="285750" lvl="0" indent="-285750">
              <a:buFont typeface="Arial" panose="020B0604020202020204" pitchFamily="34" charset="0"/>
              <a:buChar char="•"/>
            </a:pPr>
            <a:r>
              <a:rPr lang="zh-CN" altLang="zh-CN" sz="1800" b="0" dirty="0" smtClean="0"/>
              <a:t>The </a:t>
            </a:r>
            <a:r>
              <a:rPr lang="zh-CN" altLang="zh-CN" sz="1800" b="0" dirty="0"/>
              <a:t>length-24 base sequence is given as below:</a:t>
            </a:r>
          </a:p>
          <a:p>
            <a:pPr marL="685800" lvl="1">
              <a:buFont typeface="Arial" panose="020B0604020202020204" pitchFamily="34" charset="0"/>
              <a:buChar char="•"/>
            </a:pPr>
            <a:r>
              <a:rPr lang="zh-CN" altLang="zh-CN" sz="1400" b="0" dirty="0"/>
              <a:t>S24=[1,  1,  1,  1,  1,  0,  1,  0,  0,  1,  1,  0,  0,  1,  1,  0,  0,  0,  0,  1,  0,  1,  0,  0]</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805634886"/>
      </p:ext>
    </p:extLst>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533</TotalTime>
  <Words>3390</Words>
  <Application>Microsoft Office PowerPoint</Application>
  <PresentationFormat>宽屏</PresentationFormat>
  <Paragraphs>419</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Arial Unicode MS</vt:lpstr>
      <vt:lpstr>MS Gothic</vt:lpstr>
      <vt:lpstr>MS PGothic</vt:lpstr>
      <vt:lpstr>Arial</vt:lpstr>
      <vt:lpstr>Arial Black</vt:lpstr>
      <vt:lpstr>Times New Roman</vt:lpstr>
      <vt:lpstr>802-11-Submission-16-9</vt:lpstr>
      <vt:lpstr>PowerPoint 演示文稿</vt:lpstr>
      <vt:lpstr>Abstract</vt:lpstr>
      <vt:lpstr>PowerPoint 演示文稿</vt:lpstr>
      <vt:lpstr>PDT Straw Polls</vt:lpstr>
      <vt:lpstr>PDT Straw Polls</vt:lpstr>
      <vt:lpstr>SFD SP Set #1 (Amichai Sanderovich)</vt:lpstr>
      <vt:lpstr>SFD SP Set #1 (Amichai Sanderovich)</vt:lpstr>
      <vt:lpstr>SFD SP Set #2 (Alice Chen)</vt:lpstr>
      <vt:lpstr>SFD SP Set #3 (Shengquan Hu)</vt:lpstr>
      <vt:lpstr>SFD SP Set #4 (Steve Shellhammer)</vt:lpstr>
      <vt:lpstr>SFD SP Set #5 (You-Wei Chen)</vt:lpstr>
      <vt:lpstr>SFD SP Set #6 (Rojan Chitrakar)</vt:lpstr>
      <vt:lpstr>SFD SP Set #6 (Rojan Chitrakar)</vt:lpstr>
      <vt:lpstr>SFD SP Set #6 (Rojan Chitrakar)</vt:lpstr>
      <vt:lpstr>SFD SP Set #6 (Rojan Chitrakar)</vt:lpstr>
      <vt:lpstr>SFD SP Set #6 (Rojan Chitrakar)</vt:lpstr>
      <vt:lpstr>SFD SP Set #6 (Rojan Chitrakar)</vt:lpstr>
      <vt:lpstr>SFD SP Set #7 (Ian Bajaj)</vt:lpstr>
      <vt:lpstr>SFD SP Set #7 (Ian Bajaj)</vt:lpstr>
      <vt:lpstr>SFD SP Set #7 (Ian Bajaj)</vt:lpstr>
      <vt:lpstr>SFD SP Set #7 (Ian Bajaj)</vt:lpstr>
      <vt:lpstr>SFD SP Set #7 (Ian Bajaj)</vt:lpstr>
      <vt:lpstr>SFD SP Set #8 (Nelson Costa)</vt:lpstr>
      <vt:lpstr>SFD SP Set #8 (Nelson Costa)</vt:lpstr>
      <vt:lpstr>SFD SP Set #9 (Lumin Liu)</vt:lpstr>
      <vt:lpstr>SFD SP Set #10 (Hui Luo)</vt:lpstr>
      <vt:lpstr>SFD SP Set #10 (Hui Luo)</vt:lpstr>
      <vt:lpstr>SFD SP Set #11 (Panpan Li)</vt:lpstr>
      <vt:lpstr>SFD SP Set #11 (Panpan Li)</vt:lpstr>
      <vt:lpstr>SFD SP Set #12 (Rui Cao)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TGbp snapshot slides</dc:title>
  <dc:subject>snapshot</dc:subject>
  <dc:creator>Bo Sun</dc:creator>
  <cp:lastModifiedBy>0318003590</cp:lastModifiedBy>
  <cp:revision>83</cp:revision>
  <cp:lastPrinted>1998-02-10T13:28:00Z</cp:lastPrinted>
  <dcterms:created xsi:type="dcterms:W3CDTF">1998-02-10T13:07:00Z</dcterms:created>
  <dcterms:modified xsi:type="dcterms:W3CDTF">2025-09-18T11:08:17Z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(10)O48q+nWDiKNAVXoAwq58w3RNJooHz1/JtoOwz4N1w0+ZL3X2+UduHozM/B+orrfRnAK3iVBu_x000d_
M1qVfEUOs+2NzanCbkc4kPeGEjUIKcfwSkZ2VTEIW0+jsnReksVzZYcgKivcAK8Enx8RDsZy_x000d_
sDu4EopBBm+9ZPHjLAXl4j+qa8dN+uCgHMfEL6AyPtJyug/KmihJ9QhfDm+OBx+Fr9Q7wewN_x000d_
kwoKrAYbnscxcdaMRy</vt:lpwstr>
  </property>
  <property fmtid="{D5CDD505-2E9C-101B-9397-08002B2CF9AE}" pid="3" name="_ms_pID_7253431">
    <vt:lpwstr>pDynwwYeVAfuJm07l5BBB1gJOSyblYnNfLT4wKASKNV6C6kgoMoDQu_x000d_
fVBvZ8QZJBuvlrTTE8AMdobU8rl35z4ZJoflddYRDx4XB6vI+iar2JQCA7qDSuq4AT7FS5Y5_x000d_
sx308cVif8H/NFBi2qcNgcLVQ2If46LKttqLC1acDLCU6E1GUWjJt7TRE/C7c7r9QW9wp3X2_x000d_
3Fe/c36f+sG8/+AxmbMs1bxl9oGuqb2xGtJ7</vt:lpwstr>
  </property>
  <property fmtid="{D5CDD505-2E9C-101B-9397-08002B2CF9AE}" pid="4" name="_ms_pID_725343_00">
    <vt:lpwstr>_ms_pID_725343</vt:lpwstr>
  </property>
  <property fmtid="{D5CDD505-2E9C-101B-9397-08002B2CF9AE}" pid="5" name="_ms_pID_7253431_00">
    <vt:lpwstr>_ms_pID_7253431</vt:lpwstr>
  </property>
  <property fmtid="{D5CDD505-2E9C-101B-9397-08002B2CF9AE}" pid="6" name="_ms_pID_7253432">
    <vt:lpwstr>orDeDww4ZerS6xb33d/pDRf4+uOdZOceGbqu_x000d_
OSDaq0ijuTRYXtbktQMRWA5g8vSQIMTqlQGoHqGbN8sXNc0lygsy/1M7k/zm/92UAEMfy2IX_x000d_
muS9o6c7+UWC3rgkevWHh2jAw444VCQqw9ibFkoEaLpUm2+6kqhfqYQh70A6bW+NWL73XQ+f_x000d_
d9L2NducdUmDkJi/mOLRxmilqJq7bPMKW5skiUdDS+gidQ1z0Qg599</vt:lpwstr>
  </property>
  <property fmtid="{D5CDD505-2E9C-101B-9397-08002B2CF9AE}" pid="7" name="_ms_pID_7253432_00">
    <vt:lpwstr>_ms_pID_7253432</vt:lpwstr>
  </property>
  <property fmtid="{D5CDD505-2E9C-101B-9397-08002B2CF9AE}" pid="8" name="_ms_pID_7253433">
    <vt:lpwstr>iMd3r552CUfzuZmdZY_x000d_
yqlZHfAuDu9iqhV56yDU4vSGBnG7aANuEd5EkKqorEdhk7hmVJesSjmp9AHFmbW35nbGiYzz_x000d_
mYtQ0dxcolljPgOJp/Yee3daTWLdVbVQHN/H4jcblNNwJG41g+R6P7LKU90wBFkzHmYMgfSv_x000d_
MuxektEi0aD45k4SYG/6206g4gs9FjuBtBtD40WvlHIxdeaS3IBAZqMpcOewPvG0KvnFF96G</vt:lpwstr>
  </property>
  <property fmtid="{D5CDD505-2E9C-101B-9397-08002B2CF9AE}" pid="9" name="_ms_pID_7253433_00">
    <vt:lpwstr>_ms_pID_7253433</vt:lpwstr>
  </property>
  <property fmtid="{D5CDD505-2E9C-101B-9397-08002B2CF9AE}" pid="10" name="_ms_pID_7253434">
    <vt:lpwstr>_x000d_
Kog7mDVMvfETB2/2tFa2KXSO7jiock/ScK4B1tKRdd9aR9ZWfqnfiB3bjr9lNAEZB6fruK5n_x000d_
VVYH9xC3W7wrH2d0nDQGHmDeNu6RQgq5gygN4A/loV+ZZPlU66cvtTmvxhM/7ZTikMn12FK4_x000d_
zwEUaKAe7bdGXoEv+xWZRnid9Hd1kx4RyxyyoyDrXpWhnfq6KDJJ1Bweaj//MEIAkeajbfKj_x000d_
YhFS2jZaCNNzEJRF</vt:lpwstr>
  </property>
  <property fmtid="{D5CDD505-2E9C-101B-9397-08002B2CF9AE}" pid="11" name="_ms_pID_7253434_00">
    <vt:lpwstr>_ms_pID_7253434</vt:lpwstr>
  </property>
  <property fmtid="{D5CDD505-2E9C-101B-9397-08002B2CF9AE}" pid="12" name="_ms_pID_7253435">
    <vt:lpwstr>nx3PZ2kJf2SxsokLmsywXgEms1JXejqWJw0y1rfrSf5xFj6l9fzXVoZ7_x000d_
2MaR8YbgVZBnJVdJ3b3BPX4vks36C6EGIP1vJrxsR4Qq7uqxHh+ZdVBG9ACbPSqM3JqglCuw_x000d_
9kMqcg2SyQ0+59kZ2oWniGmk9Suzr4ap9i6BKvKtK6EiYQEiwDSBdrlQAh02wWdpW9VGJVth_x000d_
JM3ZsCXfv8bXkbnrgHUZFTS3j3yAhhyou5</vt:lpwstr>
  </property>
  <property fmtid="{D5CDD505-2E9C-101B-9397-08002B2CF9AE}" pid="13" name="_ms_pID_7253435_00">
    <vt:lpwstr>_ms_pID_7253435</vt:lpwstr>
  </property>
  <property fmtid="{D5CDD505-2E9C-101B-9397-08002B2CF9AE}" pid="14" name="_ms_pID_7253436">
    <vt:lpwstr>yEVayiVt4AMPrXWbam46ZLtgo76nfnEc0vQURr_x000d_
fb/qzgFbqSMX3GRFTi1qJBS6XzXFrcgXu8x49zQI2h5RZTQNBeQ9j7cPaRmlXM3hHnnufDri_x000d_
cePxX+ztnpb0iElUFU3EkzWtazvFNt4lo1L5Afp7JhkFX/EKoYbZf3cTRXzFCpKUIgLKGA7v_x000d_
ln//eaJL1DlvXQThilkAvdj4U+zaPSkw1FRBprZ+T2Eutv6+4Dlv</vt:lpwstr>
  </property>
  <property fmtid="{D5CDD505-2E9C-101B-9397-08002B2CF9AE}" pid="15" name="_ms_pID_7253436_00">
    <vt:lpwstr>_ms_pID_7253436</vt:lpwstr>
  </property>
  <property fmtid="{D5CDD505-2E9C-101B-9397-08002B2CF9AE}" pid="16" name="_ms_pID_7253437">
    <vt:lpwstr>TZpRW+tnLAeX4kKAuEkZ_x000d_
tM1Ot/irYvphCa3nnh9lC/2rN5bLufReJx6hVJH8Xh5eIDWlatZ/fW0u+P5y2Qm3sRJlg/qX_x000d_
x3epkZ8A3FIY/vSBmHHirfHKaNkR3V6Fq7ANjSKynLt1m/ofaECB/1AccgC5mGu1xcT1Sa3b_x000d_
AQgxm7bCkxyDf0PIOKV/RY5YnT9lrUsOtvIdmXZBqTQiJxT9Odjf4DRoVyBLk8tAD5mxSP</vt:lpwstr>
  </property>
  <property fmtid="{D5CDD505-2E9C-101B-9397-08002B2CF9AE}" pid="17" name="_ms_pID_7253437_00">
    <vt:lpwstr>_ms_pID_7253437</vt:lpwstr>
  </property>
  <property fmtid="{D5CDD505-2E9C-101B-9397-08002B2CF9AE}" pid="18" name="_ms_pID_7253438">
    <vt:lpwstr>vU_x000d_
+9IOLjb0mMqTwg/CWkzxdeqoCRW4ROilHXg2fHA92SrPlzabsJXDzrjNhLOsl7GBh9Ke6cw8_x000d_
j35GQ8L0sg5bV65M9FfZQ8k5+Oeq4aXRm8edLxQL7t8XiT6MyT73yn252CaMEFvneOsAFz+x_x000d_
t79NnFRdxUyh/FFipKyCVRi+Z3yViSIGGHK3rkk7k5eRu8Duhwuga//h/v1APPDETIvHJ5Ia_x000d_
Jm0ePw+s3cIX8+</vt:lpwstr>
  </property>
  <property fmtid="{D5CDD505-2E9C-101B-9397-08002B2CF9AE}" pid="19" name="_ms_pID_7253438_00">
    <vt:lpwstr>_ms_pID_7253438</vt:lpwstr>
  </property>
  <property fmtid="{D5CDD505-2E9C-101B-9397-08002B2CF9AE}" pid="20" name="_ms_pID_7253439">
    <vt:lpwstr>S2T8R00zoFpA5P4caP7uIIUbhZcEX09y7S1mSHUdsqKSyDpjI5gtY=</vt:lpwstr>
  </property>
  <property fmtid="{D5CDD505-2E9C-101B-9397-08002B2CF9AE}" pid="21" name="_ms_pID_7253439_00">
    <vt:lpwstr>_ms_pID_7253439</vt:lpwstr>
  </property>
  <property fmtid="{D5CDD505-2E9C-101B-9397-08002B2CF9AE}" pid="22" name="_new_ms_pID_72543">
    <vt:lpwstr>(3)olbGqDWxOGt0rPuof/9Qn/4u0Ei0AXIeSZNrFEcS+5yq54eTbhzxzWZMdAgZHv5RYWREFbhn_x000d_
57m9IwIy7h8aY4wck0ziV28o0SRH3o4kYHU/dMBt3GGiP9DFn8saCIB5NfM04Pg1PE/4/Uql_x000d_
SbrsjWbUOagD01ghksHxsDG3GcNM7bZew/CQLtcFB8BJycsUgjSa/cpnToU/Bom0lPtSwUjy_x000d_
+lrJCAe6I/vjmM2GPK</vt:lpwstr>
  </property>
  <property fmtid="{D5CDD505-2E9C-101B-9397-08002B2CF9AE}" pid="23" name="_new_ms_pID_72543_00">
    <vt:lpwstr>_new_ms_pID_72543</vt:lpwstr>
  </property>
  <property fmtid="{D5CDD505-2E9C-101B-9397-08002B2CF9AE}" pid="24" name="_new_ms_pID_725431">
    <vt:lpwstr>OwROtnTyHtLZBZSXnbvjtA0rrHo1/2wtvKEkXx3wfdPhI0o2OsNbWU_x000d_
eFthBIECINAQ3pMB/kJfN9skTiou3yDn8a7TuIuI2otPCVoeCbHcCYpPCkPzKG/RSuERr7OK_x000d_
3Omusy40OXlOISxiU9lYEjzi3B8sniEsE3VVGpjiohDu/dDEfk5r7eyoEpg2hYFQuVurs8Ky_x000d_
YyoV5WRy6PQWbvxhkyRoNraMTirBwhuL7yvx</vt:lpwstr>
  </property>
  <property fmtid="{D5CDD505-2E9C-101B-9397-08002B2CF9AE}" pid="25" name="_new_ms_pID_725431_00">
    <vt:lpwstr>_new_ms_pID_725431</vt:lpwstr>
  </property>
  <property fmtid="{D5CDD505-2E9C-101B-9397-08002B2CF9AE}" pid="26" name="_new_ms_pID_725432">
    <vt:lpwstr>T19XDHhwG+08/dx5AgiO1J+4QBjjFoJl/Y1e_x000d_
M90fLmquiuM+XMAjWRJ2ZKlMWaM+O7ju2Hpm6Mxdm9LFJPkjkuE=</vt:lpwstr>
  </property>
  <property fmtid="{D5CDD505-2E9C-101B-9397-08002B2CF9AE}" pid="27" name="_new_ms_pID_725432_00">
    <vt:lpwstr>_new_ms_pID_725432</vt:lpwstr>
  </property>
  <property fmtid="{D5CDD505-2E9C-101B-9397-08002B2CF9AE}" pid="28" name="_readonly">
    <vt:lpwstr/>
  </property>
  <property fmtid="{D5CDD505-2E9C-101B-9397-08002B2CF9AE}" pid="29" name="_change">
    <vt:lpwstr/>
  </property>
  <property fmtid="{D5CDD505-2E9C-101B-9397-08002B2CF9AE}" pid="30" name="_full-control">
    <vt:lpwstr/>
  </property>
  <property fmtid="{D5CDD505-2E9C-101B-9397-08002B2CF9AE}" pid="31" name="sflag">
    <vt:lpwstr>1519305968</vt:lpwstr>
  </property>
  <property fmtid="{D5CDD505-2E9C-101B-9397-08002B2CF9AE}" pid="32" name="KSOProductBuildVer">
    <vt:lpwstr>2052-11.8.2.12085</vt:lpwstr>
  </property>
  <property fmtid="{D5CDD505-2E9C-101B-9397-08002B2CF9AE}" pid="33" name="ICV">
    <vt:lpwstr>9B7DE19902B5484C8C1F2D1AFD6DB4F4</vt:lpwstr>
  </property>
</Properties>
</file>