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331" r:id="rId5"/>
    <p:sldId id="332" r:id="rId6"/>
    <p:sldId id="386" r:id="rId7"/>
  </p:sldIdLst>
  <p:sldSz cx="12192000" cy="6858000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12">
          <p15:clr>
            <a:srgbClr val="A4A3A4"/>
          </p15:clr>
        </p15:guide>
        <p15:guide id="2" pos="28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 autoAdjust="0"/>
    <p:restoredTop sz="94643" autoAdjust="0"/>
  </p:normalViewPr>
  <p:slideViewPr>
    <p:cSldViewPr>
      <p:cViewPr varScale="1">
        <p:scale>
          <a:sx n="80" d="100"/>
          <a:sy n="80" d="100"/>
        </p:scale>
        <p:origin x="1530" y="378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738" y="2868"/>
      </p:cViewPr>
      <p:guideLst>
        <p:guide orient="horz" pos="2312"/>
        <p:guide pos="28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470525" y="204788"/>
            <a:ext cx="64135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802.11-13/0900r0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2625" y="204788"/>
            <a:ext cx="827088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722938" y="9612313"/>
            <a:ext cx="466725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067050" y="9612313"/>
            <a:ext cx="512763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 smtClean="0"/>
            </a:lvl1pPr>
          </a:lstStyle>
          <a:p>
            <a:pPr>
              <a:defRPr/>
            </a:pPr>
            <a:r>
              <a:rPr lang="en-GB" altLang="en-US"/>
              <a:t>Page </a:t>
            </a:r>
            <a:fld id="{61D362CC-36D6-4BC3-B509-B73C4EE088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681038" y="415925"/>
            <a:ext cx="5432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81038" y="9612313"/>
            <a:ext cx="711200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681038" y="9599613"/>
            <a:ext cx="5583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388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13388" y="120650"/>
            <a:ext cx="6413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802.11-13/0900r0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0888"/>
            <a:ext cx="6596062" cy="3711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6463"/>
            <a:ext cx="4984750" cy="447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46" tIns="46079" rIns="93746" bIns="460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230813" y="9615488"/>
            <a:ext cx="923925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8788" lvl="4" algn="r" defTabSz="933450">
              <a:defRPr/>
            </a:lvl5pPr>
          </a:lstStyle>
          <a:p>
            <a:pPr lvl="4"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46425" y="9615488"/>
            <a:ext cx="512763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mtClean="0"/>
            </a:lvl1pPr>
          </a:lstStyle>
          <a:p>
            <a:pPr>
              <a:defRPr/>
            </a:pPr>
            <a:r>
              <a:rPr lang="en-GB" altLang="en-US"/>
              <a:t>Page </a:t>
            </a:r>
            <a:fld id="{9E5BB007-EFAA-40E2-BD33-26E4EDE4351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709613" y="9615488"/>
            <a:ext cx="711200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709613" y="9613900"/>
            <a:ext cx="5375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635000" y="317500"/>
            <a:ext cx="552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40739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802.11-13/0900r0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174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B6A31C27-B09A-4880-B9CE-D62100860083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174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425" y="750888"/>
            <a:ext cx="6597650" cy="3711575"/>
          </a:xfrm>
          <a:ln/>
        </p:spPr>
      </p:sp>
      <p:sp>
        <p:nvSpPr>
          <p:cNvPr id="174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3978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802.11-13/0900r0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184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184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60D2CC4C-3E45-403F-B1FF-28CA88101F17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  <p:sp>
        <p:nvSpPr>
          <p:cNvPr id="184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425" y="750888"/>
            <a:ext cx="6597650" cy="3711575"/>
          </a:xfrm>
          <a:ln cap="flat"/>
        </p:spPr>
      </p:sp>
      <p:sp>
        <p:nvSpPr>
          <p:cNvPr id="184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5335" rIns="95335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2846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802.11-13/0900r0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194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194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CE31C515-4596-4B3E-8972-F5FD6C34C3AA}" type="slidenum">
              <a:rPr lang="en-GB" altLang="en-US"/>
              <a:pPr>
                <a:spcBef>
                  <a:spcPct val="0"/>
                </a:spcBef>
              </a:pPr>
              <a:t>3</a:t>
            </a:fld>
            <a:endParaRPr lang="en-GB" altLang="en-US"/>
          </a:p>
        </p:txBody>
      </p:sp>
      <p:sp>
        <p:nvSpPr>
          <p:cNvPr id="194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3" y="750888"/>
            <a:ext cx="6596062" cy="3711575"/>
          </a:xfrm>
          <a:ln cap="flat"/>
        </p:spPr>
      </p:sp>
      <p:sp>
        <p:nvSpPr>
          <p:cNvPr id="194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4750" cy="4468813"/>
          </a:xfrm>
          <a:noFill/>
        </p:spPr>
        <p:txBody>
          <a:bodyPr lIns="95230" tIns="46028" rIns="95230" bIns="46028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98565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D0CAADD7-AAC6-49EF-8DF6-A0D2EA0F556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98749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FCB419C4-B35A-4265-B622-2527E858DDB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9208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85800"/>
            <a:ext cx="25908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5692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605BF8EB-604C-425C-A0EC-4775B7AB90C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6671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8" y="332601"/>
            <a:ext cx="968214" cy="276999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 dirty="0"/>
              <a:t>May 2016</a:t>
            </a:r>
            <a:endParaRPr lang="en-GB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327232" y="6475413"/>
            <a:ext cx="2064668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Jim Lansford, Chair (Qualcomm)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312366C1-4726-4453-8DE9-4CAACBB0E4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20812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9565D836-78DA-45C0-978E-A11984EF160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806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5E5E5EFA-D712-4E83-82AA-F2E9D5E1CC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3436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B4CA99DD-D188-4AC5-B461-303B73A0994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40941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16013093-2BDC-4611-A772-DB517754E02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7181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F4427B4A-AC77-4506-8E20-7F46E084EA9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2028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E8D0984B-7DAE-472B-AABF-C70CD57D4CC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8932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DBB07DA8-C863-4F75-BDAE-728E8B117FC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968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10363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9217" y="332601"/>
            <a:ext cx="15796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b="1" smtClean="0"/>
            </a:lvl1pPr>
          </a:lstStyle>
          <a:p>
            <a:pPr>
              <a:defRPr/>
            </a:pPr>
            <a:r>
              <a:rPr lang="en-US" altLang="en-US" dirty="0"/>
              <a:t>September 2025</a:t>
            </a:r>
            <a:endParaRPr lang="en-GB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327232" y="6475413"/>
            <a:ext cx="2064668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/>
            </a:lvl1pPr>
          </a:lstStyle>
          <a:p>
            <a:pPr>
              <a:defRPr/>
            </a:pPr>
            <a:r>
              <a:rPr lang="en-GB" dirty="0"/>
              <a:t>Jim Lansford, Chair (Qualcomm)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79100" y="6475413"/>
            <a:ext cx="535403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8A2D2878-5720-4903-9E6D-B3CC2541074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977652" y="332601"/>
            <a:ext cx="328301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>
              <a:defRPr/>
            </a:pPr>
            <a:r>
              <a:rPr lang="en-GB" altLang="en-US" sz="1800" b="1" dirty="0"/>
              <a:t>doc.: IEEE 802.11-25/1686r0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09600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0" dirty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14401" y="6475413"/>
            <a:ext cx="419987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 sz="1200" dirty="0"/>
              <a:t>Report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5/11-25-1426-00-auto-agenda-for-automotive-tig-2025-september.pptx" TargetMode="External"/><Relationship Id="rId7" Type="http://schemas.openxmlformats.org/officeDocument/2006/relationships/hyperlink" Target="https://mentor.ieee.org/802.11/dcn/25/11-25-1682-00-auto-minutes-2025-09-14-auto-tig-meeting-waikoloa-hawaii.doc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ntor.ieee.org/802.11/dcn/25/11-25-1477-00-auto-technical-report-gap-analysis-follow-up.docx" TargetMode="External"/><Relationship Id="rId5" Type="http://schemas.openxmlformats.org/officeDocument/2006/relationships/hyperlink" Target="https://mentor.ieee.org/802.11/dcn/25/11-25-1427-01-auto-proposed-automotive-tig-technical-report-text-for-streaming-use-case.docx" TargetMode="External"/><Relationship Id="rId4" Type="http://schemas.openxmlformats.org/officeDocument/2006/relationships/hyperlink" Target="https://mentor.ieee.org/802.11/dcn/25/11-25-1571-01-auto-further-consideration-on-hd-map-downloads-and-sensor-data-sharing-use-cases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911424" y="332602"/>
            <a:ext cx="1579600" cy="276999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1800" dirty="0"/>
              <a:t>September 2025</a:t>
            </a:r>
            <a:endParaRPr lang="en-GB" altLang="en-US" sz="1800" dirty="0"/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241302" y="6475413"/>
            <a:ext cx="2183290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None/>
              <a:defRPr/>
            </a:pPr>
            <a:r>
              <a:rPr lang="en-GB" sz="1200" b="0" dirty="0"/>
              <a:t>Jim Lansford, Chair (</a:t>
            </a:r>
            <a:r>
              <a:rPr lang="en-GB" sz="1200" b="0" dirty="0" err="1"/>
              <a:t>DeepSig</a:t>
            </a:r>
            <a:r>
              <a:rPr lang="en-GB" sz="1200" b="0" dirty="0"/>
              <a:t>, Inc)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07968" y="6483483"/>
            <a:ext cx="432811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 dirty="0"/>
              <a:t>Slide </a:t>
            </a:r>
            <a:fld id="{E5DD9A7A-ED0C-43AC-A30B-9DAF42DACF76}" type="slidenum">
              <a:rPr lang="en-GB" altLang="en-US" sz="1200" b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n-US" sz="1200" b="0" dirty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altLang="en-US" dirty="0"/>
              <a:t>Automotive TIG Closing Report</a:t>
            </a:r>
          </a:p>
        </p:txBody>
      </p:sp>
      <p:sp>
        <p:nvSpPr>
          <p:cNvPr id="1331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09800" y="1524000"/>
            <a:ext cx="7772400" cy="381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GB" altLang="en-US" sz="2000" dirty="0"/>
              <a:t>Date:</a:t>
            </a:r>
            <a:r>
              <a:rPr lang="en-GB" altLang="en-US" sz="2000" b="0" dirty="0"/>
              <a:t> 2025-09-19</a:t>
            </a:r>
          </a:p>
        </p:txBody>
      </p:sp>
      <p:graphicFrame>
        <p:nvGraphicFramePr>
          <p:cNvPr id="133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5498026"/>
              </p:ext>
            </p:extLst>
          </p:nvPr>
        </p:nvGraphicFramePr>
        <p:xfrm>
          <a:off x="2085975" y="2743200"/>
          <a:ext cx="9582150" cy="234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9587742" imgH="2356679" progId="Word.Document.8">
                  <p:embed/>
                </p:oleObj>
              </mc:Choice>
              <mc:Fallback>
                <p:oleObj name="Document" r:id="rId3" imgW="9587742" imgH="2356679" progId="Word.Document.8">
                  <p:embed/>
                  <p:pic>
                    <p:nvPicPr>
                      <p:cNvPr id="133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2743200"/>
                        <a:ext cx="9582150" cy="2344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Rectangle 6"/>
          <p:cNvSpPr>
            <a:spLocks noChangeArrowheads="1"/>
          </p:cNvSpPr>
          <p:nvPr/>
        </p:nvSpPr>
        <p:spPr bwMode="auto">
          <a:xfrm>
            <a:off x="2057400" y="1939925"/>
            <a:ext cx="1447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2000"/>
              <a:t>Authors:</a:t>
            </a:r>
            <a:endParaRPr lang="en-GB" altLang="en-US" sz="2000" b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xfrm>
            <a:off x="911424" y="332602"/>
            <a:ext cx="1579600" cy="276999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1800" dirty="0"/>
              <a:t>September 2025</a:t>
            </a:r>
            <a:endParaRPr lang="en-GB" altLang="en-US" sz="1800" dirty="0"/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241302" y="6484694"/>
            <a:ext cx="2183290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None/>
              <a:defRPr/>
            </a:pPr>
            <a:r>
              <a:rPr lang="en-GB" sz="1200" b="0" dirty="0"/>
              <a:t>Jim Lansford, Chair (</a:t>
            </a:r>
            <a:r>
              <a:rPr lang="en-GB" sz="1200" b="0" dirty="0" err="1"/>
              <a:t>DeepSig</a:t>
            </a:r>
            <a:r>
              <a:rPr lang="en-GB" sz="1200" b="0" dirty="0"/>
              <a:t>, Inc)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79594" y="6481949"/>
            <a:ext cx="432811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 dirty="0"/>
              <a:t>Slide </a:t>
            </a:r>
            <a:fld id="{49436526-2E2D-4112-A1A2-07C822E07195}" type="slidenum">
              <a:rPr lang="en-GB" altLang="en-US" sz="1200" b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200" b="0" dirty="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altLang="en-US" dirty="0"/>
              <a:t>Abstract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9576" y="1746738"/>
            <a:ext cx="7346447" cy="41148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GB" altLang="en-US" sz="3200" dirty="0"/>
              <a:t> Closing report for AUTO TIG</a:t>
            </a:r>
          </a:p>
          <a:p>
            <a:pPr algn="ctr">
              <a:buFontTx/>
              <a:buNone/>
            </a:pPr>
            <a:r>
              <a:rPr lang="en-US" altLang="en-US" sz="3200" dirty="0"/>
              <a:t>September 2025</a:t>
            </a:r>
            <a:r>
              <a:rPr lang="en-GB" altLang="en-US" sz="3200" dirty="0"/>
              <a:t> mixed-mode meeting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911424" y="332602"/>
            <a:ext cx="1579600" cy="276999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1800" dirty="0"/>
              <a:t>September 2025</a:t>
            </a:r>
            <a:endParaRPr lang="en-GB" altLang="en-US" sz="1800" dirty="0"/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241302" y="6475413"/>
            <a:ext cx="2183290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None/>
              <a:defRPr/>
            </a:pPr>
            <a:r>
              <a:rPr lang="en-GB" sz="1200" b="0" dirty="0"/>
              <a:t>Jim Lansford, Chair (</a:t>
            </a:r>
            <a:r>
              <a:rPr lang="en-GB" sz="1200" b="0" dirty="0" err="1"/>
              <a:t>DeepSig</a:t>
            </a:r>
            <a:r>
              <a:rPr lang="en-GB" sz="1200" b="0" dirty="0"/>
              <a:t>, Inc)</a:t>
            </a: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7368" y="548680"/>
            <a:ext cx="11593288" cy="518457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en-US" altLang="en-US" sz="2800" dirty="0"/>
              <a:t>Summary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dirty="0"/>
              <a:t>Final Agenda</a:t>
            </a:r>
          </a:p>
          <a:p>
            <a:pPr marL="857250" lvl="1" indent="-457200">
              <a:spcBef>
                <a:spcPts val="0"/>
              </a:spcBef>
              <a:defRPr/>
            </a:pPr>
            <a:r>
              <a:rPr lang="en-US" sz="1800" dirty="0">
                <a:cs typeface="Arial" panose="020B0604020202020204" pitchFamily="34" charset="0"/>
                <a:hlinkClick r:id="rId3"/>
              </a:rPr>
              <a:t>https://mentor.ieee.org/802.11/dcn/25/11-25-1426-00-auto-agenda-for-automotive-tig-2025-september.pptx</a:t>
            </a:r>
            <a:r>
              <a:rPr lang="en-US" sz="1800" dirty="0"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cs typeface="Arial" panose="020B0604020202020204" pitchFamily="34" charset="0"/>
              </a:rPr>
              <a:t>Presentation of submissions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“Further Consideration on HD-Map Downloads and Sensor-Data Sharing Use cases,” Jing Ma (Toyota)</a:t>
            </a:r>
          </a:p>
          <a:p>
            <a:pPr lvl="2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https://mentor.ieee.org/802.11/dcn/25/11-25-1571-01-auto-further-consideration-on-hd-map-downloads-and-sensor-data-sharing-use-cases.pptx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“Proposed automotive TIG technical report text for streaming use case,” Azin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Neishaboori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(General Motors)</a:t>
            </a:r>
          </a:p>
          <a:p>
            <a:pPr lvl="2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https://mentor.ieee.org/802.11/dcn/25/11-25-1427-01-auto-proposed-automotive-tig-technical-report-text-for-streaming-use-case.docx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“Technical Report Gap Analysis Follow-Up,” Azin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Neishaboori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(General Motors)</a:t>
            </a:r>
          </a:p>
          <a:p>
            <a:pPr lvl="2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altLang="en-US" dirty="0">
                <a:hlinkClick r:id="rId6"/>
              </a:rPr>
              <a:t>https://mentor.ieee.org/802.11/dcn/25/11-25-1477-00-auto-technical-report-gap-analysis-follow-up.docx</a:t>
            </a:r>
            <a:r>
              <a:rPr lang="en-GB" altLang="en-US" dirty="0"/>
              <a:t> </a:t>
            </a:r>
          </a:p>
          <a:p>
            <a:pPr marL="457200" indent="-457200">
              <a:spcBef>
                <a:spcPts val="0"/>
              </a:spcBef>
            </a:pPr>
            <a:r>
              <a:rPr lang="en-GB" altLang="en-US" dirty="0"/>
              <a:t>Minutes</a:t>
            </a:r>
          </a:p>
          <a:p>
            <a:pPr marL="857250" lvl="1" indent="-457200">
              <a:spcBef>
                <a:spcPts val="0"/>
              </a:spcBef>
            </a:pPr>
            <a:r>
              <a:rPr lang="en-GB" altLang="en-US" sz="1600" dirty="0">
                <a:hlinkClick r:id="rId7"/>
              </a:rPr>
              <a:t>https://mentor.ieee.org/802.11/dcn/25/11-25-1682-00-auto-minutes-2025-09-14-auto-tig-meeting-waikoloa-hawaii.docx</a:t>
            </a:r>
            <a:r>
              <a:rPr lang="en-GB" altLang="en-US" sz="1600" dirty="0"/>
              <a:t> </a:t>
            </a:r>
          </a:p>
          <a:p>
            <a:pPr>
              <a:spcBef>
                <a:spcPts val="0"/>
              </a:spcBef>
            </a:pPr>
            <a:r>
              <a:rPr lang="en-GB" altLang="ko-KR" dirty="0">
                <a:ea typeface="Gulim" pitchFamily="34" charset="-127"/>
              </a:rPr>
              <a:t>Plans for November</a:t>
            </a:r>
            <a:endParaRPr lang="en-US" altLang="en-US" dirty="0"/>
          </a:p>
          <a:p>
            <a:pPr lvl="1" eaLnBrk="1" hangingPunct="1">
              <a:spcBef>
                <a:spcPts val="0"/>
              </a:spcBef>
              <a:defRPr/>
            </a:pPr>
            <a:r>
              <a:rPr lang="en-US" altLang="en-US" sz="1800" dirty="0"/>
              <a:t>Contributions to final report draft – working toward completion by January 2026 meeting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en-US" altLang="en-US" sz="1800" dirty="0"/>
              <a:t>One meeting slot anticipated in November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No motions or teleconferences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BAB92-3537-4FD7-A540-1B32C8074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79594" y="6481949"/>
            <a:ext cx="432811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 dirty="0"/>
              <a:t>Slide </a:t>
            </a:r>
            <a:fld id="{49436526-2E2D-4112-A1A2-07C822E07195}" type="slidenum">
              <a:rPr lang="en-GB" altLang="en-US" sz="1200" b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200" b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0" ma:contentTypeDescription="Create a new document." ma:contentTypeScope="" ma:versionID="2ebcc5fe3275a99fca492d5bd295dfcf">
  <xsd:schema xmlns:xsd="http://www.w3.org/2001/XMLSchema" xmlns:xs="http://www.w3.org/2001/XMLSchema" xmlns:p="http://schemas.microsoft.com/office/2006/metadata/properties" xmlns:ns3="cc9c437c-ae0c-4066-8d90-a0f7de786127" targetNamespace="http://schemas.microsoft.com/office/2006/metadata/properties" ma:root="true" ma:fieldsID="99aa03bed7de4a43d67998ed741878dc" ns3:_=""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D6174A-2518-4E44-8682-1EEF262BEB9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06DBB1-E444-47AA-8041-63BDA9BFAF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49472A8-DBA4-42B5-B827-F0450C8C1DF2}">
  <ds:schemaRefs>
    <ds:schemaRef ds:uri="http://purl.org/dc/elements/1.1/"/>
    <ds:schemaRef ds:uri="cc9c437c-ae0c-4066-8d90-a0f7de786127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25010</TotalTime>
  <Words>260</Words>
  <Application>Microsoft Office PowerPoint</Application>
  <PresentationFormat>Widescreen</PresentationFormat>
  <Paragraphs>43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Gulim</vt:lpstr>
      <vt:lpstr>Arial</vt:lpstr>
      <vt:lpstr>Times New Roman</vt:lpstr>
      <vt:lpstr>802-11-Submission</vt:lpstr>
      <vt:lpstr>Document</vt:lpstr>
      <vt:lpstr>Automotive TIG Closing Report</vt:lpstr>
      <vt:lpstr>Abstract</vt:lpstr>
      <vt:lpstr>PowerPoint Presentation</vt:lpstr>
    </vt:vector>
  </TitlesOfParts>
  <Company>Qualcomm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WNG Closing Report 2016-</dc:title>
  <dc:creator>jlansfor@qti.qualcomm.com</dc:creator>
  <cp:lastModifiedBy>Jim Lansford</cp:lastModifiedBy>
  <cp:revision>888</cp:revision>
  <cp:lastPrinted>1998-02-10T13:28:06Z</cp:lastPrinted>
  <dcterms:created xsi:type="dcterms:W3CDTF">2004-12-02T14:01:45Z</dcterms:created>
  <dcterms:modified xsi:type="dcterms:W3CDTF">2025-09-19T05:55:17Z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0x010100EB28163D68FE8E4D9361964FDD814FC4</vt:lpwstr>
  </property>
</Properties>
</file>