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147472023" r:id="rId3"/>
    <p:sldId id="2147472024" r:id="rId4"/>
    <p:sldId id="2147472025" r:id="rId5"/>
    <p:sldId id="2147472026" r:id="rId6"/>
    <p:sldId id="2147472027" r:id="rId7"/>
    <p:sldId id="2147472028" r:id="rId8"/>
    <p:sldId id="2147472029" r:id="rId9"/>
    <p:sldId id="2147472030" r:id="rId10"/>
    <p:sldId id="2147472031" r:id="rId11"/>
    <p:sldId id="2147472033" r:id="rId12"/>
    <p:sldId id="2147472034" r:id="rId13"/>
    <p:sldId id="2147472035" r:id="rId14"/>
    <p:sldId id="2147472036" r:id="rId15"/>
    <p:sldId id="2147472037" r:id="rId16"/>
    <p:sldId id="2147472038"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ED56D-71F3-4A86-B4C7-B20D8D455109}" v="2" dt="2025-09-17T18:40:2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7" autoAdjust="0"/>
    <p:restoredTop sz="97239"/>
  </p:normalViewPr>
  <p:slideViewPr>
    <p:cSldViewPr>
      <p:cViewPr varScale="1">
        <p:scale>
          <a:sx n="65" d="100"/>
          <a:sy n="65" d="100"/>
        </p:scale>
        <p:origin x="536" y="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 d="1"/>
        <a:sy n="1" d="1"/>
      </p:scale>
      <p:origin x="0" y="-521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f De Vegt" userId="f9ae16a4-dbc1-4c96-9d99-15ce96bfddf8" providerId="ADAL" clId="{886ED56D-71F3-4A86-B4C7-B20D8D455109}"/>
    <pc:docChg chg="delSld modSld modMainMaster">
      <pc:chgData name="Rolf De Vegt" userId="f9ae16a4-dbc1-4c96-9d99-15ce96bfddf8" providerId="ADAL" clId="{886ED56D-71F3-4A86-B4C7-B20D8D455109}" dt="2025-09-17T21:21:45.162" v="4" actId="20577"/>
      <pc:docMkLst>
        <pc:docMk/>
      </pc:docMkLst>
      <pc:sldChg chg="delSp modSp">
        <pc:chgData name="Rolf De Vegt" userId="f9ae16a4-dbc1-4c96-9d99-15ce96bfddf8" providerId="ADAL" clId="{886ED56D-71F3-4A86-B4C7-B20D8D455109}" dt="2025-09-17T18:40:26.470" v="1" actId="165"/>
        <pc:sldMkLst>
          <pc:docMk/>
          <pc:sldMk cId="4104341478" sldId="2147472028"/>
        </pc:sldMkLst>
        <pc:spChg chg="mod topLvl">
          <ac:chgData name="Rolf De Vegt" userId="f9ae16a4-dbc1-4c96-9d99-15ce96bfddf8" providerId="ADAL" clId="{886ED56D-71F3-4A86-B4C7-B20D8D455109}" dt="2025-09-17T18:40:06.933" v="0" actId="165"/>
          <ac:spMkLst>
            <pc:docMk/>
            <pc:sldMk cId="4104341478" sldId="2147472028"/>
            <ac:spMk id="14" creationId="{749092E0-1BD6-8EE7-5926-1B3E94B261EC}"/>
          </ac:spMkLst>
        </pc:spChg>
        <pc:spChg chg="mod topLvl">
          <ac:chgData name="Rolf De Vegt" userId="f9ae16a4-dbc1-4c96-9d99-15ce96bfddf8" providerId="ADAL" clId="{886ED56D-71F3-4A86-B4C7-B20D8D455109}" dt="2025-09-17T18:40:06.933" v="0" actId="165"/>
          <ac:spMkLst>
            <pc:docMk/>
            <pc:sldMk cId="4104341478" sldId="2147472028"/>
            <ac:spMk id="15" creationId="{9792CDBE-9D9D-B860-493D-9475070280AA}"/>
          </ac:spMkLst>
        </pc:spChg>
        <pc:spChg chg="mod topLvl">
          <ac:chgData name="Rolf De Vegt" userId="f9ae16a4-dbc1-4c96-9d99-15ce96bfddf8" providerId="ADAL" clId="{886ED56D-71F3-4A86-B4C7-B20D8D455109}" dt="2025-09-17T18:40:26.470" v="1" actId="165"/>
          <ac:spMkLst>
            <pc:docMk/>
            <pc:sldMk cId="4104341478" sldId="2147472028"/>
            <ac:spMk id="26" creationId="{103BBD57-CE32-4F0A-3BE1-C0D67034633F}"/>
          </ac:spMkLst>
        </pc:spChg>
        <pc:spChg chg="mod topLvl">
          <ac:chgData name="Rolf De Vegt" userId="f9ae16a4-dbc1-4c96-9d99-15ce96bfddf8" providerId="ADAL" clId="{886ED56D-71F3-4A86-B4C7-B20D8D455109}" dt="2025-09-17T18:40:26.470" v="1" actId="165"/>
          <ac:spMkLst>
            <pc:docMk/>
            <pc:sldMk cId="4104341478" sldId="2147472028"/>
            <ac:spMk id="27" creationId="{F18F5FBE-7756-B85A-E78C-19DF16F95264}"/>
          </ac:spMkLst>
        </pc:spChg>
        <pc:grpChg chg="del">
          <ac:chgData name="Rolf De Vegt" userId="f9ae16a4-dbc1-4c96-9d99-15ce96bfddf8" providerId="ADAL" clId="{886ED56D-71F3-4A86-B4C7-B20D8D455109}" dt="2025-09-17T18:40:06.933" v="0" actId="165"/>
          <ac:grpSpMkLst>
            <pc:docMk/>
            <pc:sldMk cId="4104341478" sldId="2147472028"/>
            <ac:grpSpMk id="13" creationId="{E8097398-A78D-8D16-8CD6-E8F06D54364F}"/>
          </ac:grpSpMkLst>
        </pc:grpChg>
        <pc:grpChg chg="del">
          <ac:chgData name="Rolf De Vegt" userId="f9ae16a4-dbc1-4c96-9d99-15ce96bfddf8" providerId="ADAL" clId="{886ED56D-71F3-4A86-B4C7-B20D8D455109}" dt="2025-09-17T18:40:26.470" v="1" actId="165"/>
          <ac:grpSpMkLst>
            <pc:docMk/>
            <pc:sldMk cId="4104341478" sldId="2147472028"/>
            <ac:grpSpMk id="25" creationId="{5E325EDA-D152-2EE5-5FA5-6F2ED88F973E}"/>
          </ac:grpSpMkLst>
        </pc:grpChg>
        <pc:picChg chg="mod topLvl">
          <ac:chgData name="Rolf De Vegt" userId="f9ae16a4-dbc1-4c96-9d99-15ce96bfddf8" providerId="ADAL" clId="{886ED56D-71F3-4A86-B4C7-B20D8D455109}" dt="2025-09-17T18:40:06.933" v="0" actId="165"/>
          <ac:picMkLst>
            <pc:docMk/>
            <pc:sldMk cId="4104341478" sldId="2147472028"/>
            <ac:picMk id="16" creationId="{81F63ED3-C96B-CE0E-59B5-94A48C206374}"/>
          </ac:picMkLst>
        </pc:picChg>
        <pc:picChg chg="mod topLvl">
          <ac:chgData name="Rolf De Vegt" userId="f9ae16a4-dbc1-4c96-9d99-15ce96bfddf8" providerId="ADAL" clId="{886ED56D-71F3-4A86-B4C7-B20D8D455109}" dt="2025-09-17T18:40:26.470" v="1" actId="165"/>
          <ac:picMkLst>
            <pc:docMk/>
            <pc:sldMk cId="4104341478" sldId="2147472028"/>
            <ac:picMk id="28" creationId="{5867B8B1-832B-1E90-F113-7B38B8668F22}"/>
          </ac:picMkLst>
        </pc:picChg>
      </pc:sldChg>
      <pc:sldChg chg="del">
        <pc:chgData name="Rolf De Vegt" userId="f9ae16a4-dbc1-4c96-9d99-15ce96bfddf8" providerId="ADAL" clId="{886ED56D-71F3-4A86-B4C7-B20D8D455109}" dt="2025-09-17T21:12:48.439" v="2" actId="47"/>
        <pc:sldMkLst>
          <pc:docMk/>
          <pc:sldMk cId="2181469823" sldId="2147472032"/>
        </pc:sldMkLst>
      </pc:sldChg>
      <pc:sldMasterChg chg="modSp mod">
        <pc:chgData name="Rolf De Vegt" userId="f9ae16a4-dbc1-4c96-9d99-15ce96bfddf8" providerId="ADAL" clId="{886ED56D-71F3-4A86-B4C7-B20D8D455109}" dt="2025-09-17T21:21:45.162" v="4" actId="20577"/>
        <pc:sldMasterMkLst>
          <pc:docMk/>
          <pc:sldMasterMk cId="0" sldId="2147483648"/>
        </pc:sldMasterMkLst>
        <pc:spChg chg="mod">
          <ac:chgData name="Rolf De Vegt" userId="f9ae16a4-dbc1-4c96-9d99-15ce96bfddf8" providerId="ADAL" clId="{886ED56D-71F3-4A86-B4C7-B20D8D455109}" dt="2025-09-17T21:21:45.162" v="4"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C9560FA-0F35-2EAE-A0A7-D6C9DCDBD0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E298C9-B64F-A67B-7769-A1A2BC92EAC4}"/>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24BEE72-083F-EA39-7F5C-721B1C58CF35}"/>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279505AC-759D-FF03-71E7-943F00F32222}"/>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955D661D-5D48-934F-E23D-303B1190F487}"/>
              </a:ext>
            </a:extLst>
          </p:cNvPr>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a:extLst>
              <a:ext uri="{FF2B5EF4-FFF2-40B4-BE49-F238E27FC236}">
                <a16:creationId xmlns:a16="http://schemas.microsoft.com/office/drawing/2014/main" id="{D7CF6187-4AAB-5CD3-1ED8-C7C2F62B983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CF2C73CD-844B-A1E8-3671-52AEA76B2D15}"/>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810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CC28F7A-6CAD-0FB0-683F-3EF823B8C3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69F67F-0DB2-7FFF-B2E8-985ADE852B94}"/>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1047B50-3DD1-C2C6-5144-4F866BED152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EF11B5B6-0693-7E6A-4C78-71F0FF100897}"/>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D25340E5-E869-3512-6628-6A8612BBB839}"/>
              </a:ext>
            </a:extLst>
          </p:cNvPr>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a:extLst>
              <a:ext uri="{FF2B5EF4-FFF2-40B4-BE49-F238E27FC236}">
                <a16:creationId xmlns:a16="http://schemas.microsoft.com/office/drawing/2014/main" id="{EFF4F8DC-F452-0FCF-51AA-9AB91D55D4E2}"/>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3156B6F-9995-1D2D-42C5-EC4DA7ACC430}"/>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6579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9EB1B2A-C4F6-B9C2-8002-361724AE79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3890A6-9430-0EF3-FDB7-B1E79DFB622A}"/>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5C9C015-9F3F-89DD-0CB4-EABA6650C539}"/>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F2DE0AB3-E25A-F3FF-499B-D1362AE1A9F2}"/>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189F46E3-0D92-2AE3-5A0A-1A7318AC7DDF}"/>
              </a:ext>
            </a:extLst>
          </p:cNvPr>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a:extLst>
              <a:ext uri="{FF2B5EF4-FFF2-40B4-BE49-F238E27FC236}">
                <a16:creationId xmlns:a16="http://schemas.microsoft.com/office/drawing/2014/main" id="{0FD52CA9-FF8D-E2F9-B5AA-66BC12753198}"/>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24E45CF-F0E6-A393-C9E2-823B012C985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1562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B3CE124-271A-D083-4DCB-862FF6B101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704853-052F-F16C-DECC-4882959F29EE}"/>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52E23083-907C-555A-3E30-E45052E1800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9E5C317-2CF8-4697-D0A9-DE1BB75F6421}"/>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2FA21B5E-A1BA-551A-2E13-6BD0425DF11B}"/>
              </a:ext>
            </a:extLst>
          </p:cNvPr>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a:extLst>
              <a:ext uri="{FF2B5EF4-FFF2-40B4-BE49-F238E27FC236}">
                <a16:creationId xmlns:a16="http://schemas.microsoft.com/office/drawing/2014/main" id="{DAACC3C7-D6E7-E3A6-984F-9BC79A8442CF}"/>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AB32396-185F-CD45-2F0F-F15344A241BB}"/>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095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8F756A1-69F7-1004-96EB-596E55EA4B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1EA390-8319-D1EF-2AE7-EBF0BC1EAF5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74F9F447-B5A6-D60F-D13B-AAF2779CBA42}"/>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230074AD-6C7B-9934-4A71-380F9E95BD2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49AAB07E-C15F-47DC-555B-48BAE624F9CB}"/>
              </a:ext>
            </a:extLst>
          </p:cNvPr>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a:extLst>
              <a:ext uri="{FF2B5EF4-FFF2-40B4-BE49-F238E27FC236}">
                <a16:creationId xmlns:a16="http://schemas.microsoft.com/office/drawing/2014/main" id="{7F875BB1-BF4C-F7F8-3B08-A0957EDC1AD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2B352543-77BA-30A5-788F-50958D9C4D5C}"/>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239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AC6437F-44E5-C58A-ABFB-C5CD78A1A0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F21FB5-CAE6-9D8D-0B5C-95498A8BEEA6}"/>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C869B10-D64A-905A-2A22-1C48CBC4F149}"/>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14595B4-5511-3C35-B560-42C101303B88}"/>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D1CB7EF1-4C09-ED41-75AE-9C615787E148}"/>
              </a:ext>
            </a:extLst>
          </p:cNvPr>
          <p:cNvSpPr>
            <a:spLocks noGrp="1" noChangeArrowheads="1"/>
          </p:cNvSpPr>
          <p:nvPr>
            <p:ph type="sldNum"/>
          </p:nvPr>
        </p:nvSpPr>
        <p:spPr>
          <a:ln/>
        </p:spPr>
        <p:txBody>
          <a:bodyPr/>
          <a:lstStyle/>
          <a:p>
            <a:r>
              <a:rPr lang="en-US"/>
              <a:t>Page </a:t>
            </a:r>
            <a:fld id="{CA5AFF69-4AEE-4693-9CD6-98E2EBC076EC}" type="slidenum">
              <a:rPr lang="en-US"/>
              <a:pPr/>
              <a:t>16</a:t>
            </a:fld>
            <a:endParaRPr lang="en-US"/>
          </a:p>
        </p:txBody>
      </p:sp>
      <p:sp>
        <p:nvSpPr>
          <p:cNvPr id="13313" name="Text Box 1">
            <a:extLst>
              <a:ext uri="{FF2B5EF4-FFF2-40B4-BE49-F238E27FC236}">
                <a16:creationId xmlns:a16="http://schemas.microsoft.com/office/drawing/2014/main" id="{19C36FB1-A43A-549B-F00D-E3932B14DFFE}"/>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E3C600B7-9F13-63DF-0291-DA03408C9841}"/>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254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5F72C52-6B27-2547-E2EB-496656176E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5BFEC2-82CF-44A4-1F30-F979DCDADD10}"/>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6FF18CFA-1382-9173-6F84-5C07301C9A5C}"/>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B42B9E32-75BD-AEB8-0BD5-10AE0FFE8AD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447BE73E-7B8F-BE53-B4BF-7BD635AEBFFB}"/>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7BEAED0B-C657-664F-3103-8E808B8070BB}"/>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F464F2D-6CB8-30F4-D3DC-497FD0D99A4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489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1AB424C-EAFA-CBC0-D1BC-CE9A917099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C3EF9A-9D79-AD81-93D0-0E6AAF455C9C}"/>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5164A4E1-3158-A2FD-AB7E-21C663620C21}"/>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43461F9D-290E-9595-A692-CF95582CB08C}"/>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78DAF6B-9D59-933C-66DF-6558AF3D90D5}"/>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DCF16F0F-325B-6377-286A-804FA96070D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C8BE4F06-79EC-E1AB-D7C4-1EE112F926DD}"/>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86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678DD57-5C5F-76DA-B9AE-9D7E52DDB6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AE92A5-9331-36D0-B5D1-17481E05A5F1}"/>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59CC48CA-CDFE-E2CA-62DB-F2B42AC6A5A2}"/>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E3A2636-90AE-E0FD-EA77-29C41BE30EB2}"/>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7FC891DF-5C64-A0B7-B10A-3EA5249AC61F}"/>
              </a:ext>
            </a:extLst>
          </p:cNvPr>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a:extLst>
              <a:ext uri="{FF2B5EF4-FFF2-40B4-BE49-F238E27FC236}">
                <a16:creationId xmlns:a16="http://schemas.microsoft.com/office/drawing/2014/main" id="{67F940FC-78B5-3F19-EE65-095F7651D243}"/>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E4C15A52-7975-2899-F01C-9047D57698E2}"/>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3838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602946-5212-AF04-3B96-2AEAE845E5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459BA6-0958-BFC9-A554-E90ED2ADC99D}"/>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8569D1DE-2866-2F96-160B-AF10B6E5E4F2}"/>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0C3C2FAF-45BB-6BB9-C287-093F5C505D4B}"/>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B4135F34-9E33-7BD7-6D03-C490E59F472B}"/>
              </a:ext>
            </a:extLst>
          </p:cNvPr>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a:extLst>
              <a:ext uri="{FF2B5EF4-FFF2-40B4-BE49-F238E27FC236}">
                <a16:creationId xmlns:a16="http://schemas.microsoft.com/office/drawing/2014/main" id="{4CBDD7F0-05B1-EA42-297B-8B4D5DCA9488}"/>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E6B9EF5-96D9-8B6C-B73C-2BE94C9B2F7B}"/>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4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0F6716-9621-00DE-9A6A-FC18034058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0AE7B7-9C30-F110-5FBE-8ED8A09702A8}"/>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BB4B48F-DA8F-B2B7-ADB7-9998DD460739}"/>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E01F731-A025-0014-1A8C-99402DACE5E1}"/>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C401AEF1-6B0A-ECF1-FB40-C3D8DC725E5B}"/>
              </a:ext>
            </a:extLst>
          </p:cNvPr>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a:extLst>
              <a:ext uri="{FF2B5EF4-FFF2-40B4-BE49-F238E27FC236}">
                <a16:creationId xmlns:a16="http://schemas.microsoft.com/office/drawing/2014/main" id="{D486B314-4D3E-3275-F2CF-F8A9ED893AB2}"/>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B2BD974-F9C6-E302-990B-3C112E69E462}"/>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336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A547231-455F-7CC2-E51D-0DD1E011FB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682629-9BDF-E7AE-F0DE-5A5B6288F015}"/>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9783ABA9-A929-AC3B-C61D-88A352763B75}"/>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78744F1-56C0-1EA6-2331-48D638C776F0}"/>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20AAA879-F95C-5B6C-4B85-189B28454A0B}"/>
              </a:ext>
            </a:extLst>
          </p:cNvPr>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a:extLst>
              <a:ext uri="{FF2B5EF4-FFF2-40B4-BE49-F238E27FC236}">
                <a16:creationId xmlns:a16="http://schemas.microsoft.com/office/drawing/2014/main" id="{9E73EA52-2DA9-4E2F-DD0C-1B78ACD3C1AB}"/>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E5BEAFAB-7A06-7C7D-24AC-15E39AD0A220}"/>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388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9544443-264F-8AAB-BD47-6CDA51F38F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CD97A9-67C8-2483-6068-53BF2C9A49E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C1B15369-E08C-C24B-5576-BD689DDD46D0}"/>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B0941DA5-16BB-74F5-9DD5-21722A206D6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8354CC80-2688-57B7-FE4A-78407594F6DC}"/>
              </a:ext>
            </a:extLst>
          </p:cNvPr>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a:extLst>
              <a:ext uri="{FF2B5EF4-FFF2-40B4-BE49-F238E27FC236}">
                <a16:creationId xmlns:a16="http://schemas.microsoft.com/office/drawing/2014/main" id="{4843D559-EE8A-1047-4195-03808E495F49}"/>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EAF78B45-B03B-886D-4DF3-B8780998A5B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2491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B7E3B6D-53ED-B2E9-55C8-4E09DE7F2D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E1F552-933F-1737-7FC2-1A895086B9C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F99F3D67-4EF4-40BB-C351-BE74FA105CA5}"/>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6198529-E946-BC53-8D4B-0B2016064593}"/>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8F856096-6EDE-6722-E4D4-98019C2B9710}"/>
              </a:ext>
            </a:extLst>
          </p:cNvPr>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a:extLst>
              <a:ext uri="{FF2B5EF4-FFF2-40B4-BE49-F238E27FC236}">
                <a16:creationId xmlns:a16="http://schemas.microsoft.com/office/drawing/2014/main" id="{2E0CA76A-18B2-F5D8-1E77-A9830F323542}"/>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4108326E-CDF3-4DE5-B928-8247552C09CB}"/>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2014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Rolf de Vegt,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2025</a:t>
            </a:r>
            <a:endParaRPr lang="en-GB" dirty="0"/>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2025</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2025</a:t>
            </a:r>
            <a:endParaRPr lang="en-GB" dirty="0"/>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2025</a:t>
            </a:r>
            <a:endParaRPr lang="en-GB" dirty="0"/>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Rolf de Vegt, Qualcomm</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802.11-25/1683r0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image" Target="../media/image8.png"/><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image" Target="../media/image6.png"/><Relationship Id="rId5" Type="http://schemas.microsoft.com/office/2007/relationships/media" Target="../media/media4.m4a"/><Relationship Id="rId15" Type="http://schemas.openxmlformats.org/officeDocument/2006/relationships/image" Target="../media/image5.png"/><Relationship Id="rId10" Type="http://schemas.openxmlformats.org/officeDocument/2006/relationships/notesSlide" Target="../notesSlides/notesSlide6.xml"/><Relationship Id="rId4" Type="http://schemas.openxmlformats.org/officeDocument/2006/relationships/audio" Target="../media/media3.m4a"/><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panose="02020603050405020304" pitchFamily="18" charset="0"/>
                <a:cs typeface="Times New Roman" panose="02020603050405020304" pitchFamily="18" charset="0"/>
              </a:rPr>
              <a:t>Coexistence behavior </a:t>
            </a:r>
            <a:r>
              <a:rPr lang="en-US" dirty="0"/>
              <a:t>o</a:t>
            </a:r>
            <a:r>
              <a:rPr lang="en-US" dirty="0">
                <a:latin typeface="Times New Roman" panose="02020603050405020304" pitchFamily="18" charset="0"/>
                <a:cs typeface="Times New Roman" panose="02020603050405020304" pitchFamily="18" charset="0"/>
              </a:rPr>
              <a:t>bservations of example device NB operation in the 5 / 6 GHz bands</a:t>
            </a:r>
            <a:endParaRPr lang="en-GB" dirty="0"/>
          </a:p>
        </p:txBody>
      </p:sp>
      <p:sp>
        <p:nvSpPr>
          <p:cNvPr id="3074" name="Rectangle 2"/>
          <p:cNvSpPr>
            <a:spLocks noGrp="1" noChangeArrowheads="1"/>
          </p:cNvSpPr>
          <p:nvPr>
            <p:ph type="subTitle" idx="1"/>
          </p:nvPr>
        </p:nvSpPr>
        <p:spPr>
          <a:xfrm>
            <a:off x="1828800" y="177561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2025-09-17</a:t>
            </a:r>
          </a:p>
        </p:txBody>
      </p:sp>
      <p:sp>
        <p:nvSpPr>
          <p:cNvPr id="6" name="Date Placeholder 3"/>
          <p:cNvSpPr>
            <a:spLocks noGrp="1"/>
          </p:cNvSpPr>
          <p:nvPr>
            <p:ph type="dt" idx="10"/>
          </p:nvPr>
        </p:nvSpPr>
        <p:spPr>
          <a:xfrm>
            <a:off x="929217" y="333375"/>
            <a:ext cx="2499764" cy="273050"/>
          </a:xfrm>
        </p:spPr>
        <p:txBody>
          <a:bodyPr/>
          <a:lstStyle/>
          <a:p>
            <a:r>
              <a:rPr lang="en-US" dirty="0"/>
              <a:t>September 2025</a:t>
            </a:r>
            <a:endParaRPr lang="en-GB" dirty="0"/>
          </a:p>
        </p:txBody>
      </p:sp>
      <p:sp>
        <p:nvSpPr>
          <p:cNvPr id="7" name="Footer Placeholder 4"/>
          <p:cNvSpPr>
            <a:spLocks noGrp="1"/>
          </p:cNvSpPr>
          <p:nvPr>
            <p:ph type="ftr" idx="11"/>
          </p:nvPr>
        </p:nvSpPr>
        <p:spPr/>
        <p:txBody>
          <a:bodyPr/>
          <a:lstStyle/>
          <a:p>
            <a:r>
              <a:rPr lang="en-GB" dirty="0"/>
              <a:t>Rolf de Vegt,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95461031"/>
              </p:ext>
            </p:extLst>
          </p:nvPr>
        </p:nvGraphicFramePr>
        <p:xfrm>
          <a:off x="914400" y="2933700"/>
          <a:ext cx="10223500" cy="2578100"/>
        </p:xfrm>
        <a:graphic>
          <a:graphicData uri="http://schemas.openxmlformats.org/presentationml/2006/ole">
            <mc:AlternateContent xmlns:mc="http://schemas.openxmlformats.org/markup-compatibility/2006">
              <mc:Choice xmlns:v="urn:schemas-microsoft-com:vml" Requires="v">
                <p:oleObj name="Document" r:id="rId3" imgW="10439485" imgH="2646549" progId="Word.Document.8">
                  <p:embed/>
                </p:oleObj>
              </mc:Choice>
              <mc:Fallback>
                <p:oleObj name="Document" r:id="rId3" imgW="10439485" imgH="2646549" progId="Word.Document.8">
                  <p:embed/>
                  <p:pic>
                    <p:nvPicPr>
                      <p:cNvPr id="3075" name="Object 3"/>
                      <p:cNvPicPr>
                        <a:picLocks noChangeAspect="1" noChangeArrowheads="1"/>
                      </p:cNvPicPr>
                      <p:nvPr/>
                    </p:nvPicPr>
                    <p:blipFill>
                      <a:blip r:embed="rId4"/>
                      <a:srcRect/>
                      <a:stretch>
                        <a:fillRect/>
                      </a:stretch>
                    </p:blipFill>
                    <p:spPr bwMode="auto">
                      <a:xfrm>
                        <a:off x="914400" y="2933700"/>
                        <a:ext cx="10223500" cy="2578100"/>
                      </a:xfrm>
                      <a:prstGeom prst="rect">
                        <a:avLst/>
                      </a:prstGeom>
                      <a:noFill/>
                    </p:spPr>
                  </p:pic>
                </p:oleObj>
              </mc:Fallback>
            </mc:AlternateContent>
          </a:graphicData>
        </a:graphic>
      </p:graphicFrame>
      <p:sp>
        <p:nvSpPr>
          <p:cNvPr id="3076" name="Rectangle 4"/>
          <p:cNvSpPr>
            <a:spLocks noChangeArrowheads="1"/>
          </p:cNvSpPr>
          <p:nvPr/>
        </p:nvSpPr>
        <p:spPr bwMode="auto">
          <a:xfrm>
            <a:off x="1104900" y="2328069"/>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E058D-AB3A-D690-D281-977B9F01E2B8}"/>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D943F967-C533-EDA5-6264-5723C77C6374}"/>
              </a:ext>
            </a:extLst>
          </p:cNvPr>
          <p:cNvSpPr>
            <a:spLocks noGrp="1" noChangeArrowheads="1"/>
          </p:cNvSpPr>
          <p:nvPr>
            <p:ph type="title"/>
          </p:nvPr>
        </p:nvSpPr>
        <p:spPr>
          <a:xfrm>
            <a:off x="914401" y="45481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Scenario 4. Impact of NB Operation on 40 Mbps Wi-Fi</a:t>
            </a:r>
            <a:endParaRPr lang="en-GB" dirty="0"/>
          </a:p>
        </p:txBody>
      </p:sp>
      <p:sp>
        <p:nvSpPr>
          <p:cNvPr id="4098" name="Rectangle 2">
            <a:extLst>
              <a:ext uri="{FF2B5EF4-FFF2-40B4-BE49-F238E27FC236}">
                <a16:creationId xmlns:a16="http://schemas.microsoft.com/office/drawing/2014/main" id="{3243EAE4-F834-D46D-176D-27FCFA3F094D}"/>
              </a:ext>
            </a:extLst>
          </p:cNvPr>
          <p:cNvSpPr>
            <a:spLocks noGrp="1" noChangeArrowheads="1"/>
          </p:cNvSpPr>
          <p:nvPr>
            <p:ph idx="1"/>
          </p:nvPr>
        </p:nvSpPr>
        <p:spPr>
          <a:xfrm>
            <a:off x="914401" y="4675186"/>
            <a:ext cx="10756899" cy="608014"/>
          </a:xfrm>
          <a:ln/>
        </p:spPr>
        <p:txBody>
          <a:bodyPr/>
          <a:lstStyle/>
          <a:p>
            <a:pPr marL="316325" indent="-316325">
              <a:lnSpc>
                <a:spcPct val="96000"/>
              </a:lnSpc>
              <a:buFont typeface="+mj-lt"/>
              <a:buAutoNum type="arabicPeriod"/>
            </a:pPr>
            <a:r>
              <a:rPr lang="en-US" sz="1400" b="0" dirty="0">
                <a:cs typeface="Microsoft Sans Serif" panose="020B0604020202020204" pitchFamily="34" charset="0"/>
              </a:rPr>
              <a:t>UDP Wi-Fi traffic started, throughput 40 Mbps, average latency ~1.5 ms</a:t>
            </a:r>
          </a:p>
          <a:p>
            <a:pPr marL="316325" indent="-316325">
              <a:lnSpc>
                <a:spcPct val="96000"/>
              </a:lnSpc>
              <a:buFont typeface="+mj-lt"/>
              <a:buAutoNum type="arabicPeriod"/>
            </a:pPr>
            <a:r>
              <a:rPr lang="en-US" sz="1400" b="0" dirty="0">
                <a:cs typeface="Microsoft Sans Serif" panose="020B0604020202020204" pitchFamily="34" charset="0"/>
              </a:rPr>
              <a:t>After 20 seconds, started NB audio (Earbuds connected) </a:t>
            </a:r>
            <a:r>
              <a:rPr lang="en-US" sz="1400" b="0" dirty="0">
                <a:cs typeface="Microsoft Sans Serif" panose="020B0604020202020204" pitchFamily="34" charset="0"/>
                <a:sym typeface="Wingdings" panose="05000000000000000000" pitchFamily="2" charset="2"/>
              </a:rPr>
              <a:t> Observed audio packets using </a:t>
            </a:r>
            <a:r>
              <a:rPr lang="en-US" sz="1400" b="0" dirty="0">
                <a:cs typeface="Microsoft Sans Serif" panose="020B0604020202020204" pitchFamily="34" charset="0"/>
              </a:rPr>
              <a:t>5 GHz, no impact on Wi-Fi throughout but average latency observed increasing to ~3.5 ms </a:t>
            </a:r>
          </a:p>
          <a:p>
            <a:pPr marL="316325" indent="-316325">
              <a:lnSpc>
                <a:spcPct val="96000"/>
              </a:lnSpc>
              <a:buFont typeface="+mj-lt"/>
              <a:buAutoNum type="arabicPeriod"/>
            </a:pPr>
            <a:r>
              <a:rPr lang="en-US" sz="1400" b="0" dirty="0">
                <a:cs typeface="Microsoft Sans Serif" panose="020B0604020202020204" pitchFamily="34" charset="0"/>
              </a:rPr>
              <a:t>~10s later audio packets mostly transitioned to 2.4 GHz (some NB packets still flow on 5 GHz). Wi-Fi throughput remains not impacted, and average latency goes down to ~1.8 ms </a:t>
            </a:r>
            <a:br>
              <a:rPr lang="en-US" sz="1400" b="0" dirty="0">
                <a:cs typeface="Microsoft Sans Serif" panose="020B0604020202020204" pitchFamily="34" charset="0"/>
              </a:rPr>
            </a:br>
            <a:r>
              <a:rPr lang="en-US" sz="1400" b="0" dirty="0">
                <a:cs typeface="Microsoft Sans Serif" panose="020B0604020202020204" pitchFamily="34" charset="0"/>
              </a:rPr>
              <a:t>3a. At this point latency went up to 2.5 ms due to NB packets in 5 GHz being on the primary Wi-Fi channel </a:t>
            </a:r>
          </a:p>
          <a:p>
            <a:pPr marL="316325" indent="-316325">
              <a:lnSpc>
                <a:spcPct val="96000"/>
              </a:lnSpc>
              <a:buFont typeface="+mj-lt"/>
              <a:buAutoNum type="arabicPeriod"/>
            </a:pPr>
            <a:r>
              <a:rPr lang="en-US" sz="1400" b="0" dirty="0">
                <a:cs typeface="Microsoft Sans Serif" panose="020B0604020202020204" pitchFamily="34" charset="0"/>
              </a:rPr>
              <a:t>When audio stops and Earbuds are disconnected, Wi-Fi latency recovers fully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p:txBody>
      </p:sp>
      <p:sp>
        <p:nvSpPr>
          <p:cNvPr id="6" name="Slide Number Placeholder 5">
            <a:extLst>
              <a:ext uri="{FF2B5EF4-FFF2-40B4-BE49-F238E27FC236}">
                <a16:creationId xmlns:a16="http://schemas.microsoft.com/office/drawing/2014/main" id="{3E1C5B41-FA3A-B63F-41AE-5F533DE2148F}"/>
              </a:ext>
            </a:extLst>
          </p:cNvPr>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a:extLst>
              <a:ext uri="{FF2B5EF4-FFF2-40B4-BE49-F238E27FC236}">
                <a16:creationId xmlns:a16="http://schemas.microsoft.com/office/drawing/2014/main" id="{0F27F2DB-E5AF-3848-D31E-8919E824A92D}"/>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EC3392AA-199F-0150-0730-04186584D24D}"/>
              </a:ext>
            </a:extLst>
          </p:cNvPr>
          <p:cNvSpPr>
            <a:spLocks noGrp="1"/>
          </p:cNvSpPr>
          <p:nvPr>
            <p:ph type="dt" idx="15"/>
          </p:nvPr>
        </p:nvSpPr>
        <p:spPr/>
        <p:txBody>
          <a:bodyPr/>
          <a:lstStyle/>
          <a:p>
            <a:r>
              <a:rPr lang="en-US" dirty="0"/>
              <a:t>September 2025</a:t>
            </a:r>
            <a:endParaRPr lang="en-GB" dirty="0"/>
          </a:p>
        </p:txBody>
      </p:sp>
      <p:pic>
        <p:nvPicPr>
          <p:cNvPr id="2" name="Picture 1">
            <a:extLst>
              <a:ext uri="{FF2B5EF4-FFF2-40B4-BE49-F238E27FC236}">
                <a16:creationId xmlns:a16="http://schemas.microsoft.com/office/drawing/2014/main" id="{74CDA9D4-6AC7-A2B6-EEFF-AC70494D4972}"/>
              </a:ext>
            </a:extLst>
          </p:cNvPr>
          <p:cNvPicPr>
            <a:picLocks noChangeAspect="1"/>
          </p:cNvPicPr>
          <p:nvPr/>
        </p:nvPicPr>
        <p:blipFill>
          <a:blip r:embed="rId3"/>
          <a:stretch>
            <a:fillRect/>
          </a:stretch>
        </p:blipFill>
        <p:spPr>
          <a:xfrm>
            <a:off x="533400" y="1371600"/>
            <a:ext cx="7077444" cy="3048000"/>
          </a:xfrm>
          <a:prstGeom prst="rect">
            <a:avLst/>
          </a:prstGeom>
        </p:spPr>
      </p:pic>
      <p:pic>
        <p:nvPicPr>
          <p:cNvPr id="3" name="Picture 2">
            <a:extLst>
              <a:ext uri="{FF2B5EF4-FFF2-40B4-BE49-F238E27FC236}">
                <a16:creationId xmlns:a16="http://schemas.microsoft.com/office/drawing/2014/main" id="{2D731C91-3227-F404-5578-30CA9821EA61}"/>
              </a:ext>
            </a:extLst>
          </p:cNvPr>
          <p:cNvPicPr>
            <a:picLocks noChangeAspect="1"/>
          </p:cNvPicPr>
          <p:nvPr/>
        </p:nvPicPr>
        <p:blipFill>
          <a:blip r:embed="rId4"/>
          <a:stretch>
            <a:fillRect/>
          </a:stretch>
        </p:blipFill>
        <p:spPr>
          <a:xfrm>
            <a:off x="7696200" y="1371600"/>
            <a:ext cx="4286425" cy="3327401"/>
          </a:xfrm>
          <a:prstGeom prst="rect">
            <a:avLst/>
          </a:prstGeom>
        </p:spPr>
      </p:pic>
    </p:spTree>
    <p:extLst>
      <p:ext uri="{BB962C8B-B14F-4D97-AF65-F5344CB8AC3E}">
        <p14:creationId xmlns:p14="http://schemas.microsoft.com/office/powerpoint/2010/main" val="3399545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0E72-DBB1-33A1-FB05-E228AACF70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E1B31BF1-C926-6784-6713-EECFBA4E3ED7}"/>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5 GHz Overlapping Wi-Fi FB and Wi-Fi Streaming Audio Scenarios Analyzed</a:t>
            </a:r>
            <a:endParaRPr lang="en-GB" dirty="0"/>
          </a:p>
        </p:txBody>
      </p:sp>
      <p:sp>
        <p:nvSpPr>
          <p:cNvPr id="6" name="Slide Number Placeholder 5">
            <a:extLst>
              <a:ext uri="{FF2B5EF4-FFF2-40B4-BE49-F238E27FC236}">
                <a16:creationId xmlns:a16="http://schemas.microsoft.com/office/drawing/2014/main" id="{5C0DAF3A-2481-531B-5A05-2E8F0D87B008}"/>
              </a:ext>
            </a:extLst>
          </p:cNvPr>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a:extLst>
              <a:ext uri="{FF2B5EF4-FFF2-40B4-BE49-F238E27FC236}">
                <a16:creationId xmlns:a16="http://schemas.microsoft.com/office/drawing/2014/main" id="{C745211A-3C88-7E56-1105-F8842D44C617}"/>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B3107830-6E64-0602-6FD8-0A59F0A29E7C}"/>
              </a:ext>
            </a:extLst>
          </p:cNvPr>
          <p:cNvSpPr>
            <a:spLocks noGrp="1"/>
          </p:cNvSpPr>
          <p:nvPr>
            <p:ph type="dt" idx="15"/>
          </p:nvPr>
        </p:nvSpPr>
        <p:spPr/>
        <p:txBody>
          <a:bodyPr/>
          <a:lstStyle/>
          <a:p>
            <a:r>
              <a:rPr lang="en-US" dirty="0"/>
              <a:t>September 2025</a:t>
            </a:r>
            <a:endParaRPr lang="en-GB" dirty="0"/>
          </a:p>
        </p:txBody>
      </p:sp>
      <p:graphicFrame>
        <p:nvGraphicFramePr>
          <p:cNvPr id="7" name="Content Placeholder 6">
            <a:extLst>
              <a:ext uri="{FF2B5EF4-FFF2-40B4-BE49-F238E27FC236}">
                <a16:creationId xmlns:a16="http://schemas.microsoft.com/office/drawing/2014/main" id="{7C72B761-FA83-6027-926A-9999F909A966}"/>
              </a:ext>
            </a:extLst>
          </p:cNvPr>
          <p:cNvGraphicFramePr>
            <a:graphicFrameLocks noGrp="1"/>
          </p:cNvGraphicFramePr>
          <p:nvPr>
            <p:ph idx="1"/>
            <p:extLst>
              <p:ext uri="{D42A27DB-BD31-4B8C-83A1-F6EECF244321}">
                <p14:modId xmlns:p14="http://schemas.microsoft.com/office/powerpoint/2010/main" val="1268894134"/>
              </p:ext>
            </p:extLst>
          </p:nvPr>
        </p:nvGraphicFramePr>
        <p:xfrm>
          <a:off x="1447800" y="3769735"/>
          <a:ext cx="8839200" cy="2081856"/>
        </p:xfrm>
        <a:graphic>
          <a:graphicData uri="http://schemas.openxmlformats.org/drawingml/2006/table">
            <a:tbl>
              <a:tblPr firstRow="1" bandRow="1">
                <a:tableStyleId>{21E4AEA4-8DFA-4A89-87EB-49C32662AFE0}</a:tableStyleId>
              </a:tblPr>
              <a:tblGrid>
                <a:gridCol w="1511165">
                  <a:extLst>
                    <a:ext uri="{9D8B030D-6E8A-4147-A177-3AD203B41FA5}">
                      <a16:colId xmlns:a16="http://schemas.microsoft.com/office/drawing/2014/main" val="977079725"/>
                    </a:ext>
                  </a:extLst>
                </a:gridCol>
                <a:gridCol w="7328035">
                  <a:extLst>
                    <a:ext uri="{9D8B030D-6E8A-4147-A177-3AD203B41FA5}">
                      <a16:colId xmlns:a16="http://schemas.microsoft.com/office/drawing/2014/main" val="947141800"/>
                    </a:ext>
                  </a:extLst>
                </a:gridCol>
              </a:tblGrid>
              <a:tr h="342095">
                <a:tc>
                  <a:txBody>
                    <a:bodyPr/>
                    <a:lstStyle/>
                    <a:p>
                      <a:r>
                        <a:rPr lang="en-US" sz="2000" dirty="0"/>
                        <a:t>Scenario</a:t>
                      </a:r>
                    </a:p>
                  </a:txBody>
                  <a:tcPr marL="84352" marR="84352" marT="42176" marB="42176"/>
                </a:tc>
                <a:tc>
                  <a:txBody>
                    <a:bodyPr/>
                    <a:lstStyle/>
                    <a:p>
                      <a:endParaRPr lang="en-US" sz="2000" dirty="0"/>
                    </a:p>
                  </a:txBody>
                  <a:tcPr marL="84352" marR="84352" marT="42176" marB="42176"/>
                </a:tc>
                <a:extLst>
                  <a:ext uri="{0D108BD9-81ED-4DB2-BD59-A6C34878D82A}">
                    <a16:rowId xmlns:a16="http://schemas.microsoft.com/office/drawing/2014/main" val="1334076483"/>
                  </a:ext>
                </a:extLst>
              </a:tr>
              <a:tr h="590465">
                <a:tc>
                  <a:txBody>
                    <a:bodyPr/>
                    <a:lstStyle/>
                    <a:p>
                      <a:pPr algn="ctr"/>
                      <a:r>
                        <a:rPr lang="en-US" sz="2000" b="1" dirty="0"/>
                        <a:t>5</a:t>
                      </a:r>
                    </a:p>
                  </a:txBody>
                  <a:tcPr marL="84352" marR="84352" marT="42176" marB="42176"/>
                </a:tc>
                <a:tc>
                  <a:txBody>
                    <a:bodyPr/>
                    <a:lstStyle/>
                    <a:p>
                      <a:r>
                        <a:rPr lang="en-US" sz="2000" dirty="0"/>
                        <a:t>Impact of overlapping network Wi-Fi operation on streamed audio, audio quality analyzed</a:t>
                      </a:r>
                    </a:p>
                  </a:txBody>
                  <a:tcPr marL="84352" marR="84352" marT="42176" marB="42176"/>
                </a:tc>
                <a:extLst>
                  <a:ext uri="{0D108BD9-81ED-4DB2-BD59-A6C34878D82A}">
                    <a16:rowId xmlns:a16="http://schemas.microsoft.com/office/drawing/2014/main" val="2913624419"/>
                  </a:ext>
                </a:extLst>
              </a:tr>
              <a:tr h="590465">
                <a:tc>
                  <a:txBody>
                    <a:bodyPr/>
                    <a:lstStyle/>
                    <a:p>
                      <a:pPr algn="ctr"/>
                      <a:r>
                        <a:rPr lang="en-US" sz="2000" b="1" dirty="0"/>
                        <a:t>6</a:t>
                      </a:r>
                    </a:p>
                  </a:txBody>
                  <a:tcPr marL="84352" marR="84352" marT="42176" marB="42176"/>
                </a:tc>
                <a:tc>
                  <a:txBody>
                    <a:bodyPr/>
                    <a:lstStyle/>
                    <a:p>
                      <a:r>
                        <a:rPr lang="en-US" sz="2000" dirty="0">
                          <a:solidFill>
                            <a:schemeClr val="tx1"/>
                          </a:solidFill>
                        </a:rPr>
                        <a:t>Impact of streamed audio on Wi-Fi throughput, </a:t>
                      </a:r>
                      <a:br>
                        <a:rPr lang="en-US" sz="2000" dirty="0">
                          <a:solidFill>
                            <a:schemeClr val="tx1"/>
                          </a:solidFill>
                        </a:rPr>
                      </a:br>
                      <a:r>
                        <a:rPr lang="en-US" sz="2000" dirty="0">
                          <a:solidFill>
                            <a:schemeClr val="tx1"/>
                          </a:solidFill>
                        </a:rPr>
                        <a:t>impact of throughput over time was analyzed </a:t>
                      </a:r>
                      <a:br>
                        <a:rPr lang="en-US" sz="2000" dirty="0">
                          <a:solidFill>
                            <a:schemeClr val="tx1"/>
                          </a:solidFill>
                        </a:rPr>
                      </a:br>
                      <a:r>
                        <a:rPr lang="en-US" sz="2000" dirty="0">
                          <a:solidFill>
                            <a:schemeClr val="tx1"/>
                          </a:solidFill>
                        </a:rPr>
                        <a:t>(without and with co-channel audio streaming)</a:t>
                      </a:r>
                      <a:endParaRPr lang="en-US" sz="2000" dirty="0"/>
                    </a:p>
                  </a:txBody>
                  <a:tcPr marL="84352" marR="84352" marT="42176" marB="42176"/>
                </a:tc>
                <a:extLst>
                  <a:ext uri="{0D108BD9-81ED-4DB2-BD59-A6C34878D82A}">
                    <a16:rowId xmlns:a16="http://schemas.microsoft.com/office/drawing/2014/main" val="4253177504"/>
                  </a:ext>
                </a:extLst>
              </a:tr>
            </a:tbl>
          </a:graphicData>
        </a:graphic>
      </p:graphicFrame>
      <p:sp>
        <p:nvSpPr>
          <p:cNvPr id="8" name="TextBox 7">
            <a:extLst>
              <a:ext uri="{FF2B5EF4-FFF2-40B4-BE49-F238E27FC236}">
                <a16:creationId xmlns:a16="http://schemas.microsoft.com/office/drawing/2014/main" id="{F078437C-7750-F2AD-3FB7-8EF3A3B3A66C}"/>
              </a:ext>
            </a:extLst>
          </p:cNvPr>
          <p:cNvSpPr txBox="1"/>
          <p:nvPr/>
        </p:nvSpPr>
        <p:spPr>
          <a:xfrm>
            <a:off x="1143000" y="1973730"/>
            <a:ext cx="8991600" cy="1114536"/>
          </a:xfrm>
          <a:prstGeom prst="rect">
            <a:avLst/>
          </a:prstGeom>
          <a:noFill/>
        </p:spPr>
        <p:txBody>
          <a:bodyPr wrap="square">
            <a:spAutoFit/>
          </a:bodyPr>
          <a:lstStyle/>
          <a:p>
            <a:pPr marL="263604" indent="-263604">
              <a:buFont typeface="Arial" panose="020B0604020202020204" pitchFamily="34" charset="0"/>
              <a:buChar char="•"/>
            </a:pPr>
            <a:r>
              <a:rPr lang="en-US" sz="2214" dirty="0">
                <a:solidFill>
                  <a:schemeClr val="tx1"/>
                </a:solidFill>
                <a:latin typeface="+mn-lt"/>
              </a:rPr>
              <a:t>To baseline performance of LBT operation, coexistence between a network of streaming audio over Wi-Fi and a full buffer (FB) Wi-Fi OBSS network was analyzed by observing impact on audio quality and throughput.</a:t>
            </a:r>
          </a:p>
        </p:txBody>
      </p:sp>
    </p:spTree>
    <p:extLst>
      <p:ext uri="{BB962C8B-B14F-4D97-AF65-F5344CB8AC3E}">
        <p14:creationId xmlns:p14="http://schemas.microsoft.com/office/powerpoint/2010/main" val="600931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723A-2550-7A70-9CC0-6C21F189A7D9}"/>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F1AF30C4-7895-7E84-E807-8C9A9805F8FE}"/>
              </a:ext>
            </a:extLst>
          </p:cNvPr>
          <p:cNvSpPr>
            <a:spLocks noGrp="1" noChangeArrowheads="1"/>
          </p:cNvSpPr>
          <p:nvPr>
            <p:ph type="title"/>
          </p:nvPr>
        </p:nvSpPr>
        <p:spPr>
          <a:xfrm>
            <a:off x="915457" y="606425"/>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Test Set Up for Scenarios 5 &amp; 6 – Audio Streaming over Wi-Fi baselining</a:t>
            </a:r>
            <a:endParaRPr lang="en-GB" dirty="0"/>
          </a:p>
        </p:txBody>
      </p:sp>
      <p:sp>
        <p:nvSpPr>
          <p:cNvPr id="6" name="Slide Number Placeholder 5">
            <a:extLst>
              <a:ext uri="{FF2B5EF4-FFF2-40B4-BE49-F238E27FC236}">
                <a16:creationId xmlns:a16="http://schemas.microsoft.com/office/drawing/2014/main" id="{087D67C2-8A18-FB6F-0D81-B7A15A5E9D67}"/>
              </a:ext>
            </a:extLst>
          </p:cNvPr>
          <p:cNvSpPr>
            <a:spLocks noGrp="1"/>
          </p:cNvSpPr>
          <p:nvPr>
            <p:ph type="sldNum" idx="12"/>
          </p:nvPr>
        </p:nvSpPr>
        <p:spPr/>
        <p:txBody>
          <a:bodyPr/>
          <a:lstStyle/>
          <a:p>
            <a:r>
              <a:rPr lang="en-GB"/>
              <a:t>Slide </a:t>
            </a:r>
            <a:fld id="{351F4386-A5E2-41A1-B4D0-BE653C929E06}" type="slidenum">
              <a:rPr lang="en-GB"/>
              <a:pPr/>
              <a:t>12</a:t>
            </a:fld>
            <a:endParaRPr lang="en-GB"/>
          </a:p>
        </p:txBody>
      </p:sp>
      <p:sp>
        <p:nvSpPr>
          <p:cNvPr id="5" name="Footer Placeholder 4">
            <a:extLst>
              <a:ext uri="{FF2B5EF4-FFF2-40B4-BE49-F238E27FC236}">
                <a16:creationId xmlns:a16="http://schemas.microsoft.com/office/drawing/2014/main" id="{A69AD1D6-0F40-8B97-9CBE-45008EC82C67}"/>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50BF1993-C8CF-11B1-33B9-5F4D1E867A40}"/>
              </a:ext>
            </a:extLst>
          </p:cNvPr>
          <p:cNvSpPr>
            <a:spLocks noGrp="1"/>
          </p:cNvSpPr>
          <p:nvPr>
            <p:ph type="dt" idx="15"/>
          </p:nvPr>
        </p:nvSpPr>
        <p:spPr/>
        <p:txBody>
          <a:bodyPr/>
          <a:lstStyle/>
          <a:p>
            <a:r>
              <a:rPr lang="en-US" dirty="0"/>
              <a:t>September 2025</a:t>
            </a:r>
            <a:endParaRPr lang="en-GB" dirty="0"/>
          </a:p>
        </p:txBody>
      </p:sp>
      <p:pic>
        <p:nvPicPr>
          <p:cNvPr id="7" name="Picture 6">
            <a:extLst>
              <a:ext uri="{FF2B5EF4-FFF2-40B4-BE49-F238E27FC236}">
                <a16:creationId xmlns:a16="http://schemas.microsoft.com/office/drawing/2014/main" id="{B6A80D01-F31A-4EAD-FC56-F3B9A41B79AB}"/>
              </a:ext>
            </a:extLst>
          </p:cNvPr>
          <p:cNvPicPr>
            <a:picLocks noChangeAspect="1"/>
          </p:cNvPicPr>
          <p:nvPr/>
        </p:nvPicPr>
        <p:blipFill>
          <a:blip r:embed="rId3"/>
          <a:stretch>
            <a:fillRect/>
          </a:stretch>
        </p:blipFill>
        <p:spPr>
          <a:xfrm>
            <a:off x="2070305" y="1887969"/>
            <a:ext cx="8051390" cy="4376306"/>
          </a:xfrm>
          <a:prstGeom prst="rect">
            <a:avLst/>
          </a:prstGeom>
        </p:spPr>
      </p:pic>
    </p:spTree>
    <p:extLst>
      <p:ext uri="{BB962C8B-B14F-4D97-AF65-F5344CB8AC3E}">
        <p14:creationId xmlns:p14="http://schemas.microsoft.com/office/powerpoint/2010/main" val="1266210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22AF1-75B3-EC01-9069-64C148133D55}"/>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F42D3411-B6C6-C744-B991-9A4F5C9F7806}"/>
              </a:ext>
            </a:extLst>
          </p:cNvPr>
          <p:cNvSpPr>
            <a:spLocks noGrp="1" noChangeArrowheads="1"/>
          </p:cNvSpPr>
          <p:nvPr>
            <p:ph type="title"/>
          </p:nvPr>
        </p:nvSpPr>
        <p:spPr>
          <a:xfrm>
            <a:off x="915458" y="811233"/>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Scenario 5. Impact of Overlapping Network Wi-Fi operation on streamed audio, audio quality analyzed</a:t>
            </a:r>
            <a:br>
              <a:rPr lang="en-US" dirty="0"/>
            </a:br>
            <a:endParaRPr lang="en-GB" dirty="0"/>
          </a:p>
        </p:txBody>
      </p:sp>
      <p:sp>
        <p:nvSpPr>
          <p:cNvPr id="6" name="Slide Number Placeholder 5">
            <a:extLst>
              <a:ext uri="{FF2B5EF4-FFF2-40B4-BE49-F238E27FC236}">
                <a16:creationId xmlns:a16="http://schemas.microsoft.com/office/drawing/2014/main" id="{6CBBF496-F7C6-70B1-379E-FBCAA3E5A8E1}"/>
              </a:ext>
            </a:extLst>
          </p:cNvPr>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5" name="Footer Placeholder 4">
            <a:extLst>
              <a:ext uri="{FF2B5EF4-FFF2-40B4-BE49-F238E27FC236}">
                <a16:creationId xmlns:a16="http://schemas.microsoft.com/office/drawing/2014/main" id="{34824795-5897-384B-61D6-9E96B2BEA30A}"/>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855CB630-20EF-1E52-F76C-9F4C5E19BB16}"/>
              </a:ext>
            </a:extLst>
          </p:cNvPr>
          <p:cNvSpPr>
            <a:spLocks noGrp="1"/>
          </p:cNvSpPr>
          <p:nvPr>
            <p:ph type="dt" idx="15"/>
          </p:nvPr>
        </p:nvSpPr>
        <p:spPr/>
        <p:txBody>
          <a:bodyPr/>
          <a:lstStyle/>
          <a:p>
            <a:r>
              <a:rPr lang="en-US" dirty="0"/>
              <a:t>September 2025</a:t>
            </a:r>
            <a:endParaRPr lang="en-GB" dirty="0"/>
          </a:p>
        </p:txBody>
      </p:sp>
      <p:pic>
        <p:nvPicPr>
          <p:cNvPr id="7" name="Picture 6">
            <a:extLst>
              <a:ext uri="{FF2B5EF4-FFF2-40B4-BE49-F238E27FC236}">
                <a16:creationId xmlns:a16="http://schemas.microsoft.com/office/drawing/2014/main" id="{4397B814-11E0-9BCE-11C2-1C32A3A399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04964" y="1876446"/>
            <a:ext cx="5496888" cy="4040186"/>
          </a:xfrm>
          <a:prstGeom prst="rect">
            <a:avLst/>
          </a:prstGeom>
        </p:spPr>
      </p:pic>
      <p:sp>
        <p:nvSpPr>
          <p:cNvPr id="8" name="TextBox 7">
            <a:extLst>
              <a:ext uri="{FF2B5EF4-FFF2-40B4-BE49-F238E27FC236}">
                <a16:creationId xmlns:a16="http://schemas.microsoft.com/office/drawing/2014/main" id="{1EA99BCD-8F66-FFEA-F9CC-BCCA439DE7A1}"/>
              </a:ext>
            </a:extLst>
          </p:cNvPr>
          <p:cNvSpPr txBox="1"/>
          <p:nvPr/>
        </p:nvSpPr>
        <p:spPr>
          <a:xfrm>
            <a:off x="6991358" y="1841746"/>
            <a:ext cx="4438643" cy="2300823"/>
          </a:xfrm>
          <a:prstGeom prst="rect">
            <a:avLst/>
          </a:prstGeom>
          <a:noFill/>
        </p:spPr>
        <p:txBody>
          <a:bodyPr wrap="square">
            <a:spAutoFit/>
          </a:bodyPr>
          <a:lstStyle/>
          <a:p>
            <a:pPr marL="237244" indent="-237244">
              <a:lnSpc>
                <a:spcPct val="96000"/>
              </a:lnSpc>
              <a:buFont typeface="+mj-lt"/>
              <a:buAutoNum type="arabicPeriod"/>
            </a:pPr>
            <a:r>
              <a:rPr lang="en-US" sz="1661" dirty="0">
                <a:solidFill>
                  <a:srgbClr val="000000"/>
                </a:solidFill>
                <a:latin typeface="+mn-lt"/>
                <a:cs typeface="Microsoft Sans Serif" panose="020B0604020202020204" pitchFamily="34" charset="0"/>
              </a:rPr>
              <a:t>Streamed audio over RTP on AP2, quality 4.5 MOS</a:t>
            </a:r>
          </a:p>
          <a:p>
            <a:pPr marL="237244" indent="-237244">
              <a:lnSpc>
                <a:spcPct val="96000"/>
              </a:lnSpc>
              <a:buFont typeface="+mj-lt"/>
              <a:buAutoNum type="arabicPeriod"/>
            </a:pPr>
            <a:endParaRPr lang="en-US" sz="1661"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1661" dirty="0">
                <a:solidFill>
                  <a:srgbClr val="000000"/>
                </a:solidFill>
                <a:latin typeface="+mn-lt"/>
                <a:cs typeface="Microsoft Sans Serif" panose="020B0604020202020204" pitchFamily="34" charset="0"/>
              </a:rPr>
              <a:t>15 sec later, UDP full buffer starts on an OBSS AP1</a:t>
            </a:r>
          </a:p>
          <a:p>
            <a:pPr marL="237244" indent="-237244">
              <a:lnSpc>
                <a:spcPct val="96000"/>
              </a:lnSpc>
              <a:buFont typeface="+mj-lt"/>
              <a:buAutoNum type="arabicPeriod"/>
            </a:pPr>
            <a:endParaRPr lang="en-US" sz="1661"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1661" dirty="0">
                <a:solidFill>
                  <a:srgbClr val="000000"/>
                </a:solidFill>
                <a:latin typeface="+mn-lt"/>
                <a:cs typeface="Microsoft Sans Serif" panose="020B0604020202020204" pitchFamily="34" charset="0"/>
              </a:rPr>
              <a:t>Wi-Fi maintains peak performance (~2.5 Gbps)</a:t>
            </a:r>
          </a:p>
          <a:p>
            <a:pPr marL="237244" indent="-237244">
              <a:lnSpc>
                <a:spcPct val="96000"/>
              </a:lnSpc>
              <a:buFont typeface="+mj-lt"/>
              <a:buAutoNum type="arabicPeriod"/>
            </a:pPr>
            <a:endParaRPr lang="en-US" sz="1661"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1661" dirty="0">
                <a:solidFill>
                  <a:srgbClr val="000000"/>
                </a:solidFill>
                <a:latin typeface="+mn-lt"/>
                <a:cs typeface="Microsoft Sans Serif" panose="020B0604020202020204" pitchFamily="34" charset="0"/>
              </a:rPr>
              <a:t>No impact on audio quality</a:t>
            </a:r>
          </a:p>
        </p:txBody>
      </p:sp>
      <p:grpSp>
        <p:nvGrpSpPr>
          <p:cNvPr id="9" name="Group 8">
            <a:extLst>
              <a:ext uri="{FF2B5EF4-FFF2-40B4-BE49-F238E27FC236}">
                <a16:creationId xmlns:a16="http://schemas.microsoft.com/office/drawing/2014/main" id="{93B1E7E3-4D8D-B18D-CF02-7806F9DB1BD7}"/>
              </a:ext>
            </a:extLst>
          </p:cNvPr>
          <p:cNvGrpSpPr/>
          <p:nvPr/>
        </p:nvGrpSpPr>
        <p:grpSpPr>
          <a:xfrm>
            <a:off x="8143873" y="4738670"/>
            <a:ext cx="2133612" cy="1166043"/>
            <a:chOff x="1615707" y="4316882"/>
            <a:chExt cx="2312895" cy="1264023"/>
          </a:xfrm>
        </p:grpSpPr>
        <p:sp>
          <p:nvSpPr>
            <p:cNvPr id="10" name="Rectangle 9">
              <a:extLst>
                <a:ext uri="{FF2B5EF4-FFF2-40B4-BE49-F238E27FC236}">
                  <a16:creationId xmlns:a16="http://schemas.microsoft.com/office/drawing/2014/main" id="{B76C5A62-C98C-B59B-2F16-1E2D0FE88558}"/>
                </a:ext>
              </a:extLst>
            </p:cNvPr>
            <p:cNvSpPr/>
            <p:nvPr/>
          </p:nvSpPr>
          <p:spPr>
            <a:xfrm>
              <a:off x="1615707" y="4316882"/>
              <a:ext cx="2312894" cy="1264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sp>
          <p:nvSpPr>
            <p:cNvPr id="11" name="TextBox 10">
              <a:extLst>
                <a:ext uri="{FF2B5EF4-FFF2-40B4-BE49-F238E27FC236}">
                  <a16:creationId xmlns:a16="http://schemas.microsoft.com/office/drawing/2014/main" id="{4A1BFEDB-968E-ECEE-F2E6-A66D86E314A7}"/>
                </a:ext>
              </a:extLst>
            </p:cNvPr>
            <p:cNvSpPr txBox="1"/>
            <p:nvPr/>
          </p:nvSpPr>
          <p:spPr>
            <a:xfrm>
              <a:off x="1615708" y="4383157"/>
              <a:ext cx="2312894" cy="162579"/>
            </a:xfrm>
            <a:prstGeom prst="rect">
              <a:avLst/>
            </a:prstGeom>
          </p:spPr>
          <p:txBody>
            <a:bodyPr wrap="square" lIns="0" tIns="0" rIns="0" bIns="0" rtlCol="0">
              <a:spAutoFit/>
            </a:bodyPr>
            <a:lstStyle/>
            <a:p>
              <a:pPr algn="ctr">
                <a:lnSpc>
                  <a:spcPct val="96000"/>
                </a:lnSpc>
              </a:pPr>
              <a:r>
                <a:rPr lang="en-US" sz="1015">
                  <a:solidFill>
                    <a:srgbClr val="000000"/>
                  </a:solidFill>
                  <a:latin typeface="Aptos" panose="020B0004020202020204" pitchFamily="34" charset="0"/>
                  <a:cs typeface="Microsoft Sans Serif" panose="020B0604020202020204" pitchFamily="34" charset="0"/>
                </a:rPr>
                <a:t>Full 60 seconds audio recording</a:t>
              </a:r>
            </a:p>
          </p:txBody>
        </p:sp>
        <p:pic>
          <p:nvPicPr>
            <p:cNvPr id="12" name="s24-vlc-harvard">
              <a:hlinkClick r:id="" action="ppaction://media"/>
              <a:extLst>
                <a:ext uri="{FF2B5EF4-FFF2-40B4-BE49-F238E27FC236}">
                  <a16:creationId xmlns:a16="http://schemas.microsoft.com/office/drawing/2014/main" id="{36B04FC5-3BE9-A879-AC97-2E894690E3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57913" y="4644093"/>
              <a:ext cx="609600" cy="609600"/>
            </a:xfrm>
            <a:prstGeom prst="rect">
              <a:avLst/>
            </a:prstGeom>
          </p:spPr>
        </p:pic>
      </p:grpSp>
    </p:spTree>
    <p:extLst>
      <p:ext uri="{BB962C8B-B14F-4D97-AF65-F5344CB8AC3E}">
        <p14:creationId xmlns:p14="http://schemas.microsoft.com/office/powerpoint/2010/main" val="748712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audio>
              <p:cMediaNode vol="80000">
                <p:cTn id="3"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BAD05-34EC-29E8-AEAB-E3CF8C6D216C}"/>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872DEFF5-259E-4BE6-0A91-4C5905DDDAAE}"/>
              </a:ext>
            </a:extLst>
          </p:cNvPr>
          <p:cNvSpPr>
            <a:spLocks noGrp="1" noChangeArrowheads="1"/>
          </p:cNvSpPr>
          <p:nvPr>
            <p:ph type="title"/>
          </p:nvPr>
        </p:nvSpPr>
        <p:spPr>
          <a:xfrm>
            <a:off x="304800" y="609601"/>
            <a:ext cx="110849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Scenario 6. </a:t>
            </a:r>
            <a:r>
              <a:rPr lang="en-US" dirty="0">
                <a:solidFill>
                  <a:schemeClr val="tx1"/>
                </a:solidFill>
              </a:rPr>
              <a:t>Impact of Wi-Fi streamed audio on Overlapping Wi-Fi Network</a:t>
            </a:r>
            <a:endParaRPr lang="en-GB" dirty="0"/>
          </a:p>
        </p:txBody>
      </p:sp>
      <p:sp>
        <p:nvSpPr>
          <p:cNvPr id="6" name="Slide Number Placeholder 5">
            <a:extLst>
              <a:ext uri="{FF2B5EF4-FFF2-40B4-BE49-F238E27FC236}">
                <a16:creationId xmlns:a16="http://schemas.microsoft.com/office/drawing/2014/main" id="{4E1998C7-4276-6A5C-D820-0437D1F535E2}"/>
              </a:ext>
            </a:extLst>
          </p:cNvPr>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a:extLst>
              <a:ext uri="{FF2B5EF4-FFF2-40B4-BE49-F238E27FC236}">
                <a16:creationId xmlns:a16="http://schemas.microsoft.com/office/drawing/2014/main" id="{07D05F48-3663-F0A5-930B-F84328484212}"/>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1E4D2D42-88E4-3031-7B65-10B50C32A3E3}"/>
              </a:ext>
            </a:extLst>
          </p:cNvPr>
          <p:cNvSpPr>
            <a:spLocks noGrp="1"/>
          </p:cNvSpPr>
          <p:nvPr>
            <p:ph type="dt" idx="15"/>
          </p:nvPr>
        </p:nvSpPr>
        <p:spPr/>
        <p:txBody>
          <a:bodyPr/>
          <a:lstStyle/>
          <a:p>
            <a:r>
              <a:rPr lang="en-US" dirty="0"/>
              <a:t>September 2025</a:t>
            </a:r>
            <a:endParaRPr lang="en-GB" dirty="0"/>
          </a:p>
        </p:txBody>
      </p:sp>
      <p:pic>
        <p:nvPicPr>
          <p:cNvPr id="7" name="Picture 6">
            <a:extLst>
              <a:ext uri="{FF2B5EF4-FFF2-40B4-BE49-F238E27FC236}">
                <a16:creationId xmlns:a16="http://schemas.microsoft.com/office/drawing/2014/main" id="{E0D63F54-CF8E-9BF1-42A3-D79A8F7B37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941468"/>
            <a:ext cx="5816599" cy="4267292"/>
          </a:xfrm>
          <a:prstGeom prst="rect">
            <a:avLst/>
          </a:prstGeom>
        </p:spPr>
      </p:pic>
      <p:sp>
        <p:nvSpPr>
          <p:cNvPr id="9" name="TextBox 8">
            <a:extLst>
              <a:ext uri="{FF2B5EF4-FFF2-40B4-BE49-F238E27FC236}">
                <a16:creationId xmlns:a16="http://schemas.microsoft.com/office/drawing/2014/main" id="{E28A18F3-CA15-B755-C4A1-1536193722DD}"/>
              </a:ext>
            </a:extLst>
          </p:cNvPr>
          <p:cNvSpPr txBox="1"/>
          <p:nvPr/>
        </p:nvSpPr>
        <p:spPr>
          <a:xfrm>
            <a:off x="7391400" y="2590800"/>
            <a:ext cx="4495800" cy="2751522"/>
          </a:xfrm>
          <a:prstGeom prst="rect">
            <a:avLst/>
          </a:prstGeom>
          <a:noFill/>
        </p:spPr>
        <p:txBody>
          <a:bodyPr wrap="square">
            <a:spAutoFit/>
          </a:bodyPr>
          <a:lstStyle/>
          <a:p>
            <a:pPr marL="237244" indent="-237244">
              <a:lnSpc>
                <a:spcPct val="96000"/>
              </a:lnSpc>
              <a:buFont typeface="+mj-lt"/>
              <a:buAutoNum type="arabicPeriod"/>
            </a:pPr>
            <a:r>
              <a:rPr lang="en-US" sz="2000" dirty="0">
                <a:solidFill>
                  <a:srgbClr val="000000"/>
                </a:solidFill>
                <a:latin typeface="+mn-lt"/>
                <a:cs typeface="Microsoft Sans Serif" panose="020B0604020202020204" pitchFamily="34" charset="0"/>
              </a:rPr>
              <a:t>UDP full buffer starts on AP1</a:t>
            </a:r>
          </a:p>
          <a:p>
            <a:pPr marL="237244" indent="-237244">
              <a:lnSpc>
                <a:spcPct val="96000"/>
              </a:lnSpc>
              <a:buFont typeface="+mj-lt"/>
              <a:buAutoNum type="arabicPeriod"/>
            </a:pPr>
            <a:endParaRPr lang="en-US" sz="2000"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2000" dirty="0">
                <a:solidFill>
                  <a:srgbClr val="000000"/>
                </a:solidFill>
                <a:latin typeface="+mn-lt"/>
                <a:cs typeface="Microsoft Sans Serif" panose="020B0604020202020204" pitchFamily="34" charset="0"/>
              </a:rPr>
              <a:t>15 seconds later, music starts streaming over RTP on OBSS AP2</a:t>
            </a:r>
          </a:p>
          <a:p>
            <a:pPr marL="237244" indent="-237244">
              <a:lnSpc>
                <a:spcPct val="96000"/>
              </a:lnSpc>
              <a:buFont typeface="+mj-lt"/>
              <a:buAutoNum type="arabicPeriod"/>
            </a:pPr>
            <a:endParaRPr lang="en-US" sz="2000"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2000" dirty="0">
                <a:solidFill>
                  <a:srgbClr val="000000"/>
                </a:solidFill>
                <a:latin typeface="+mn-lt"/>
                <a:cs typeface="Microsoft Sans Serif" panose="020B0604020202020204" pitchFamily="34" charset="0"/>
              </a:rPr>
              <a:t>Wi-Fi maintains peak performance (~2.5 Gbps)</a:t>
            </a:r>
          </a:p>
          <a:p>
            <a:pPr marL="237244" indent="-237244">
              <a:lnSpc>
                <a:spcPct val="96000"/>
              </a:lnSpc>
              <a:buFont typeface="+mj-lt"/>
              <a:buAutoNum type="arabicPeriod"/>
            </a:pPr>
            <a:endParaRPr lang="en-US" sz="2000" dirty="0">
              <a:solidFill>
                <a:srgbClr val="000000"/>
              </a:solidFill>
              <a:latin typeface="+mn-lt"/>
              <a:cs typeface="Microsoft Sans Serif" panose="020B0604020202020204" pitchFamily="34" charset="0"/>
            </a:endParaRPr>
          </a:p>
          <a:p>
            <a:pPr marL="237244" indent="-237244">
              <a:lnSpc>
                <a:spcPct val="96000"/>
              </a:lnSpc>
              <a:buFont typeface="+mj-lt"/>
              <a:buAutoNum type="arabicPeriod"/>
            </a:pPr>
            <a:r>
              <a:rPr lang="en-US" sz="2000" dirty="0">
                <a:solidFill>
                  <a:srgbClr val="000000"/>
                </a:solidFill>
                <a:latin typeface="+mn-lt"/>
                <a:cs typeface="Microsoft Sans Serif" panose="020B0604020202020204" pitchFamily="34" charset="0"/>
              </a:rPr>
              <a:t>No impact on audio quality</a:t>
            </a:r>
          </a:p>
        </p:txBody>
      </p:sp>
    </p:spTree>
    <p:extLst>
      <p:ext uri="{BB962C8B-B14F-4D97-AF65-F5344CB8AC3E}">
        <p14:creationId xmlns:p14="http://schemas.microsoft.com/office/powerpoint/2010/main" val="2828962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D5D2-73FE-A4EB-B711-277A90CF18F8}"/>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C1FC7BF6-D165-F21D-3C0F-0075486301E4}"/>
              </a:ext>
            </a:extLst>
          </p:cNvPr>
          <p:cNvSpPr>
            <a:spLocks noGrp="1" noChangeArrowheads="1"/>
          </p:cNvSpPr>
          <p:nvPr>
            <p:ph type="title"/>
          </p:nvPr>
        </p:nvSpPr>
        <p:spPr>
          <a:xfrm>
            <a:off x="876299" y="415900"/>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Conclusions</a:t>
            </a:r>
            <a:endParaRPr lang="en-GB" dirty="0"/>
          </a:p>
        </p:txBody>
      </p:sp>
      <p:sp>
        <p:nvSpPr>
          <p:cNvPr id="4098" name="Rectangle 2">
            <a:extLst>
              <a:ext uri="{FF2B5EF4-FFF2-40B4-BE49-F238E27FC236}">
                <a16:creationId xmlns:a16="http://schemas.microsoft.com/office/drawing/2014/main" id="{975CF589-8F18-CF98-7D5C-7CEB7153E751}"/>
              </a:ext>
            </a:extLst>
          </p:cNvPr>
          <p:cNvSpPr>
            <a:spLocks noGrp="1" noChangeArrowheads="1"/>
          </p:cNvSpPr>
          <p:nvPr>
            <p:ph idx="1"/>
          </p:nvPr>
        </p:nvSpPr>
        <p:spPr>
          <a:xfrm>
            <a:off x="468842" y="1329847"/>
            <a:ext cx="11353799" cy="4113213"/>
          </a:xfrm>
          <a:ln/>
        </p:spPr>
        <p:txBody>
          <a:bodyPr/>
          <a:lstStyle/>
          <a:p>
            <a:pPr>
              <a:lnSpc>
                <a:spcPct val="96000"/>
              </a:lnSpc>
              <a:buFont typeface="Arial" panose="020B0604020202020204" pitchFamily="34" charset="0"/>
              <a:buChar char="•"/>
            </a:pPr>
            <a:r>
              <a:rPr lang="en-US" sz="2000" b="0" dirty="0">
                <a:cs typeface="Microsoft Sans Serif" panose="020B0604020202020204" pitchFamily="34" charset="0"/>
              </a:rPr>
              <a:t>Upper Band NB communication for the Product Under Test is mainly in UNII-3 between frequencies 5.727 GHz to 5.850 GHz (123 MHz frequency span) for audio connection between Multimedia Device and Ear Buds</a:t>
            </a:r>
          </a:p>
          <a:p>
            <a:pPr>
              <a:lnSpc>
                <a:spcPct val="96000"/>
              </a:lnSpc>
              <a:buFont typeface="Arial" panose="020B0604020202020204" pitchFamily="34" charset="0"/>
              <a:buChar char="•"/>
            </a:pPr>
            <a:r>
              <a:rPr lang="en-US" sz="2000" b="0" dirty="0">
                <a:cs typeface="Microsoft Sans Serif" panose="020B0604020202020204" pitchFamily="34" charset="0"/>
              </a:rPr>
              <a:t>If Wi-Fi and NB occupy the same spectrum, severe impact is seen in Wi-Fi data throughput (~50%) and in NB audio quality in case of full buffer Wi-Fi throughput testing</a:t>
            </a:r>
          </a:p>
          <a:p>
            <a:pPr marL="342900" lvl="3" indent="-342900">
              <a:lnSpc>
                <a:spcPct val="96000"/>
              </a:lnSpc>
              <a:spcBef>
                <a:spcPts val="600"/>
              </a:spcBef>
              <a:buFont typeface="Arial" panose="020B0604020202020204" pitchFamily="34" charset="0"/>
              <a:buChar char="•"/>
            </a:pPr>
            <a:r>
              <a:rPr lang="en-US" sz="2000" dirty="0">
                <a:cs typeface="Microsoft Sans Serif" panose="020B0604020202020204" pitchFamily="34" charset="0"/>
              </a:rPr>
              <a:t>The device under test starts to use the 2.4 GHz band as well for NB Traffic, however audio quality suffers</a:t>
            </a:r>
          </a:p>
          <a:p>
            <a:pPr marL="342900" lvl="2" indent="-342900">
              <a:lnSpc>
                <a:spcPct val="96000"/>
              </a:lnSpc>
              <a:spcBef>
                <a:spcPts val="600"/>
              </a:spcBef>
              <a:buFont typeface="Arial" panose="020B0604020202020204" pitchFamily="34" charset="0"/>
              <a:buChar char="•"/>
            </a:pPr>
            <a:r>
              <a:rPr lang="en-US" sz="2000" dirty="0">
                <a:cs typeface="Microsoft Sans Serif" panose="020B0604020202020204" pitchFamily="34" charset="0"/>
              </a:rPr>
              <a:t>Even in the case of a very light Wi-Fi load (40 Mbps), NB audio quality is impacted, and NB device starts to use the 2.4 GHz band </a:t>
            </a:r>
          </a:p>
          <a:p>
            <a:pPr marL="342900" lvl="2" indent="-342900">
              <a:lnSpc>
                <a:spcPct val="96000"/>
              </a:lnSpc>
              <a:spcBef>
                <a:spcPts val="600"/>
              </a:spcBef>
              <a:buFont typeface="Arial" panose="020B0604020202020204" pitchFamily="34" charset="0"/>
              <a:buChar char="•"/>
            </a:pPr>
            <a:r>
              <a:rPr lang="en-US" sz="2000" dirty="0">
                <a:cs typeface="Microsoft Sans Serif" panose="020B0604020202020204" pitchFamily="34" charset="0"/>
              </a:rPr>
              <a:t>The NB coexistence mechanism implemented appears to be inadequate for effective sharing of the same spectrum in dense deployment scenarios, even in lightly loaded cases</a:t>
            </a:r>
          </a:p>
          <a:p>
            <a:pPr marL="800100" lvl="4" indent="-342900">
              <a:lnSpc>
                <a:spcPct val="96000"/>
              </a:lnSpc>
              <a:spcBef>
                <a:spcPts val="600"/>
              </a:spcBef>
              <a:buFont typeface="Arial" panose="020B0604020202020204" pitchFamily="34" charset="0"/>
              <a:buChar char="•"/>
            </a:pPr>
            <a:r>
              <a:rPr lang="en-US" sz="2000" dirty="0">
                <a:cs typeface="Microsoft Sans Serif" panose="020B0604020202020204" pitchFamily="34" charset="0"/>
              </a:rPr>
              <a:t>There is an apparent risk to NB audio quality</a:t>
            </a:r>
            <a:r>
              <a:rPr lang="en-GB" sz="2000" dirty="0">
                <a:cs typeface="Microsoft Sans Serif" panose="020B0604020202020204" pitchFamily="34" charset="0"/>
              </a:rPr>
              <a:t> </a:t>
            </a:r>
          </a:p>
        </p:txBody>
      </p:sp>
      <p:sp>
        <p:nvSpPr>
          <p:cNvPr id="6" name="Slide Number Placeholder 5">
            <a:extLst>
              <a:ext uri="{FF2B5EF4-FFF2-40B4-BE49-F238E27FC236}">
                <a16:creationId xmlns:a16="http://schemas.microsoft.com/office/drawing/2014/main" id="{8237A58D-29BE-1597-8DE5-4462106FBDC4}"/>
              </a:ext>
            </a:extLst>
          </p:cNvPr>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5" name="Footer Placeholder 4">
            <a:extLst>
              <a:ext uri="{FF2B5EF4-FFF2-40B4-BE49-F238E27FC236}">
                <a16:creationId xmlns:a16="http://schemas.microsoft.com/office/drawing/2014/main" id="{1B6DC8A2-4DBD-8A3C-1816-989F72ACD4AD}"/>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E4013185-4B9D-7B9C-D219-B741166CE5B8}"/>
              </a:ext>
            </a:extLst>
          </p:cNvPr>
          <p:cNvSpPr>
            <a:spLocks noGrp="1"/>
          </p:cNvSpPr>
          <p:nvPr>
            <p:ph type="dt" idx="15"/>
          </p:nvPr>
        </p:nvSpPr>
        <p:spPr/>
        <p:txBody>
          <a:bodyPr/>
          <a:lstStyle/>
          <a:p>
            <a:r>
              <a:rPr lang="en-US" dirty="0"/>
              <a:t>September 2025</a:t>
            </a:r>
            <a:endParaRPr lang="en-GB" dirty="0"/>
          </a:p>
        </p:txBody>
      </p:sp>
      <p:sp>
        <p:nvSpPr>
          <p:cNvPr id="3" name="Rectangle 2">
            <a:extLst>
              <a:ext uri="{FF2B5EF4-FFF2-40B4-BE49-F238E27FC236}">
                <a16:creationId xmlns:a16="http://schemas.microsoft.com/office/drawing/2014/main" id="{B189AFED-A421-CB37-1BEC-4C1B8E400D5D}"/>
              </a:ext>
            </a:extLst>
          </p:cNvPr>
          <p:cNvSpPr/>
          <p:nvPr/>
        </p:nvSpPr>
        <p:spPr bwMode="auto">
          <a:xfrm>
            <a:off x="1524000" y="5219315"/>
            <a:ext cx="8839200" cy="106521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22D7D23E-AD60-50F6-6148-EF616B594624}"/>
              </a:ext>
            </a:extLst>
          </p:cNvPr>
          <p:cNvSpPr/>
          <p:nvPr/>
        </p:nvSpPr>
        <p:spPr bwMode="auto">
          <a:xfrm>
            <a:off x="953380" y="5291793"/>
            <a:ext cx="10097005" cy="139064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12713" indent="-112713" algn="ctr" eaLnBrk="0" hangingPunct="0"/>
            <a:r>
              <a:rPr lang="en-US" sz="2000" i="1" dirty="0">
                <a:solidFill>
                  <a:srgbClr val="000000"/>
                </a:solidFill>
                <a:latin typeface="+mn-lt"/>
                <a:cs typeface="Microsoft Sans Serif" panose="020B0604020202020204" pitchFamily="34" charset="0"/>
              </a:rPr>
              <a:t>Running audio type traffic with </a:t>
            </a:r>
            <a:r>
              <a:rPr lang="en-US" sz="2000" b="1" i="1" dirty="0">
                <a:solidFill>
                  <a:srgbClr val="000000"/>
                </a:solidFill>
                <a:latin typeface="+mn-lt"/>
                <a:cs typeface="Microsoft Sans Serif" panose="020B0604020202020204" pitchFamily="34" charset="0"/>
              </a:rPr>
              <a:t>LBT </a:t>
            </a:r>
            <a:r>
              <a:rPr lang="en-US" sz="2000" i="1" dirty="0">
                <a:solidFill>
                  <a:srgbClr val="000000"/>
                </a:solidFill>
                <a:latin typeface="+mn-lt"/>
                <a:cs typeface="Microsoft Sans Serif" panose="020B0604020202020204" pitchFamily="34" charset="0"/>
              </a:rPr>
              <a:t>(Wi-Fi) on a 20 MHz OBSS link shows </a:t>
            </a:r>
            <a:br>
              <a:rPr lang="en-US" sz="2000" i="1" dirty="0">
                <a:solidFill>
                  <a:srgbClr val="000000"/>
                </a:solidFill>
                <a:latin typeface="+mn-lt"/>
                <a:cs typeface="Microsoft Sans Serif" panose="020B0604020202020204" pitchFamily="34" charset="0"/>
              </a:rPr>
            </a:br>
            <a:r>
              <a:rPr lang="en-US" sz="2000" b="1" i="1" u="sng" dirty="0">
                <a:solidFill>
                  <a:srgbClr val="000000"/>
                </a:solidFill>
                <a:latin typeface="+mn-lt"/>
                <a:cs typeface="Microsoft Sans Serif" panose="020B0604020202020204" pitchFamily="34" charset="0"/>
              </a:rPr>
              <a:t>no</a:t>
            </a:r>
            <a:r>
              <a:rPr lang="en-US" sz="2000" i="1" dirty="0">
                <a:solidFill>
                  <a:srgbClr val="000000"/>
                </a:solidFill>
                <a:latin typeface="+mn-lt"/>
                <a:cs typeface="Microsoft Sans Serif" panose="020B0604020202020204" pitchFamily="34" charset="0"/>
              </a:rPr>
              <a:t> noticeable degradation of Wi-Fi throughput of the 160 MHz link, </a:t>
            </a:r>
            <a:br>
              <a:rPr lang="en-US" sz="2000" i="1" dirty="0">
                <a:solidFill>
                  <a:srgbClr val="000000"/>
                </a:solidFill>
                <a:latin typeface="+mn-lt"/>
                <a:cs typeface="Microsoft Sans Serif" panose="020B0604020202020204" pitchFamily="34" charset="0"/>
              </a:rPr>
            </a:br>
            <a:r>
              <a:rPr lang="en-US" sz="2000" i="1" dirty="0">
                <a:solidFill>
                  <a:srgbClr val="000000"/>
                </a:solidFill>
                <a:latin typeface="+mn-lt"/>
                <a:cs typeface="Microsoft Sans Serif" panose="020B0604020202020204" pitchFamily="34" charset="0"/>
              </a:rPr>
              <a:t>while audio quality remains good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 </a:t>
            </a:r>
            <a:endParaRPr kumimoji="0" lang="en-US" sz="15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71433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1F58E-4AB3-7980-16BB-2051075575B1}"/>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E8C579A1-0C8F-D9C4-FD68-35F0321DED06}"/>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Potential Next Steps</a:t>
            </a:r>
            <a:endParaRPr lang="en-GB" dirty="0"/>
          </a:p>
        </p:txBody>
      </p:sp>
      <p:sp>
        <p:nvSpPr>
          <p:cNvPr id="4098" name="Rectangle 2">
            <a:extLst>
              <a:ext uri="{FF2B5EF4-FFF2-40B4-BE49-F238E27FC236}">
                <a16:creationId xmlns:a16="http://schemas.microsoft.com/office/drawing/2014/main" id="{1D4A2451-4989-42DC-CCE8-2455C3011341}"/>
              </a:ext>
            </a:extLst>
          </p:cNvPr>
          <p:cNvSpPr>
            <a:spLocks noGrp="1" noChangeArrowheads="1"/>
          </p:cNvSpPr>
          <p:nvPr>
            <p:ph idx="1"/>
          </p:nvPr>
        </p:nvSpPr>
        <p:spPr>
          <a:ln/>
        </p:spPr>
        <p:txBody>
          <a:bodyPr/>
          <a:lstStyle/>
          <a:p>
            <a:pPr marL="457200" indent="-457200">
              <a:buFont typeface="+mj-lt"/>
              <a:buAutoNum type="arabicPeriod"/>
            </a:pPr>
            <a:r>
              <a:rPr lang="en-US" b="0" dirty="0"/>
              <a:t>Further coexistence protocol behavior analysis with other existing commercially available products?</a:t>
            </a:r>
          </a:p>
          <a:p>
            <a:pPr marL="457200" indent="-457200">
              <a:buFont typeface="+mj-lt"/>
              <a:buAutoNum type="arabicPeriod"/>
            </a:pPr>
            <a:r>
              <a:rPr lang="en-US" b="0" dirty="0"/>
              <a:t>Coexistence impact in scenarios with multiple devices?</a:t>
            </a:r>
          </a:p>
          <a:p>
            <a:pPr marL="457200" indent="-457200">
              <a:buFont typeface="+mj-lt"/>
              <a:buAutoNum type="arabicPeriod"/>
            </a:pPr>
            <a:r>
              <a:rPr lang="en-US" b="0" dirty="0"/>
              <a:t>Coexistence measurement campaigns comparing channel access protocol options in early High Band BT implementations?</a:t>
            </a:r>
          </a:p>
          <a:p>
            <a:pPr marL="457200" indent="-457200">
              <a:buFont typeface="+mj-lt"/>
              <a:buAutoNum type="arabicPeriod"/>
            </a:pPr>
            <a:r>
              <a:rPr lang="en-US" b="0" dirty="0"/>
              <a:t>Other?</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A41C8822-7379-581B-E834-C267D5EABCF0}"/>
              </a:ext>
            </a:extLst>
          </p:cNvPr>
          <p:cNvSpPr>
            <a:spLocks noGrp="1"/>
          </p:cNvSpPr>
          <p:nvPr>
            <p:ph type="sldNum" idx="12"/>
          </p:nvPr>
        </p:nvSpPr>
        <p:spPr/>
        <p:txBody>
          <a:bodyPr/>
          <a:lstStyle/>
          <a:p>
            <a:r>
              <a:rPr lang="en-GB"/>
              <a:t>Slide </a:t>
            </a:r>
            <a:fld id="{351F4386-A5E2-41A1-B4D0-BE653C929E06}" type="slidenum">
              <a:rPr lang="en-GB"/>
              <a:pPr/>
              <a:t>16</a:t>
            </a:fld>
            <a:endParaRPr lang="en-GB"/>
          </a:p>
        </p:txBody>
      </p:sp>
      <p:sp>
        <p:nvSpPr>
          <p:cNvPr id="5" name="Footer Placeholder 4">
            <a:extLst>
              <a:ext uri="{FF2B5EF4-FFF2-40B4-BE49-F238E27FC236}">
                <a16:creationId xmlns:a16="http://schemas.microsoft.com/office/drawing/2014/main" id="{F213BC9A-7934-68B6-B99E-2D28EE4C47A7}"/>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916EDE45-1720-1566-1114-90EB7B943FFF}"/>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1092564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5E12-84CF-3B20-5659-92444FE21F4A}"/>
              </a:ext>
            </a:extLst>
          </p:cNvPr>
          <p:cNvSpPr>
            <a:spLocks noGrp="1"/>
          </p:cNvSpPr>
          <p:nvPr>
            <p:ph type="title"/>
          </p:nvPr>
        </p:nvSpPr>
        <p:spPr>
          <a:xfrm>
            <a:off x="915458" y="530351"/>
            <a:ext cx="10361084" cy="1065213"/>
          </a:xfrm>
        </p:spPr>
        <p:txBody>
          <a:bodyPr/>
          <a:lstStyle/>
          <a:p>
            <a:r>
              <a:rPr lang="en-US" dirty="0"/>
              <a:t>Introduction</a:t>
            </a:r>
          </a:p>
        </p:txBody>
      </p:sp>
      <p:sp>
        <p:nvSpPr>
          <p:cNvPr id="3" name="Content Placeholder 2">
            <a:extLst>
              <a:ext uri="{FF2B5EF4-FFF2-40B4-BE49-F238E27FC236}">
                <a16:creationId xmlns:a16="http://schemas.microsoft.com/office/drawing/2014/main" id="{128D103A-899B-9828-544D-71F10AF1FF89}"/>
              </a:ext>
            </a:extLst>
          </p:cNvPr>
          <p:cNvSpPr>
            <a:spLocks noGrp="1"/>
          </p:cNvSpPr>
          <p:nvPr>
            <p:ph idx="1"/>
          </p:nvPr>
        </p:nvSpPr>
        <p:spPr>
          <a:xfrm>
            <a:off x="812503" y="1361419"/>
            <a:ext cx="10361084" cy="4113213"/>
          </a:xfrm>
        </p:spPr>
        <p:txBody>
          <a:bodyPr/>
          <a:lstStyle/>
          <a:p>
            <a:pPr>
              <a:buFont typeface="Arial" panose="020B0604020202020204" pitchFamily="34" charset="0"/>
              <a:buChar char="•"/>
            </a:pPr>
            <a:r>
              <a:rPr lang="en-US" sz="1600" dirty="0"/>
              <a:t>There is considerable debate regarding the need for and/or efficacy of Coexistence mechanisms for the operation of Narrowband systems in Unlicensed bands</a:t>
            </a:r>
          </a:p>
          <a:p>
            <a:pPr lvl="1">
              <a:buFont typeface="Arial" panose="020B0604020202020204" pitchFamily="34" charset="0"/>
              <a:buChar char="•"/>
            </a:pPr>
            <a:r>
              <a:rPr lang="en-US" sz="1400" dirty="0"/>
              <a:t>For example, the discussions in the 802.15.4ab group </a:t>
            </a:r>
          </a:p>
          <a:p>
            <a:pPr>
              <a:buFont typeface="Arial" panose="020B0604020202020204" pitchFamily="34" charset="0"/>
              <a:buChar char="•"/>
            </a:pPr>
            <a:r>
              <a:rPr lang="en-US" sz="1600" dirty="0"/>
              <a:t>To better understand the coexistence behavior of devices that include narrowband operation in the 5 GHz and/or 6 GHz band, we analyzed the behavior of an ‘Off the shelf’ commercial product (Multimedia Device with ‘BT-like’ NB FH Communications Link)</a:t>
            </a:r>
          </a:p>
          <a:p>
            <a:pPr lvl="1">
              <a:buFont typeface="Arial" panose="020B0604020202020204" pitchFamily="34" charset="0"/>
              <a:buChar char="•"/>
            </a:pPr>
            <a:r>
              <a:rPr lang="en-US" sz="1400" dirty="0"/>
              <a:t>Device was identified based on a search of the FCC database for 6 GHz capable NB devices and paired with accompanying earbuds.</a:t>
            </a:r>
          </a:p>
          <a:p>
            <a:pPr>
              <a:buFont typeface="Arial" panose="020B0604020202020204" pitchFamily="34" charset="0"/>
              <a:buChar char="•"/>
            </a:pPr>
            <a:r>
              <a:rPr lang="en-US" sz="1600" dirty="0"/>
              <a:t>We analyzed system performance (audio quality, throughput and latency) in multiple scenarios where there are fully overlapping networks </a:t>
            </a:r>
          </a:p>
          <a:p>
            <a:pPr>
              <a:buFont typeface="Arial" panose="020B0604020202020204" pitchFamily="34" charset="0"/>
              <a:buChar char="•"/>
            </a:pPr>
            <a:r>
              <a:rPr lang="en-US" sz="1600" dirty="0"/>
              <a:t>We also baselined the performance of audio streaming over Wi-Fi (instead of NB) in a similar set up. No degradation was observed</a:t>
            </a:r>
          </a:p>
          <a:p>
            <a:pPr>
              <a:buFont typeface="Arial" panose="020B0604020202020204" pitchFamily="34" charset="0"/>
              <a:buChar char="•"/>
            </a:pPr>
            <a:r>
              <a:rPr lang="en-US" sz="1600" dirty="0"/>
              <a:t>In situations where active sharing by the Multimedia Device with NB link was required, coexistence behavior was inadequate, impacting NB audio quality and throughput &amp; latency of the overlapping Wi-Fi network</a:t>
            </a:r>
          </a:p>
          <a:p>
            <a:endParaRPr lang="en-US" dirty="0"/>
          </a:p>
        </p:txBody>
      </p:sp>
      <p:sp>
        <p:nvSpPr>
          <p:cNvPr id="4" name="Slide Number Placeholder 3">
            <a:extLst>
              <a:ext uri="{FF2B5EF4-FFF2-40B4-BE49-F238E27FC236}">
                <a16:creationId xmlns:a16="http://schemas.microsoft.com/office/drawing/2014/main" id="{8B560287-F8C0-635C-E2BC-7DC554EA8C3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30D6D87A-8571-51D4-B2E7-2011EFA1C88B}"/>
              </a:ext>
            </a:extLst>
          </p:cNvPr>
          <p:cNvSpPr>
            <a:spLocks noGrp="1"/>
          </p:cNvSpPr>
          <p:nvPr>
            <p:ph type="ftr" idx="14"/>
          </p:nvPr>
        </p:nvSpPr>
        <p:spPr/>
        <p:txBody>
          <a:bodyPr/>
          <a:lstStyle/>
          <a:p>
            <a:r>
              <a:rPr lang="en-GB" dirty="0"/>
              <a:t>Rolf de Vegt, Qualcomm</a:t>
            </a:r>
          </a:p>
        </p:txBody>
      </p:sp>
      <p:sp>
        <p:nvSpPr>
          <p:cNvPr id="6" name="Date Placeholder 5">
            <a:extLst>
              <a:ext uri="{FF2B5EF4-FFF2-40B4-BE49-F238E27FC236}">
                <a16:creationId xmlns:a16="http://schemas.microsoft.com/office/drawing/2014/main" id="{E3231EF6-5F59-0EC5-D7F8-6F340C4EF8E6}"/>
              </a:ext>
            </a:extLst>
          </p:cNvPr>
          <p:cNvSpPr>
            <a:spLocks noGrp="1"/>
          </p:cNvSpPr>
          <p:nvPr>
            <p:ph type="dt" idx="15"/>
          </p:nvPr>
        </p:nvSpPr>
        <p:spPr/>
        <p:txBody>
          <a:bodyPr/>
          <a:lstStyle/>
          <a:p>
            <a:r>
              <a:rPr lang="en-US" dirty="0"/>
              <a:t>September 2025</a:t>
            </a:r>
            <a:endParaRPr lang="en-GB" dirty="0"/>
          </a:p>
        </p:txBody>
      </p:sp>
      <p:sp>
        <p:nvSpPr>
          <p:cNvPr id="7" name="Rectangle 6">
            <a:extLst>
              <a:ext uri="{FF2B5EF4-FFF2-40B4-BE49-F238E27FC236}">
                <a16:creationId xmlns:a16="http://schemas.microsoft.com/office/drawing/2014/main" id="{51979159-C898-681F-9051-009A1F737A24}"/>
              </a:ext>
            </a:extLst>
          </p:cNvPr>
          <p:cNvSpPr/>
          <p:nvPr/>
        </p:nvSpPr>
        <p:spPr bwMode="auto">
          <a:xfrm>
            <a:off x="2438400" y="5436177"/>
            <a:ext cx="7109290" cy="86952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84352" tIns="42176" rIns="84352" bIns="42176" numCol="1" rtlCol="0" anchor="t" anchorCtr="0" compatLnSpc="1">
            <a:prstTxWarp prst="textNoShape">
              <a:avLst/>
            </a:prstTxWarp>
          </a:bodyPr>
          <a:lstStyle/>
          <a:p>
            <a:pPr algn="ctr" eaLnBrk="0" hangingPunct="0"/>
            <a:r>
              <a:rPr lang="en-US" sz="1292" b="1" dirty="0">
                <a:solidFill>
                  <a:schemeClr val="tx1"/>
                </a:solidFill>
                <a:latin typeface="+mn-lt"/>
              </a:rPr>
              <a:t>Disclaimer</a:t>
            </a:r>
            <a:r>
              <a:rPr lang="en-US" sz="1292" dirty="0">
                <a:solidFill>
                  <a:schemeClr val="tx1"/>
                </a:solidFill>
                <a:latin typeface="+mn-lt"/>
              </a:rPr>
              <a:t>: The test results presented in this contribution were obtained using a commercially available product acquired through standard retail channels. The product functionality and behavior referenced is identified solely for the purpose of documenting the test conditions and results and does not imply endorsement by IEEE or any affiliated entity.</a:t>
            </a:r>
          </a:p>
        </p:txBody>
      </p:sp>
    </p:spTree>
    <p:extLst>
      <p:ext uri="{BB962C8B-B14F-4D97-AF65-F5344CB8AC3E}">
        <p14:creationId xmlns:p14="http://schemas.microsoft.com/office/powerpoint/2010/main" val="253513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C733-BBD0-5F78-3FB9-CC36E833032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46D6A80-0681-4E0C-38C1-2871F895E401}"/>
              </a:ext>
            </a:extLst>
          </p:cNvPr>
          <p:cNvSpPr>
            <a:spLocks noGrp="1" noChangeArrowheads="1"/>
          </p:cNvSpPr>
          <p:nvPr>
            <p:ph type="title"/>
          </p:nvPr>
        </p:nvSpPr>
        <p:spPr>
          <a:xfrm>
            <a:off x="914400" y="503428"/>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Test Set Up</a:t>
            </a:r>
          </a:p>
        </p:txBody>
      </p:sp>
      <p:sp>
        <p:nvSpPr>
          <p:cNvPr id="4098" name="Rectangle 2">
            <a:extLst>
              <a:ext uri="{FF2B5EF4-FFF2-40B4-BE49-F238E27FC236}">
                <a16:creationId xmlns:a16="http://schemas.microsoft.com/office/drawing/2014/main" id="{20FCE490-8CBE-B322-3E37-66A3C5C711FA}"/>
              </a:ext>
            </a:extLst>
          </p:cNvPr>
          <p:cNvSpPr>
            <a:spLocks noGrp="1" noChangeArrowheads="1"/>
          </p:cNvSpPr>
          <p:nvPr>
            <p:ph idx="1"/>
          </p:nvPr>
        </p:nvSpPr>
        <p:spPr>
          <a:xfrm>
            <a:off x="7342632" y="1568641"/>
            <a:ext cx="4571999" cy="4113213"/>
          </a:xfrm>
          <a:ln/>
        </p:spPr>
        <p:txBody>
          <a:bodyPr/>
          <a:lstStyle/>
          <a:p>
            <a:pPr marL="263604" indent="-263604">
              <a:lnSpc>
                <a:spcPct val="96000"/>
              </a:lnSpc>
              <a:buFont typeface="Arial" panose="020B0604020202020204" pitchFamily="34" charset="0"/>
              <a:buChar char="•"/>
            </a:pPr>
            <a:r>
              <a:rPr lang="en-US" sz="1800" dirty="0">
                <a:cs typeface="Microsoft Sans Serif" panose="020B0604020202020204" pitchFamily="34" charset="0"/>
              </a:rPr>
              <a:t>Impact of Wi-Fi on audio quality when using NB for audio in 5 GHz spectrum </a:t>
            </a:r>
          </a:p>
          <a:p>
            <a:pPr marL="685371" lvl="1" indent="-263604">
              <a:lnSpc>
                <a:spcPct val="96000"/>
              </a:lnSpc>
              <a:buFont typeface="Arial" panose="020B0604020202020204" pitchFamily="34" charset="0"/>
              <a:buChar char="•"/>
            </a:pPr>
            <a:r>
              <a:rPr lang="en-US" sz="1800" dirty="0">
                <a:cs typeface="Microsoft Sans Serif" panose="020B0604020202020204" pitchFamily="34" charset="0"/>
              </a:rPr>
              <a:t>Wi-Fi traffic starts and ends while audio is playing from Multimedia Device to Earbuds</a:t>
            </a:r>
            <a:br>
              <a:rPr lang="en-US" sz="1800" dirty="0">
                <a:cs typeface="Microsoft Sans Serif" panose="020B0604020202020204" pitchFamily="34" charset="0"/>
              </a:rPr>
            </a:br>
            <a:endParaRPr lang="en-US" sz="1800" dirty="0">
              <a:cs typeface="Microsoft Sans Serif" panose="020B0604020202020204" pitchFamily="34" charset="0"/>
            </a:endParaRPr>
          </a:p>
          <a:p>
            <a:pPr marL="263604" indent="-263604">
              <a:lnSpc>
                <a:spcPct val="96000"/>
              </a:lnSpc>
              <a:buFont typeface="Arial" panose="020B0604020202020204" pitchFamily="34" charset="0"/>
              <a:buChar char="•"/>
            </a:pPr>
            <a:r>
              <a:rPr lang="en-US" sz="1800" dirty="0">
                <a:cs typeface="Microsoft Sans Serif" panose="020B0604020202020204" pitchFamily="34" charset="0"/>
              </a:rPr>
              <a:t>Impact of using NB for audio in 5 GHz on Wi-Fi throughput</a:t>
            </a:r>
          </a:p>
          <a:p>
            <a:pPr marL="738092" lvl="1" indent="-316325">
              <a:lnSpc>
                <a:spcPct val="96000"/>
              </a:lnSpc>
              <a:buFont typeface="Arial" panose="020B0604020202020204" pitchFamily="34" charset="0"/>
              <a:buChar char="•"/>
            </a:pPr>
            <a:r>
              <a:rPr lang="en-US" sz="1800" dirty="0">
                <a:cs typeface="Microsoft Sans Serif" panose="020B0604020202020204" pitchFamily="34" charset="0"/>
              </a:rPr>
              <a:t>Audio starts playing from Multimedia Device to Earbuds while there is Wi-Fi traffic in the same channel / frequency range</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600" dirty="0"/>
              <a:t> </a:t>
            </a:r>
          </a:p>
        </p:txBody>
      </p:sp>
      <p:sp>
        <p:nvSpPr>
          <p:cNvPr id="6" name="Slide Number Placeholder 5">
            <a:extLst>
              <a:ext uri="{FF2B5EF4-FFF2-40B4-BE49-F238E27FC236}">
                <a16:creationId xmlns:a16="http://schemas.microsoft.com/office/drawing/2014/main" id="{AB8D5D87-ADF4-7105-AB1C-96A190C3AF9B}"/>
              </a:ext>
            </a:extLst>
          </p:cNvPr>
          <p:cNvSpPr>
            <a:spLocks noGrp="1"/>
          </p:cNvSpPr>
          <p:nvPr>
            <p:ph type="sldNum" idx="12"/>
          </p:nvPr>
        </p:nvSpPr>
        <p:spPr/>
        <p:txBody>
          <a:bodyPr/>
          <a:lstStyle/>
          <a:p>
            <a:r>
              <a:rPr lang="en-GB"/>
              <a:t>Slide </a:t>
            </a:r>
            <a:fld id="{351F4386-A5E2-41A1-B4D0-BE653C929E06}" type="slidenum">
              <a:rPr lang="en-GB" smtClean="0"/>
              <a:pPr/>
              <a:t>3</a:t>
            </a:fld>
            <a:endParaRPr lang="en-GB"/>
          </a:p>
        </p:txBody>
      </p:sp>
      <p:sp>
        <p:nvSpPr>
          <p:cNvPr id="5" name="Footer Placeholder 4">
            <a:extLst>
              <a:ext uri="{FF2B5EF4-FFF2-40B4-BE49-F238E27FC236}">
                <a16:creationId xmlns:a16="http://schemas.microsoft.com/office/drawing/2014/main" id="{37A8188E-94E8-B1F0-7941-1348134244A7}"/>
              </a:ext>
            </a:extLst>
          </p:cNvPr>
          <p:cNvSpPr>
            <a:spLocks noGrp="1"/>
          </p:cNvSpPr>
          <p:nvPr>
            <p:ph type="ftr" idx="14"/>
          </p:nvPr>
        </p:nvSpPr>
        <p:spPr/>
        <p:txBody>
          <a:bodyPr/>
          <a:lstStyle/>
          <a:p>
            <a:r>
              <a:rPr lang="en-GB"/>
              <a:t>Rolf de Vegt, Qualcomm</a:t>
            </a:r>
            <a:endParaRPr lang="en-GB" dirty="0"/>
          </a:p>
        </p:txBody>
      </p:sp>
      <p:sp>
        <p:nvSpPr>
          <p:cNvPr id="4" name="Date Placeholder 3">
            <a:extLst>
              <a:ext uri="{FF2B5EF4-FFF2-40B4-BE49-F238E27FC236}">
                <a16:creationId xmlns:a16="http://schemas.microsoft.com/office/drawing/2014/main" id="{45C05CAF-EF99-29CD-B401-5635CB7F4F48}"/>
              </a:ext>
            </a:extLst>
          </p:cNvPr>
          <p:cNvSpPr>
            <a:spLocks noGrp="1"/>
          </p:cNvSpPr>
          <p:nvPr>
            <p:ph type="dt" idx="15"/>
          </p:nvPr>
        </p:nvSpPr>
        <p:spPr/>
        <p:txBody>
          <a:bodyPr/>
          <a:lstStyle/>
          <a:p>
            <a:r>
              <a:rPr lang="en-US"/>
              <a:t>September 2025</a:t>
            </a:r>
            <a:endParaRPr lang="en-GB" dirty="0"/>
          </a:p>
        </p:txBody>
      </p:sp>
      <p:pic>
        <p:nvPicPr>
          <p:cNvPr id="2" name="Picture 1">
            <a:extLst>
              <a:ext uri="{FF2B5EF4-FFF2-40B4-BE49-F238E27FC236}">
                <a16:creationId xmlns:a16="http://schemas.microsoft.com/office/drawing/2014/main" id="{634255BE-954A-111B-3EE7-5CC1C64AB6C9}"/>
              </a:ext>
            </a:extLst>
          </p:cNvPr>
          <p:cNvPicPr>
            <a:picLocks noChangeAspect="1"/>
          </p:cNvPicPr>
          <p:nvPr/>
        </p:nvPicPr>
        <p:blipFill>
          <a:blip r:embed="rId3"/>
          <a:stretch>
            <a:fillRect/>
          </a:stretch>
        </p:blipFill>
        <p:spPr>
          <a:xfrm>
            <a:off x="240793" y="1568641"/>
            <a:ext cx="6937437" cy="3799940"/>
          </a:xfrm>
          <a:prstGeom prst="rect">
            <a:avLst/>
          </a:prstGeom>
        </p:spPr>
      </p:pic>
      <p:sp>
        <p:nvSpPr>
          <p:cNvPr id="7" name="TextBox 6">
            <a:extLst>
              <a:ext uri="{FF2B5EF4-FFF2-40B4-BE49-F238E27FC236}">
                <a16:creationId xmlns:a16="http://schemas.microsoft.com/office/drawing/2014/main" id="{BD83413E-7E23-9824-9E36-C2C64AA18F8F}"/>
              </a:ext>
            </a:extLst>
          </p:cNvPr>
          <p:cNvSpPr txBox="1"/>
          <p:nvPr/>
        </p:nvSpPr>
        <p:spPr>
          <a:xfrm>
            <a:off x="4419600" y="5499800"/>
            <a:ext cx="4900803" cy="830997"/>
          </a:xfrm>
          <a:prstGeom prst="rect">
            <a:avLst/>
          </a:prstGeom>
          <a:noFill/>
          <a:ln w="19050">
            <a:solidFill>
              <a:schemeClr val="tx1"/>
            </a:solidFill>
          </a:ln>
        </p:spPr>
        <p:txBody>
          <a:bodyPr wrap="square" rtlCol="0">
            <a:spAutoFit/>
          </a:bodyPr>
          <a:lstStyle/>
          <a:p>
            <a:pPr marL="263604" indent="-263604">
              <a:buFont typeface="Arial" panose="020B0604020202020204" pitchFamily="34" charset="0"/>
              <a:buChar char="•"/>
            </a:pPr>
            <a:r>
              <a:rPr lang="en-US" sz="1600" i="1" dirty="0">
                <a:solidFill>
                  <a:schemeClr val="tx1"/>
                </a:solidFill>
                <a:latin typeface="+mn-lt"/>
              </a:rPr>
              <a:t>Frequency use is observed using a spectrum analyzer</a:t>
            </a:r>
          </a:p>
          <a:p>
            <a:pPr marL="263604" indent="-263604">
              <a:buFont typeface="Arial" panose="020B0604020202020204" pitchFamily="34" charset="0"/>
              <a:buChar char="•"/>
            </a:pPr>
            <a:r>
              <a:rPr lang="en-US" sz="1600" i="1" dirty="0">
                <a:solidFill>
                  <a:schemeClr val="tx1"/>
                </a:solidFill>
                <a:latin typeface="+mn-lt"/>
              </a:rPr>
              <a:t>MOS audio quality is approximate</a:t>
            </a:r>
          </a:p>
          <a:p>
            <a:pPr marL="263604" indent="-263604">
              <a:buFont typeface="Arial" panose="020B0604020202020204" pitchFamily="34" charset="0"/>
              <a:buChar char="•"/>
            </a:pPr>
            <a:r>
              <a:rPr lang="en-US" sz="1600" i="1" dirty="0">
                <a:solidFill>
                  <a:schemeClr val="tx1"/>
                </a:solidFill>
                <a:latin typeface="+mn-lt"/>
              </a:rPr>
              <a:t>UDP throughput is measured in a test tool </a:t>
            </a:r>
          </a:p>
        </p:txBody>
      </p:sp>
    </p:spTree>
    <p:extLst>
      <p:ext uri="{BB962C8B-B14F-4D97-AF65-F5344CB8AC3E}">
        <p14:creationId xmlns:p14="http://schemas.microsoft.com/office/powerpoint/2010/main" val="1365228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5B9D4-70D8-3C8B-0909-B30A896BE4C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6ACAA3D-A98E-0150-7510-D03E16E977F0}"/>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Observations on frequency band usage of the Device Under Test (NB)</a:t>
            </a:r>
            <a:endParaRPr lang="en-GB" dirty="0"/>
          </a:p>
        </p:txBody>
      </p:sp>
      <p:sp>
        <p:nvSpPr>
          <p:cNvPr id="4098" name="Rectangle 2">
            <a:extLst>
              <a:ext uri="{FF2B5EF4-FFF2-40B4-BE49-F238E27FC236}">
                <a16:creationId xmlns:a16="http://schemas.microsoft.com/office/drawing/2014/main" id="{B96A9CFF-CD9B-B076-C075-06B98E213C58}"/>
              </a:ext>
            </a:extLst>
          </p:cNvPr>
          <p:cNvSpPr>
            <a:spLocks noGrp="1" noChangeArrowheads="1"/>
          </p:cNvSpPr>
          <p:nvPr>
            <p:ph idx="1"/>
          </p:nvPr>
        </p:nvSpPr>
        <p:spPr>
          <a:xfrm>
            <a:off x="914401" y="2286000"/>
            <a:ext cx="10361084" cy="4113213"/>
          </a:xfrm>
          <a:ln/>
        </p:spPr>
        <p:txBody>
          <a:bodyPr/>
          <a:lstStyle/>
          <a:p>
            <a:pPr>
              <a:lnSpc>
                <a:spcPct val="96000"/>
              </a:lnSpc>
              <a:buFont typeface="Arial" panose="020B0604020202020204" pitchFamily="34" charset="0"/>
              <a:buChar char="•"/>
            </a:pPr>
            <a:r>
              <a:rPr lang="en-US" dirty="0"/>
              <a:t>Initial audio connection is made using the 2.4 GHz band </a:t>
            </a:r>
          </a:p>
          <a:p>
            <a:pPr lvl="1">
              <a:lnSpc>
                <a:spcPct val="96000"/>
              </a:lnSpc>
              <a:buFont typeface="Arial" panose="020B0604020202020204" pitchFamily="34" charset="0"/>
              <a:buChar char="•"/>
            </a:pPr>
            <a:r>
              <a:rPr lang="en-US" dirty="0"/>
              <a:t>Afterward all packets sent in 5 GHz (except some LE packets in the 2.4 GHz band)</a:t>
            </a:r>
          </a:p>
          <a:p>
            <a:pPr>
              <a:lnSpc>
                <a:spcPct val="96000"/>
              </a:lnSpc>
            </a:pPr>
            <a:endParaRPr lang="en-US" dirty="0"/>
          </a:p>
          <a:p>
            <a:pPr>
              <a:lnSpc>
                <a:spcPct val="96000"/>
              </a:lnSpc>
              <a:buFont typeface="Arial" panose="020B0604020202020204" pitchFamily="34" charset="0"/>
              <a:buChar char="•"/>
            </a:pPr>
            <a:r>
              <a:rPr lang="en-US" dirty="0"/>
              <a:t>Audio traffic is using 5 GHz with frequency hopping covering 123 MHz</a:t>
            </a:r>
          </a:p>
          <a:p>
            <a:pPr lvl="1">
              <a:lnSpc>
                <a:spcPct val="96000"/>
              </a:lnSpc>
              <a:buFont typeface="Arial" panose="020B0604020202020204" pitchFamily="34" charset="0"/>
              <a:buChar char="•"/>
            </a:pPr>
            <a:r>
              <a:rPr lang="en-US" dirty="0"/>
              <a:t>Spans 5.727 to 5.850 GHz range with lower usage at the edges</a:t>
            </a:r>
          </a:p>
          <a:p>
            <a:pPr>
              <a:lnSpc>
                <a:spcPct val="96000"/>
              </a:lnSpc>
              <a:buFont typeface="Arial" panose="020B0604020202020204" pitchFamily="34" charset="0"/>
              <a:buChar char="•"/>
            </a:pPr>
            <a:endParaRPr lang="en-US" dirty="0"/>
          </a:p>
          <a:p>
            <a:pPr>
              <a:lnSpc>
                <a:spcPct val="96000"/>
              </a:lnSpc>
              <a:buFont typeface="Arial" panose="020B0604020202020204" pitchFamily="34" charset="0"/>
              <a:buChar char="•"/>
            </a:pPr>
            <a:r>
              <a:rPr lang="en-US" dirty="0"/>
              <a:t>No usage of the 6 GHz band was observed</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8F8D6ABD-1165-F178-F237-E0BB4FDAFFA1}"/>
              </a:ext>
            </a:extLst>
          </p:cNvPr>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a:extLst>
              <a:ext uri="{FF2B5EF4-FFF2-40B4-BE49-F238E27FC236}">
                <a16:creationId xmlns:a16="http://schemas.microsoft.com/office/drawing/2014/main" id="{BE4A4749-0D0C-D0A3-438A-1423763F6AF4}"/>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9FD5AE99-C40C-EB00-9B8A-42E02C1303B0}"/>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463768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763A-FD0A-67A9-6FAE-706E5BA18C0F}"/>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3C75AA21-F733-1B19-35DD-9FB756EF0897}"/>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5 GHz Wi-Fi (160 MHz bandwidth) and NB Audio Scenarios Analyzed</a:t>
            </a:r>
            <a:endParaRPr lang="en-GB" dirty="0"/>
          </a:p>
        </p:txBody>
      </p:sp>
      <p:sp>
        <p:nvSpPr>
          <p:cNvPr id="4098" name="Rectangle 2">
            <a:extLst>
              <a:ext uri="{FF2B5EF4-FFF2-40B4-BE49-F238E27FC236}">
                <a16:creationId xmlns:a16="http://schemas.microsoft.com/office/drawing/2014/main" id="{B0B05CAC-00F7-ABFB-771A-C21E88704BB8}"/>
              </a:ext>
            </a:extLst>
          </p:cNvPr>
          <p:cNvSpPr>
            <a:spLocks noGrp="1" noChangeArrowheads="1"/>
          </p:cNvSpPr>
          <p:nvPr>
            <p:ph idx="1"/>
          </p:nvPr>
        </p:nvSpPr>
        <p:spPr>
          <a:xfrm>
            <a:off x="929217" y="1747966"/>
            <a:ext cx="10591799" cy="4113213"/>
          </a:xfrm>
          <a:ln/>
        </p:spPr>
        <p:txBody>
          <a:bodyPr/>
          <a:lstStyle/>
          <a:p>
            <a:pPr marL="263604" indent="-263604">
              <a:buFont typeface="Arial" panose="020B0604020202020204" pitchFamily="34" charset="0"/>
              <a:buChar char="•"/>
            </a:pPr>
            <a:r>
              <a:rPr lang="en-US" sz="1800" dirty="0">
                <a:solidFill>
                  <a:schemeClr val="tx1"/>
                </a:solidFill>
              </a:rPr>
              <a:t>Series of analyses focused on behavior and performance in a true spectrum sharing setting:</a:t>
            </a:r>
          </a:p>
          <a:p>
            <a:pPr marL="391990" lvl="1" indent="-263604">
              <a:buFont typeface="Arial" panose="020B0604020202020204" pitchFamily="34" charset="0"/>
              <a:buChar char="•"/>
            </a:pPr>
            <a:r>
              <a:rPr lang="en-US" sz="1400" dirty="0">
                <a:solidFill>
                  <a:schemeClr val="tx1"/>
                </a:solidFill>
              </a:rPr>
              <a:t>Full Buffer (FB), 40 Mbps and other traffic loads, 160 MHz Wi-Fi operation in UNII-3 Ch 163:</a:t>
            </a:r>
          </a:p>
          <a:p>
            <a:pPr marL="520374" lvl="2" indent="-263604">
              <a:buFont typeface="Arial" panose="020B0604020202020204" pitchFamily="34" charset="0"/>
              <a:buChar char="•"/>
            </a:pPr>
            <a:r>
              <a:rPr lang="en-US" sz="1400" dirty="0">
                <a:solidFill>
                  <a:schemeClr val="tx1"/>
                </a:solidFill>
              </a:rPr>
              <a:t>Wi-Fi spans from </a:t>
            </a:r>
            <a:r>
              <a:rPr lang="en-US" sz="1400" dirty="0">
                <a:solidFill>
                  <a:schemeClr val="tx1"/>
                </a:solidFill>
                <a:cs typeface="Microsoft Sans Serif" panose="020B0604020202020204" pitchFamily="34" charset="0"/>
              </a:rPr>
              <a:t>5.735 GHz to 5.895 GHz</a:t>
            </a:r>
          </a:p>
          <a:p>
            <a:pPr marL="520374" lvl="2" indent="-263604">
              <a:buFont typeface="Arial" panose="020B0604020202020204" pitchFamily="34" charset="0"/>
              <a:buChar char="•"/>
            </a:pPr>
            <a:r>
              <a:rPr lang="en-US" sz="1400" dirty="0">
                <a:solidFill>
                  <a:schemeClr val="tx1"/>
                </a:solidFill>
                <a:cs typeface="Microsoft Sans Serif" panose="020B0604020202020204" pitchFamily="34" charset="0"/>
              </a:rPr>
              <a:t>Observed NB operation spans from 5.727 GHz to 5.850 GHz</a:t>
            </a:r>
          </a:p>
          <a:p>
            <a:pPr marL="914400" lvl="2" indent="0"/>
            <a:r>
              <a:rPr lang="en-US" sz="1200" dirty="0">
                <a:solidFill>
                  <a:schemeClr val="tx1"/>
                </a:solidFill>
                <a:cs typeface="Microsoft Sans Serif" panose="020B0604020202020204" pitchFamily="34" charset="0"/>
              </a:rPr>
              <a:t>(i.e. 8 MHz has no overlap)</a:t>
            </a:r>
            <a:endParaRPr lang="en-GB" dirty="0"/>
          </a:p>
        </p:txBody>
      </p:sp>
      <p:sp>
        <p:nvSpPr>
          <p:cNvPr id="6" name="Slide Number Placeholder 5">
            <a:extLst>
              <a:ext uri="{FF2B5EF4-FFF2-40B4-BE49-F238E27FC236}">
                <a16:creationId xmlns:a16="http://schemas.microsoft.com/office/drawing/2014/main" id="{C3455B5A-80B8-BB20-0EEA-47E44737D83F}"/>
              </a:ext>
            </a:extLst>
          </p:cNvPr>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a:extLst>
              <a:ext uri="{FF2B5EF4-FFF2-40B4-BE49-F238E27FC236}">
                <a16:creationId xmlns:a16="http://schemas.microsoft.com/office/drawing/2014/main" id="{FEB7926E-8975-6FC5-F5C1-223194A23507}"/>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EF3FBF7C-36ED-C56A-605A-2CB14D22BB50}"/>
              </a:ext>
            </a:extLst>
          </p:cNvPr>
          <p:cNvSpPr>
            <a:spLocks noGrp="1"/>
          </p:cNvSpPr>
          <p:nvPr>
            <p:ph type="dt" idx="15"/>
          </p:nvPr>
        </p:nvSpPr>
        <p:spPr/>
        <p:txBody>
          <a:bodyPr/>
          <a:lstStyle/>
          <a:p>
            <a:r>
              <a:rPr lang="en-US" dirty="0"/>
              <a:t>September 2025</a:t>
            </a:r>
            <a:endParaRPr lang="en-GB" dirty="0"/>
          </a:p>
        </p:txBody>
      </p:sp>
      <p:graphicFrame>
        <p:nvGraphicFramePr>
          <p:cNvPr id="2" name="Content Placeholder 6">
            <a:extLst>
              <a:ext uri="{FF2B5EF4-FFF2-40B4-BE49-F238E27FC236}">
                <a16:creationId xmlns:a16="http://schemas.microsoft.com/office/drawing/2014/main" id="{1AB88F19-2FBD-9D20-7B1A-DE08FAD217D8}"/>
              </a:ext>
            </a:extLst>
          </p:cNvPr>
          <p:cNvGraphicFramePr>
            <a:graphicFrameLocks/>
          </p:cNvGraphicFramePr>
          <p:nvPr>
            <p:extLst>
              <p:ext uri="{D42A27DB-BD31-4B8C-83A1-F6EECF244321}">
                <p14:modId xmlns:p14="http://schemas.microsoft.com/office/powerpoint/2010/main" val="3067954534"/>
              </p:ext>
            </p:extLst>
          </p:nvPr>
        </p:nvGraphicFramePr>
        <p:xfrm>
          <a:off x="1219200" y="3315087"/>
          <a:ext cx="9525000" cy="2646800"/>
        </p:xfrm>
        <a:graphic>
          <a:graphicData uri="http://schemas.openxmlformats.org/drawingml/2006/table">
            <a:tbl>
              <a:tblPr firstRow="1" bandRow="1">
                <a:tableStyleId>{21E4AEA4-8DFA-4A89-87EB-49C32662AFE0}</a:tableStyleId>
              </a:tblPr>
              <a:tblGrid>
                <a:gridCol w="1023347">
                  <a:extLst>
                    <a:ext uri="{9D8B030D-6E8A-4147-A177-3AD203B41FA5}">
                      <a16:colId xmlns:a16="http://schemas.microsoft.com/office/drawing/2014/main" val="977079725"/>
                    </a:ext>
                  </a:extLst>
                </a:gridCol>
                <a:gridCol w="8501653">
                  <a:extLst>
                    <a:ext uri="{9D8B030D-6E8A-4147-A177-3AD203B41FA5}">
                      <a16:colId xmlns:a16="http://schemas.microsoft.com/office/drawing/2014/main" val="947141800"/>
                    </a:ext>
                  </a:extLst>
                </a:gridCol>
              </a:tblGrid>
              <a:tr h="355111">
                <a:tc>
                  <a:txBody>
                    <a:bodyPr/>
                    <a:lstStyle/>
                    <a:p>
                      <a:r>
                        <a:rPr lang="en-US" sz="1800" dirty="0"/>
                        <a:t>Scenario</a:t>
                      </a:r>
                    </a:p>
                  </a:txBody>
                  <a:tcPr marL="84352" marR="84352" marT="42176" marB="42176"/>
                </a:tc>
                <a:tc>
                  <a:txBody>
                    <a:bodyPr/>
                    <a:lstStyle/>
                    <a:p>
                      <a:endParaRPr lang="en-US" sz="1800"/>
                    </a:p>
                  </a:txBody>
                  <a:tcPr marL="84352" marR="84352" marT="42176" marB="42176"/>
                </a:tc>
                <a:extLst>
                  <a:ext uri="{0D108BD9-81ED-4DB2-BD59-A6C34878D82A}">
                    <a16:rowId xmlns:a16="http://schemas.microsoft.com/office/drawing/2014/main" val="1334076483"/>
                  </a:ext>
                </a:extLst>
              </a:tr>
              <a:tr h="559968">
                <a:tc>
                  <a:txBody>
                    <a:bodyPr/>
                    <a:lstStyle/>
                    <a:p>
                      <a:pPr algn="ctr"/>
                      <a:r>
                        <a:rPr lang="en-US" sz="1800" b="1" dirty="0"/>
                        <a:t>1</a:t>
                      </a:r>
                    </a:p>
                  </a:txBody>
                  <a:tcPr marL="84352" marR="84352" marT="42176" marB="42176"/>
                </a:tc>
                <a:tc>
                  <a:txBody>
                    <a:bodyPr/>
                    <a:lstStyle/>
                    <a:p>
                      <a:r>
                        <a:rPr lang="en-US" sz="1600" dirty="0"/>
                        <a:t>Impact of FB Wi-Fi operation on NB audio with a 30 seconds time overlap. </a:t>
                      </a:r>
                      <a:br>
                        <a:rPr lang="en-US" sz="1600" dirty="0"/>
                      </a:br>
                      <a:r>
                        <a:rPr lang="en-US" sz="1600" dirty="0"/>
                        <a:t>Observed audio quality and NB device behavior</a:t>
                      </a:r>
                    </a:p>
                  </a:txBody>
                  <a:tcPr marL="84352" marR="84352" marT="42176" marB="42176"/>
                </a:tc>
                <a:extLst>
                  <a:ext uri="{0D108BD9-81ED-4DB2-BD59-A6C34878D82A}">
                    <a16:rowId xmlns:a16="http://schemas.microsoft.com/office/drawing/2014/main" val="2913624419"/>
                  </a:ext>
                </a:extLst>
              </a:tr>
              <a:tr h="559968">
                <a:tc>
                  <a:txBody>
                    <a:bodyPr/>
                    <a:lstStyle/>
                    <a:p>
                      <a:pPr algn="ctr"/>
                      <a:r>
                        <a:rPr lang="en-US" sz="1800" b="1" dirty="0"/>
                        <a:t>2</a:t>
                      </a:r>
                    </a:p>
                  </a:txBody>
                  <a:tcPr marL="84352" marR="84352" marT="42176" marB="42176"/>
                </a:tc>
                <a:tc>
                  <a:txBody>
                    <a:bodyPr/>
                    <a:lstStyle/>
                    <a:p>
                      <a:r>
                        <a:rPr lang="en-US" sz="1600" dirty="0">
                          <a:solidFill>
                            <a:schemeClr val="tx1"/>
                          </a:solidFill>
                        </a:rPr>
                        <a:t>Impact of NB audio operation on FB Wi-Fi throughput with a 25 seconds time overlap. Observed Wi-Fi throughput over time</a:t>
                      </a:r>
                      <a:endParaRPr lang="en-US" sz="1600" dirty="0"/>
                    </a:p>
                  </a:txBody>
                  <a:tcPr marL="84352" marR="84352" marT="42176" marB="42176"/>
                </a:tc>
                <a:extLst>
                  <a:ext uri="{0D108BD9-81ED-4DB2-BD59-A6C34878D82A}">
                    <a16:rowId xmlns:a16="http://schemas.microsoft.com/office/drawing/2014/main" val="4253177504"/>
                  </a:ext>
                </a:extLst>
              </a:tr>
              <a:tr h="559968">
                <a:tc>
                  <a:txBody>
                    <a:bodyPr/>
                    <a:lstStyle/>
                    <a:p>
                      <a:pPr algn="ctr"/>
                      <a:r>
                        <a:rPr lang="en-US" sz="1800" b="1" dirty="0"/>
                        <a:t>3</a:t>
                      </a:r>
                    </a:p>
                  </a:txBody>
                  <a:tcPr marL="84352" marR="84352" marT="42176" marB="421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Impact of 40 Mbps* Wi-Fi operation on NB audio with a 30 seconds time overlap. Observed audio quality and NB device behavior</a:t>
                      </a:r>
                    </a:p>
                  </a:txBody>
                  <a:tcPr marL="84352" marR="84352" marT="42176" marB="42176"/>
                </a:tc>
                <a:extLst>
                  <a:ext uri="{0D108BD9-81ED-4DB2-BD59-A6C34878D82A}">
                    <a16:rowId xmlns:a16="http://schemas.microsoft.com/office/drawing/2014/main" val="129528767"/>
                  </a:ext>
                </a:extLst>
              </a:tr>
              <a:tr h="559968">
                <a:tc>
                  <a:txBody>
                    <a:bodyPr/>
                    <a:lstStyle/>
                    <a:p>
                      <a:pPr algn="ctr"/>
                      <a:r>
                        <a:rPr lang="en-US" sz="1800" b="1" dirty="0"/>
                        <a:t>4</a:t>
                      </a:r>
                    </a:p>
                  </a:txBody>
                  <a:tcPr marL="84352" marR="84352" marT="42176" marB="421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Impact of NB audio operation on 40 Mbps* Wi-Fi throughput with a 30 seconds time overlap. Observed Wi-Fi throughput and latency over time</a:t>
                      </a:r>
                      <a:endParaRPr lang="en-US" sz="1600" dirty="0"/>
                    </a:p>
                  </a:txBody>
                  <a:tcPr marL="84352" marR="84352" marT="42176" marB="42176"/>
                </a:tc>
                <a:extLst>
                  <a:ext uri="{0D108BD9-81ED-4DB2-BD59-A6C34878D82A}">
                    <a16:rowId xmlns:a16="http://schemas.microsoft.com/office/drawing/2014/main" val="1697914096"/>
                  </a:ext>
                </a:extLst>
              </a:tr>
            </a:tbl>
          </a:graphicData>
        </a:graphic>
      </p:graphicFrame>
      <p:sp>
        <p:nvSpPr>
          <p:cNvPr id="3" name="TextBox 2">
            <a:extLst>
              <a:ext uri="{FF2B5EF4-FFF2-40B4-BE49-F238E27FC236}">
                <a16:creationId xmlns:a16="http://schemas.microsoft.com/office/drawing/2014/main" id="{B08389FF-C2E0-BA13-957D-C35B181C540D}"/>
              </a:ext>
            </a:extLst>
          </p:cNvPr>
          <p:cNvSpPr txBox="1"/>
          <p:nvPr/>
        </p:nvSpPr>
        <p:spPr>
          <a:xfrm>
            <a:off x="2237217" y="6058927"/>
            <a:ext cx="7608558" cy="338554"/>
          </a:xfrm>
          <a:prstGeom prst="rect">
            <a:avLst/>
          </a:prstGeom>
          <a:noFill/>
        </p:spPr>
        <p:txBody>
          <a:bodyPr wrap="none" rtlCol="0">
            <a:spAutoFit/>
          </a:bodyPr>
          <a:lstStyle/>
          <a:p>
            <a:r>
              <a:rPr lang="en-US" sz="1600" dirty="0">
                <a:solidFill>
                  <a:schemeClr val="tx1"/>
                </a:solidFill>
                <a:latin typeface="+mn-lt"/>
              </a:rPr>
              <a:t>* In addition to a 40 Mbps Wi-Fi traffic load, we analyzed: 80, 160, 320, 640, 1280 Mbps </a:t>
            </a:r>
          </a:p>
        </p:txBody>
      </p:sp>
    </p:spTree>
    <p:extLst>
      <p:ext uri="{BB962C8B-B14F-4D97-AF65-F5344CB8AC3E}">
        <p14:creationId xmlns:p14="http://schemas.microsoft.com/office/powerpoint/2010/main" val="776357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9B9A4-6355-BDD6-D58B-E591FCD06BFC}"/>
            </a:ext>
          </a:extLst>
        </p:cNvPr>
        <p:cNvGrpSpPr/>
        <p:nvPr/>
      </p:nvGrpSpPr>
      <p:grpSpPr>
        <a:xfrm>
          <a:off x="0" y="0"/>
          <a:ext cx="0" cy="0"/>
          <a:chOff x="0" y="0"/>
          <a:chExt cx="0" cy="0"/>
        </a:xfrm>
      </p:grpSpPr>
      <p:pic>
        <p:nvPicPr>
          <p:cNvPr id="41" name="Picture 40">
            <a:extLst>
              <a:ext uri="{FF2B5EF4-FFF2-40B4-BE49-F238E27FC236}">
                <a16:creationId xmlns:a16="http://schemas.microsoft.com/office/drawing/2014/main" id="{36F1405C-64CB-FF5B-A884-4783BBD608EE}"/>
              </a:ext>
            </a:extLst>
          </p:cNvPr>
          <p:cNvPicPr>
            <a:picLocks noChangeAspect="1"/>
          </p:cNvPicPr>
          <p:nvPr/>
        </p:nvPicPr>
        <p:blipFill>
          <a:blip r:embed="rId5"/>
          <a:stretch>
            <a:fillRect/>
          </a:stretch>
        </p:blipFill>
        <p:spPr>
          <a:xfrm>
            <a:off x="929217" y="3606572"/>
            <a:ext cx="5980259" cy="2920807"/>
          </a:xfrm>
          <a:prstGeom prst="rect">
            <a:avLst/>
          </a:prstGeom>
        </p:spPr>
      </p:pic>
      <p:sp>
        <p:nvSpPr>
          <p:cNvPr id="4097" name="Rectangle 1">
            <a:extLst>
              <a:ext uri="{FF2B5EF4-FFF2-40B4-BE49-F238E27FC236}">
                <a16:creationId xmlns:a16="http://schemas.microsoft.com/office/drawing/2014/main" id="{5BD85025-EFD8-5349-5B87-0AB45DF0DD94}"/>
              </a:ext>
            </a:extLst>
          </p:cNvPr>
          <p:cNvSpPr>
            <a:spLocks noGrp="1" noChangeArrowheads="1"/>
          </p:cNvSpPr>
          <p:nvPr>
            <p:ph type="title"/>
          </p:nvPr>
        </p:nvSpPr>
        <p:spPr>
          <a:xfrm>
            <a:off x="807547" y="347186"/>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Scenario 1. Impact of Wi-Fi operation on NB audio</a:t>
            </a:r>
            <a:endParaRPr lang="en-GB" dirty="0"/>
          </a:p>
        </p:txBody>
      </p:sp>
      <p:sp>
        <p:nvSpPr>
          <p:cNvPr id="6" name="Slide Number Placeholder 5">
            <a:extLst>
              <a:ext uri="{FF2B5EF4-FFF2-40B4-BE49-F238E27FC236}">
                <a16:creationId xmlns:a16="http://schemas.microsoft.com/office/drawing/2014/main" id="{B7200486-79D4-2F6F-6257-B7AF0A32818E}"/>
              </a:ext>
            </a:extLst>
          </p:cNvPr>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a:extLst>
              <a:ext uri="{FF2B5EF4-FFF2-40B4-BE49-F238E27FC236}">
                <a16:creationId xmlns:a16="http://schemas.microsoft.com/office/drawing/2014/main" id="{3E195EDE-B93F-0FA7-3835-544735D988D0}"/>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AE13B6E9-70B4-CE32-A6FB-A9B3BE1A06A5}"/>
              </a:ext>
            </a:extLst>
          </p:cNvPr>
          <p:cNvSpPr>
            <a:spLocks noGrp="1"/>
          </p:cNvSpPr>
          <p:nvPr>
            <p:ph type="dt" idx="15"/>
          </p:nvPr>
        </p:nvSpPr>
        <p:spPr/>
        <p:txBody>
          <a:bodyPr/>
          <a:lstStyle/>
          <a:p>
            <a:r>
              <a:rPr lang="en-US" dirty="0"/>
              <a:t>September 2025</a:t>
            </a:r>
            <a:endParaRPr lang="en-GB" dirty="0"/>
          </a:p>
        </p:txBody>
      </p:sp>
      <p:sp>
        <p:nvSpPr>
          <p:cNvPr id="7" name="TextBox 6">
            <a:extLst>
              <a:ext uri="{FF2B5EF4-FFF2-40B4-BE49-F238E27FC236}">
                <a16:creationId xmlns:a16="http://schemas.microsoft.com/office/drawing/2014/main" id="{A60FE2D1-0E93-1F73-72C0-BF3CF86E81E3}"/>
              </a:ext>
            </a:extLst>
          </p:cNvPr>
          <p:cNvSpPr txBox="1"/>
          <p:nvPr/>
        </p:nvSpPr>
        <p:spPr>
          <a:xfrm>
            <a:off x="929217" y="1316891"/>
            <a:ext cx="6214540" cy="2367699"/>
          </a:xfrm>
          <a:prstGeom prst="rect">
            <a:avLst/>
          </a:prstGeom>
          <a:noFill/>
        </p:spPr>
        <p:txBody>
          <a:bodyPr wrap="square">
            <a:spAutoFit/>
          </a:bodyPr>
          <a:lstStyle/>
          <a:p>
            <a:pPr marL="237244" indent="-237244">
              <a:lnSpc>
                <a:spcPct val="96000"/>
              </a:lnSpc>
              <a:buFont typeface="+mj-lt"/>
              <a:buAutoNum type="arabicPeriod"/>
            </a:pPr>
            <a:r>
              <a:rPr lang="en-US" sz="1400" dirty="0">
                <a:solidFill>
                  <a:srgbClr val="000000"/>
                </a:solidFill>
                <a:latin typeface="+mn-lt"/>
                <a:cs typeface="Microsoft Sans Serif" panose="020B0604020202020204" pitchFamily="34" charset="0"/>
              </a:rPr>
              <a:t>NB audio starts, no Wi-Fi traffic, audio quality is good</a:t>
            </a:r>
          </a:p>
          <a:p>
            <a:pPr marL="237244" indent="-237244">
              <a:lnSpc>
                <a:spcPct val="96000"/>
              </a:lnSpc>
              <a:buFont typeface="+mj-lt"/>
              <a:buAutoNum type="arabicPeriod"/>
            </a:pPr>
            <a:r>
              <a:rPr lang="en-US" sz="1400" dirty="0">
                <a:solidFill>
                  <a:srgbClr val="000000"/>
                </a:solidFill>
                <a:latin typeface="+mn-lt"/>
                <a:cs typeface="Microsoft Sans Serif" panose="020B0604020202020204" pitchFamily="34" charset="0"/>
              </a:rPr>
              <a:t>20 seconds later, Wi-Fi traffic started. NB audio traffic remained on 5 GHz (for  ~12 seconds). audio quality degrades – due to collision of Wi-Fi and NB audio packets</a:t>
            </a:r>
          </a:p>
          <a:p>
            <a:pPr marL="237244" indent="-237244">
              <a:lnSpc>
                <a:spcPct val="96000"/>
              </a:lnSpc>
              <a:buFont typeface="+mj-lt"/>
              <a:buAutoNum type="arabicPeriod"/>
            </a:pPr>
            <a:r>
              <a:rPr lang="en-US" sz="1400" dirty="0">
                <a:solidFill>
                  <a:srgbClr val="000000"/>
                </a:solidFill>
                <a:latin typeface="+mn-lt"/>
                <a:cs typeface="Microsoft Sans Serif" panose="020B0604020202020204" pitchFamily="34" charset="0"/>
              </a:rPr>
              <a:t>After ~12 seconds, observed audio mostly transitioned to 2.4 GHz (noticed ~1 sec of silence in between), though some NB packets still seen in 5 GHz. Audio quality is now very glitchy &amp; almost not acceptable</a:t>
            </a:r>
          </a:p>
          <a:p>
            <a:pPr marL="237244" indent="-237244">
              <a:lnSpc>
                <a:spcPct val="96000"/>
              </a:lnSpc>
              <a:buFont typeface="+mj-lt"/>
              <a:buAutoNum type="arabicPeriod"/>
            </a:pPr>
            <a:r>
              <a:rPr lang="en-US" sz="1400" dirty="0">
                <a:solidFill>
                  <a:srgbClr val="000000"/>
                </a:solidFill>
                <a:latin typeface="+mn-lt"/>
                <a:cs typeface="Microsoft Sans Serif" panose="020B0604020202020204" pitchFamily="34" charset="0"/>
              </a:rPr>
              <a:t>Audio quality recovers (perceived quality is slightly inferior compared to start of the test) when the Wi-Fi throughput traffic stopped</a:t>
            </a:r>
          </a:p>
          <a:p>
            <a:pPr algn="l">
              <a:lnSpc>
                <a:spcPct val="96000"/>
              </a:lnSpc>
            </a:pPr>
            <a:endParaRPr lang="en-US" sz="1400" dirty="0">
              <a:solidFill>
                <a:srgbClr val="C00000"/>
              </a:solidFill>
              <a:latin typeface="+mn-lt"/>
              <a:cs typeface="Microsoft Sans Serif" panose="020B0604020202020204" pitchFamily="34" charset="0"/>
            </a:endParaRPr>
          </a:p>
          <a:p>
            <a:pPr algn="l">
              <a:lnSpc>
                <a:spcPct val="96000"/>
              </a:lnSpc>
            </a:pPr>
            <a:r>
              <a:rPr lang="en-US" sz="1400" dirty="0">
                <a:solidFill>
                  <a:schemeClr val="tx1"/>
                </a:solidFill>
                <a:latin typeface="+mn-lt"/>
                <a:cs typeface="Microsoft Sans Serif" panose="020B0604020202020204" pitchFamily="34" charset="0"/>
              </a:rPr>
              <a:t>Audio stays on 5 and 2.4 GHz until Earbuds are disconnected and connected again</a:t>
            </a:r>
          </a:p>
        </p:txBody>
      </p:sp>
      <p:pic>
        <p:nvPicPr>
          <p:cNvPr id="43" name="Picture 42">
            <a:extLst>
              <a:ext uri="{FF2B5EF4-FFF2-40B4-BE49-F238E27FC236}">
                <a16:creationId xmlns:a16="http://schemas.microsoft.com/office/drawing/2014/main" id="{175F7522-683B-3031-0DE6-D9327D33CC70}"/>
              </a:ext>
            </a:extLst>
          </p:cNvPr>
          <p:cNvPicPr>
            <a:picLocks noChangeAspect="1"/>
          </p:cNvPicPr>
          <p:nvPr/>
        </p:nvPicPr>
        <p:blipFill>
          <a:blip r:embed="rId6"/>
          <a:stretch>
            <a:fillRect/>
          </a:stretch>
        </p:blipFill>
        <p:spPr>
          <a:xfrm>
            <a:off x="7473052" y="3202563"/>
            <a:ext cx="4246026" cy="3027807"/>
          </a:xfrm>
          <a:prstGeom prst="rect">
            <a:avLst/>
          </a:prstGeom>
        </p:spPr>
      </p:pic>
      <p:grpSp>
        <p:nvGrpSpPr>
          <p:cNvPr id="44" name="Group 43">
            <a:extLst>
              <a:ext uri="{FF2B5EF4-FFF2-40B4-BE49-F238E27FC236}">
                <a16:creationId xmlns:a16="http://schemas.microsoft.com/office/drawing/2014/main" id="{8E0D0D3A-DB7D-A31B-0D7A-285B9AFB1995}"/>
              </a:ext>
            </a:extLst>
          </p:cNvPr>
          <p:cNvGrpSpPr/>
          <p:nvPr/>
        </p:nvGrpSpPr>
        <p:grpSpPr>
          <a:xfrm>
            <a:off x="8915400" y="1482779"/>
            <a:ext cx="2133612" cy="1166043"/>
            <a:chOff x="8050638" y="1630622"/>
            <a:chExt cx="2133612" cy="1166043"/>
          </a:xfrm>
        </p:grpSpPr>
        <p:sp>
          <p:nvSpPr>
            <p:cNvPr id="45" name="Rectangle 44">
              <a:extLst>
                <a:ext uri="{FF2B5EF4-FFF2-40B4-BE49-F238E27FC236}">
                  <a16:creationId xmlns:a16="http://schemas.microsoft.com/office/drawing/2014/main" id="{56B6035D-96E7-9875-5EC7-72DF2C14601F}"/>
                </a:ext>
              </a:extLst>
            </p:cNvPr>
            <p:cNvSpPr/>
            <p:nvPr/>
          </p:nvSpPr>
          <p:spPr>
            <a:xfrm>
              <a:off x="8050638" y="1630622"/>
              <a:ext cx="2133611" cy="1166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sp>
          <p:nvSpPr>
            <p:cNvPr id="46" name="TextBox 45">
              <a:extLst>
                <a:ext uri="{FF2B5EF4-FFF2-40B4-BE49-F238E27FC236}">
                  <a16:creationId xmlns:a16="http://schemas.microsoft.com/office/drawing/2014/main" id="{37A22AC1-B48E-D71D-7251-6B4806261F03}"/>
                </a:ext>
              </a:extLst>
            </p:cNvPr>
            <p:cNvSpPr txBox="1"/>
            <p:nvPr/>
          </p:nvSpPr>
          <p:spPr>
            <a:xfrm>
              <a:off x="8050639" y="1691760"/>
              <a:ext cx="2133611" cy="149977"/>
            </a:xfrm>
            <a:prstGeom prst="rect">
              <a:avLst/>
            </a:prstGeom>
          </p:spPr>
          <p:txBody>
            <a:bodyPr wrap="square" lIns="0" tIns="0" rIns="0" bIns="0" rtlCol="0">
              <a:spAutoFit/>
            </a:bodyPr>
            <a:lstStyle/>
            <a:p>
              <a:pPr algn="ctr">
                <a:lnSpc>
                  <a:spcPct val="96000"/>
                </a:lnSpc>
              </a:pPr>
              <a:r>
                <a:rPr lang="en-US" sz="1015" dirty="0">
                  <a:solidFill>
                    <a:srgbClr val="000000"/>
                  </a:solidFill>
                  <a:latin typeface="Aptos" panose="020B0004020202020204" pitchFamily="34" charset="0"/>
                  <a:cs typeface="Microsoft Sans Serif" panose="020B0604020202020204" pitchFamily="34" charset="0"/>
                </a:rPr>
                <a:t>Full 60 seconds audio recording</a:t>
              </a:r>
            </a:p>
          </p:txBody>
        </p:sp>
        <p:pic>
          <p:nvPicPr>
            <p:cNvPr id="47" name="Harv2">
              <a:hlinkClick r:id="" action="ppaction://media"/>
              <a:extLst>
                <a:ext uri="{FF2B5EF4-FFF2-40B4-BE49-F238E27FC236}">
                  <a16:creationId xmlns:a16="http://schemas.microsoft.com/office/drawing/2014/main" id="{205AB552-E40B-C230-2DAF-53DEB7E70E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58421" y="1963550"/>
              <a:ext cx="562347" cy="562347"/>
            </a:xfrm>
            <a:prstGeom prst="rect">
              <a:avLst/>
            </a:prstGeom>
          </p:spPr>
        </p:pic>
      </p:grpSp>
    </p:spTree>
    <p:extLst>
      <p:ext uri="{BB962C8B-B14F-4D97-AF65-F5344CB8AC3E}">
        <p14:creationId xmlns:p14="http://schemas.microsoft.com/office/powerpoint/2010/main" val="2975613383"/>
      </p:ext>
    </p:extLst>
  </p:cSld>
  <p:clrMapOvr>
    <a:masterClrMapping/>
  </p:clrMapOvr>
  <p:transition spd="med"/>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80B9-1CFB-4837-6B9E-317614A7558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FF768EB0-700A-FA99-D167-CE377FDB63C2}"/>
              </a:ext>
            </a:extLst>
          </p:cNvPr>
          <p:cNvSpPr>
            <a:spLocks noGrp="1" noChangeArrowheads="1"/>
          </p:cNvSpPr>
          <p:nvPr>
            <p:ph type="title"/>
          </p:nvPr>
        </p:nvSpPr>
        <p:spPr>
          <a:xfrm>
            <a:off x="915458" y="447744"/>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Scenario 1. Perceived MOS in four segments</a:t>
            </a:r>
            <a:endParaRPr lang="en-GB" dirty="0"/>
          </a:p>
        </p:txBody>
      </p:sp>
      <p:sp>
        <p:nvSpPr>
          <p:cNvPr id="6" name="Slide Number Placeholder 5">
            <a:extLst>
              <a:ext uri="{FF2B5EF4-FFF2-40B4-BE49-F238E27FC236}">
                <a16:creationId xmlns:a16="http://schemas.microsoft.com/office/drawing/2014/main" id="{DEEEB10B-FF7B-9C56-42B3-FE64E0287653}"/>
              </a:ext>
            </a:extLst>
          </p:cNvPr>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a:extLst>
              <a:ext uri="{FF2B5EF4-FFF2-40B4-BE49-F238E27FC236}">
                <a16:creationId xmlns:a16="http://schemas.microsoft.com/office/drawing/2014/main" id="{1F142D4A-CA8B-2D77-16C4-B665A1E51E96}"/>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E3EFB386-4ADE-FDB6-C459-5F71116CD920}"/>
              </a:ext>
            </a:extLst>
          </p:cNvPr>
          <p:cNvSpPr>
            <a:spLocks noGrp="1"/>
          </p:cNvSpPr>
          <p:nvPr>
            <p:ph type="dt" idx="15"/>
          </p:nvPr>
        </p:nvSpPr>
        <p:spPr/>
        <p:txBody>
          <a:bodyPr/>
          <a:lstStyle/>
          <a:p>
            <a:r>
              <a:rPr lang="en-US" dirty="0"/>
              <a:t>September 2025</a:t>
            </a:r>
            <a:endParaRPr lang="en-GB" dirty="0"/>
          </a:p>
        </p:txBody>
      </p:sp>
      <p:pic>
        <p:nvPicPr>
          <p:cNvPr id="2" name="Picture 1">
            <a:extLst>
              <a:ext uri="{FF2B5EF4-FFF2-40B4-BE49-F238E27FC236}">
                <a16:creationId xmlns:a16="http://schemas.microsoft.com/office/drawing/2014/main" id="{B51AB61E-A679-8863-D51C-9992A824367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302029" y="1380832"/>
            <a:ext cx="4850282" cy="2379516"/>
          </a:xfrm>
          <a:prstGeom prst="rect">
            <a:avLst/>
          </a:prstGeom>
          <a:ln>
            <a:solidFill>
              <a:schemeClr val="tx1"/>
            </a:solidFill>
          </a:ln>
        </p:spPr>
      </p:pic>
      <p:pic>
        <p:nvPicPr>
          <p:cNvPr id="3" name="Picture 2">
            <a:extLst>
              <a:ext uri="{FF2B5EF4-FFF2-40B4-BE49-F238E27FC236}">
                <a16:creationId xmlns:a16="http://schemas.microsoft.com/office/drawing/2014/main" id="{76D60A46-FA1B-D320-488C-919185C9D776}"/>
              </a:ext>
            </a:extLst>
          </p:cNvPr>
          <p:cNvPicPr>
            <a:picLocks noChangeAspect="1"/>
          </p:cNvPicPr>
          <p:nvPr/>
        </p:nvPicPr>
        <p:blipFill>
          <a:blip r:embed="rId12"/>
          <a:stretch>
            <a:fillRect/>
          </a:stretch>
        </p:blipFill>
        <p:spPr>
          <a:xfrm>
            <a:off x="845304" y="1383160"/>
            <a:ext cx="4260097" cy="2404039"/>
          </a:xfrm>
          <a:prstGeom prst="rect">
            <a:avLst/>
          </a:prstGeom>
          <a:ln>
            <a:solidFill>
              <a:schemeClr val="tx1"/>
            </a:solidFill>
          </a:ln>
        </p:spPr>
      </p:pic>
      <p:pic>
        <p:nvPicPr>
          <p:cNvPr id="7" name="Picture 6">
            <a:extLst>
              <a:ext uri="{FF2B5EF4-FFF2-40B4-BE49-F238E27FC236}">
                <a16:creationId xmlns:a16="http://schemas.microsoft.com/office/drawing/2014/main" id="{0708F1A9-883F-DF12-CEBE-1A92A9BBED2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04136" y="3982454"/>
            <a:ext cx="4448175" cy="2458392"/>
          </a:xfrm>
          <a:prstGeom prst="rect">
            <a:avLst/>
          </a:prstGeom>
          <a:ln>
            <a:solidFill>
              <a:schemeClr val="tx1"/>
            </a:solidFill>
          </a:ln>
        </p:spPr>
      </p:pic>
      <p:sp>
        <p:nvSpPr>
          <p:cNvPr id="8" name="TextBox 7">
            <a:extLst>
              <a:ext uri="{FF2B5EF4-FFF2-40B4-BE49-F238E27FC236}">
                <a16:creationId xmlns:a16="http://schemas.microsoft.com/office/drawing/2014/main" id="{C42EF698-2036-6A64-1FB1-745F41760AA5}"/>
              </a:ext>
            </a:extLst>
          </p:cNvPr>
          <p:cNvSpPr txBox="1"/>
          <p:nvPr/>
        </p:nvSpPr>
        <p:spPr>
          <a:xfrm>
            <a:off x="1158489" y="1433542"/>
            <a:ext cx="2081539" cy="118174"/>
          </a:xfrm>
          <a:prstGeom prst="rect">
            <a:avLst/>
          </a:prstGeom>
        </p:spPr>
        <p:txBody>
          <a:bodyPr wrap="square" lIns="0" tIns="0" rIns="0" bIns="0" rtlCol="0">
            <a:spAutoFit/>
          </a:bodyPr>
          <a:lstStyle/>
          <a:p>
            <a:pPr algn="l">
              <a:lnSpc>
                <a:spcPct val="96000"/>
              </a:lnSpc>
            </a:pPr>
            <a:r>
              <a:rPr lang="en-US" sz="800" dirty="0">
                <a:solidFill>
                  <a:srgbClr val="FF0000"/>
                </a:solidFill>
                <a:latin typeface="Aptos" panose="020B0004020202020204" pitchFamily="34" charset="0"/>
                <a:cs typeface="Microsoft Sans Serif" panose="020B0604020202020204" pitchFamily="34" charset="0"/>
              </a:rPr>
              <a:t>1. NB audio, no Wi-Fi (20 sec)</a:t>
            </a:r>
          </a:p>
        </p:txBody>
      </p:sp>
      <p:sp>
        <p:nvSpPr>
          <p:cNvPr id="9" name="TextBox 8">
            <a:extLst>
              <a:ext uri="{FF2B5EF4-FFF2-40B4-BE49-F238E27FC236}">
                <a16:creationId xmlns:a16="http://schemas.microsoft.com/office/drawing/2014/main" id="{1BAFC0C1-6DF7-2B07-0F2A-1C6FD8D042F6}"/>
              </a:ext>
            </a:extLst>
          </p:cNvPr>
          <p:cNvSpPr txBox="1"/>
          <p:nvPr/>
        </p:nvSpPr>
        <p:spPr>
          <a:xfrm>
            <a:off x="6652481" y="1453870"/>
            <a:ext cx="2074689" cy="118174"/>
          </a:xfrm>
          <a:prstGeom prst="rect">
            <a:avLst/>
          </a:prstGeom>
        </p:spPr>
        <p:txBody>
          <a:bodyPr wrap="square" lIns="0" tIns="0" rIns="0" bIns="0" rtlCol="0">
            <a:spAutoFit/>
          </a:bodyPr>
          <a:lstStyle/>
          <a:p>
            <a:pPr algn="l">
              <a:lnSpc>
                <a:spcPct val="96000"/>
              </a:lnSpc>
            </a:pPr>
            <a:r>
              <a:rPr lang="en-US" sz="800" dirty="0">
                <a:solidFill>
                  <a:srgbClr val="FF0000"/>
                </a:solidFill>
                <a:latin typeface="Aptos" panose="020B0004020202020204" pitchFamily="34" charset="0"/>
                <a:cs typeface="Microsoft Sans Serif" panose="020B0604020202020204" pitchFamily="34" charset="0"/>
              </a:rPr>
              <a:t>2. Wi-Fi starts, NB still on 5 GHz (~12 sec)</a:t>
            </a:r>
          </a:p>
        </p:txBody>
      </p:sp>
      <p:sp>
        <p:nvSpPr>
          <p:cNvPr id="10" name="TextBox 9">
            <a:extLst>
              <a:ext uri="{FF2B5EF4-FFF2-40B4-BE49-F238E27FC236}">
                <a16:creationId xmlns:a16="http://schemas.microsoft.com/office/drawing/2014/main" id="{D2D0978B-5022-55CF-20AC-986451CF6B15}"/>
              </a:ext>
            </a:extLst>
          </p:cNvPr>
          <p:cNvSpPr txBox="1"/>
          <p:nvPr/>
        </p:nvSpPr>
        <p:spPr>
          <a:xfrm>
            <a:off x="7024144" y="4048578"/>
            <a:ext cx="1815055" cy="236347"/>
          </a:xfrm>
          <a:prstGeom prst="rect">
            <a:avLst/>
          </a:prstGeom>
        </p:spPr>
        <p:txBody>
          <a:bodyPr wrap="square" lIns="0" tIns="0" rIns="0" bIns="0" rtlCol="0">
            <a:spAutoFit/>
          </a:bodyPr>
          <a:lstStyle/>
          <a:p>
            <a:pPr algn="l">
              <a:lnSpc>
                <a:spcPct val="96000"/>
              </a:lnSpc>
            </a:pPr>
            <a:r>
              <a:rPr lang="en-US" sz="800" dirty="0">
                <a:solidFill>
                  <a:srgbClr val="FF0000"/>
                </a:solidFill>
                <a:latin typeface="Aptos" panose="020B0004020202020204" pitchFamily="34" charset="0"/>
                <a:cs typeface="Microsoft Sans Serif" panose="020B0604020202020204" pitchFamily="34" charset="0"/>
              </a:rPr>
              <a:t>4. NB audio continued on both 2.4 and 5 GHz after Wi-Fi traffic stopped (15 sec)</a:t>
            </a:r>
          </a:p>
        </p:txBody>
      </p:sp>
      <p:pic>
        <p:nvPicPr>
          <p:cNvPr id="11" name="Picture 10">
            <a:extLst>
              <a:ext uri="{FF2B5EF4-FFF2-40B4-BE49-F238E27FC236}">
                <a16:creationId xmlns:a16="http://schemas.microsoft.com/office/drawing/2014/main" id="{3434F5FE-C40F-5849-BE84-EE645C6085A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845305" y="3951864"/>
            <a:ext cx="5377188" cy="2404039"/>
          </a:xfrm>
          <a:prstGeom prst="rect">
            <a:avLst/>
          </a:prstGeom>
          <a:ln>
            <a:solidFill>
              <a:schemeClr val="tx1"/>
            </a:solidFill>
          </a:ln>
        </p:spPr>
      </p:pic>
      <p:sp>
        <p:nvSpPr>
          <p:cNvPr id="12" name="TextBox 11">
            <a:extLst>
              <a:ext uri="{FF2B5EF4-FFF2-40B4-BE49-F238E27FC236}">
                <a16:creationId xmlns:a16="http://schemas.microsoft.com/office/drawing/2014/main" id="{7A7A3780-5297-BC0E-5FC1-C121CB7491F2}"/>
              </a:ext>
            </a:extLst>
          </p:cNvPr>
          <p:cNvSpPr txBox="1"/>
          <p:nvPr/>
        </p:nvSpPr>
        <p:spPr>
          <a:xfrm>
            <a:off x="1215964" y="4033315"/>
            <a:ext cx="2446728" cy="236347"/>
          </a:xfrm>
          <a:prstGeom prst="rect">
            <a:avLst/>
          </a:prstGeom>
        </p:spPr>
        <p:txBody>
          <a:bodyPr wrap="square" lIns="0" tIns="0" rIns="0" bIns="0" rtlCol="0">
            <a:spAutoFit/>
          </a:bodyPr>
          <a:lstStyle/>
          <a:p>
            <a:pPr algn="l">
              <a:lnSpc>
                <a:spcPct val="96000"/>
              </a:lnSpc>
            </a:pPr>
            <a:r>
              <a:rPr lang="en-US" sz="800" dirty="0">
                <a:solidFill>
                  <a:srgbClr val="FF0000"/>
                </a:solidFill>
                <a:latin typeface="Aptos" panose="020B0004020202020204" pitchFamily="34" charset="0"/>
                <a:cs typeface="Microsoft Sans Serif" panose="020B0604020202020204" pitchFamily="34" charset="0"/>
              </a:rPr>
              <a:t>3. Wi-Fi traffic continued.  Audio transitions to 2.4GHz after ~12 secs. Some audio activity remains on 5 GHz</a:t>
            </a:r>
          </a:p>
        </p:txBody>
      </p:sp>
      <p:sp>
        <p:nvSpPr>
          <p:cNvPr id="14" name="TextBox 13">
            <a:extLst>
              <a:ext uri="{FF2B5EF4-FFF2-40B4-BE49-F238E27FC236}">
                <a16:creationId xmlns:a16="http://schemas.microsoft.com/office/drawing/2014/main" id="{749092E0-1BD6-8EE7-5926-1B3E94B261EC}"/>
              </a:ext>
            </a:extLst>
          </p:cNvPr>
          <p:cNvSpPr txBox="1"/>
          <p:nvPr/>
        </p:nvSpPr>
        <p:spPr>
          <a:xfrm>
            <a:off x="3130230" y="1515155"/>
            <a:ext cx="1677126" cy="159187"/>
          </a:xfrm>
          <a:prstGeom prst="rect">
            <a:avLst/>
          </a:prstGeom>
        </p:spPr>
        <p:txBody>
          <a:bodyPr wrap="square" lIns="0" tIns="0" rIns="0" bIns="0" rtlCol="0">
            <a:spAutoFit/>
          </a:bodyPr>
          <a:lstStyle/>
          <a:p>
            <a:pPr algn="ctr">
              <a:lnSpc>
                <a:spcPct val="96000"/>
              </a:lnSpc>
            </a:pPr>
            <a:r>
              <a:rPr lang="en-US" sz="969" dirty="0">
                <a:solidFill>
                  <a:srgbClr val="000000"/>
                </a:solidFill>
                <a:latin typeface="Aptos" panose="020B0004020202020204" pitchFamily="34" charset="0"/>
                <a:cs typeface="Microsoft Sans Serif" panose="020B0604020202020204" pitchFamily="34" charset="0"/>
              </a:rPr>
              <a:t>Audio is clear (MOS: 4.5)</a:t>
            </a:r>
          </a:p>
        </p:txBody>
      </p:sp>
      <p:sp>
        <p:nvSpPr>
          <p:cNvPr id="15" name="Rectangle 14">
            <a:extLst>
              <a:ext uri="{FF2B5EF4-FFF2-40B4-BE49-F238E27FC236}">
                <a16:creationId xmlns:a16="http://schemas.microsoft.com/office/drawing/2014/main" id="{9792CDBE-9D9D-B860-493D-9475070280AA}"/>
              </a:ext>
            </a:extLst>
          </p:cNvPr>
          <p:cNvSpPr/>
          <p:nvPr/>
        </p:nvSpPr>
        <p:spPr>
          <a:xfrm>
            <a:off x="3133802" y="1472597"/>
            <a:ext cx="1677125" cy="850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pic>
        <p:nvPicPr>
          <p:cNvPr id="16" name="Harv2 pt1">
            <a:hlinkClick r:id="" action="ppaction://media"/>
            <a:extLst>
              <a:ext uri="{FF2B5EF4-FFF2-40B4-BE49-F238E27FC236}">
                <a16:creationId xmlns:a16="http://schemas.microsoft.com/office/drawing/2014/main" id="{81F63ED3-C96B-CE0E-59B5-94A48C20637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732642" y="1654363"/>
            <a:ext cx="472302" cy="448106"/>
          </a:xfrm>
          <a:prstGeom prst="rect">
            <a:avLst/>
          </a:prstGeom>
        </p:spPr>
      </p:pic>
      <p:grpSp>
        <p:nvGrpSpPr>
          <p:cNvPr id="17" name="Group 16">
            <a:extLst>
              <a:ext uri="{FF2B5EF4-FFF2-40B4-BE49-F238E27FC236}">
                <a16:creationId xmlns:a16="http://schemas.microsoft.com/office/drawing/2014/main" id="{A4DDA56E-EE31-7464-9DEA-3255FF35D202}"/>
              </a:ext>
            </a:extLst>
          </p:cNvPr>
          <p:cNvGrpSpPr/>
          <p:nvPr/>
        </p:nvGrpSpPr>
        <p:grpSpPr>
          <a:xfrm>
            <a:off x="9199486" y="1453278"/>
            <a:ext cx="1655090" cy="786053"/>
            <a:chOff x="9200342" y="1122732"/>
            <a:chExt cx="2169274" cy="1156447"/>
          </a:xfrm>
        </p:grpSpPr>
        <p:sp>
          <p:nvSpPr>
            <p:cNvPr id="18" name="TextBox 17">
              <a:extLst>
                <a:ext uri="{FF2B5EF4-FFF2-40B4-BE49-F238E27FC236}">
                  <a16:creationId xmlns:a16="http://schemas.microsoft.com/office/drawing/2014/main" id="{4883B7F9-5DD2-CDF7-249A-E866C33E4ABE}"/>
                </a:ext>
              </a:extLst>
            </p:cNvPr>
            <p:cNvSpPr txBox="1"/>
            <p:nvPr/>
          </p:nvSpPr>
          <p:spPr>
            <a:xfrm>
              <a:off x="9200342" y="1180628"/>
              <a:ext cx="2164664" cy="200554"/>
            </a:xfrm>
            <a:prstGeom prst="rect">
              <a:avLst/>
            </a:prstGeom>
          </p:spPr>
          <p:txBody>
            <a:bodyPr wrap="square" lIns="0" tIns="0" rIns="0" bIns="0" rtlCol="0">
              <a:spAutoFit/>
            </a:bodyPr>
            <a:lstStyle/>
            <a:p>
              <a:pPr algn="ctr">
                <a:lnSpc>
                  <a:spcPct val="96000"/>
                </a:lnSpc>
              </a:pPr>
              <a:r>
                <a:rPr lang="en-US" sz="923" dirty="0">
                  <a:solidFill>
                    <a:srgbClr val="000000"/>
                  </a:solidFill>
                  <a:latin typeface="Aptos" panose="020B0004020202020204" pitchFamily="34" charset="0"/>
                  <a:cs typeface="Microsoft Sans Serif" panose="020B0604020202020204" pitchFamily="34" charset="0"/>
                </a:rPr>
                <a:t>Audio has noise (MOS: 2.6 – 3.2) </a:t>
              </a:r>
            </a:p>
          </p:txBody>
        </p:sp>
        <p:sp>
          <p:nvSpPr>
            <p:cNvPr id="19" name="Rectangle 18">
              <a:extLst>
                <a:ext uri="{FF2B5EF4-FFF2-40B4-BE49-F238E27FC236}">
                  <a16:creationId xmlns:a16="http://schemas.microsoft.com/office/drawing/2014/main" id="{3FCD9002-EB66-DEFF-E076-323A97FC30C5}"/>
                </a:ext>
              </a:extLst>
            </p:cNvPr>
            <p:cNvSpPr/>
            <p:nvPr/>
          </p:nvSpPr>
          <p:spPr>
            <a:xfrm>
              <a:off x="9204952" y="1122732"/>
              <a:ext cx="2164664" cy="115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pic>
          <p:nvPicPr>
            <p:cNvPr id="20" name="Harv2 pt2">
              <a:hlinkClick r:id="" action="ppaction://media"/>
              <a:extLst>
                <a:ext uri="{FF2B5EF4-FFF2-40B4-BE49-F238E27FC236}">
                  <a16:creationId xmlns:a16="http://schemas.microsoft.com/office/drawing/2014/main" id="{C195DE98-C229-E82D-7A2D-F304B94E2B83}"/>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977874" y="1363692"/>
              <a:ext cx="609600" cy="609600"/>
            </a:xfrm>
            <a:prstGeom prst="rect">
              <a:avLst/>
            </a:prstGeom>
          </p:spPr>
        </p:pic>
      </p:grpSp>
      <p:grpSp>
        <p:nvGrpSpPr>
          <p:cNvPr id="21" name="Group 20">
            <a:extLst>
              <a:ext uri="{FF2B5EF4-FFF2-40B4-BE49-F238E27FC236}">
                <a16:creationId xmlns:a16="http://schemas.microsoft.com/office/drawing/2014/main" id="{737D5E93-F5FC-C7DE-F758-9A5CF65B7AFC}"/>
              </a:ext>
            </a:extLst>
          </p:cNvPr>
          <p:cNvGrpSpPr/>
          <p:nvPr/>
        </p:nvGrpSpPr>
        <p:grpSpPr>
          <a:xfrm>
            <a:off x="4753532" y="3987659"/>
            <a:ext cx="1453060" cy="865233"/>
            <a:chOff x="3908920" y="4081085"/>
            <a:chExt cx="2169274" cy="1156447"/>
          </a:xfrm>
        </p:grpSpPr>
        <p:sp>
          <p:nvSpPr>
            <p:cNvPr id="22" name="TextBox 21">
              <a:extLst>
                <a:ext uri="{FF2B5EF4-FFF2-40B4-BE49-F238E27FC236}">
                  <a16:creationId xmlns:a16="http://schemas.microsoft.com/office/drawing/2014/main" id="{4171DA7B-10BE-7446-C613-899B4D68873E}"/>
                </a:ext>
              </a:extLst>
            </p:cNvPr>
            <p:cNvSpPr txBox="1"/>
            <p:nvPr/>
          </p:nvSpPr>
          <p:spPr>
            <a:xfrm>
              <a:off x="3908920" y="4138982"/>
              <a:ext cx="2164664" cy="173555"/>
            </a:xfrm>
            <a:prstGeom prst="rect">
              <a:avLst/>
            </a:prstGeom>
          </p:spPr>
          <p:txBody>
            <a:bodyPr wrap="square" lIns="0" tIns="0" rIns="0" bIns="0" rtlCol="0">
              <a:spAutoFit/>
            </a:bodyPr>
            <a:lstStyle/>
            <a:p>
              <a:pPr algn="ctr">
                <a:lnSpc>
                  <a:spcPct val="96000"/>
                </a:lnSpc>
              </a:pPr>
              <a:r>
                <a:rPr lang="en-US" sz="738" dirty="0">
                  <a:solidFill>
                    <a:srgbClr val="000000"/>
                  </a:solidFill>
                  <a:latin typeface="Aptos" panose="020B0004020202020204" pitchFamily="34" charset="0"/>
                  <a:cs typeface="Microsoft Sans Serif" panose="020B0604020202020204" pitchFamily="34" charset="0"/>
                </a:rPr>
                <a:t>Audio distorted (MOS: 2.6 – 3.2) </a:t>
              </a:r>
            </a:p>
          </p:txBody>
        </p:sp>
        <p:sp>
          <p:nvSpPr>
            <p:cNvPr id="23" name="Rectangle 22">
              <a:extLst>
                <a:ext uri="{FF2B5EF4-FFF2-40B4-BE49-F238E27FC236}">
                  <a16:creationId xmlns:a16="http://schemas.microsoft.com/office/drawing/2014/main" id="{C646204E-E88A-46DF-C09E-93645B275811}"/>
                </a:ext>
              </a:extLst>
            </p:cNvPr>
            <p:cNvSpPr/>
            <p:nvPr/>
          </p:nvSpPr>
          <p:spPr>
            <a:xfrm>
              <a:off x="3913530" y="4081085"/>
              <a:ext cx="2164664" cy="115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pic>
          <p:nvPicPr>
            <p:cNvPr id="24" name="Harv2 pt3">
              <a:hlinkClick r:id="" action="ppaction://media"/>
              <a:extLst>
                <a:ext uri="{FF2B5EF4-FFF2-40B4-BE49-F238E27FC236}">
                  <a16:creationId xmlns:a16="http://schemas.microsoft.com/office/drawing/2014/main" id="{5BE92F75-9D1F-AA1A-3F46-FBAC7FE008F8}"/>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686452" y="4335082"/>
              <a:ext cx="609600" cy="609600"/>
            </a:xfrm>
            <a:prstGeom prst="rect">
              <a:avLst/>
            </a:prstGeom>
          </p:spPr>
        </p:pic>
      </p:grpSp>
      <p:sp>
        <p:nvSpPr>
          <p:cNvPr id="26" name="TextBox 25">
            <a:extLst>
              <a:ext uri="{FF2B5EF4-FFF2-40B4-BE49-F238E27FC236}">
                <a16:creationId xmlns:a16="http://schemas.microsoft.com/office/drawing/2014/main" id="{103BBD57-CE32-4F0A-3BE1-C0D67034633F}"/>
              </a:ext>
            </a:extLst>
          </p:cNvPr>
          <p:cNvSpPr txBox="1"/>
          <p:nvPr/>
        </p:nvSpPr>
        <p:spPr>
          <a:xfrm>
            <a:off x="9163402" y="4160981"/>
            <a:ext cx="1428387" cy="136319"/>
          </a:xfrm>
          <a:prstGeom prst="rect">
            <a:avLst/>
          </a:prstGeom>
        </p:spPr>
        <p:txBody>
          <a:bodyPr wrap="square" lIns="0" tIns="0" rIns="0" bIns="0" rtlCol="0">
            <a:spAutoFit/>
          </a:bodyPr>
          <a:lstStyle/>
          <a:p>
            <a:pPr algn="ctr">
              <a:lnSpc>
                <a:spcPct val="96000"/>
              </a:lnSpc>
            </a:pPr>
            <a:r>
              <a:rPr lang="en-US" sz="923" dirty="0">
                <a:solidFill>
                  <a:srgbClr val="000000"/>
                </a:solidFill>
                <a:latin typeface="Aptos" panose="020B0004020202020204" pitchFamily="34" charset="0"/>
                <a:cs typeface="Microsoft Sans Serif" panose="020B0604020202020204" pitchFamily="34" charset="0"/>
              </a:rPr>
              <a:t>Audio recovers (MOS: 4.0) </a:t>
            </a:r>
          </a:p>
        </p:txBody>
      </p:sp>
      <p:sp>
        <p:nvSpPr>
          <p:cNvPr id="27" name="Rectangle 26">
            <a:extLst>
              <a:ext uri="{FF2B5EF4-FFF2-40B4-BE49-F238E27FC236}">
                <a16:creationId xmlns:a16="http://schemas.microsoft.com/office/drawing/2014/main" id="{F18F5FBE-7756-B85A-E78C-19DF16F95264}"/>
              </a:ext>
            </a:extLst>
          </p:cNvPr>
          <p:cNvSpPr/>
          <p:nvPr/>
        </p:nvSpPr>
        <p:spPr>
          <a:xfrm>
            <a:off x="9166444" y="4117258"/>
            <a:ext cx="1428388" cy="873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pic>
        <p:nvPicPr>
          <p:cNvPr id="28" name="Harv2 pt4">
            <a:hlinkClick r:id="" action="ppaction://media"/>
            <a:extLst>
              <a:ext uri="{FF2B5EF4-FFF2-40B4-BE49-F238E27FC236}">
                <a16:creationId xmlns:a16="http://schemas.microsoft.com/office/drawing/2014/main" id="{5867B8B1-832B-1E90-F113-7B38B8668F22}"/>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678770" y="4302868"/>
            <a:ext cx="402254" cy="460358"/>
          </a:xfrm>
          <a:prstGeom prst="rect">
            <a:avLst/>
          </a:prstGeom>
        </p:spPr>
      </p:pic>
    </p:spTree>
    <p:extLst>
      <p:ext uri="{BB962C8B-B14F-4D97-AF65-F5344CB8AC3E}">
        <p14:creationId xmlns:p14="http://schemas.microsoft.com/office/powerpoint/2010/main" val="4104341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audio>
              <p:cMediaNode vol="80000">
                <p:cTn id="3" fill="hold" display="0">
                  <p:stCondLst>
                    <p:cond delay="indefinite"/>
                  </p:stCondLst>
                  <p:endCondLst>
                    <p:cond evt="onStopAudio" delay="0">
                      <p:tgtEl>
                        <p:sldTgt/>
                      </p:tgtEl>
                    </p:cond>
                  </p:endCondLst>
                </p:cTn>
                <p:tgtEl>
                  <p:spTgt spid="16"/>
                </p:tgtEl>
              </p:cMediaNode>
            </p:audio>
            <p:audio>
              <p:cMediaNode vol="80000">
                <p:cTn id="4" fill="hold" display="0">
                  <p:stCondLst>
                    <p:cond delay="indefinite"/>
                  </p:stCondLst>
                  <p:endCondLst>
                    <p:cond evt="onStopAudio" delay="0">
                      <p:tgtEl>
                        <p:sldTgt/>
                      </p:tgtEl>
                    </p:cond>
                  </p:endCondLst>
                </p:cTn>
                <p:tgtEl>
                  <p:spTgt spid="20"/>
                </p:tgtEl>
              </p:cMediaNode>
            </p:audio>
            <p:audio>
              <p:cMediaNode vol="80000">
                <p:cTn id="5" fill="hold" display="0">
                  <p:stCondLst>
                    <p:cond delay="indefinite"/>
                  </p:stCondLst>
                  <p:endCondLst>
                    <p:cond evt="onStopAudio" delay="0">
                      <p:tgtEl>
                        <p:sldTgt/>
                      </p:tgtEl>
                    </p:cond>
                  </p:endCondLst>
                </p:cTn>
                <p:tgtEl>
                  <p:spTgt spid="24"/>
                </p:tgtEl>
              </p:cMediaNode>
            </p:audio>
            <p:audio>
              <p:cMediaNode vol="80000">
                <p:cTn id="6" fill="hold" display="0">
                  <p:stCondLst>
                    <p:cond delay="indefinite"/>
                  </p:stCondLst>
                  <p:endCondLst>
                    <p:cond evt="onStopAudio" delay="0">
                      <p:tgtEl>
                        <p:sldTgt/>
                      </p:tgtEl>
                    </p:cond>
                  </p:endCondLst>
                </p:cTn>
                <p:tgtEl>
                  <p:spTgt spid="2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C83D-9BA0-0973-CFE2-E115EAD2EEC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1456B2C-8C0E-6693-A989-B5418A233020}"/>
              </a:ext>
            </a:extLst>
          </p:cNvPr>
          <p:cNvSpPr>
            <a:spLocks noGrp="1" noChangeArrowheads="1"/>
          </p:cNvSpPr>
          <p:nvPr>
            <p:ph idx="1"/>
          </p:nvPr>
        </p:nvSpPr>
        <p:spPr>
          <a:xfrm>
            <a:off x="1371600" y="4950618"/>
            <a:ext cx="10619316" cy="1446214"/>
          </a:xfrm>
          <a:ln/>
        </p:spPr>
        <p:txBody>
          <a:bodyPr/>
          <a:lstStyle/>
          <a:p>
            <a:pPr marL="237244" indent="-237244">
              <a:lnSpc>
                <a:spcPct val="96000"/>
              </a:lnSpc>
              <a:buFont typeface="+mj-lt"/>
              <a:buAutoNum type="arabicPeriod"/>
            </a:pPr>
            <a:r>
              <a:rPr lang="en-US" sz="1400" b="0" dirty="0">
                <a:cs typeface="Microsoft Sans Serif" panose="020B0604020202020204" pitchFamily="34" charset="0"/>
              </a:rPr>
              <a:t>UDP Wi-Fi traffic started. Peak Data Rate ~2.5 Gbps</a:t>
            </a:r>
          </a:p>
          <a:p>
            <a:pPr marL="237244" indent="-237244">
              <a:lnSpc>
                <a:spcPct val="96000"/>
              </a:lnSpc>
              <a:buFont typeface="+mj-lt"/>
              <a:buAutoNum type="arabicPeriod"/>
            </a:pPr>
            <a:r>
              <a:rPr lang="en-US" sz="1400" b="0" dirty="0">
                <a:cs typeface="Microsoft Sans Serif" panose="020B0604020202020204" pitchFamily="34" charset="0"/>
              </a:rPr>
              <a:t>After 20 seconds, started NB audio (Earbuds connected) </a:t>
            </a:r>
            <a:r>
              <a:rPr lang="en-US" sz="1400" b="0" dirty="0">
                <a:cs typeface="Microsoft Sans Serif" panose="020B0604020202020204" pitchFamily="34" charset="0"/>
                <a:sym typeface="Wingdings" panose="05000000000000000000" pitchFamily="2" charset="2"/>
              </a:rPr>
              <a:t> Observed audio packets using </a:t>
            </a:r>
            <a:r>
              <a:rPr lang="en-US" sz="1400" b="0" dirty="0">
                <a:cs typeface="Microsoft Sans Serif" panose="020B0604020202020204" pitchFamily="34" charset="0"/>
              </a:rPr>
              <a:t>5 GHz &amp; highly significant Wi-Fi throughput degradation </a:t>
            </a:r>
          </a:p>
          <a:p>
            <a:pPr marL="237244" indent="-237244">
              <a:lnSpc>
                <a:spcPct val="96000"/>
              </a:lnSpc>
              <a:buFont typeface="+mj-lt"/>
              <a:buAutoNum type="arabicPeriod"/>
            </a:pPr>
            <a:r>
              <a:rPr lang="en-US" sz="1400" b="0" dirty="0">
                <a:cs typeface="Microsoft Sans Serif" panose="020B0604020202020204" pitchFamily="34" charset="0"/>
              </a:rPr>
              <a:t>~12s later audio packets mostly transitioned to 2.4 GHz (some NB packets still flow on 5 GHz). Wi-Fi throughput still impacted</a:t>
            </a:r>
          </a:p>
          <a:p>
            <a:pPr marL="237244" indent="-237244">
              <a:lnSpc>
                <a:spcPct val="96000"/>
              </a:lnSpc>
              <a:buFont typeface="+mj-lt"/>
              <a:buAutoNum type="arabicPeriod"/>
            </a:pPr>
            <a:r>
              <a:rPr lang="en-US" sz="1400" b="0" dirty="0">
                <a:cs typeface="Microsoft Sans Serif" panose="020B0604020202020204" pitchFamily="34" charset="0"/>
              </a:rPr>
              <a:t>When audio stops and Earbuds are disconnected, Wi-Fi throughput recovers fully</a:t>
            </a:r>
            <a:endParaRPr lang="en-GB" sz="1400" b="0" dirty="0"/>
          </a:p>
        </p:txBody>
      </p:sp>
      <p:sp>
        <p:nvSpPr>
          <p:cNvPr id="6" name="Slide Number Placeholder 5">
            <a:extLst>
              <a:ext uri="{FF2B5EF4-FFF2-40B4-BE49-F238E27FC236}">
                <a16:creationId xmlns:a16="http://schemas.microsoft.com/office/drawing/2014/main" id="{914C4A16-D674-3096-59A8-4ACF0ADD0FDC}"/>
              </a:ext>
            </a:extLst>
          </p:cNvPr>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a:extLst>
              <a:ext uri="{FF2B5EF4-FFF2-40B4-BE49-F238E27FC236}">
                <a16:creationId xmlns:a16="http://schemas.microsoft.com/office/drawing/2014/main" id="{9DC135AB-34F8-D50A-8E19-6EDC01F8BA0C}"/>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8AAB223C-E047-F680-3E8D-ABDB2D13F802}"/>
              </a:ext>
            </a:extLst>
          </p:cNvPr>
          <p:cNvSpPr>
            <a:spLocks noGrp="1"/>
          </p:cNvSpPr>
          <p:nvPr>
            <p:ph type="dt" idx="15"/>
          </p:nvPr>
        </p:nvSpPr>
        <p:spPr/>
        <p:txBody>
          <a:bodyPr/>
          <a:lstStyle/>
          <a:p>
            <a:r>
              <a:rPr lang="en-US" dirty="0"/>
              <a:t>September 2025</a:t>
            </a:r>
            <a:endParaRPr lang="en-GB" dirty="0"/>
          </a:p>
        </p:txBody>
      </p:sp>
      <p:sp>
        <p:nvSpPr>
          <p:cNvPr id="2" name="Title 1">
            <a:extLst>
              <a:ext uri="{FF2B5EF4-FFF2-40B4-BE49-F238E27FC236}">
                <a16:creationId xmlns:a16="http://schemas.microsoft.com/office/drawing/2014/main" id="{B84E5815-9C28-30FC-AA98-17EE566972E7}"/>
              </a:ext>
            </a:extLst>
          </p:cNvPr>
          <p:cNvSpPr>
            <a:spLocks noGrp="1"/>
          </p:cNvSpPr>
          <p:nvPr>
            <p:ph type="title"/>
          </p:nvPr>
        </p:nvSpPr>
        <p:spPr>
          <a:xfrm>
            <a:off x="455084" y="469900"/>
            <a:ext cx="10972800" cy="1065213"/>
          </a:xfrm>
        </p:spPr>
        <p:txBody>
          <a:bodyPr/>
          <a:lstStyle/>
          <a:p>
            <a:r>
              <a:rPr lang="en-US" sz="2800" dirty="0"/>
              <a:t>Scenario 2. Impact of NB audio operation on Wi-Fi Throughput</a:t>
            </a:r>
          </a:p>
        </p:txBody>
      </p:sp>
      <p:pic>
        <p:nvPicPr>
          <p:cNvPr id="3" name="Picture 2">
            <a:extLst>
              <a:ext uri="{FF2B5EF4-FFF2-40B4-BE49-F238E27FC236}">
                <a16:creationId xmlns:a16="http://schemas.microsoft.com/office/drawing/2014/main" id="{70DE416E-9049-A142-0C66-A582B2342ECC}"/>
              </a:ext>
            </a:extLst>
          </p:cNvPr>
          <p:cNvPicPr>
            <a:picLocks noChangeAspect="1"/>
          </p:cNvPicPr>
          <p:nvPr/>
        </p:nvPicPr>
        <p:blipFill>
          <a:blip r:embed="rId3"/>
          <a:stretch>
            <a:fillRect/>
          </a:stretch>
        </p:blipFill>
        <p:spPr>
          <a:xfrm>
            <a:off x="1207457" y="1295400"/>
            <a:ext cx="9777086" cy="3552825"/>
          </a:xfrm>
          <a:prstGeom prst="rect">
            <a:avLst/>
          </a:prstGeom>
        </p:spPr>
      </p:pic>
    </p:spTree>
    <p:extLst>
      <p:ext uri="{BB962C8B-B14F-4D97-AF65-F5344CB8AC3E}">
        <p14:creationId xmlns:p14="http://schemas.microsoft.com/office/powerpoint/2010/main" val="1399598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35D57-57F1-D53A-6FC8-B7F2727E8499}"/>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B69292BF-73AA-DDF1-9244-263D466E59CA}"/>
              </a:ext>
            </a:extLst>
          </p:cNvPr>
          <p:cNvSpPr>
            <a:spLocks noGrp="1" noChangeArrowheads="1"/>
          </p:cNvSpPr>
          <p:nvPr>
            <p:ph type="title"/>
          </p:nvPr>
        </p:nvSpPr>
        <p:spPr>
          <a:xfrm>
            <a:off x="188930" y="453670"/>
            <a:ext cx="1107385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dirty="0"/>
              <a:t>Scenario 3. Impact of 40 Mbps* Wi-Fi operation on NB device behavior</a:t>
            </a:r>
            <a:endParaRPr lang="en-GB" sz="2600" dirty="0"/>
          </a:p>
        </p:txBody>
      </p:sp>
      <p:sp>
        <p:nvSpPr>
          <p:cNvPr id="4098" name="Rectangle 2">
            <a:extLst>
              <a:ext uri="{FF2B5EF4-FFF2-40B4-BE49-F238E27FC236}">
                <a16:creationId xmlns:a16="http://schemas.microsoft.com/office/drawing/2014/main" id="{23347F8B-34A7-9DB2-B547-637825CA15BD}"/>
              </a:ext>
            </a:extLst>
          </p:cNvPr>
          <p:cNvSpPr>
            <a:spLocks noGrp="1" noChangeArrowheads="1"/>
          </p:cNvSpPr>
          <p:nvPr>
            <p:ph idx="1"/>
          </p:nvPr>
        </p:nvSpPr>
        <p:spPr>
          <a:xfrm>
            <a:off x="685800" y="4398827"/>
            <a:ext cx="7205270" cy="1065213"/>
          </a:xfrm>
          <a:ln/>
        </p:spPr>
        <p:txBody>
          <a:bodyPr/>
          <a:lstStyle/>
          <a:p>
            <a:pPr marL="316325" indent="-316325">
              <a:lnSpc>
                <a:spcPct val="96000"/>
              </a:lnSpc>
              <a:buFont typeface="+mj-lt"/>
              <a:buAutoNum type="arabicPeriod"/>
            </a:pPr>
            <a:r>
              <a:rPr lang="en-US" sz="1200" b="0" dirty="0">
                <a:cs typeface="Microsoft Sans Serif" panose="020B0604020202020204" pitchFamily="34" charset="0"/>
              </a:rPr>
              <a:t>NB audio starts, no Wi-Fi traffic, audio quality is good</a:t>
            </a:r>
          </a:p>
          <a:p>
            <a:pPr marL="316325" indent="-316325">
              <a:lnSpc>
                <a:spcPct val="96000"/>
              </a:lnSpc>
              <a:buFont typeface="+mj-lt"/>
              <a:buAutoNum type="arabicPeriod"/>
            </a:pPr>
            <a:r>
              <a:rPr lang="en-US" sz="1200" b="0" dirty="0">
                <a:cs typeface="Microsoft Sans Serif" panose="020B0604020202020204" pitchFamily="34" charset="0"/>
              </a:rPr>
              <a:t>20 seconds later, Wi-Fi traffic started. NB audio traffic remained on 5 GHz (for ~8 seconds). Audio quality degrades with faint noise in the background</a:t>
            </a:r>
          </a:p>
          <a:p>
            <a:pPr marL="316325" indent="-316325">
              <a:lnSpc>
                <a:spcPct val="96000"/>
              </a:lnSpc>
              <a:buFont typeface="+mj-lt"/>
              <a:buAutoNum type="arabicPeriod"/>
            </a:pPr>
            <a:r>
              <a:rPr lang="en-US" sz="1200" b="0" dirty="0">
                <a:cs typeface="Microsoft Sans Serif" panose="020B0604020202020204" pitchFamily="34" charset="0"/>
              </a:rPr>
              <a:t>After ~8 seconds, observed audio mostly transitioned to 2.4 GHz (noticed ~1 sec of silence in between), though some NB packets still seen in 5 GHz. Audio quality is now mostly recovered</a:t>
            </a:r>
          </a:p>
          <a:p>
            <a:pPr marL="316325" indent="-316325">
              <a:lnSpc>
                <a:spcPct val="96000"/>
              </a:lnSpc>
              <a:buFont typeface="+mj-lt"/>
              <a:buAutoNum type="arabicPeriod"/>
            </a:pPr>
            <a:r>
              <a:rPr lang="en-US" sz="1200" b="0" dirty="0">
                <a:cs typeface="Microsoft Sans Serif" panose="020B0604020202020204" pitchFamily="34" charset="0"/>
              </a:rPr>
              <a:t>Audio quality recovers (perceived quality is slightly inferior compared to start of the test) when the Wi-Fi throughput traffic stopped</a:t>
            </a:r>
          </a:p>
          <a:p>
            <a:pPr>
              <a:lnSpc>
                <a:spcPct val="96000"/>
              </a:lnSpc>
            </a:pPr>
            <a:r>
              <a:rPr lang="en-US" sz="1200" b="0" dirty="0">
                <a:solidFill>
                  <a:schemeClr val="tx1"/>
                </a:solidFill>
                <a:cs typeface="Microsoft Sans Serif" panose="020B0604020202020204" pitchFamily="34" charset="0"/>
              </a:rPr>
              <a:t>Audio stays on 5 and 2.4 GHz until Earbuds are disconnected and connected again</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p:txBody>
      </p:sp>
      <p:sp>
        <p:nvSpPr>
          <p:cNvPr id="6" name="Slide Number Placeholder 5">
            <a:extLst>
              <a:ext uri="{FF2B5EF4-FFF2-40B4-BE49-F238E27FC236}">
                <a16:creationId xmlns:a16="http://schemas.microsoft.com/office/drawing/2014/main" id="{08EF1B72-F650-AF90-517B-CFF22C1C5CB2}"/>
              </a:ext>
            </a:extLst>
          </p:cNvPr>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a:extLst>
              <a:ext uri="{FF2B5EF4-FFF2-40B4-BE49-F238E27FC236}">
                <a16:creationId xmlns:a16="http://schemas.microsoft.com/office/drawing/2014/main" id="{8E60FA9B-51E7-429F-FA52-020F02647789}"/>
              </a:ext>
            </a:extLst>
          </p:cNvPr>
          <p:cNvSpPr>
            <a:spLocks noGrp="1"/>
          </p:cNvSpPr>
          <p:nvPr>
            <p:ph type="ftr" idx="14"/>
          </p:nvPr>
        </p:nvSpPr>
        <p:spPr/>
        <p:txBody>
          <a:bodyPr/>
          <a:lstStyle/>
          <a:p>
            <a:r>
              <a:rPr lang="en-GB" dirty="0"/>
              <a:t>Rolf de Vegt, Qualcomm</a:t>
            </a:r>
          </a:p>
        </p:txBody>
      </p:sp>
      <p:sp>
        <p:nvSpPr>
          <p:cNvPr id="4" name="Date Placeholder 3">
            <a:extLst>
              <a:ext uri="{FF2B5EF4-FFF2-40B4-BE49-F238E27FC236}">
                <a16:creationId xmlns:a16="http://schemas.microsoft.com/office/drawing/2014/main" id="{F51EA527-55B4-0E3C-8AE3-A7A80ACE4ABA}"/>
              </a:ext>
            </a:extLst>
          </p:cNvPr>
          <p:cNvSpPr>
            <a:spLocks noGrp="1"/>
          </p:cNvSpPr>
          <p:nvPr>
            <p:ph type="dt" idx="15"/>
          </p:nvPr>
        </p:nvSpPr>
        <p:spPr/>
        <p:txBody>
          <a:bodyPr/>
          <a:lstStyle/>
          <a:p>
            <a:r>
              <a:rPr lang="en-US" dirty="0"/>
              <a:t>September 2025</a:t>
            </a:r>
            <a:endParaRPr lang="en-GB" dirty="0"/>
          </a:p>
        </p:txBody>
      </p:sp>
      <p:sp>
        <p:nvSpPr>
          <p:cNvPr id="3" name="TextBox 2">
            <a:extLst>
              <a:ext uri="{FF2B5EF4-FFF2-40B4-BE49-F238E27FC236}">
                <a16:creationId xmlns:a16="http://schemas.microsoft.com/office/drawing/2014/main" id="{F1E023DE-7002-2016-139D-1CE42DE63074}"/>
              </a:ext>
            </a:extLst>
          </p:cNvPr>
          <p:cNvSpPr txBox="1"/>
          <p:nvPr/>
        </p:nvSpPr>
        <p:spPr>
          <a:xfrm>
            <a:off x="1268942" y="6197599"/>
            <a:ext cx="9753600" cy="276999"/>
          </a:xfrm>
          <a:prstGeom prst="rect">
            <a:avLst/>
          </a:prstGeom>
          <a:noFill/>
        </p:spPr>
        <p:txBody>
          <a:bodyPr wrap="square">
            <a:spAutoFit/>
          </a:bodyPr>
          <a:lstStyle/>
          <a:p>
            <a:r>
              <a:rPr lang="en-US" sz="1200" i="1" dirty="0">
                <a:solidFill>
                  <a:schemeClr val="tx1"/>
                </a:solidFill>
                <a:latin typeface="+mn-lt"/>
              </a:rPr>
              <a:t>* Note: 40 Mbps Wi-Fi throughput out of 2500 Mbps maximum would represent a 1.6% Wi-Fi duty cycle</a:t>
            </a:r>
          </a:p>
        </p:txBody>
      </p:sp>
      <p:pic>
        <p:nvPicPr>
          <p:cNvPr id="7" name="Picture 6">
            <a:extLst>
              <a:ext uri="{FF2B5EF4-FFF2-40B4-BE49-F238E27FC236}">
                <a16:creationId xmlns:a16="http://schemas.microsoft.com/office/drawing/2014/main" id="{98603065-3F53-0636-FCA5-41BF6AA6A9F2}"/>
              </a:ext>
            </a:extLst>
          </p:cNvPr>
          <p:cNvPicPr>
            <a:picLocks noChangeAspect="1"/>
          </p:cNvPicPr>
          <p:nvPr/>
        </p:nvPicPr>
        <p:blipFill>
          <a:blip r:embed="rId5"/>
          <a:stretch>
            <a:fillRect/>
          </a:stretch>
        </p:blipFill>
        <p:spPr>
          <a:xfrm>
            <a:off x="712768" y="1572919"/>
            <a:ext cx="6496539" cy="2799763"/>
          </a:xfrm>
          <a:prstGeom prst="rect">
            <a:avLst/>
          </a:prstGeom>
        </p:spPr>
      </p:pic>
      <p:pic>
        <p:nvPicPr>
          <p:cNvPr id="8" name="Picture 7">
            <a:extLst>
              <a:ext uri="{FF2B5EF4-FFF2-40B4-BE49-F238E27FC236}">
                <a16:creationId xmlns:a16="http://schemas.microsoft.com/office/drawing/2014/main" id="{65E76A8A-DC59-D96F-A4EC-AC660333A22F}"/>
              </a:ext>
            </a:extLst>
          </p:cNvPr>
          <p:cNvPicPr>
            <a:picLocks noChangeAspect="1"/>
          </p:cNvPicPr>
          <p:nvPr/>
        </p:nvPicPr>
        <p:blipFill>
          <a:blip r:embed="rId6"/>
          <a:stretch>
            <a:fillRect/>
          </a:stretch>
        </p:blipFill>
        <p:spPr>
          <a:xfrm>
            <a:off x="7622687" y="1393960"/>
            <a:ext cx="3971630" cy="2978722"/>
          </a:xfrm>
          <a:prstGeom prst="rect">
            <a:avLst/>
          </a:prstGeom>
        </p:spPr>
      </p:pic>
      <p:sp>
        <p:nvSpPr>
          <p:cNvPr id="9" name="TextBox 8">
            <a:extLst>
              <a:ext uri="{FF2B5EF4-FFF2-40B4-BE49-F238E27FC236}">
                <a16:creationId xmlns:a16="http://schemas.microsoft.com/office/drawing/2014/main" id="{30DD56E2-D378-FFDF-2F77-5982AB00B904}"/>
              </a:ext>
            </a:extLst>
          </p:cNvPr>
          <p:cNvSpPr txBox="1"/>
          <p:nvPr/>
        </p:nvSpPr>
        <p:spPr>
          <a:xfrm>
            <a:off x="10702769" y="4931433"/>
            <a:ext cx="1199367" cy="1029513"/>
          </a:xfrm>
          <a:prstGeom prst="rect">
            <a:avLst/>
          </a:prstGeom>
          <a:noFill/>
        </p:spPr>
        <p:txBody>
          <a:bodyPr wrap="none" rtlCol="0">
            <a:spAutoFit/>
          </a:bodyPr>
          <a:lstStyle/>
          <a:p>
            <a:r>
              <a:rPr lang="en-US" sz="1015" i="1" dirty="0">
                <a:solidFill>
                  <a:schemeClr val="tx1"/>
                </a:solidFill>
                <a:latin typeface="+mn-lt"/>
              </a:rPr>
              <a:t>Audio MOS scores </a:t>
            </a:r>
            <a:br>
              <a:rPr lang="en-US" sz="1015" i="1" dirty="0">
                <a:solidFill>
                  <a:schemeClr val="tx1"/>
                </a:solidFill>
                <a:latin typeface="+mn-lt"/>
              </a:rPr>
            </a:br>
            <a:r>
              <a:rPr lang="en-US" sz="1015" i="1" dirty="0">
                <a:solidFill>
                  <a:schemeClr val="tx1"/>
                </a:solidFill>
                <a:latin typeface="+mn-lt"/>
              </a:rPr>
              <a:t>by time segment:</a:t>
            </a:r>
          </a:p>
          <a:p>
            <a:pPr marL="210884" indent="-210884">
              <a:buAutoNum type="arabicPeriod"/>
            </a:pPr>
            <a:r>
              <a:rPr lang="en-US" sz="1015" i="1" dirty="0">
                <a:solidFill>
                  <a:schemeClr val="tx1"/>
                </a:solidFill>
                <a:latin typeface="+mn-lt"/>
              </a:rPr>
              <a:t>4.5</a:t>
            </a:r>
          </a:p>
          <a:p>
            <a:pPr marL="210884" indent="-210884">
              <a:buAutoNum type="arabicPeriod"/>
            </a:pPr>
            <a:r>
              <a:rPr lang="en-US" sz="1015" i="1" dirty="0">
                <a:solidFill>
                  <a:schemeClr val="tx1"/>
                </a:solidFill>
                <a:latin typeface="+mn-lt"/>
              </a:rPr>
              <a:t>3.8</a:t>
            </a:r>
          </a:p>
          <a:p>
            <a:pPr marL="210884" indent="-210884">
              <a:buAutoNum type="arabicPeriod"/>
            </a:pPr>
            <a:r>
              <a:rPr lang="en-US" sz="1015" i="1" dirty="0">
                <a:solidFill>
                  <a:schemeClr val="tx1"/>
                </a:solidFill>
                <a:latin typeface="+mn-lt"/>
              </a:rPr>
              <a:t>4.0</a:t>
            </a:r>
          </a:p>
          <a:p>
            <a:pPr marL="210884" indent="-210884">
              <a:buAutoNum type="arabicPeriod"/>
            </a:pPr>
            <a:r>
              <a:rPr lang="en-US" sz="1015" i="1" dirty="0">
                <a:solidFill>
                  <a:schemeClr val="tx1"/>
                </a:solidFill>
                <a:latin typeface="+mn-lt"/>
              </a:rPr>
              <a:t>4.0</a:t>
            </a:r>
          </a:p>
        </p:txBody>
      </p:sp>
      <p:grpSp>
        <p:nvGrpSpPr>
          <p:cNvPr id="10" name="Group 9">
            <a:extLst>
              <a:ext uri="{FF2B5EF4-FFF2-40B4-BE49-F238E27FC236}">
                <a16:creationId xmlns:a16="http://schemas.microsoft.com/office/drawing/2014/main" id="{C2D3B125-CB15-1553-1A90-EF133D77E0CF}"/>
              </a:ext>
            </a:extLst>
          </p:cNvPr>
          <p:cNvGrpSpPr/>
          <p:nvPr/>
        </p:nvGrpSpPr>
        <p:grpSpPr>
          <a:xfrm>
            <a:off x="8230113" y="4941783"/>
            <a:ext cx="2133612" cy="1166043"/>
            <a:chOff x="9162394" y="1174678"/>
            <a:chExt cx="2312895" cy="1264023"/>
          </a:xfrm>
        </p:grpSpPr>
        <p:sp>
          <p:nvSpPr>
            <p:cNvPr id="11" name="Rectangle 10">
              <a:extLst>
                <a:ext uri="{FF2B5EF4-FFF2-40B4-BE49-F238E27FC236}">
                  <a16:creationId xmlns:a16="http://schemas.microsoft.com/office/drawing/2014/main" id="{07B27BBA-A7E2-EB1C-14DF-054965E34AB4}"/>
                </a:ext>
              </a:extLst>
            </p:cNvPr>
            <p:cNvSpPr/>
            <p:nvPr/>
          </p:nvSpPr>
          <p:spPr>
            <a:xfrm>
              <a:off x="9162394" y="1174678"/>
              <a:ext cx="2312894" cy="1264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2214" err="1">
                <a:solidFill>
                  <a:schemeClr val="bg1"/>
                </a:solidFill>
                <a:latin typeface="Microsoft Sans Serif"/>
                <a:cs typeface="Microsoft Sans Serif" panose="020B0604020202020204" pitchFamily="34" charset="0"/>
              </a:endParaRPr>
            </a:p>
          </p:txBody>
        </p:sp>
        <p:sp>
          <p:nvSpPr>
            <p:cNvPr id="12" name="TextBox 11">
              <a:extLst>
                <a:ext uri="{FF2B5EF4-FFF2-40B4-BE49-F238E27FC236}">
                  <a16:creationId xmlns:a16="http://schemas.microsoft.com/office/drawing/2014/main" id="{111E8D7B-9D8B-B020-C769-A4198E73A17D}"/>
                </a:ext>
              </a:extLst>
            </p:cNvPr>
            <p:cNvSpPr txBox="1"/>
            <p:nvPr/>
          </p:nvSpPr>
          <p:spPr>
            <a:xfrm>
              <a:off x="9162395" y="1240953"/>
              <a:ext cx="2312894" cy="162579"/>
            </a:xfrm>
            <a:prstGeom prst="rect">
              <a:avLst/>
            </a:prstGeom>
          </p:spPr>
          <p:txBody>
            <a:bodyPr wrap="square" lIns="0" tIns="0" rIns="0" bIns="0" rtlCol="0">
              <a:spAutoFit/>
            </a:bodyPr>
            <a:lstStyle/>
            <a:p>
              <a:pPr algn="ctr">
                <a:lnSpc>
                  <a:spcPct val="96000"/>
                </a:lnSpc>
              </a:pPr>
              <a:r>
                <a:rPr lang="en-US" sz="1015" dirty="0">
                  <a:solidFill>
                    <a:srgbClr val="000000"/>
                  </a:solidFill>
                  <a:latin typeface="Aptos" panose="020B0004020202020204" pitchFamily="34" charset="0"/>
                  <a:cs typeface="Microsoft Sans Serif" panose="020B0604020202020204" pitchFamily="34" charset="0"/>
                </a:rPr>
                <a:t>Full 60 seconds audio recording</a:t>
              </a:r>
            </a:p>
          </p:txBody>
        </p:sp>
        <p:pic>
          <p:nvPicPr>
            <p:cNvPr id="13" name="40-s1-2">
              <a:hlinkClick r:id="" action="ppaction://media"/>
              <a:extLst>
                <a:ext uri="{FF2B5EF4-FFF2-40B4-BE49-F238E27FC236}">
                  <a16:creationId xmlns:a16="http://schemas.microsoft.com/office/drawing/2014/main" id="{00FAEE37-1683-ABC7-319A-27DEA44FEE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27592" y="1471801"/>
              <a:ext cx="609600" cy="609600"/>
            </a:xfrm>
            <a:prstGeom prst="rect">
              <a:avLst/>
            </a:prstGeom>
          </p:spPr>
        </p:pic>
      </p:grpSp>
    </p:spTree>
    <p:extLst>
      <p:ext uri="{BB962C8B-B14F-4D97-AF65-F5344CB8AC3E}">
        <p14:creationId xmlns:p14="http://schemas.microsoft.com/office/powerpoint/2010/main" val="2208126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audio>
              <p:cMediaNode vol="80000">
                <p:cTn id="3"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666</TotalTime>
  <Words>2047</Words>
  <Application>Microsoft Office PowerPoint</Application>
  <PresentationFormat>Widescreen</PresentationFormat>
  <Paragraphs>232</Paragraphs>
  <Slides>16</Slides>
  <Notes>15</Notes>
  <HiddenSlides>0</HiddenSlides>
  <MMClips>7</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Aptos</vt:lpstr>
      <vt:lpstr>Arial</vt:lpstr>
      <vt:lpstr>Arial Unicode MS</vt:lpstr>
      <vt:lpstr>Microsoft Sans Serif</vt:lpstr>
      <vt:lpstr>Times New Roman</vt:lpstr>
      <vt:lpstr>Office Theme</vt:lpstr>
      <vt:lpstr>Document</vt:lpstr>
      <vt:lpstr>Coexistence behavior observations of example device NB operation in the 5 / 6 GHz bands</vt:lpstr>
      <vt:lpstr>Introduction</vt:lpstr>
      <vt:lpstr>Test Set Up</vt:lpstr>
      <vt:lpstr>Observations on frequency band usage of the Device Under Test (NB)</vt:lpstr>
      <vt:lpstr>5 GHz Wi-Fi (160 MHz bandwidth) and NB Audio Scenarios Analyzed</vt:lpstr>
      <vt:lpstr>Scenario 1. Impact of Wi-Fi operation on NB audio</vt:lpstr>
      <vt:lpstr>Scenario 1. Perceived MOS in four segments</vt:lpstr>
      <vt:lpstr>Scenario 2. Impact of NB audio operation on Wi-Fi Throughput</vt:lpstr>
      <vt:lpstr>Scenario 3. Impact of 40 Mbps* Wi-Fi operation on NB device behavior</vt:lpstr>
      <vt:lpstr>Scenario 4. Impact of NB Operation on 40 Mbps Wi-Fi</vt:lpstr>
      <vt:lpstr>5 GHz Overlapping Wi-Fi FB and Wi-Fi Streaming Audio Scenarios Analyzed</vt:lpstr>
      <vt:lpstr>Test Set Up for Scenarios 5 &amp; 6 – Audio Streaming over Wi-Fi baselining</vt:lpstr>
      <vt:lpstr>Scenario 5. Impact of Overlapping Network Wi-Fi operation on streamed audio, audio quality analyzed </vt:lpstr>
      <vt:lpstr>Scenario 6. Impact of Wi-Fi streamed audio on Overlapping Wi-Fi Network</vt:lpstr>
      <vt:lpstr>Conclusions</vt:lpstr>
      <vt:lpstr>Potential Next Steps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Rolf De Vegt</dc:creator>
  <cp:keywords/>
  <cp:lastModifiedBy>Rolf De Vegt</cp:lastModifiedBy>
  <cp:revision>3</cp:revision>
  <cp:lastPrinted>1601-01-01T00:00:00Z</cp:lastPrinted>
  <dcterms:created xsi:type="dcterms:W3CDTF">2025-09-16T18:12:14Z</dcterms:created>
  <dcterms:modified xsi:type="dcterms:W3CDTF">2025-09-17T21:21:54Z</dcterms:modified>
  <cp:category>Name, Affiliation</cp:category>
</cp:coreProperties>
</file>