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3648" r:id="rId1"/>
  </p:sldMasterIdLst>
  <p:notesMasterIdLst>
    <p:notesMasterId r:id="rId13"/>
  </p:notesMasterIdLst>
  <p:handoutMasterIdLst>
    <p:handoutMasterId r:id="rId14"/>
  </p:handoutMasterIdLst>
  <p:sldIdLst>
    <p:sldId id="256" r:id="rId2"/>
    <p:sldId id="280" r:id="rId3"/>
    <p:sldId id="344" r:id="rId4"/>
    <p:sldId id="348" r:id="rId5"/>
    <p:sldId id="346" r:id="rId6"/>
    <p:sldId id="345" r:id="rId7"/>
    <p:sldId id="271" r:id="rId8"/>
    <p:sldId id="305" r:id="rId9"/>
    <p:sldId id="349" r:id="rId10"/>
    <p:sldId id="350" r:id="rId11"/>
    <p:sldId id="264" r:id="rId12"/>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2888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9779" autoAdjust="0"/>
    <p:restoredTop sz="92249" autoAdjust="0"/>
  </p:normalViewPr>
  <p:slideViewPr>
    <p:cSldViewPr>
      <p:cViewPr varScale="1">
        <p:scale>
          <a:sx n="101" d="100"/>
          <a:sy n="101" d="100"/>
        </p:scale>
        <p:origin x="1076" y="76"/>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9/18/2025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964629C1-DD8B-2782-A5C4-E79014A27F75}"/>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BFF5B910-DC55-A8F3-5BDC-749361AE68D1}"/>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4333F1D6-775F-94A2-89A6-D09DF157AE8F}"/>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85B3E4E5-86FA-2FBE-2A14-395C768B84BB}"/>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E3A9D980-DADD-6DF5-DFEF-9EF772B0BAD2}"/>
              </a:ext>
            </a:extLst>
          </p:cNvPr>
          <p:cNvSpPr>
            <a:spLocks noGrp="1" noChangeArrowheads="1"/>
          </p:cNvSpPr>
          <p:nvPr>
            <p:ph type="sldNum"/>
          </p:nvPr>
        </p:nvSpPr>
        <p:spPr>
          <a:ln/>
        </p:spPr>
        <p:txBody>
          <a:bodyPr/>
          <a:lstStyle/>
          <a:p>
            <a:r>
              <a:rPr lang="en-US"/>
              <a:t>Page </a:t>
            </a:r>
            <a:fld id="{EA25EADA-8DDC-4EE3-B5F1-3BBBDDDD6BEC}" type="slidenum">
              <a:rPr lang="en-US"/>
              <a:pPr/>
              <a:t>10</a:t>
            </a:fld>
            <a:endParaRPr lang="en-US"/>
          </a:p>
        </p:txBody>
      </p:sp>
      <p:sp>
        <p:nvSpPr>
          <p:cNvPr id="14337" name="Rectangle 1">
            <a:extLst>
              <a:ext uri="{FF2B5EF4-FFF2-40B4-BE49-F238E27FC236}">
                <a16:creationId xmlns:a16="http://schemas.microsoft.com/office/drawing/2014/main" id="{38F14392-201B-21F7-A6F9-229752824169}"/>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a:extLst>
              <a:ext uri="{FF2B5EF4-FFF2-40B4-BE49-F238E27FC236}">
                <a16:creationId xmlns:a16="http://schemas.microsoft.com/office/drawing/2014/main" id="{8D9A4D77-FC00-7593-BD33-276C6265A397}"/>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6148197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11</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38172660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2</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908748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CA5B2A83-F75A-F022-1CFF-28B2D78C6A53}"/>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325F1380-AE64-21D9-6159-8DB462229A08}"/>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74F6F150-6E2A-09D1-0FED-45C8B4C0947E}"/>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1B9746F4-F254-497F-D462-6A23CF8A83CD}"/>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E792F4F8-C13B-5513-68F1-3D0BCE9E43DC}"/>
              </a:ext>
            </a:extLst>
          </p:cNvPr>
          <p:cNvSpPr>
            <a:spLocks noGrp="1" noChangeArrowheads="1"/>
          </p:cNvSpPr>
          <p:nvPr>
            <p:ph type="sldNum"/>
          </p:nvPr>
        </p:nvSpPr>
        <p:spPr>
          <a:ln/>
        </p:spPr>
        <p:txBody>
          <a:bodyPr/>
          <a:lstStyle/>
          <a:p>
            <a:r>
              <a:rPr lang="en-US"/>
              <a:t>Page </a:t>
            </a:r>
            <a:fld id="{35E0D7E8-EBB2-4683-98FD-8E18BC106EDA}" type="slidenum">
              <a:rPr lang="en-US"/>
              <a:pPr/>
              <a:t>3</a:t>
            </a:fld>
            <a:endParaRPr lang="en-US"/>
          </a:p>
        </p:txBody>
      </p:sp>
      <p:sp>
        <p:nvSpPr>
          <p:cNvPr id="18433" name="Rectangle 1">
            <a:extLst>
              <a:ext uri="{FF2B5EF4-FFF2-40B4-BE49-F238E27FC236}">
                <a16:creationId xmlns:a16="http://schemas.microsoft.com/office/drawing/2014/main" id="{72456BB4-CE1C-054D-CD9D-0714CE6A8E60}"/>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a:extLst>
              <a:ext uri="{FF2B5EF4-FFF2-40B4-BE49-F238E27FC236}">
                <a16:creationId xmlns:a16="http://schemas.microsoft.com/office/drawing/2014/main" id="{FE85C515-608F-0D2C-6E8D-02101582EBF0}"/>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499518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870F972-04BE-188A-308C-2C62F2DEBCB9}"/>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E7199DDE-C11D-9908-4FD7-C72EA27A11E6}"/>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B1E2D018-ED34-1A06-7DD5-0BE6AD92059E}"/>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7443323E-2C50-889E-BCA5-CFC4E5F5EE0C}"/>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BA7D9C1F-4F46-5154-4715-756F869EB042}"/>
              </a:ext>
            </a:extLst>
          </p:cNvPr>
          <p:cNvSpPr>
            <a:spLocks noGrp="1" noChangeArrowheads="1"/>
          </p:cNvSpPr>
          <p:nvPr>
            <p:ph type="sldNum"/>
          </p:nvPr>
        </p:nvSpPr>
        <p:spPr>
          <a:ln/>
        </p:spPr>
        <p:txBody>
          <a:bodyPr/>
          <a:lstStyle/>
          <a:p>
            <a:r>
              <a:rPr lang="en-US"/>
              <a:t>Page </a:t>
            </a:r>
            <a:fld id="{35E0D7E8-EBB2-4683-98FD-8E18BC106EDA}" type="slidenum">
              <a:rPr lang="en-US"/>
              <a:pPr/>
              <a:t>4</a:t>
            </a:fld>
            <a:endParaRPr lang="en-US"/>
          </a:p>
        </p:txBody>
      </p:sp>
      <p:sp>
        <p:nvSpPr>
          <p:cNvPr id="18433" name="Rectangle 1">
            <a:extLst>
              <a:ext uri="{FF2B5EF4-FFF2-40B4-BE49-F238E27FC236}">
                <a16:creationId xmlns:a16="http://schemas.microsoft.com/office/drawing/2014/main" id="{979A5751-02EA-34AC-5ACC-93821BBBC40C}"/>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a:extLst>
              <a:ext uri="{FF2B5EF4-FFF2-40B4-BE49-F238E27FC236}">
                <a16:creationId xmlns:a16="http://schemas.microsoft.com/office/drawing/2014/main" id="{4D3436AE-3449-944C-8181-DA5F8182ACC4}"/>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1526656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7AF2948F-D94E-F4B6-A58A-F21F88E5740F}"/>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38523E40-3CED-DAF6-FD5A-8E4FA35F2078}"/>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4AE4FB75-5E9A-6514-9497-7B34801DE9D1}"/>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EE2CA920-61E3-FF67-B2F5-C830CC04E7A6}"/>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9B5F905C-E0B6-8FEB-55DC-1E0C8DA880F6}"/>
              </a:ext>
            </a:extLst>
          </p:cNvPr>
          <p:cNvSpPr>
            <a:spLocks noGrp="1" noChangeArrowheads="1"/>
          </p:cNvSpPr>
          <p:nvPr>
            <p:ph type="sldNum"/>
          </p:nvPr>
        </p:nvSpPr>
        <p:spPr>
          <a:ln/>
        </p:spPr>
        <p:txBody>
          <a:bodyPr/>
          <a:lstStyle/>
          <a:p>
            <a:r>
              <a:rPr lang="en-US"/>
              <a:t>Page </a:t>
            </a:r>
            <a:fld id="{35E0D7E8-EBB2-4683-98FD-8E18BC106EDA}" type="slidenum">
              <a:rPr lang="en-US"/>
              <a:pPr/>
              <a:t>5</a:t>
            </a:fld>
            <a:endParaRPr lang="en-US"/>
          </a:p>
        </p:txBody>
      </p:sp>
      <p:sp>
        <p:nvSpPr>
          <p:cNvPr id="18433" name="Rectangle 1">
            <a:extLst>
              <a:ext uri="{FF2B5EF4-FFF2-40B4-BE49-F238E27FC236}">
                <a16:creationId xmlns:a16="http://schemas.microsoft.com/office/drawing/2014/main" id="{49C2E5AF-5527-5566-7066-CB2D6F0BA146}"/>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a:extLst>
              <a:ext uri="{FF2B5EF4-FFF2-40B4-BE49-F238E27FC236}">
                <a16:creationId xmlns:a16="http://schemas.microsoft.com/office/drawing/2014/main" id="{2D59A913-CEC6-6235-E2EC-AEA05754B554}"/>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5676342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49784C22-1048-F585-82A4-A600483F409E}"/>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9C0F3A7F-DF39-A3D2-FBE4-5D6AE4165BCD}"/>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6D8A093F-1467-A513-2AFA-30B62621543A}"/>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0236502C-B053-6F5D-2BC1-1ED90D8A6953}"/>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A86C8C6D-3EB7-F289-CBF2-9105B1F98CBC}"/>
              </a:ext>
            </a:extLst>
          </p:cNvPr>
          <p:cNvSpPr>
            <a:spLocks noGrp="1" noChangeArrowheads="1"/>
          </p:cNvSpPr>
          <p:nvPr>
            <p:ph type="sldNum"/>
          </p:nvPr>
        </p:nvSpPr>
        <p:spPr>
          <a:ln/>
        </p:spPr>
        <p:txBody>
          <a:bodyPr/>
          <a:lstStyle/>
          <a:p>
            <a:r>
              <a:rPr lang="en-US"/>
              <a:t>Page </a:t>
            </a:r>
            <a:fld id="{35E0D7E8-EBB2-4683-98FD-8E18BC106EDA}" type="slidenum">
              <a:rPr lang="en-US"/>
              <a:pPr/>
              <a:t>6</a:t>
            </a:fld>
            <a:endParaRPr lang="en-US"/>
          </a:p>
        </p:txBody>
      </p:sp>
      <p:sp>
        <p:nvSpPr>
          <p:cNvPr id="18433" name="Rectangle 1">
            <a:extLst>
              <a:ext uri="{FF2B5EF4-FFF2-40B4-BE49-F238E27FC236}">
                <a16:creationId xmlns:a16="http://schemas.microsoft.com/office/drawing/2014/main" id="{F0147B1B-D52F-838A-86FC-182E6EEA12AB}"/>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a:extLst>
              <a:ext uri="{FF2B5EF4-FFF2-40B4-BE49-F238E27FC236}">
                <a16:creationId xmlns:a16="http://schemas.microsoft.com/office/drawing/2014/main" id="{64D03FF3-DBB9-44CF-254F-A8ED7DBF3D1E}"/>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35935303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7</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03899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8</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31495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AE620572-D970-320F-4ED7-BCEB5B61FB81}"/>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40F295E3-CE4C-F23E-C40E-9176767E42A1}"/>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4DDEAEA0-81E6-C5D9-E87F-9A09E2225AE2}"/>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DB1EB888-72DF-EB60-07AA-2BD1DD0555E0}"/>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034137A7-B9EC-FCCA-7EB3-A1A6D3885C8A}"/>
              </a:ext>
            </a:extLst>
          </p:cNvPr>
          <p:cNvSpPr>
            <a:spLocks noGrp="1" noChangeArrowheads="1"/>
          </p:cNvSpPr>
          <p:nvPr>
            <p:ph type="sldNum"/>
          </p:nvPr>
        </p:nvSpPr>
        <p:spPr>
          <a:ln/>
        </p:spPr>
        <p:txBody>
          <a:bodyPr/>
          <a:lstStyle/>
          <a:p>
            <a:r>
              <a:rPr lang="en-US"/>
              <a:t>Page </a:t>
            </a:r>
            <a:fld id="{EA25EADA-8DDC-4EE3-B5F1-3BBBDDDD6BEC}" type="slidenum">
              <a:rPr lang="en-US"/>
              <a:pPr/>
              <a:t>9</a:t>
            </a:fld>
            <a:endParaRPr lang="en-US"/>
          </a:p>
        </p:txBody>
      </p:sp>
      <p:sp>
        <p:nvSpPr>
          <p:cNvPr id="14337" name="Rectangle 1">
            <a:extLst>
              <a:ext uri="{FF2B5EF4-FFF2-40B4-BE49-F238E27FC236}">
                <a16:creationId xmlns:a16="http://schemas.microsoft.com/office/drawing/2014/main" id="{D995C550-513E-9C9D-A0A9-555F6C010F80}"/>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a:extLst>
              <a:ext uri="{FF2B5EF4-FFF2-40B4-BE49-F238E27FC236}">
                <a16:creationId xmlns:a16="http://schemas.microsoft.com/office/drawing/2014/main" id="{9C4C4BB3-3586-0668-566D-72FF207CBB9C}"/>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955542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ko-KR" altLang="en-US"/>
              <a:t>마스터 제목 스타일 편집</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ko-KR" altLang="en-US"/>
              <a:t>클릭하여 마스터 부제목 스타일 편집</a:t>
            </a:r>
            <a:endParaRPr lang="en-GB"/>
          </a:p>
        </p:txBody>
      </p:sp>
      <p:sp>
        <p:nvSpPr>
          <p:cNvPr id="4" name="Date Placeholder 3"/>
          <p:cNvSpPr>
            <a:spLocks noGrp="1"/>
          </p:cNvSpPr>
          <p:nvPr>
            <p:ph type="dt" idx="10"/>
          </p:nvPr>
        </p:nvSpPr>
        <p:spPr/>
        <p:txBody>
          <a:bodyPr/>
          <a:lstStyle>
            <a:lvl1pPr>
              <a:defRPr/>
            </a:lvl1pPr>
          </a:lstStyle>
          <a:p>
            <a:r>
              <a:rPr lang="en-US" altLang="ko-KR" dirty="0"/>
              <a:t>July 2025</a:t>
            </a:r>
            <a:endParaRPr lang="en-GB" altLang="ko-KR" dirty="0"/>
          </a:p>
        </p:txBody>
      </p:sp>
      <p:sp>
        <p:nvSpPr>
          <p:cNvPr id="5" name="Footer Placeholder 4"/>
          <p:cNvSpPr>
            <a:spLocks noGrp="1"/>
          </p:cNvSpPr>
          <p:nvPr>
            <p:ph type="ftr" idx="11"/>
          </p:nvPr>
        </p:nvSpPr>
        <p:spPr/>
        <p:txBody>
          <a:bodyPr/>
          <a:lstStyle>
            <a:lvl1pPr>
              <a:defRPr/>
            </a:lvl1pPr>
          </a:lstStyle>
          <a:p>
            <a:r>
              <a:rPr lang="en-GB" altLang="ko-KR" dirty="0"/>
              <a:t>Hank Hyeonjun Sung(WILUS), et al..</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GB"/>
          </a:p>
        </p:txBody>
      </p:sp>
      <p:sp>
        <p:nvSpPr>
          <p:cNvPr id="3" name="Content Placeholder 2"/>
          <p:cNvSpPr>
            <a:spLocks noGrp="1"/>
          </p:cNvSpPr>
          <p:nvPr>
            <p:ph idx="1"/>
          </p:nvPr>
        </p:nvSpPr>
        <p:spPr/>
        <p:txBody>
          <a:bodyPr/>
          <a:lstStyle>
            <a:lvl1pPr>
              <a:defRPr sz="2000"/>
            </a:lvl1pPr>
            <a:lvl2pPr>
              <a:defRPr sz="1600"/>
            </a:lvl2pPr>
            <a:lvl3pPr>
              <a:defRPr sz="1400"/>
            </a:lvl3pPr>
            <a:lvl4pPr>
              <a:defRPr sz="1200"/>
            </a:lvl4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ltLang="ko-KR" dirty="0"/>
              <a:t>Hank Hyeonjun Sung(WILUS), et al..</a:t>
            </a:r>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ko-KR" dirty="0"/>
              <a:t>July 2025</a:t>
            </a:r>
            <a:endParaRPr lang="en-GB" altLang="ko-K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ko-KR" altLang="en-US"/>
              <a:t>마스터 제목 스타일 편집</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ko-KR" altLang="en-US"/>
              <a:t>마스터 텍스트 스타일을 편집하려면 클릭</a:t>
            </a:r>
          </a:p>
        </p:txBody>
      </p:sp>
      <p:sp>
        <p:nvSpPr>
          <p:cNvPr id="4" name="Date Placeholder 3"/>
          <p:cNvSpPr>
            <a:spLocks noGrp="1"/>
          </p:cNvSpPr>
          <p:nvPr>
            <p:ph type="dt" idx="10"/>
          </p:nvPr>
        </p:nvSpPr>
        <p:spPr/>
        <p:txBody>
          <a:bodyPr/>
          <a:lstStyle>
            <a:lvl1pPr>
              <a:defRPr/>
            </a:lvl1pPr>
          </a:lstStyle>
          <a:p>
            <a:r>
              <a:rPr lang="en-US" altLang="ko-KR" dirty="0"/>
              <a:t>July 2025</a:t>
            </a:r>
            <a:endParaRPr lang="en-GB" altLang="ko-KR" dirty="0"/>
          </a:p>
        </p:txBody>
      </p:sp>
      <p:sp>
        <p:nvSpPr>
          <p:cNvPr id="5" name="Footer Placeholder 4"/>
          <p:cNvSpPr>
            <a:spLocks noGrp="1"/>
          </p:cNvSpPr>
          <p:nvPr>
            <p:ph type="ftr" idx="11"/>
          </p:nvPr>
        </p:nvSpPr>
        <p:spPr/>
        <p:txBody>
          <a:bodyPr/>
          <a:lstStyle>
            <a:lvl1pPr>
              <a:defRPr/>
            </a:lvl1pPr>
          </a:lstStyle>
          <a:p>
            <a:r>
              <a:rPr lang="en-GB"/>
              <a:t>Name, Affiliation</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5" name="Date Placeholder 4"/>
          <p:cNvSpPr>
            <a:spLocks noGrp="1"/>
          </p:cNvSpPr>
          <p:nvPr>
            <p:ph type="dt" idx="10"/>
          </p:nvPr>
        </p:nvSpPr>
        <p:spPr/>
        <p:txBody>
          <a:bodyPr/>
          <a:lstStyle>
            <a:lvl1pPr>
              <a:defRPr/>
            </a:lvl1pPr>
          </a:lstStyle>
          <a:p>
            <a:r>
              <a:rPr lang="en-US" altLang="ko-KR" dirty="0"/>
              <a:t>July 2025</a:t>
            </a:r>
            <a:endParaRPr lang="en-GB" altLang="ko-KR" dirty="0"/>
          </a:p>
        </p:txBody>
      </p:sp>
      <p:sp>
        <p:nvSpPr>
          <p:cNvPr id="6" name="Footer Placeholder 5"/>
          <p:cNvSpPr>
            <a:spLocks noGrp="1"/>
          </p:cNvSpPr>
          <p:nvPr>
            <p:ph type="ftr" idx="11"/>
          </p:nvPr>
        </p:nvSpPr>
        <p:spPr/>
        <p:txBody>
          <a:bodyPr/>
          <a:lstStyle>
            <a:lvl1pPr>
              <a:defRPr/>
            </a:lvl1pPr>
          </a:lstStyle>
          <a:p>
            <a:r>
              <a:rPr lang="en-GB"/>
              <a:t>Name, Affiliation</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ko-KR" altLang="en-US"/>
              <a:t>마스터 제목 스타일 편집</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7" name="Date Placeholder 6"/>
          <p:cNvSpPr>
            <a:spLocks noGrp="1"/>
          </p:cNvSpPr>
          <p:nvPr>
            <p:ph type="dt" idx="10"/>
          </p:nvPr>
        </p:nvSpPr>
        <p:spPr/>
        <p:txBody>
          <a:bodyPr/>
          <a:lstStyle>
            <a:lvl1pPr>
              <a:defRPr/>
            </a:lvl1pPr>
          </a:lstStyle>
          <a:p>
            <a:r>
              <a:rPr lang="en-US" altLang="ko-KR" dirty="0"/>
              <a:t>July 2025</a:t>
            </a:r>
            <a:endParaRPr lang="en-GB" altLang="ko-KR" dirty="0"/>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Name, Affiliation</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GB"/>
          </a:p>
        </p:txBody>
      </p:sp>
      <p:sp>
        <p:nvSpPr>
          <p:cNvPr id="3" name="Date Placeholder 2"/>
          <p:cNvSpPr>
            <a:spLocks noGrp="1"/>
          </p:cNvSpPr>
          <p:nvPr>
            <p:ph type="dt" idx="10"/>
          </p:nvPr>
        </p:nvSpPr>
        <p:spPr/>
        <p:txBody>
          <a:bodyPr/>
          <a:lstStyle>
            <a:lvl1pPr>
              <a:defRPr/>
            </a:lvl1pPr>
          </a:lstStyle>
          <a:p>
            <a:r>
              <a:rPr lang="en-US" altLang="ko-KR" dirty="0"/>
              <a:t>July 2025</a:t>
            </a:r>
            <a:endParaRPr lang="en-GB" altLang="ko-KR" dirty="0"/>
          </a:p>
        </p:txBody>
      </p:sp>
      <p:sp>
        <p:nvSpPr>
          <p:cNvPr id="4" name="Footer Placeholder 3"/>
          <p:cNvSpPr>
            <a:spLocks noGrp="1"/>
          </p:cNvSpPr>
          <p:nvPr>
            <p:ph type="ftr" idx="11"/>
          </p:nvPr>
        </p:nvSpPr>
        <p:spPr/>
        <p:txBody>
          <a:bodyPr/>
          <a:lstStyle>
            <a:lvl1pPr>
              <a:defRPr/>
            </a:lvl1pPr>
          </a:lstStyle>
          <a:p>
            <a:r>
              <a:rPr lang="en-GB"/>
              <a:t>Name, Affiliation</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Month Year</a:t>
            </a:r>
            <a:endParaRPr lang="en-GB"/>
          </a:p>
        </p:txBody>
      </p:sp>
      <p:sp>
        <p:nvSpPr>
          <p:cNvPr id="3" name="Footer Placeholder 2"/>
          <p:cNvSpPr>
            <a:spLocks noGrp="1"/>
          </p:cNvSpPr>
          <p:nvPr>
            <p:ph type="ftr" idx="11"/>
          </p:nvPr>
        </p:nvSpPr>
        <p:spPr/>
        <p:txBody>
          <a:bodyPr/>
          <a:lstStyle>
            <a:lvl1pPr>
              <a:defRPr/>
            </a:lvl1pPr>
          </a:lstStyle>
          <a:p>
            <a:r>
              <a:rPr lang="en-GB"/>
              <a:t>Name, Affiliation</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GB"/>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4" name="Date Placeholder 3"/>
          <p:cNvSpPr>
            <a:spLocks noGrp="1"/>
          </p:cNvSpPr>
          <p:nvPr>
            <p:ph type="dt" idx="10"/>
          </p:nvPr>
        </p:nvSpPr>
        <p:spPr/>
        <p:txBody>
          <a:bodyPr/>
          <a:lstStyle>
            <a:lvl1pPr>
              <a:defRPr/>
            </a:lvl1pPr>
          </a:lstStyle>
          <a:p>
            <a:r>
              <a:rPr lang="en-US"/>
              <a:t>Month Year</a:t>
            </a:r>
            <a:endParaRPr lang="en-GB"/>
          </a:p>
        </p:txBody>
      </p:sp>
      <p:sp>
        <p:nvSpPr>
          <p:cNvPr id="5" name="Footer Placeholder 4"/>
          <p:cNvSpPr>
            <a:spLocks noGrp="1"/>
          </p:cNvSpPr>
          <p:nvPr>
            <p:ph type="ftr" idx="11"/>
          </p:nvPr>
        </p:nvSpPr>
        <p:spPr/>
        <p:txBody>
          <a:bodyPr/>
          <a:lstStyle>
            <a:lvl1pPr>
              <a:defRPr/>
            </a:lvl1pPr>
          </a:lstStyle>
          <a:p>
            <a:r>
              <a:rPr lang="en-GB"/>
              <a:t>Name, Affiliation</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ko-KR" altLang="en-US"/>
              <a:t>마스터 제목 스타일 편집</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GB"/>
          </a:p>
        </p:txBody>
      </p:sp>
      <p:sp>
        <p:nvSpPr>
          <p:cNvPr id="4" name="Date Placeholder 3"/>
          <p:cNvSpPr>
            <a:spLocks noGrp="1"/>
          </p:cNvSpPr>
          <p:nvPr>
            <p:ph type="dt" idx="10"/>
          </p:nvPr>
        </p:nvSpPr>
        <p:spPr/>
        <p:txBody>
          <a:bodyPr/>
          <a:lstStyle>
            <a:lvl1pPr>
              <a:defRPr/>
            </a:lvl1pPr>
          </a:lstStyle>
          <a:p>
            <a:r>
              <a:rPr lang="en-US"/>
              <a:t>Month Year</a:t>
            </a:r>
            <a:endParaRPr lang="en-GB"/>
          </a:p>
        </p:txBody>
      </p:sp>
      <p:sp>
        <p:nvSpPr>
          <p:cNvPr id="5" name="Footer Placeholder 4"/>
          <p:cNvSpPr>
            <a:spLocks noGrp="1"/>
          </p:cNvSpPr>
          <p:nvPr>
            <p:ph type="ftr" idx="11"/>
          </p:nvPr>
        </p:nvSpPr>
        <p:spPr/>
        <p:txBody>
          <a:bodyPr/>
          <a:lstStyle>
            <a:lvl1pPr>
              <a:defRPr/>
            </a:lvl1pPr>
          </a:lstStyle>
          <a:p>
            <a:r>
              <a:rPr lang="en-GB"/>
              <a:t>Name, Affiliation</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ko-KR" dirty="0"/>
              <a:t>Sept 2025</a:t>
            </a:r>
            <a:endParaRPr lang="en-GB" altLang="ko-KR"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Hank Hyeonjun Sung(WILUS), et al..</a:t>
            </a:r>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802.11-25/1680r0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latinLnBrk="1"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latinLnBrk="1" hangingPunct="1">
        <a:spcBef>
          <a:spcPts val="600"/>
        </a:spcBef>
        <a:spcAft>
          <a:spcPct val="0"/>
        </a:spcAft>
        <a:buClr>
          <a:srgbClr val="000000"/>
        </a:buClr>
        <a:buSzPct val="100000"/>
        <a:buFont typeface="Arial" panose="020B0604020202020204" pitchFamily="34" charset="0"/>
        <a:buChar char="•"/>
        <a:defRPr sz="2000" b="1">
          <a:solidFill>
            <a:srgbClr val="000000"/>
          </a:solidFill>
          <a:latin typeface="+mn-lt"/>
          <a:ea typeface="+mn-ea"/>
          <a:cs typeface="+mn-cs"/>
        </a:defRPr>
      </a:lvl1pPr>
      <a:lvl2pPr marL="800100" indent="-342900" algn="l" defTabSz="449263" rtl="0" eaLnBrk="1" fontAlgn="base" latinLnBrk="1" hangingPunct="1">
        <a:spcBef>
          <a:spcPts val="500"/>
        </a:spcBef>
        <a:spcAft>
          <a:spcPct val="0"/>
        </a:spcAft>
        <a:buClr>
          <a:srgbClr val="000000"/>
        </a:buClr>
        <a:buSzPct val="100000"/>
        <a:buFont typeface="Times New Roman" panose="02020603050405020304" pitchFamily="18" charset="0"/>
        <a:buChar char="̶"/>
        <a:defRPr sz="1600">
          <a:solidFill>
            <a:srgbClr val="000000"/>
          </a:solidFill>
          <a:latin typeface="+mn-lt"/>
          <a:ea typeface="+mn-ea"/>
        </a:defRPr>
      </a:lvl2pPr>
      <a:lvl3pPr marL="1200150" indent="-285750" algn="l" defTabSz="449263" rtl="0" eaLnBrk="1" fontAlgn="base" latinLnBrk="1" hangingPunct="1">
        <a:spcBef>
          <a:spcPts val="450"/>
        </a:spcBef>
        <a:spcAft>
          <a:spcPct val="0"/>
        </a:spcAft>
        <a:buClr>
          <a:srgbClr val="000000"/>
        </a:buClr>
        <a:buSzPct val="100000"/>
        <a:buFont typeface="Wingdings" panose="05000000000000000000" pitchFamily="2" charset="2"/>
        <a:buChar char="§"/>
        <a:defRPr sz="1400">
          <a:solidFill>
            <a:srgbClr val="000000"/>
          </a:solidFill>
          <a:latin typeface="+mn-lt"/>
          <a:ea typeface="+mn-ea"/>
        </a:defRPr>
      </a:lvl3pPr>
      <a:lvl4pPr marL="1657350" indent="-285750" algn="l" defTabSz="449263" rtl="0" eaLnBrk="1" fontAlgn="base" latinLnBrk="1" hangingPunct="1">
        <a:spcBef>
          <a:spcPts val="400"/>
        </a:spcBef>
        <a:spcAft>
          <a:spcPct val="0"/>
        </a:spcAft>
        <a:buClr>
          <a:srgbClr val="000000"/>
        </a:buClr>
        <a:buSzPct val="100000"/>
        <a:buFont typeface="Arial" panose="020B0604020202020204" pitchFamily="34" charset="0"/>
        <a:buChar char="•"/>
        <a:defRPr sz="1200">
          <a:solidFill>
            <a:srgbClr val="000000"/>
          </a:solidFill>
          <a:latin typeface="+mn-lt"/>
          <a:ea typeface="+mn-ea"/>
        </a:defRPr>
      </a:lvl4pPr>
      <a:lvl5pPr marL="20574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latinLnBrk="1"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48531" y="1143019"/>
            <a:ext cx="10363200" cy="827978"/>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Considerations of AP PUO during SMD BSS Transition</a:t>
            </a:r>
            <a:endParaRPr lang="en-GB" dirty="0"/>
          </a:p>
        </p:txBody>
      </p:sp>
      <p:sp>
        <p:nvSpPr>
          <p:cNvPr id="3074" name="Rectangle 2"/>
          <p:cNvSpPr>
            <a:spLocks noGrp="1" noChangeArrowheads="1"/>
          </p:cNvSpPr>
          <p:nvPr>
            <p:ph type="subTitle" idx="1"/>
          </p:nvPr>
        </p:nvSpPr>
        <p:spPr>
          <a:xfrm>
            <a:off x="1828800" y="2140950"/>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2025-09-</a:t>
            </a:r>
            <a:r>
              <a:rPr lang="en-US" b="0"/>
              <a:t>19</a:t>
            </a:r>
            <a:endParaRPr lang="en-GB" sz="2000" b="0" dirty="0"/>
          </a:p>
        </p:txBody>
      </p:sp>
      <p:sp>
        <p:nvSpPr>
          <p:cNvPr id="6" name="Date Placeholder 3"/>
          <p:cNvSpPr>
            <a:spLocks noGrp="1"/>
          </p:cNvSpPr>
          <p:nvPr>
            <p:ph type="dt" idx="10"/>
          </p:nvPr>
        </p:nvSpPr>
        <p:spPr/>
        <p:txBody>
          <a:bodyPr/>
          <a:lstStyle/>
          <a:p>
            <a:r>
              <a:rPr lang="en-US" altLang="ko-KR" dirty="0"/>
              <a:t>Sept 2025</a:t>
            </a:r>
            <a:endParaRPr lang="en-GB" altLang="ko-KR" dirty="0"/>
          </a:p>
        </p:txBody>
      </p:sp>
      <p:sp>
        <p:nvSpPr>
          <p:cNvPr id="7" name="Footer Placeholder 4"/>
          <p:cNvSpPr>
            <a:spLocks noGrp="1"/>
          </p:cNvSpPr>
          <p:nvPr>
            <p:ph type="ftr" idx="11"/>
          </p:nvPr>
        </p:nvSpPr>
        <p:spPr/>
        <p:txBody>
          <a:bodyPr/>
          <a:lstStyle/>
          <a:p>
            <a:r>
              <a:rPr lang="en-GB" altLang="ko-KR" dirty="0"/>
              <a:t>Hank Hyeonjun Sung (WILUS), et al.</a:t>
            </a:r>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1464791432"/>
              </p:ext>
            </p:extLst>
          </p:nvPr>
        </p:nvGraphicFramePr>
        <p:xfrm>
          <a:off x="1199456" y="2908888"/>
          <a:ext cx="10363201" cy="2748992"/>
        </p:xfrm>
        <a:graphic>
          <a:graphicData uri="http://schemas.openxmlformats.org/presentationml/2006/ole">
            <mc:AlternateContent xmlns:mc="http://schemas.openxmlformats.org/markup-compatibility/2006">
              <mc:Choice xmlns:v="urn:schemas-microsoft-com:vml" Requires="v">
                <p:oleObj name="Document" r:id="rId3" imgW="10439485" imgH="2778858" progId="Word.Document.8">
                  <p:embed/>
                </p:oleObj>
              </mc:Choice>
              <mc:Fallback>
                <p:oleObj name="Document" r:id="rId3" imgW="10439485" imgH="2778858" progId="Word.Document.8">
                  <p:embed/>
                  <p:pic>
                    <p:nvPicPr>
                      <p:cNvPr id="3075" name="Object 3"/>
                      <p:cNvPicPr>
                        <a:picLocks noChangeAspect="1" noChangeArrowheads="1"/>
                      </p:cNvPicPr>
                      <p:nvPr/>
                    </p:nvPicPr>
                    <p:blipFill>
                      <a:blip r:embed="rId4"/>
                      <a:srcRect/>
                      <a:stretch>
                        <a:fillRect/>
                      </a:stretch>
                    </p:blipFill>
                    <p:spPr bwMode="auto">
                      <a:xfrm>
                        <a:off x="1199456" y="2908888"/>
                        <a:ext cx="10363201" cy="2748992"/>
                      </a:xfrm>
                      <a:prstGeom prst="rect">
                        <a:avLst/>
                      </a:prstGeom>
                      <a:noFill/>
                    </p:spPr>
                  </p:pic>
                </p:oleObj>
              </mc:Fallback>
            </mc:AlternateContent>
          </a:graphicData>
        </a:graphic>
      </p:graphicFrame>
      <p:sp>
        <p:nvSpPr>
          <p:cNvPr id="3076" name="Rectangle 4"/>
          <p:cNvSpPr>
            <a:spLocks noChangeArrowheads="1"/>
          </p:cNvSpPr>
          <p:nvPr/>
        </p:nvSpPr>
        <p:spPr bwMode="auto">
          <a:xfrm>
            <a:off x="993775" y="2426700"/>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5F621-D25D-CF6C-B5BE-54B24C5664B7}"/>
            </a:ext>
          </a:extLst>
        </p:cNvPr>
        <p:cNvGrpSpPr/>
        <p:nvPr/>
      </p:nvGrpSpPr>
      <p:grpSpPr>
        <a:xfrm>
          <a:off x="0" y="0"/>
          <a:ext cx="0" cy="0"/>
          <a:chOff x="0" y="0"/>
          <a:chExt cx="0" cy="0"/>
        </a:xfrm>
      </p:grpSpPr>
      <p:sp>
        <p:nvSpPr>
          <p:cNvPr id="5121" name="Rectangle 1">
            <a:extLst>
              <a:ext uri="{FF2B5EF4-FFF2-40B4-BE49-F238E27FC236}">
                <a16:creationId xmlns:a16="http://schemas.microsoft.com/office/drawing/2014/main" id="{4C86AE73-2785-832F-1250-27B760E9C547}"/>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Straw Poll 3</a:t>
            </a:r>
            <a:endParaRPr lang="en-GB" dirty="0"/>
          </a:p>
        </p:txBody>
      </p:sp>
      <p:sp>
        <p:nvSpPr>
          <p:cNvPr id="5122" name="Rectangle 2">
            <a:extLst>
              <a:ext uri="{FF2B5EF4-FFF2-40B4-BE49-F238E27FC236}">
                <a16:creationId xmlns:a16="http://schemas.microsoft.com/office/drawing/2014/main" id="{5DC1874F-B35C-8643-54D3-31885BFEBFB9}"/>
              </a:ext>
            </a:extLst>
          </p:cNvPr>
          <p:cNvSpPr>
            <a:spLocks noGrp="1" noChangeArrowheads="1"/>
          </p:cNvSpPr>
          <p:nvPr>
            <p:ph idx="1"/>
          </p:nvPr>
        </p:nvSpPr>
        <p:spPr>
          <a:xfrm>
            <a:off x="914401" y="1750236"/>
            <a:ext cx="10361084" cy="4724400"/>
          </a:xfrm>
          <a:ln/>
        </p:spPr>
        <p:txBody>
          <a:bodyPr/>
          <a:lstStyle/>
          <a:p>
            <a:pPr marL="40005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2400" dirty="0"/>
              <a:t>Do you agree to add the following text to the 11bn Draft ?</a:t>
            </a:r>
          </a:p>
          <a:p>
            <a:pPr marL="857250"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2000" dirty="0"/>
              <a:t>The current AP MLD shall reject the ST Preparation request from its associated non-AP MLD without requiring any decision from the target AP MLD, if:</a:t>
            </a:r>
          </a:p>
          <a:p>
            <a:pPr marL="857250"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2000" dirty="0"/>
              <a:t>the selected target AP MLD is operating in AP PUO mode, and</a:t>
            </a:r>
          </a:p>
          <a:p>
            <a:pPr marL="857250"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2000" dirty="0"/>
              <a:t>the requesting non-AP MLD does not support AP PUO Assisting mode or TWT.</a:t>
            </a:r>
          </a:p>
        </p:txBody>
      </p:sp>
      <p:sp>
        <p:nvSpPr>
          <p:cNvPr id="6" name="Slide Number Placeholder 5">
            <a:extLst>
              <a:ext uri="{FF2B5EF4-FFF2-40B4-BE49-F238E27FC236}">
                <a16:creationId xmlns:a16="http://schemas.microsoft.com/office/drawing/2014/main" id="{A667A270-559F-7EA1-EFDE-EB76BAB764BC}"/>
              </a:ext>
            </a:extLst>
          </p:cNvPr>
          <p:cNvSpPr>
            <a:spLocks noGrp="1"/>
          </p:cNvSpPr>
          <p:nvPr>
            <p:ph type="sldNum" idx="12"/>
          </p:nvPr>
        </p:nvSpPr>
        <p:spPr/>
        <p:txBody>
          <a:bodyPr/>
          <a:lstStyle/>
          <a:p>
            <a:r>
              <a:rPr lang="en-GB"/>
              <a:t>Slide </a:t>
            </a:r>
            <a:fld id="{B3165115-9078-433B-A278-1F5ED971F63A}" type="slidenum">
              <a:rPr lang="en-GB"/>
              <a:pPr/>
              <a:t>10</a:t>
            </a:fld>
            <a:endParaRPr lang="en-GB"/>
          </a:p>
        </p:txBody>
      </p:sp>
      <p:sp>
        <p:nvSpPr>
          <p:cNvPr id="5" name="Footer Placeholder 4">
            <a:extLst>
              <a:ext uri="{FF2B5EF4-FFF2-40B4-BE49-F238E27FC236}">
                <a16:creationId xmlns:a16="http://schemas.microsoft.com/office/drawing/2014/main" id="{884B6E52-2616-31C0-08E6-DD4EE14B1FBD}"/>
              </a:ext>
            </a:extLst>
          </p:cNvPr>
          <p:cNvSpPr>
            <a:spLocks noGrp="1"/>
          </p:cNvSpPr>
          <p:nvPr>
            <p:ph type="ftr" idx="14"/>
          </p:nvPr>
        </p:nvSpPr>
        <p:spPr/>
        <p:txBody>
          <a:bodyPr/>
          <a:lstStyle/>
          <a:p>
            <a:r>
              <a:rPr lang="en-GB" altLang="ko-KR" dirty="0"/>
              <a:t>Hank Hyeonjun Sung (WILUS), et al.</a:t>
            </a:r>
          </a:p>
        </p:txBody>
      </p:sp>
      <p:sp>
        <p:nvSpPr>
          <p:cNvPr id="4" name="Date Placeholder 3">
            <a:extLst>
              <a:ext uri="{FF2B5EF4-FFF2-40B4-BE49-F238E27FC236}">
                <a16:creationId xmlns:a16="http://schemas.microsoft.com/office/drawing/2014/main" id="{415D2ECF-81E6-C89A-5C73-39987F89BF7E}"/>
              </a:ext>
            </a:extLst>
          </p:cNvPr>
          <p:cNvSpPr>
            <a:spLocks noGrp="1"/>
          </p:cNvSpPr>
          <p:nvPr>
            <p:ph type="dt" idx="15"/>
          </p:nvPr>
        </p:nvSpPr>
        <p:spPr/>
        <p:txBody>
          <a:bodyPr/>
          <a:lstStyle/>
          <a:p>
            <a:r>
              <a:rPr lang="en-US" altLang="ko-KR" dirty="0"/>
              <a:t>Sept 2025</a:t>
            </a:r>
            <a:endParaRPr lang="en-GB" altLang="ko-KR" dirty="0"/>
          </a:p>
        </p:txBody>
      </p:sp>
    </p:spTree>
    <p:extLst>
      <p:ext uri="{BB962C8B-B14F-4D97-AF65-F5344CB8AC3E}">
        <p14:creationId xmlns:p14="http://schemas.microsoft.com/office/powerpoint/2010/main" val="67184168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References</a:t>
            </a:r>
          </a:p>
        </p:txBody>
      </p:sp>
      <p:sp>
        <p:nvSpPr>
          <p:cNvPr id="2" name="Content Placeholder 1"/>
          <p:cNvSpPr>
            <a:spLocks noGrp="1"/>
          </p:cNvSpPr>
          <p:nvPr>
            <p:ph idx="1"/>
          </p:nvPr>
        </p:nvSpPr>
        <p:spPr>
          <a:xfrm>
            <a:off x="914401" y="1700808"/>
            <a:ext cx="10361084" cy="4608512"/>
          </a:xfrm>
        </p:spPr>
        <p:txBody>
          <a:bodyPr/>
          <a:lstStyle/>
          <a:p>
            <a:pPr marL="0" indent="0">
              <a:buNone/>
            </a:pPr>
            <a:r>
              <a:rPr lang="en-GB" altLang="ko-KR" sz="1600" dirty="0"/>
              <a:t>[1] Draft P802.11bn_D1.0</a:t>
            </a:r>
          </a:p>
          <a:p>
            <a:pPr marL="0" indent="0">
              <a:buNone/>
            </a:pPr>
            <a:endParaRPr lang="en-GB" altLang="ko-KR" sz="1600" dirty="0"/>
          </a:p>
          <a:p>
            <a:pPr marL="0" indent="0">
              <a:buNone/>
            </a:pPr>
            <a:r>
              <a:rPr lang="en-GB" altLang="ko-KR" sz="1600" dirty="0"/>
              <a:t>	</a:t>
            </a:r>
          </a:p>
          <a:p>
            <a:pPr marL="0" indent="0">
              <a:buNone/>
            </a:pPr>
            <a:r>
              <a:rPr lang="en-GB" sz="1800" dirty="0"/>
              <a:t>	</a:t>
            </a:r>
            <a:endParaRPr lang="en-US" sz="2400" dirty="0"/>
          </a:p>
          <a:p>
            <a:pPr marL="0" indent="0">
              <a:buNone/>
            </a:pPr>
            <a:endParaRPr lang="en-GB" sz="2800"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11</a:t>
            </a:fld>
            <a:endParaRPr lang="en-GB"/>
          </a:p>
        </p:txBody>
      </p:sp>
      <p:sp>
        <p:nvSpPr>
          <p:cNvPr id="5" name="Footer Placeholder 4"/>
          <p:cNvSpPr>
            <a:spLocks noGrp="1"/>
          </p:cNvSpPr>
          <p:nvPr>
            <p:ph type="ftr" idx="14"/>
          </p:nvPr>
        </p:nvSpPr>
        <p:spPr/>
        <p:txBody>
          <a:bodyPr/>
          <a:lstStyle/>
          <a:p>
            <a:r>
              <a:rPr lang="en-GB" altLang="ko-KR" dirty="0"/>
              <a:t>Hank Hyeonjun Sung (WILUS), et al.</a:t>
            </a:r>
          </a:p>
        </p:txBody>
      </p:sp>
      <p:sp>
        <p:nvSpPr>
          <p:cNvPr id="4" name="Date Placeholder 3"/>
          <p:cNvSpPr>
            <a:spLocks noGrp="1"/>
          </p:cNvSpPr>
          <p:nvPr>
            <p:ph type="dt" idx="15"/>
          </p:nvPr>
        </p:nvSpPr>
        <p:spPr/>
        <p:txBody>
          <a:bodyPr/>
          <a:lstStyle/>
          <a:p>
            <a:r>
              <a:rPr lang="en-US" altLang="ko-KR" dirty="0"/>
              <a:t>Sept 2025</a:t>
            </a:r>
            <a:endParaRPr lang="en-GB" altLang="ko-KR" dirty="0"/>
          </a:p>
        </p:txBody>
      </p:sp>
    </p:spTree>
    <p:extLst>
      <p:ext uri="{BB962C8B-B14F-4D97-AF65-F5344CB8AC3E}">
        <p14:creationId xmlns:p14="http://schemas.microsoft.com/office/powerpoint/2010/main" val="306375419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endParaRPr lang="en-GB" dirty="0"/>
          </a:p>
        </p:txBody>
      </p:sp>
      <p:sp>
        <p:nvSpPr>
          <p:cNvPr id="9218" name="Rectangle 2"/>
          <p:cNvSpPr>
            <a:spLocks noGrp="1" noChangeArrowheads="1"/>
          </p:cNvSpPr>
          <p:nvPr>
            <p:ph idx="1"/>
          </p:nvPr>
        </p:nvSpPr>
        <p:spPr>
          <a:xfrm>
            <a:off x="914400" y="1700808"/>
            <a:ext cx="10798223" cy="4752528"/>
          </a:xfrm>
          <a:ln/>
        </p:spPr>
        <p:txBody>
          <a:bodyPr>
            <a:normAutofit lnSpcReduction="10000"/>
          </a:bodyPr>
          <a:lstStyle/>
          <a:p>
            <a:pPr latinLnBrk="0">
              <a:buFont typeface="Times New Roman" pitchFamily="16" charset="0"/>
              <a:buChar char="•"/>
            </a:pPr>
            <a:r>
              <a:rPr lang="en-US" altLang="ko-KR" dirty="0"/>
              <a:t>The details of the SMD BSS Transition procedure has been defined in [1]:</a:t>
            </a:r>
          </a:p>
          <a:p>
            <a:pPr lvl="1" latinLnBrk="0">
              <a:buFont typeface="Times New Roman" pitchFamily="16" charset="0"/>
              <a:buChar char="•"/>
            </a:pPr>
            <a:r>
              <a:rPr lang="en-US" altLang="ko-KR" dirty="0"/>
              <a:t>SMD</a:t>
            </a:r>
            <a:r>
              <a:rPr lang="ko-KR" altLang="en-US" dirty="0"/>
              <a:t> </a:t>
            </a:r>
            <a:r>
              <a:rPr lang="en-US" altLang="ko-KR" dirty="0"/>
              <a:t>BSS</a:t>
            </a:r>
            <a:r>
              <a:rPr lang="ko-KR" altLang="en-US" dirty="0"/>
              <a:t> </a:t>
            </a:r>
            <a:r>
              <a:rPr lang="en-US" altLang="ko-KR" dirty="0"/>
              <a:t>Transition</a:t>
            </a:r>
            <a:r>
              <a:rPr lang="ko-KR" altLang="en-US" dirty="0"/>
              <a:t> </a:t>
            </a:r>
            <a:r>
              <a:rPr lang="en-US" altLang="ko-KR" dirty="0"/>
              <a:t>discovery procedure, Target AP MLD Selection Recommendation</a:t>
            </a:r>
          </a:p>
          <a:p>
            <a:pPr lvl="1" latinLnBrk="0">
              <a:buFont typeface="Times New Roman" pitchFamily="16" charset="0"/>
              <a:buChar char="•"/>
            </a:pPr>
            <a:r>
              <a:rPr lang="en-US" altLang="ko-KR" dirty="0"/>
              <a:t>ST Preparation, ST Execution (via the current AP MLD / via the target AP MLD)</a:t>
            </a:r>
          </a:p>
          <a:p>
            <a:pPr lvl="2" latinLnBrk="0">
              <a:buFont typeface="Times New Roman" pitchFamily="16" charset="0"/>
              <a:buChar char="•"/>
            </a:pPr>
            <a:endParaRPr lang="en-US" altLang="ko-KR" dirty="0"/>
          </a:p>
          <a:p>
            <a:pPr latinLnBrk="0">
              <a:buFont typeface="Times New Roman" pitchFamily="16" charset="0"/>
              <a:buChar char="•"/>
            </a:pPr>
            <a:r>
              <a:rPr lang="en-US" altLang="ko-KR" dirty="0"/>
              <a:t>A non-AP MLD can obtain partial information about candidate target AP MLDs during the SMD BSS Transition Discovery and Target AP MLD Selection Recommendation phases, and can acquire the detailed information about the selected target AP MLD during the ST Preparation phase.</a:t>
            </a:r>
          </a:p>
          <a:p>
            <a:pPr lvl="2" latinLnBrk="0">
              <a:buFont typeface="Times New Roman" pitchFamily="16" charset="0"/>
              <a:buChar char="•"/>
            </a:pPr>
            <a:endParaRPr lang="en-US" altLang="ko-KR" dirty="0"/>
          </a:p>
          <a:p>
            <a:pPr latinLnBrk="0">
              <a:buFont typeface="Times New Roman" pitchFamily="16" charset="0"/>
              <a:buChar char="•"/>
            </a:pPr>
            <a:r>
              <a:rPr lang="en-US" altLang="ko-KR" dirty="0"/>
              <a:t>However, when the non-AP MLD selects an AP MLD–without knowing that it is in AP PUO mode–as the target AP MLD, unnecessary frame exchanges may</a:t>
            </a:r>
            <a:r>
              <a:rPr lang="ko-KR" altLang="en-US" dirty="0"/>
              <a:t> </a:t>
            </a:r>
            <a:r>
              <a:rPr lang="en-US" altLang="ko-KR" dirty="0"/>
              <a:t>be performed.</a:t>
            </a:r>
          </a:p>
          <a:p>
            <a:pPr lvl="2" latinLnBrk="0">
              <a:buFont typeface="Times New Roman" pitchFamily="16" charset="0"/>
              <a:buChar char="•"/>
            </a:pPr>
            <a:endParaRPr lang="en-US" altLang="ko-KR" dirty="0"/>
          </a:p>
          <a:p>
            <a:pPr latinLnBrk="0">
              <a:buFont typeface="Times New Roman" pitchFamily="16" charset="0"/>
              <a:buChar char="•"/>
            </a:pPr>
            <a:r>
              <a:rPr lang="en-US" altLang="ko-KR" dirty="0"/>
              <a:t>In</a:t>
            </a:r>
            <a:r>
              <a:rPr lang="ko-KR" altLang="en-US" dirty="0"/>
              <a:t> </a:t>
            </a:r>
            <a:r>
              <a:rPr lang="en-US" altLang="ko-KR" dirty="0"/>
              <a:t>this</a:t>
            </a:r>
            <a:r>
              <a:rPr lang="ko-KR" altLang="en-US" dirty="0"/>
              <a:t> </a:t>
            </a:r>
            <a:r>
              <a:rPr lang="en-US" altLang="ko-KR" dirty="0"/>
              <a:t>contribution, we discuss the inefficiency that arises from such unnecessary frame exchanges caused by lack of information about the target AP MLD.</a:t>
            </a:r>
          </a:p>
          <a:p>
            <a:pPr latinLnBrk="0">
              <a:buFont typeface="Times New Roman" pitchFamily="16" charset="0"/>
              <a:buChar char="•"/>
            </a:pPr>
            <a:r>
              <a:rPr lang="en-US" altLang="ko-KR" dirty="0"/>
              <a:t>We also propose methods to improve the efficiency of the SMD BSS Transition procedure.</a:t>
            </a:r>
          </a:p>
          <a:p>
            <a:pPr latinLnBrk="0">
              <a:buFont typeface="Times New Roman" pitchFamily="16" charset="0"/>
              <a:buChar char="•"/>
            </a:pPr>
            <a:endParaRPr lang="en-US" altLang="ko-KR"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2</a:t>
            </a:fld>
            <a:endParaRPr lang="en-GB"/>
          </a:p>
        </p:txBody>
      </p:sp>
      <p:sp>
        <p:nvSpPr>
          <p:cNvPr id="5" name="Footer Placeholder 4"/>
          <p:cNvSpPr>
            <a:spLocks noGrp="1"/>
          </p:cNvSpPr>
          <p:nvPr>
            <p:ph type="ftr" idx="14"/>
          </p:nvPr>
        </p:nvSpPr>
        <p:spPr/>
        <p:txBody>
          <a:bodyPr/>
          <a:lstStyle/>
          <a:p>
            <a:r>
              <a:rPr lang="en-GB" altLang="ko-KR" dirty="0"/>
              <a:t>Hank Hyeonjun Sung (WILUS), et al.</a:t>
            </a:r>
          </a:p>
        </p:txBody>
      </p:sp>
      <p:sp>
        <p:nvSpPr>
          <p:cNvPr id="4" name="Date Placeholder 3"/>
          <p:cNvSpPr>
            <a:spLocks noGrp="1"/>
          </p:cNvSpPr>
          <p:nvPr>
            <p:ph type="dt" idx="15"/>
          </p:nvPr>
        </p:nvSpPr>
        <p:spPr/>
        <p:txBody>
          <a:bodyPr/>
          <a:lstStyle/>
          <a:p>
            <a:r>
              <a:rPr lang="en-US" altLang="ko-KR" dirty="0"/>
              <a:t>Sept 2025</a:t>
            </a:r>
            <a:endParaRPr lang="en-GB" altLang="ko-KR" dirty="0"/>
          </a:p>
        </p:txBody>
      </p:sp>
    </p:spTree>
    <p:extLst>
      <p:ext uri="{BB962C8B-B14F-4D97-AF65-F5344CB8AC3E}">
        <p14:creationId xmlns:p14="http://schemas.microsoft.com/office/powerpoint/2010/main" val="47082469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381D5-2220-B738-4ECD-C045C04653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7F89BB-AA11-2DD7-35C2-649395E7909E}"/>
              </a:ext>
            </a:extLst>
          </p:cNvPr>
          <p:cNvSpPr>
            <a:spLocks noGrp="1"/>
          </p:cNvSpPr>
          <p:nvPr>
            <p:ph type="title"/>
          </p:nvPr>
        </p:nvSpPr>
        <p:spPr/>
        <p:txBody>
          <a:bodyPr/>
          <a:lstStyle/>
          <a:p>
            <a:r>
              <a:rPr lang="en-US" dirty="0"/>
              <a:t>Discussion</a:t>
            </a:r>
            <a:endParaRPr lang="en-GB" dirty="0"/>
          </a:p>
        </p:txBody>
      </p:sp>
      <p:sp>
        <p:nvSpPr>
          <p:cNvPr id="9218" name="Rectangle 2">
            <a:extLst>
              <a:ext uri="{FF2B5EF4-FFF2-40B4-BE49-F238E27FC236}">
                <a16:creationId xmlns:a16="http://schemas.microsoft.com/office/drawing/2014/main" id="{16BC408D-AF4E-334A-632A-02D090F66AB3}"/>
              </a:ext>
            </a:extLst>
          </p:cNvPr>
          <p:cNvSpPr>
            <a:spLocks noGrp="1" noChangeArrowheads="1"/>
          </p:cNvSpPr>
          <p:nvPr>
            <p:ph idx="1"/>
          </p:nvPr>
        </p:nvSpPr>
        <p:spPr>
          <a:xfrm>
            <a:off x="914400" y="1700808"/>
            <a:ext cx="10798223" cy="4752528"/>
          </a:xfrm>
          <a:ln/>
        </p:spPr>
        <p:txBody>
          <a:bodyPr>
            <a:normAutofit/>
          </a:bodyPr>
          <a:lstStyle/>
          <a:p>
            <a:pPr latinLnBrk="0">
              <a:buFont typeface="Times New Roman" pitchFamily="16" charset="0"/>
              <a:buChar char="•"/>
            </a:pPr>
            <a:r>
              <a:rPr lang="en-US" altLang="ko-KR" dirty="0"/>
              <a:t>A non-AP MLD can acquire operational information about a candidate target AP MLD through the following frames exchanges:</a:t>
            </a:r>
          </a:p>
          <a:p>
            <a:pPr lvl="1" latinLnBrk="0">
              <a:buFont typeface="Times New Roman" pitchFamily="16" charset="0"/>
              <a:buChar char="•"/>
            </a:pPr>
            <a:r>
              <a:rPr lang="en-US" altLang="ko-KR" b="1" dirty="0"/>
              <a:t>(ML) Probe Request/Response</a:t>
            </a:r>
            <a:r>
              <a:rPr lang="en-US" altLang="ko-KR" dirty="0"/>
              <a:t> during the </a:t>
            </a:r>
            <a:r>
              <a:rPr lang="en-US" altLang="ko-KR" i="1" dirty="0"/>
              <a:t>SMD BSS Transition</a:t>
            </a:r>
            <a:r>
              <a:rPr lang="en-US" altLang="ko-KR" dirty="0"/>
              <a:t> </a:t>
            </a:r>
            <a:r>
              <a:rPr lang="en-US" altLang="ko-KR" i="1" dirty="0"/>
              <a:t>Discovery</a:t>
            </a:r>
            <a:r>
              <a:rPr lang="en-US" altLang="ko-KR" dirty="0"/>
              <a:t> procedure</a:t>
            </a:r>
          </a:p>
          <a:p>
            <a:pPr lvl="1" latinLnBrk="0">
              <a:buFont typeface="Times New Roman" pitchFamily="16" charset="0"/>
              <a:buChar char="•"/>
            </a:pPr>
            <a:r>
              <a:rPr lang="en-US" altLang="ko-KR" b="1" dirty="0"/>
              <a:t>BSS Transition Management Query/Request</a:t>
            </a:r>
            <a:r>
              <a:rPr lang="en-US" altLang="ko-KR" dirty="0"/>
              <a:t> during the </a:t>
            </a:r>
            <a:r>
              <a:rPr lang="en-US" altLang="ko-KR" i="1" dirty="0"/>
              <a:t>Target AP MLD Selection Recommendation </a:t>
            </a:r>
            <a:r>
              <a:rPr lang="en-US" altLang="ko-KR" dirty="0"/>
              <a:t>procedure</a:t>
            </a:r>
          </a:p>
          <a:p>
            <a:pPr lvl="1" latinLnBrk="0">
              <a:buFont typeface="Times New Roman" pitchFamily="16" charset="0"/>
              <a:buChar char="•"/>
            </a:pPr>
            <a:r>
              <a:rPr lang="en-US" altLang="ko-KR" b="1" dirty="0"/>
              <a:t>UHR Link Reconfiguration Request/Response</a:t>
            </a:r>
            <a:r>
              <a:rPr lang="en-US" altLang="ko-KR" dirty="0"/>
              <a:t> during the </a:t>
            </a:r>
            <a:r>
              <a:rPr lang="en-US" altLang="ko-KR" i="1" dirty="0"/>
              <a:t>ST Preparation </a:t>
            </a:r>
            <a:r>
              <a:rPr lang="en-US" altLang="ko-KR" dirty="0"/>
              <a:t>procedure</a:t>
            </a:r>
            <a:endParaRPr lang="en-US" altLang="ko-KR" i="1" dirty="0"/>
          </a:p>
          <a:p>
            <a:pPr latinLnBrk="0">
              <a:buFont typeface="Times New Roman" pitchFamily="16" charset="0"/>
              <a:buChar char="•"/>
            </a:pPr>
            <a:r>
              <a:rPr lang="en-US" altLang="ko-KR" dirty="0"/>
              <a:t>The information of a candidate target AP MLD can be conveyed through the following elements:</a:t>
            </a:r>
          </a:p>
          <a:p>
            <a:pPr lvl="1" latinLnBrk="0">
              <a:buFont typeface="Times New Roman" pitchFamily="16" charset="0"/>
              <a:buChar char="•"/>
            </a:pPr>
            <a:r>
              <a:rPr lang="en-US" altLang="ko-KR" b="1" dirty="0"/>
              <a:t>Neighbor Report element</a:t>
            </a:r>
          </a:p>
          <a:p>
            <a:pPr lvl="1" latinLnBrk="0">
              <a:buFont typeface="Times New Roman" pitchFamily="16" charset="0"/>
              <a:buChar char="•"/>
            </a:pPr>
            <a:r>
              <a:rPr lang="en-US" altLang="ko-KR" b="1" dirty="0"/>
              <a:t>Reduced Neighbor Report element</a:t>
            </a:r>
          </a:p>
          <a:p>
            <a:pPr lvl="1" latinLnBrk="0">
              <a:buFont typeface="Times New Roman" pitchFamily="16" charset="0"/>
              <a:buChar char="•"/>
            </a:pPr>
            <a:r>
              <a:rPr lang="en-US" altLang="ko-KR" b="1" dirty="0"/>
              <a:t>Basic Multi-Link element</a:t>
            </a:r>
          </a:p>
          <a:p>
            <a:pPr latinLnBrk="0">
              <a:buFont typeface="Times New Roman" pitchFamily="16" charset="0"/>
              <a:buChar char="•"/>
            </a:pPr>
            <a:r>
              <a:rPr lang="en-US" altLang="ko-KR" dirty="0"/>
              <a:t>These elements are carried in specific management frames and provide operational information about some or all of target AP MLDs. For example:</a:t>
            </a:r>
          </a:p>
          <a:p>
            <a:pPr lvl="1" latinLnBrk="0">
              <a:buFont typeface="Times New Roman" pitchFamily="16" charset="0"/>
              <a:buChar char="•"/>
            </a:pPr>
            <a:r>
              <a:rPr lang="en-US" altLang="ko-KR" dirty="0"/>
              <a:t>A </a:t>
            </a:r>
            <a:r>
              <a:rPr lang="en-US" altLang="ko-KR" b="1" dirty="0"/>
              <a:t>Basic Multi-Link element</a:t>
            </a:r>
            <a:r>
              <a:rPr lang="en-US" altLang="ko-KR" dirty="0"/>
              <a:t> contained in a </a:t>
            </a:r>
            <a:r>
              <a:rPr lang="en-US" altLang="ko-KR" b="1" dirty="0"/>
              <a:t>Neighbor Report element</a:t>
            </a:r>
            <a:r>
              <a:rPr lang="en-US" altLang="ko-KR" dirty="0"/>
              <a:t> of a BTM Request frame</a:t>
            </a:r>
          </a:p>
          <a:p>
            <a:pPr lvl="1" latinLnBrk="0">
              <a:buFont typeface="Times New Roman" pitchFamily="16" charset="0"/>
              <a:buChar char="•"/>
            </a:pPr>
            <a:r>
              <a:rPr lang="en-US" altLang="ko-KR" dirty="0"/>
              <a:t>A </a:t>
            </a:r>
            <a:r>
              <a:rPr lang="en-US" altLang="ko-KR" b="1" dirty="0"/>
              <a:t>Basic</a:t>
            </a:r>
            <a:r>
              <a:rPr lang="ko-KR" altLang="en-US" b="1" dirty="0"/>
              <a:t> </a:t>
            </a:r>
            <a:r>
              <a:rPr lang="en-US" altLang="ko-KR" b="1" dirty="0"/>
              <a:t>Multi-Link element</a:t>
            </a:r>
            <a:r>
              <a:rPr lang="en-US" altLang="ko-KR" dirty="0"/>
              <a:t> contained in a </a:t>
            </a:r>
            <a:r>
              <a:rPr lang="en-US" altLang="ko-KR" b="1" dirty="0"/>
              <a:t>UHR Link Reconfiguration Response</a:t>
            </a:r>
            <a:r>
              <a:rPr lang="en-US" altLang="ko-KR" dirty="0"/>
              <a:t> frame</a:t>
            </a:r>
          </a:p>
        </p:txBody>
      </p:sp>
      <p:sp>
        <p:nvSpPr>
          <p:cNvPr id="6" name="Slide Number Placeholder 5">
            <a:extLst>
              <a:ext uri="{FF2B5EF4-FFF2-40B4-BE49-F238E27FC236}">
                <a16:creationId xmlns:a16="http://schemas.microsoft.com/office/drawing/2014/main" id="{908E0C20-2312-4256-6599-ABCBBA682A25}"/>
              </a:ext>
            </a:extLst>
          </p:cNvPr>
          <p:cNvSpPr>
            <a:spLocks noGrp="1"/>
          </p:cNvSpPr>
          <p:nvPr>
            <p:ph type="sldNum" idx="12"/>
          </p:nvPr>
        </p:nvSpPr>
        <p:spPr/>
        <p:txBody>
          <a:bodyPr/>
          <a:lstStyle/>
          <a:p>
            <a:r>
              <a:rPr lang="en-GB"/>
              <a:t>Slide </a:t>
            </a:r>
            <a:fld id="{8DC72EFA-1DF8-481C-8B66-C8A1D5DAFDEA}" type="slidenum">
              <a:rPr lang="en-GB"/>
              <a:pPr/>
              <a:t>3</a:t>
            </a:fld>
            <a:endParaRPr lang="en-GB"/>
          </a:p>
        </p:txBody>
      </p:sp>
      <p:sp>
        <p:nvSpPr>
          <p:cNvPr id="5" name="Footer Placeholder 4">
            <a:extLst>
              <a:ext uri="{FF2B5EF4-FFF2-40B4-BE49-F238E27FC236}">
                <a16:creationId xmlns:a16="http://schemas.microsoft.com/office/drawing/2014/main" id="{C4BE8F4D-1F00-DAB1-D796-D69C776F16F7}"/>
              </a:ext>
            </a:extLst>
          </p:cNvPr>
          <p:cNvSpPr>
            <a:spLocks noGrp="1"/>
          </p:cNvSpPr>
          <p:nvPr>
            <p:ph type="ftr" idx="14"/>
          </p:nvPr>
        </p:nvSpPr>
        <p:spPr/>
        <p:txBody>
          <a:bodyPr/>
          <a:lstStyle/>
          <a:p>
            <a:r>
              <a:rPr lang="en-GB" altLang="ko-KR" dirty="0"/>
              <a:t>Hank Hyeonjun Sung (WILUS), et al.</a:t>
            </a:r>
          </a:p>
        </p:txBody>
      </p:sp>
      <p:sp>
        <p:nvSpPr>
          <p:cNvPr id="4" name="Date Placeholder 3">
            <a:extLst>
              <a:ext uri="{FF2B5EF4-FFF2-40B4-BE49-F238E27FC236}">
                <a16:creationId xmlns:a16="http://schemas.microsoft.com/office/drawing/2014/main" id="{8BE1345A-785F-3D2C-D985-9BACDC2FCEC2}"/>
              </a:ext>
            </a:extLst>
          </p:cNvPr>
          <p:cNvSpPr>
            <a:spLocks noGrp="1"/>
          </p:cNvSpPr>
          <p:nvPr>
            <p:ph type="dt" idx="15"/>
          </p:nvPr>
        </p:nvSpPr>
        <p:spPr/>
        <p:txBody>
          <a:bodyPr/>
          <a:lstStyle/>
          <a:p>
            <a:r>
              <a:rPr lang="en-US" altLang="ko-KR" dirty="0"/>
              <a:t>Sept 2025</a:t>
            </a:r>
            <a:endParaRPr lang="en-GB" altLang="ko-KR" dirty="0"/>
          </a:p>
        </p:txBody>
      </p:sp>
    </p:spTree>
    <p:extLst>
      <p:ext uri="{BB962C8B-B14F-4D97-AF65-F5344CB8AC3E}">
        <p14:creationId xmlns:p14="http://schemas.microsoft.com/office/powerpoint/2010/main" val="409531142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910F47-8464-ACAF-FDDE-E56B1AC67D42}"/>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79BC3E27-FFF0-3DB0-3287-8982B18F1496}"/>
              </a:ext>
            </a:extLst>
          </p:cNvPr>
          <p:cNvSpPr>
            <a:spLocks noGrp="1"/>
          </p:cNvSpPr>
          <p:nvPr>
            <p:ph type="sldNum" idx="12"/>
          </p:nvPr>
        </p:nvSpPr>
        <p:spPr/>
        <p:txBody>
          <a:bodyPr/>
          <a:lstStyle/>
          <a:p>
            <a:r>
              <a:rPr lang="en-GB"/>
              <a:t>Slide </a:t>
            </a:r>
            <a:fld id="{8DC72EFA-1DF8-481C-8B66-C8A1D5DAFDEA}" type="slidenum">
              <a:rPr lang="en-GB"/>
              <a:pPr/>
              <a:t>4</a:t>
            </a:fld>
            <a:endParaRPr lang="en-GB"/>
          </a:p>
        </p:txBody>
      </p:sp>
      <p:sp>
        <p:nvSpPr>
          <p:cNvPr id="5" name="Footer Placeholder 4">
            <a:extLst>
              <a:ext uri="{FF2B5EF4-FFF2-40B4-BE49-F238E27FC236}">
                <a16:creationId xmlns:a16="http://schemas.microsoft.com/office/drawing/2014/main" id="{84775BDF-8A3F-69FA-400B-6CC6A8AE1BB2}"/>
              </a:ext>
            </a:extLst>
          </p:cNvPr>
          <p:cNvSpPr>
            <a:spLocks noGrp="1"/>
          </p:cNvSpPr>
          <p:nvPr>
            <p:ph type="ftr" idx="14"/>
          </p:nvPr>
        </p:nvSpPr>
        <p:spPr/>
        <p:txBody>
          <a:bodyPr/>
          <a:lstStyle/>
          <a:p>
            <a:r>
              <a:rPr lang="en-GB" altLang="ko-KR" dirty="0"/>
              <a:t>Hank Hyeonjun Sung (WILUS), et al.</a:t>
            </a:r>
          </a:p>
        </p:txBody>
      </p:sp>
      <p:sp>
        <p:nvSpPr>
          <p:cNvPr id="4" name="Date Placeholder 3">
            <a:extLst>
              <a:ext uri="{FF2B5EF4-FFF2-40B4-BE49-F238E27FC236}">
                <a16:creationId xmlns:a16="http://schemas.microsoft.com/office/drawing/2014/main" id="{46583156-C874-DC61-DF61-EC102BA415B3}"/>
              </a:ext>
            </a:extLst>
          </p:cNvPr>
          <p:cNvSpPr>
            <a:spLocks noGrp="1"/>
          </p:cNvSpPr>
          <p:nvPr>
            <p:ph type="dt" idx="15"/>
          </p:nvPr>
        </p:nvSpPr>
        <p:spPr/>
        <p:txBody>
          <a:bodyPr/>
          <a:lstStyle/>
          <a:p>
            <a:r>
              <a:rPr lang="en-US" altLang="ko-KR" dirty="0"/>
              <a:t>Sept 2025</a:t>
            </a:r>
            <a:endParaRPr lang="en-GB" altLang="ko-KR" dirty="0"/>
          </a:p>
        </p:txBody>
      </p:sp>
      <p:cxnSp>
        <p:nvCxnSpPr>
          <p:cNvPr id="11" name="직선 화살표 연결선 10">
            <a:extLst>
              <a:ext uri="{FF2B5EF4-FFF2-40B4-BE49-F238E27FC236}">
                <a16:creationId xmlns:a16="http://schemas.microsoft.com/office/drawing/2014/main" id="{EA543B10-71D5-60CD-6321-9827C4313FAE}"/>
              </a:ext>
            </a:extLst>
          </p:cNvPr>
          <p:cNvCxnSpPr>
            <a:cxnSpLocks/>
          </p:cNvCxnSpPr>
          <p:nvPr/>
        </p:nvCxnSpPr>
        <p:spPr bwMode="auto">
          <a:xfrm>
            <a:off x="1631504" y="1268760"/>
            <a:ext cx="0" cy="4104456"/>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12" name="직선 화살표 연결선 11">
            <a:extLst>
              <a:ext uri="{FF2B5EF4-FFF2-40B4-BE49-F238E27FC236}">
                <a16:creationId xmlns:a16="http://schemas.microsoft.com/office/drawing/2014/main" id="{1D091065-43CE-BA8A-BE0C-7FEEB4386927}"/>
              </a:ext>
            </a:extLst>
          </p:cNvPr>
          <p:cNvCxnSpPr>
            <a:cxnSpLocks/>
          </p:cNvCxnSpPr>
          <p:nvPr/>
        </p:nvCxnSpPr>
        <p:spPr bwMode="auto">
          <a:xfrm>
            <a:off x="5087883" y="1268760"/>
            <a:ext cx="0" cy="4104456"/>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15" name="사각형: 둥근 모서리 14">
            <a:extLst>
              <a:ext uri="{FF2B5EF4-FFF2-40B4-BE49-F238E27FC236}">
                <a16:creationId xmlns:a16="http://schemas.microsoft.com/office/drawing/2014/main" id="{3194B949-DCA5-C68C-723F-8FF42F861796}"/>
              </a:ext>
            </a:extLst>
          </p:cNvPr>
          <p:cNvSpPr/>
          <p:nvPr/>
        </p:nvSpPr>
        <p:spPr bwMode="auto">
          <a:xfrm>
            <a:off x="1019437" y="781580"/>
            <a:ext cx="1224133" cy="579853"/>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cxnSp>
        <p:nvCxnSpPr>
          <p:cNvPr id="16" name="직선 화살표 연결선 15">
            <a:extLst>
              <a:ext uri="{FF2B5EF4-FFF2-40B4-BE49-F238E27FC236}">
                <a16:creationId xmlns:a16="http://schemas.microsoft.com/office/drawing/2014/main" id="{5F56608E-A9C9-5727-5B17-FD019D7DC5C0}"/>
              </a:ext>
            </a:extLst>
          </p:cNvPr>
          <p:cNvCxnSpPr>
            <a:cxnSpLocks/>
          </p:cNvCxnSpPr>
          <p:nvPr/>
        </p:nvCxnSpPr>
        <p:spPr bwMode="auto">
          <a:xfrm>
            <a:off x="3719736" y="1268760"/>
            <a:ext cx="0" cy="4104456"/>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18" name="사각형: 둥근 모서리 17">
            <a:extLst>
              <a:ext uri="{FF2B5EF4-FFF2-40B4-BE49-F238E27FC236}">
                <a16:creationId xmlns:a16="http://schemas.microsoft.com/office/drawing/2014/main" id="{AA661835-EE40-E96D-B153-7BCF2380D06A}"/>
              </a:ext>
            </a:extLst>
          </p:cNvPr>
          <p:cNvSpPr/>
          <p:nvPr/>
        </p:nvSpPr>
        <p:spPr bwMode="auto">
          <a:xfrm>
            <a:off x="3107669" y="781580"/>
            <a:ext cx="1224133" cy="579853"/>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9" name="사각형: 둥근 모서리 18">
            <a:extLst>
              <a:ext uri="{FF2B5EF4-FFF2-40B4-BE49-F238E27FC236}">
                <a16:creationId xmlns:a16="http://schemas.microsoft.com/office/drawing/2014/main" id="{427B375E-2512-D7C8-2E25-E9CA18954FF2}"/>
              </a:ext>
            </a:extLst>
          </p:cNvPr>
          <p:cNvSpPr/>
          <p:nvPr/>
        </p:nvSpPr>
        <p:spPr bwMode="auto">
          <a:xfrm>
            <a:off x="4475817" y="781580"/>
            <a:ext cx="1224133" cy="579853"/>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cxnSp>
        <p:nvCxnSpPr>
          <p:cNvPr id="20" name="직선 화살표 연결선 19">
            <a:extLst>
              <a:ext uri="{FF2B5EF4-FFF2-40B4-BE49-F238E27FC236}">
                <a16:creationId xmlns:a16="http://schemas.microsoft.com/office/drawing/2014/main" id="{929AB8AA-57CC-BCE5-6E46-9163663A8ADB}"/>
              </a:ext>
            </a:extLst>
          </p:cNvPr>
          <p:cNvCxnSpPr>
            <a:cxnSpLocks/>
          </p:cNvCxnSpPr>
          <p:nvPr/>
        </p:nvCxnSpPr>
        <p:spPr bwMode="auto">
          <a:xfrm>
            <a:off x="7248128" y="1268760"/>
            <a:ext cx="0" cy="2780585"/>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21" name="직선 화살표 연결선 20">
            <a:extLst>
              <a:ext uri="{FF2B5EF4-FFF2-40B4-BE49-F238E27FC236}">
                <a16:creationId xmlns:a16="http://schemas.microsoft.com/office/drawing/2014/main" id="{6C2CA6A5-1E22-1BF8-1FF4-065D3F59118A}"/>
              </a:ext>
            </a:extLst>
          </p:cNvPr>
          <p:cNvCxnSpPr>
            <a:cxnSpLocks/>
          </p:cNvCxnSpPr>
          <p:nvPr/>
        </p:nvCxnSpPr>
        <p:spPr bwMode="auto">
          <a:xfrm>
            <a:off x="10704507" y="1268760"/>
            <a:ext cx="0" cy="2780585"/>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22" name="사각형: 둥근 모서리 21">
            <a:extLst>
              <a:ext uri="{FF2B5EF4-FFF2-40B4-BE49-F238E27FC236}">
                <a16:creationId xmlns:a16="http://schemas.microsoft.com/office/drawing/2014/main" id="{293CFF77-58BE-8EAA-0A29-D5E68286150B}"/>
              </a:ext>
            </a:extLst>
          </p:cNvPr>
          <p:cNvSpPr/>
          <p:nvPr/>
        </p:nvSpPr>
        <p:spPr bwMode="auto">
          <a:xfrm>
            <a:off x="6636061" y="781580"/>
            <a:ext cx="1224133" cy="579853"/>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cxnSp>
        <p:nvCxnSpPr>
          <p:cNvPr id="23" name="직선 화살표 연결선 22">
            <a:extLst>
              <a:ext uri="{FF2B5EF4-FFF2-40B4-BE49-F238E27FC236}">
                <a16:creationId xmlns:a16="http://schemas.microsoft.com/office/drawing/2014/main" id="{432627CA-A7EE-CA5C-BA41-D89B7821C496}"/>
              </a:ext>
            </a:extLst>
          </p:cNvPr>
          <p:cNvCxnSpPr>
            <a:cxnSpLocks/>
          </p:cNvCxnSpPr>
          <p:nvPr/>
        </p:nvCxnSpPr>
        <p:spPr bwMode="auto">
          <a:xfrm>
            <a:off x="9336360" y="1268760"/>
            <a:ext cx="0" cy="2780585"/>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24" name="사각형: 둥근 모서리 23">
            <a:extLst>
              <a:ext uri="{FF2B5EF4-FFF2-40B4-BE49-F238E27FC236}">
                <a16:creationId xmlns:a16="http://schemas.microsoft.com/office/drawing/2014/main" id="{95DA76F7-CD2A-B69E-96B2-D4B4E860F257}"/>
              </a:ext>
            </a:extLst>
          </p:cNvPr>
          <p:cNvSpPr/>
          <p:nvPr/>
        </p:nvSpPr>
        <p:spPr bwMode="auto">
          <a:xfrm>
            <a:off x="8724293" y="781580"/>
            <a:ext cx="1224133" cy="579853"/>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25" name="사각형: 둥근 모서리 24">
            <a:extLst>
              <a:ext uri="{FF2B5EF4-FFF2-40B4-BE49-F238E27FC236}">
                <a16:creationId xmlns:a16="http://schemas.microsoft.com/office/drawing/2014/main" id="{5189FDA4-1057-8F66-5681-1C497CA14D2A}"/>
              </a:ext>
            </a:extLst>
          </p:cNvPr>
          <p:cNvSpPr/>
          <p:nvPr/>
        </p:nvSpPr>
        <p:spPr bwMode="auto">
          <a:xfrm>
            <a:off x="10092441" y="781580"/>
            <a:ext cx="1224133" cy="579853"/>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2" name="TextBox 1">
            <a:extLst>
              <a:ext uri="{FF2B5EF4-FFF2-40B4-BE49-F238E27FC236}">
                <a16:creationId xmlns:a16="http://schemas.microsoft.com/office/drawing/2014/main" id="{15354A53-488F-6F12-2B9C-73198397CBB5}"/>
              </a:ext>
            </a:extLst>
          </p:cNvPr>
          <p:cNvSpPr txBox="1"/>
          <p:nvPr/>
        </p:nvSpPr>
        <p:spPr>
          <a:xfrm>
            <a:off x="1195706" y="809896"/>
            <a:ext cx="782587" cy="523220"/>
          </a:xfrm>
          <a:prstGeom prst="rect">
            <a:avLst/>
          </a:prstGeom>
          <a:noFill/>
        </p:spPr>
        <p:txBody>
          <a:bodyPr wrap="none" rtlCol="0">
            <a:spAutoFit/>
          </a:bodyPr>
          <a:lstStyle/>
          <a:p>
            <a:pPr algn="ctr"/>
            <a:r>
              <a:rPr lang="en-US" altLang="ko-KR" sz="1400" dirty="0">
                <a:solidFill>
                  <a:schemeClr val="tx1"/>
                </a:solidFill>
              </a:rPr>
              <a:t>Non-AP</a:t>
            </a:r>
          </a:p>
          <a:p>
            <a:pPr algn="ctr"/>
            <a:r>
              <a:rPr lang="en-US" altLang="ko-KR" sz="1400" dirty="0">
                <a:solidFill>
                  <a:schemeClr val="tx1"/>
                </a:solidFill>
              </a:rPr>
              <a:t>MLD</a:t>
            </a:r>
            <a:endParaRPr lang="ko-KR" altLang="en-US" sz="1400" dirty="0">
              <a:solidFill>
                <a:schemeClr val="tx1"/>
              </a:solidFill>
            </a:endParaRPr>
          </a:p>
        </p:txBody>
      </p:sp>
      <p:sp>
        <p:nvSpPr>
          <p:cNvPr id="3" name="TextBox 2">
            <a:extLst>
              <a:ext uri="{FF2B5EF4-FFF2-40B4-BE49-F238E27FC236}">
                <a16:creationId xmlns:a16="http://schemas.microsoft.com/office/drawing/2014/main" id="{8AB5301E-621B-C935-F731-0E072690D003}"/>
              </a:ext>
            </a:extLst>
          </p:cNvPr>
          <p:cNvSpPr txBox="1"/>
          <p:nvPr/>
        </p:nvSpPr>
        <p:spPr>
          <a:xfrm>
            <a:off x="3294105" y="808174"/>
            <a:ext cx="851260" cy="523220"/>
          </a:xfrm>
          <a:prstGeom prst="rect">
            <a:avLst/>
          </a:prstGeom>
          <a:noFill/>
        </p:spPr>
        <p:txBody>
          <a:bodyPr wrap="none" rtlCol="0">
            <a:spAutoFit/>
          </a:bodyPr>
          <a:lstStyle/>
          <a:p>
            <a:pPr algn="ctr"/>
            <a:r>
              <a:rPr lang="en-US" altLang="ko-KR" sz="1400" dirty="0">
                <a:solidFill>
                  <a:schemeClr val="tx1"/>
                </a:solidFill>
              </a:rPr>
              <a:t>Current</a:t>
            </a:r>
            <a:br>
              <a:rPr lang="en-US" altLang="ko-KR" sz="1400" dirty="0">
                <a:solidFill>
                  <a:schemeClr val="tx1"/>
                </a:solidFill>
              </a:rPr>
            </a:br>
            <a:r>
              <a:rPr lang="en-US" altLang="ko-KR" sz="1400" dirty="0">
                <a:solidFill>
                  <a:schemeClr val="tx1"/>
                </a:solidFill>
              </a:rPr>
              <a:t>AP MLD</a:t>
            </a:r>
            <a:endParaRPr lang="ko-KR" altLang="en-US" sz="1400" dirty="0">
              <a:solidFill>
                <a:schemeClr val="tx1"/>
              </a:solidFill>
            </a:endParaRPr>
          </a:p>
        </p:txBody>
      </p:sp>
      <p:sp>
        <p:nvSpPr>
          <p:cNvPr id="7" name="TextBox 6">
            <a:extLst>
              <a:ext uri="{FF2B5EF4-FFF2-40B4-BE49-F238E27FC236}">
                <a16:creationId xmlns:a16="http://schemas.microsoft.com/office/drawing/2014/main" id="{0703E535-4A03-2574-D38A-8BBABD56A983}"/>
              </a:ext>
            </a:extLst>
          </p:cNvPr>
          <p:cNvSpPr txBox="1"/>
          <p:nvPr/>
        </p:nvSpPr>
        <p:spPr>
          <a:xfrm>
            <a:off x="4675785" y="808174"/>
            <a:ext cx="851260" cy="523220"/>
          </a:xfrm>
          <a:prstGeom prst="rect">
            <a:avLst/>
          </a:prstGeom>
          <a:noFill/>
        </p:spPr>
        <p:txBody>
          <a:bodyPr wrap="none" rtlCol="0">
            <a:spAutoFit/>
          </a:bodyPr>
          <a:lstStyle/>
          <a:p>
            <a:pPr algn="ctr"/>
            <a:r>
              <a:rPr lang="en-US" altLang="ko-KR" sz="1400" dirty="0">
                <a:solidFill>
                  <a:schemeClr val="tx1"/>
                </a:solidFill>
              </a:rPr>
              <a:t>Target</a:t>
            </a:r>
            <a:br>
              <a:rPr lang="en-US" altLang="ko-KR" sz="1400" dirty="0">
                <a:solidFill>
                  <a:schemeClr val="tx1"/>
                </a:solidFill>
              </a:rPr>
            </a:br>
            <a:r>
              <a:rPr lang="en-US" altLang="ko-KR" sz="1400" dirty="0">
                <a:solidFill>
                  <a:schemeClr val="tx1"/>
                </a:solidFill>
              </a:rPr>
              <a:t>AP MLD</a:t>
            </a:r>
            <a:endParaRPr lang="ko-KR" altLang="en-US" sz="1400" dirty="0">
              <a:solidFill>
                <a:schemeClr val="tx1"/>
              </a:solidFill>
            </a:endParaRPr>
          </a:p>
        </p:txBody>
      </p:sp>
      <p:sp>
        <p:nvSpPr>
          <p:cNvPr id="8" name="TextBox 7">
            <a:extLst>
              <a:ext uri="{FF2B5EF4-FFF2-40B4-BE49-F238E27FC236}">
                <a16:creationId xmlns:a16="http://schemas.microsoft.com/office/drawing/2014/main" id="{AAA69F1F-5229-D05A-797B-B321997D9F40}"/>
              </a:ext>
            </a:extLst>
          </p:cNvPr>
          <p:cNvSpPr txBox="1"/>
          <p:nvPr/>
        </p:nvSpPr>
        <p:spPr>
          <a:xfrm>
            <a:off x="6873442" y="809896"/>
            <a:ext cx="782587" cy="523220"/>
          </a:xfrm>
          <a:prstGeom prst="rect">
            <a:avLst/>
          </a:prstGeom>
          <a:noFill/>
        </p:spPr>
        <p:txBody>
          <a:bodyPr wrap="none" rtlCol="0">
            <a:spAutoFit/>
          </a:bodyPr>
          <a:lstStyle/>
          <a:p>
            <a:pPr algn="ctr"/>
            <a:r>
              <a:rPr lang="en-US" altLang="ko-KR" sz="1400" dirty="0">
                <a:solidFill>
                  <a:schemeClr val="tx1"/>
                </a:solidFill>
              </a:rPr>
              <a:t>Non-AP</a:t>
            </a:r>
          </a:p>
          <a:p>
            <a:pPr algn="ctr"/>
            <a:r>
              <a:rPr lang="en-US" altLang="ko-KR" sz="1400" dirty="0">
                <a:solidFill>
                  <a:schemeClr val="tx1"/>
                </a:solidFill>
              </a:rPr>
              <a:t>MLD</a:t>
            </a:r>
            <a:endParaRPr lang="ko-KR" altLang="en-US" sz="1400" dirty="0">
              <a:solidFill>
                <a:schemeClr val="tx1"/>
              </a:solidFill>
            </a:endParaRPr>
          </a:p>
        </p:txBody>
      </p:sp>
      <p:sp>
        <p:nvSpPr>
          <p:cNvPr id="9" name="TextBox 8">
            <a:extLst>
              <a:ext uri="{FF2B5EF4-FFF2-40B4-BE49-F238E27FC236}">
                <a16:creationId xmlns:a16="http://schemas.microsoft.com/office/drawing/2014/main" id="{662546EC-0796-CC53-8BBE-A0EEACEA809A}"/>
              </a:ext>
            </a:extLst>
          </p:cNvPr>
          <p:cNvSpPr txBox="1"/>
          <p:nvPr/>
        </p:nvSpPr>
        <p:spPr>
          <a:xfrm>
            <a:off x="8902475" y="808174"/>
            <a:ext cx="851260" cy="523220"/>
          </a:xfrm>
          <a:prstGeom prst="rect">
            <a:avLst/>
          </a:prstGeom>
          <a:noFill/>
        </p:spPr>
        <p:txBody>
          <a:bodyPr wrap="none" rtlCol="0">
            <a:spAutoFit/>
          </a:bodyPr>
          <a:lstStyle/>
          <a:p>
            <a:pPr algn="ctr"/>
            <a:r>
              <a:rPr lang="en-US" altLang="ko-KR" sz="1400" dirty="0">
                <a:solidFill>
                  <a:schemeClr val="tx1"/>
                </a:solidFill>
              </a:rPr>
              <a:t>Current</a:t>
            </a:r>
            <a:br>
              <a:rPr lang="en-US" altLang="ko-KR" sz="1400" dirty="0">
                <a:solidFill>
                  <a:schemeClr val="tx1"/>
                </a:solidFill>
              </a:rPr>
            </a:br>
            <a:r>
              <a:rPr lang="en-US" altLang="ko-KR" sz="1400" dirty="0">
                <a:solidFill>
                  <a:schemeClr val="tx1"/>
                </a:solidFill>
              </a:rPr>
              <a:t>AP MLD</a:t>
            </a:r>
            <a:endParaRPr lang="ko-KR" altLang="en-US" sz="1400" dirty="0">
              <a:solidFill>
                <a:schemeClr val="tx1"/>
              </a:solidFill>
            </a:endParaRPr>
          </a:p>
        </p:txBody>
      </p:sp>
      <p:sp>
        <p:nvSpPr>
          <p:cNvPr id="10" name="TextBox 9">
            <a:extLst>
              <a:ext uri="{FF2B5EF4-FFF2-40B4-BE49-F238E27FC236}">
                <a16:creationId xmlns:a16="http://schemas.microsoft.com/office/drawing/2014/main" id="{FD0FB7E0-64EC-5218-8830-D6BE9645C312}"/>
              </a:ext>
            </a:extLst>
          </p:cNvPr>
          <p:cNvSpPr txBox="1"/>
          <p:nvPr/>
        </p:nvSpPr>
        <p:spPr>
          <a:xfrm>
            <a:off x="10284155" y="808174"/>
            <a:ext cx="851260" cy="523220"/>
          </a:xfrm>
          <a:prstGeom prst="rect">
            <a:avLst/>
          </a:prstGeom>
          <a:noFill/>
        </p:spPr>
        <p:txBody>
          <a:bodyPr wrap="none" rtlCol="0">
            <a:spAutoFit/>
          </a:bodyPr>
          <a:lstStyle/>
          <a:p>
            <a:pPr algn="ctr"/>
            <a:r>
              <a:rPr lang="en-US" altLang="ko-KR" sz="1400" dirty="0">
                <a:solidFill>
                  <a:schemeClr val="tx1"/>
                </a:solidFill>
              </a:rPr>
              <a:t>Target</a:t>
            </a:r>
            <a:br>
              <a:rPr lang="en-US" altLang="ko-KR" sz="1400" dirty="0">
                <a:solidFill>
                  <a:schemeClr val="tx1"/>
                </a:solidFill>
              </a:rPr>
            </a:br>
            <a:r>
              <a:rPr lang="en-US" altLang="ko-KR" sz="1400" dirty="0">
                <a:solidFill>
                  <a:schemeClr val="tx1"/>
                </a:solidFill>
              </a:rPr>
              <a:t>AP MLD</a:t>
            </a:r>
            <a:endParaRPr lang="ko-KR" altLang="en-US" sz="1400" dirty="0">
              <a:solidFill>
                <a:schemeClr val="tx1"/>
              </a:solidFill>
            </a:endParaRPr>
          </a:p>
        </p:txBody>
      </p:sp>
      <p:cxnSp>
        <p:nvCxnSpPr>
          <p:cNvPr id="14" name="직선 화살표 연결선 13">
            <a:extLst>
              <a:ext uri="{FF2B5EF4-FFF2-40B4-BE49-F238E27FC236}">
                <a16:creationId xmlns:a16="http://schemas.microsoft.com/office/drawing/2014/main" id="{73A85B97-4AD3-233C-1015-AE127D87FB52}"/>
              </a:ext>
            </a:extLst>
          </p:cNvPr>
          <p:cNvCxnSpPr/>
          <p:nvPr/>
        </p:nvCxnSpPr>
        <p:spPr bwMode="auto">
          <a:xfrm>
            <a:off x="1631504" y="1772816"/>
            <a:ext cx="2088232"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17" name="직선 화살표 연결선 16">
            <a:extLst>
              <a:ext uri="{FF2B5EF4-FFF2-40B4-BE49-F238E27FC236}">
                <a16:creationId xmlns:a16="http://schemas.microsoft.com/office/drawing/2014/main" id="{586906F3-005C-56DA-0492-A924348E8208}"/>
              </a:ext>
            </a:extLst>
          </p:cNvPr>
          <p:cNvCxnSpPr>
            <a:cxnSpLocks/>
          </p:cNvCxnSpPr>
          <p:nvPr/>
        </p:nvCxnSpPr>
        <p:spPr bwMode="auto">
          <a:xfrm>
            <a:off x="1631504" y="2348880"/>
            <a:ext cx="3456379"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30" name="직선 화살표 연결선 29">
            <a:extLst>
              <a:ext uri="{FF2B5EF4-FFF2-40B4-BE49-F238E27FC236}">
                <a16:creationId xmlns:a16="http://schemas.microsoft.com/office/drawing/2014/main" id="{36473FB8-8D3C-5A71-ECE6-E4B874D36C0B}"/>
              </a:ext>
            </a:extLst>
          </p:cNvPr>
          <p:cNvCxnSpPr>
            <a:cxnSpLocks/>
          </p:cNvCxnSpPr>
          <p:nvPr/>
        </p:nvCxnSpPr>
        <p:spPr bwMode="auto">
          <a:xfrm flipH="1">
            <a:off x="1631504" y="1916832"/>
            <a:ext cx="2088232"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31" name="직선 화살표 연결선 30">
            <a:extLst>
              <a:ext uri="{FF2B5EF4-FFF2-40B4-BE49-F238E27FC236}">
                <a16:creationId xmlns:a16="http://schemas.microsoft.com/office/drawing/2014/main" id="{79FBDB26-51CF-3954-DBD6-69A98ED8D7E0}"/>
              </a:ext>
            </a:extLst>
          </p:cNvPr>
          <p:cNvCxnSpPr>
            <a:cxnSpLocks/>
          </p:cNvCxnSpPr>
          <p:nvPr/>
        </p:nvCxnSpPr>
        <p:spPr bwMode="auto">
          <a:xfrm flipH="1">
            <a:off x="1631504" y="2492896"/>
            <a:ext cx="3456379"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34" name="직선 화살표 연결선 33">
            <a:extLst>
              <a:ext uri="{FF2B5EF4-FFF2-40B4-BE49-F238E27FC236}">
                <a16:creationId xmlns:a16="http://schemas.microsoft.com/office/drawing/2014/main" id="{A2691735-17CE-6119-D43B-2E2CB8479B71}"/>
              </a:ext>
            </a:extLst>
          </p:cNvPr>
          <p:cNvCxnSpPr/>
          <p:nvPr/>
        </p:nvCxnSpPr>
        <p:spPr bwMode="auto">
          <a:xfrm>
            <a:off x="1631504" y="3671458"/>
            <a:ext cx="2088232"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35" name="직선 화살표 연결선 34">
            <a:extLst>
              <a:ext uri="{FF2B5EF4-FFF2-40B4-BE49-F238E27FC236}">
                <a16:creationId xmlns:a16="http://schemas.microsoft.com/office/drawing/2014/main" id="{051B468E-3304-B850-8139-732E5E992451}"/>
              </a:ext>
            </a:extLst>
          </p:cNvPr>
          <p:cNvCxnSpPr>
            <a:cxnSpLocks/>
          </p:cNvCxnSpPr>
          <p:nvPr/>
        </p:nvCxnSpPr>
        <p:spPr bwMode="auto">
          <a:xfrm flipH="1">
            <a:off x="1631504" y="4189119"/>
            <a:ext cx="2088232"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37" name="직선 연결선 36">
            <a:extLst>
              <a:ext uri="{FF2B5EF4-FFF2-40B4-BE49-F238E27FC236}">
                <a16:creationId xmlns:a16="http://schemas.microsoft.com/office/drawing/2014/main" id="{5592E91A-578B-6C40-5F12-5DCB50685DDF}"/>
              </a:ext>
            </a:extLst>
          </p:cNvPr>
          <p:cNvCxnSpPr/>
          <p:nvPr/>
        </p:nvCxnSpPr>
        <p:spPr bwMode="auto">
          <a:xfrm>
            <a:off x="929217" y="3212976"/>
            <a:ext cx="5094775" cy="0"/>
          </a:xfrm>
          <a:prstGeom prst="line">
            <a:avLst/>
          </a:prstGeom>
          <a:solidFill>
            <a:srgbClr val="00B8FF"/>
          </a:solidFill>
          <a:ln w="9525" cap="flat" cmpd="sng" algn="ctr">
            <a:solidFill>
              <a:schemeClr val="tx1"/>
            </a:solidFill>
            <a:prstDash val="dash"/>
            <a:round/>
            <a:headEnd type="none" w="med" len="med"/>
            <a:tailEnd type="none" w="med" len="med"/>
          </a:ln>
          <a:effectLst/>
        </p:spPr>
      </p:cxnSp>
      <p:sp>
        <p:nvSpPr>
          <p:cNvPr id="39" name="TextBox 38">
            <a:extLst>
              <a:ext uri="{FF2B5EF4-FFF2-40B4-BE49-F238E27FC236}">
                <a16:creationId xmlns:a16="http://schemas.microsoft.com/office/drawing/2014/main" id="{733B1D59-3CFE-62E0-E1EE-323D0113B345}"/>
              </a:ext>
            </a:extLst>
          </p:cNvPr>
          <p:cNvSpPr txBox="1"/>
          <p:nvPr/>
        </p:nvSpPr>
        <p:spPr>
          <a:xfrm>
            <a:off x="1857126" y="1552191"/>
            <a:ext cx="1636987" cy="253916"/>
          </a:xfrm>
          <a:prstGeom prst="rect">
            <a:avLst/>
          </a:prstGeom>
          <a:noFill/>
        </p:spPr>
        <p:txBody>
          <a:bodyPr wrap="none" rtlCol="0">
            <a:spAutoFit/>
          </a:bodyPr>
          <a:lstStyle/>
          <a:p>
            <a:pPr algn="ctr"/>
            <a:r>
              <a:rPr lang="en-US" altLang="ko-KR" sz="1050" dirty="0">
                <a:solidFill>
                  <a:schemeClr val="tx1"/>
                </a:solidFill>
              </a:rPr>
              <a:t>(ML) Probe Request frame</a:t>
            </a:r>
            <a:endParaRPr lang="ko-KR" altLang="en-US" sz="1050" dirty="0">
              <a:solidFill>
                <a:schemeClr val="tx1"/>
              </a:solidFill>
            </a:endParaRPr>
          </a:p>
        </p:txBody>
      </p:sp>
      <p:sp>
        <p:nvSpPr>
          <p:cNvPr id="40" name="TextBox 39">
            <a:extLst>
              <a:ext uri="{FF2B5EF4-FFF2-40B4-BE49-F238E27FC236}">
                <a16:creationId xmlns:a16="http://schemas.microsoft.com/office/drawing/2014/main" id="{5E20780C-2076-6B66-F334-90FBD87FAEC0}"/>
              </a:ext>
            </a:extLst>
          </p:cNvPr>
          <p:cNvSpPr txBox="1"/>
          <p:nvPr/>
        </p:nvSpPr>
        <p:spPr>
          <a:xfrm>
            <a:off x="2092067" y="2445101"/>
            <a:ext cx="1720344" cy="253916"/>
          </a:xfrm>
          <a:prstGeom prst="rect">
            <a:avLst/>
          </a:prstGeom>
          <a:noFill/>
        </p:spPr>
        <p:txBody>
          <a:bodyPr wrap="none" rtlCol="0">
            <a:spAutoFit/>
          </a:bodyPr>
          <a:lstStyle/>
          <a:p>
            <a:pPr algn="ctr"/>
            <a:r>
              <a:rPr lang="en-US" altLang="ko-KR" sz="1050" dirty="0">
                <a:solidFill>
                  <a:schemeClr val="tx1"/>
                </a:solidFill>
              </a:rPr>
              <a:t>(ML) Probe Response frame</a:t>
            </a:r>
            <a:endParaRPr lang="ko-KR" altLang="en-US" sz="1050" dirty="0">
              <a:solidFill>
                <a:schemeClr val="tx1"/>
              </a:solidFill>
            </a:endParaRPr>
          </a:p>
        </p:txBody>
      </p:sp>
      <p:sp>
        <p:nvSpPr>
          <p:cNvPr id="41" name="TextBox 40">
            <a:extLst>
              <a:ext uri="{FF2B5EF4-FFF2-40B4-BE49-F238E27FC236}">
                <a16:creationId xmlns:a16="http://schemas.microsoft.com/office/drawing/2014/main" id="{F216EBB6-6981-3401-D907-74DEB75D188E}"/>
              </a:ext>
            </a:extLst>
          </p:cNvPr>
          <p:cNvSpPr txBox="1"/>
          <p:nvPr/>
        </p:nvSpPr>
        <p:spPr>
          <a:xfrm>
            <a:off x="1803427" y="3449532"/>
            <a:ext cx="1744387" cy="415498"/>
          </a:xfrm>
          <a:prstGeom prst="rect">
            <a:avLst/>
          </a:prstGeom>
          <a:noFill/>
        </p:spPr>
        <p:txBody>
          <a:bodyPr wrap="none" rtlCol="0">
            <a:spAutoFit/>
          </a:bodyPr>
          <a:lstStyle/>
          <a:p>
            <a:pPr algn="ctr"/>
            <a:r>
              <a:rPr lang="en-US" altLang="ko-KR" sz="1050" dirty="0">
                <a:solidFill>
                  <a:schemeClr val="tx1"/>
                </a:solidFill>
              </a:rPr>
              <a:t>BSS Transition Management</a:t>
            </a:r>
          </a:p>
          <a:p>
            <a:pPr algn="ctr"/>
            <a:r>
              <a:rPr lang="en-US" altLang="ko-KR" sz="1050" dirty="0">
                <a:solidFill>
                  <a:schemeClr val="tx1"/>
                </a:solidFill>
              </a:rPr>
              <a:t>Query frame</a:t>
            </a:r>
            <a:endParaRPr lang="ko-KR" altLang="en-US" sz="1050" dirty="0">
              <a:solidFill>
                <a:schemeClr val="tx1"/>
              </a:solidFill>
            </a:endParaRPr>
          </a:p>
        </p:txBody>
      </p:sp>
      <p:sp>
        <p:nvSpPr>
          <p:cNvPr id="42" name="TextBox 41">
            <a:extLst>
              <a:ext uri="{FF2B5EF4-FFF2-40B4-BE49-F238E27FC236}">
                <a16:creationId xmlns:a16="http://schemas.microsoft.com/office/drawing/2014/main" id="{19459DDE-4592-4CF7-0B52-52BB7FE175C2}"/>
              </a:ext>
            </a:extLst>
          </p:cNvPr>
          <p:cNvSpPr txBox="1"/>
          <p:nvPr/>
        </p:nvSpPr>
        <p:spPr>
          <a:xfrm>
            <a:off x="1803427" y="3956544"/>
            <a:ext cx="1744387" cy="415498"/>
          </a:xfrm>
          <a:prstGeom prst="rect">
            <a:avLst/>
          </a:prstGeom>
          <a:noFill/>
        </p:spPr>
        <p:txBody>
          <a:bodyPr wrap="none" rtlCol="0">
            <a:spAutoFit/>
          </a:bodyPr>
          <a:lstStyle/>
          <a:p>
            <a:pPr algn="ctr"/>
            <a:r>
              <a:rPr lang="en-US" altLang="ko-KR" sz="1050" dirty="0">
                <a:solidFill>
                  <a:schemeClr val="tx1"/>
                </a:solidFill>
              </a:rPr>
              <a:t>BSS Transition Management</a:t>
            </a:r>
          </a:p>
          <a:p>
            <a:pPr algn="ctr"/>
            <a:r>
              <a:rPr lang="en-US" altLang="ko-KR" sz="1050" dirty="0">
                <a:solidFill>
                  <a:schemeClr val="tx1"/>
                </a:solidFill>
              </a:rPr>
              <a:t>Request frame</a:t>
            </a:r>
            <a:endParaRPr lang="ko-KR" altLang="en-US" sz="1050" dirty="0">
              <a:solidFill>
                <a:schemeClr val="tx1"/>
              </a:solidFill>
            </a:endParaRPr>
          </a:p>
        </p:txBody>
      </p:sp>
      <p:cxnSp>
        <p:nvCxnSpPr>
          <p:cNvPr id="47" name="직선 화살표 연결선 46">
            <a:extLst>
              <a:ext uri="{FF2B5EF4-FFF2-40B4-BE49-F238E27FC236}">
                <a16:creationId xmlns:a16="http://schemas.microsoft.com/office/drawing/2014/main" id="{1C67DB91-FE43-517D-58F4-8DECDDC0806E}"/>
              </a:ext>
            </a:extLst>
          </p:cNvPr>
          <p:cNvCxnSpPr/>
          <p:nvPr/>
        </p:nvCxnSpPr>
        <p:spPr bwMode="auto">
          <a:xfrm>
            <a:off x="7248127" y="1988840"/>
            <a:ext cx="2088232"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48" name="직선 화살표 연결선 47">
            <a:extLst>
              <a:ext uri="{FF2B5EF4-FFF2-40B4-BE49-F238E27FC236}">
                <a16:creationId xmlns:a16="http://schemas.microsoft.com/office/drawing/2014/main" id="{A4ED22F9-84F1-5E2A-C590-2B1756CF2A2D}"/>
              </a:ext>
            </a:extLst>
          </p:cNvPr>
          <p:cNvCxnSpPr>
            <a:cxnSpLocks/>
          </p:cNvCxnSpPr>
          <p:nvPr/>
        </p:nvCxnSpPr>
        <p:spPr bwMode="auto">
          <a:xfrm>
            <a:off x="9328105" y="2193865"/>
            <a:ext cx="1376402" cy="0"/>
          </a:xfrm>
          <a:prstGeom prst="straightConnector1">
            <a:avLst/>
          </a:prstGeom>
          <a:solidFill>
            <a:srgbClr val="00B8FF"/>
          </a:solidFill>
          <a:ln w="9525" cap="flat" cmpd="sng" algn="ctr">
            <a:solidFill>
              <a:schemeClr val="tx1"/>
            </a:solidFill>
            <a:prstDash val="dash"/>
            <a:round/>
            <a:headEnd type="none" w="med" len="med"/>
            <a:tailEnd type="triangle"/>
          </a:ln>
          <a:effectLst/>
        </p:spPr>
      </p:cxnSp>
      <p:sp>
        <p:nvSpPr>
          <p:cNvPr id="50" name="직사각형 49">
            <a:extLst>
              <a:ext uri="{FF2B5EF4-FFF2-40B4-BE49-F238E27FC236}">
                <a16:creationId xmlns:a16="http://schemas.microsoft.com/office/drawing/2014/main" id="{AF69CAC0-612C-0ED9-F2F6-B0D02FA49814}"/>
              </a:ext>
            </a:extLst>
          </p:cNvPr>
          <p:cNvSpPr/>
          <p:nvPr/>
        </p:nvSpPr>
        <p:spPr bwMode="auto">
          <a:xfrm>
            <a:off x="10200456" y="2318279"/>
            <a:ext cx="1116115" cy="29234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cxnSp>
        <p:nvCxnSpPr>
          <p:cNvPr id="51" name="직선 화살표 연결선 50">
            <a:extLst>
              <a:ext uri="{FF2B5EF4-FFF2-40B4-BE49-F238E27FC236}">
                <a16:creationId xmlns:a16="http://schemas.microsoft.com/office/drawing/2014/main" id="{152A22E3-4310-D3A9-07DC-79088C0ABE8D}"/>
              </a:ext>
            </a:extLst>
          </p:cNvPr>
          <p:cNvCxnSpPr>
            <a:cxnSpLocks/>
          </p:cNvCxnSpPr>
          <p:nvPr/>
        </p:nvCxnSpPr>
        <p:spPr bwMode="auto">
          <a:xfrm flipH="1">
            <a:off x="9328105" y="2841937"/>
            <a:ext cx="1376402" cy="0"/>
          </a:xfrm>
          <a:prstGeom prst="straightConnector1">
            <a:avLst/>
          </a:prstGeom>
          <a:solidFill>
            <a:srgbClr val="00B8FF"/>
          </a:solidFill>
          <a:ln w="9525" cap="flat" cmpd="sng" algn="ctr">
            <a:solidFill>
              <a:schemeClr val="tx1"/>
            </a:solidFill>
            <a:prstDash val="dash"/>
            <a:round/>
            <a:headEnd type="none" w="med" len="med"/>
            <a:tailEnd type="triangle"/>
          </a:ln>
          <a:effectLst/>
        </p:spPr>
      </p:cxnSp>
      <p:cxnSp>
        <p:nvCxnSpPr>
          <p:cNvPr id="52" name="직선 화살표 연결선 51">
            <a:extLst>
              <a:ext uri="{FF2B5EF4-FFF2-40B4-BE49-F238E27FC236}">
                <a16:creationId xmlns:a16="http://schemas.microsoft.com/office/drawing/2014/main" id="{A8C9605F-9A6F-2CE9-F3C0-CCDE8D85F47B}"/>
              </a:ext>
            </a:extLst>
          </p:cNvPr>
          <p:cNvCxnSpPr>
            <a:cxnSpLocks/>
          </p:cNvCxnSpPr>
          <p:nvPr/>
        </p:nvCxnSpPr>
        <p:spPr bwMode="auto">
          <a:xfrm flipH="1">
            <a:off x="7248127" y="3122637"/>
            <a:ext cx="2088232"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53" name="TextBox 52">
            <a:extLst>
              <a:ext uri="{FF2B5EF4-FFF2-40B4-BE49-F238E27FC236}">
                <a16:creationId xmlns:a16="http://schemas.microsoft.com/office/drawing/2014/main" id="{BA7C5831-25C7-0C2D-518F-FE4BE73B0C5C}"/>
              </a:ext>
            </a:extLst>
          </p:cNvPr>
          <p:cNvSpPr txBox="1"/>
          <p:nvPr/>
        </p:nvSpPr>
        <p:spPr>
          <a:xfrm>
            <a:off x="7463494" y="1781649"/>
            <a:ext cx="1662635" cy="415498"/>
          </a:xfrm>
          <a:prstGeom prst="rect">
            <a:avLst/>
          </a:prstGeom>
          <a:noFill/>
        </p:spPr>
        <p:txBody>
          <a:bodyPr wrap="none" rtlCol="0">
            <a:spAutoFit/>
          </a:bodyPr>
          <a:lstStyle/>
          <a:p>
            <a:pPr algn="ctr"/>
            <a:r>
              <a:rPr lang="en-US" altLang="ko-KR" sz="1050" dirty="0">
                <a:solidFill>
                  <a:schemeClr val="tx1"/>
                </a:solidFill>
              </a:rPr>
              <a:t>UHR</a:t>
            </a:r>
            <a:r>
              <a:rPr lang="ko-KR" altLang="en-US" sz="1050" dirty="0">
                <a:solidFill>
                  <a:schemeClr val="tx1"/>
                </a:solidFill>
              </a:rPr>
              <a:t> </a:t>
            </a:r>
            <a:r>
              <a:rPr lang="en-US" altLang="ko-KR" sz="1050" dirty="0">
                <a:solidFill>
                  <a:schemeClr val="tx1"/>
                </a:solidFill>
              </a:rPr>
              <a:t>Link</a:t>
            </a:r>
            <a:r>
              <a:rPr lang="ko-KR" altLang="en-US" sz="1050" dirty="0">
                <a:solidFill>
                  <a:schemeClr val="tx1"/>
                </a:solidFill>
              </a:rPr>
              <a:t> </a:t>
            </a:r>
            <a:r>
              <a:rPr lang="en-US" altLang="ko-KR" sz="1050" dirty="0">
                <a:solidFill>
                  <a:schemeClr val="tx1"/>
                </a:solidFill>
              </a:rPr>
              <a:t>Reconfiguration</a:t>
            </a:r>
          </a:p>
          <a:p>
            <a:pPr algn="ctr"/>
            <a:r>
              <a:rPr lang="en-US" altLang="ko-KR" sz="1050" dirty="0">
                <a:solidFill>
                  <a:schemeClr val="tx1"/>
                </a:solidFill>
              </a:rPr>
              <a:t>Request frame</a:t>
            </a:r>
            <a:endParaRPr lang="ko-KR" altLang="en-US" sz="1050" dirty="0">
              <a:solidFill>
                <a:schemeClr val="tx1"/>
              </a:solidFill>
            </a:endParaRPr>
          </a:p>
        </p:txBody>
      </p:sp>
      <p:sp>
        <p:nvSpPr>
          <p:cNvPr id="54" name="TextBox 53">
            <a:extLst>
              <a:ext uri="{FF2B5EF4-FFF2-40B4-BE49-F238E27FC236}">
                <a16:creationId xmlns:a16="http://schemas.microsoft.com/office/drawing/2014/main" id="{2A2A3452-4074-2447-26A3-0D79C2C4E640}"/>
              </a:ext>
            </a:extLst>
          </p:cNvPr>
          <p:cNvSpPr txBox="1"/>
          <p:nvPr/>
        </p:nvSpPr>
        <p:spPr>
          <a:xfrm>
            <a:off x="7463494" y="2902276"/>
            <a:ext cx="1662635" cy="415498"/>
          </a:xfrm>
          <a:prstGeom prst="rect">
            <a:avLst/>
          </a:prstGeom>
          <a:noFill/>
        </p:spPr>
        <p:txBody>
          <a:bodyPr wrap="none" rtlCol="0">
            <a:spAutoFit/>
          </a:bodyPr>
          <a:lstStyle/>
          <a:p>
            <a:pPr algn="ctr"/>
            <a:r>
              <a:rPr lang="en-US" altLang="ko-KR" sz="1050" dirty="0">
                <a:solidFill>
                  <a:schemeClr val="tx1"/>
                </a:solidFill>
              </a:rPr>
              <a:t>UHR</a:t>
            </a:r>
            <a:r>
              <a:rPr lang="ko-KR" altLang="en-US" sz="1050" dirty="0">
                <a:solidFill>
                  <a:schemeClr val="tx1"/>
                </a:solidFill>
              </a:rPr>
              <a:t> </a:t>
            </a:r>
            <a:r>
              <a:rPr lang="en-US" altLang="ko-KR" sz="1050" dirty="0">
                <a:solidFill>
                  <a:schemeClr val="tx1"/>
                </a:solidFill>
              </a:rPr>
              <a:t>Link</a:t>
            </a:r>
            <a:r>
              <a:rPr lang="ko-KR" altLang="en-US" sz="1050" dirty="0">
                <a:solidFill>
                  <a:schemeClr val="tx1"/>
                </a:solidFill>
              </a:rPr>
              <a:t> </a:t>
            </a:r>
            <a:r>
              <a:rPr lang="en-US" altLang="ko-KR" sz="1050" dirty="0">
                <a:solidFill>
                  <a:schemeClr val="tx1"/>
                </a:solidFill>
              </a:rPr>
              <a:t>Reconfiguration</a:t>
            </a:r>
          </a:p>
          <a:p>
            <a:pPr algn="ctr"/>
            <a:r>
              <a:rPr lang="en-US" altLang="ko-KR" sz="1050" dirty="0">
                <a:solidFill>
                  <a:schemeClr val="tx1"/>
                </a:solidFill>
              </a:rPr>
              <a:t>Response frame</a:t>
            </a:r>
            <a:endParaRPr lang="ko-KR" altLang="en-US" sz="1050" dirty="0">
              <a:solidFill>
                <a:schemeClr val="tx1"/>
              </a:solidFill>
            </a:endParaRPr>
          </a:p>
        </p:txBody>
      </p:sp>
      <p:sp>
        <p:nvSpPr>
          <p:cNvPr id="55" name="TextBox 54">
            <a:extLst>
              <a:ext uri="{FF2B5EF4-FFF2-40B4-BE49-F238E27FC236}">
                <a16:creationId xmlns:a16="http://schemas.microsoft.com/office/drawing/2014/main" id="{75485A48-9A61-971A-A705-F26089F666DA}"/>
              </a:ext>
            </a:extLst>
          </p:cNvPr>
          <p:cNvSpPr txBox="1"/>
          <p:nvPr/>
        </p:nvSpPr>
        <p:spPr>
          <a:xfrm>
            <a:off x="10343174" y="2345405"/>
            <a:ext cx="830677" cy="253916"/>
          </a:xfrm>
          <a:prstGeom prst="rect">
            <a:avLst/>
          </a:prstGeom>
          <a:noFill/>
        </p:spPr>
        <p:txBody>
          <a:bodyPr wrap="none" rtlCol="0">
            <a:spAutoFit/>
          </a:bodyPr>
          <a:lstStyle/>
          <a:p>
            <a:pPr algn="ctr"/>
            <a:r>
              <a:rPr lang="en-US" altLang="ko-KR" sz="1050" dirty="0">
                <a:solidFill>
                  <a:schemeClr val="tx1"/>
                </a:solidFill>
              </a:rPr>
              <a:t>Link Added</a:t>
            </a:r>
            <a:endParaRPr lang="ko-KR" altLang="en-US" sz="1050" dirty="0">
              <a:solidFill>
                <a:schemeClr val="tx1"/>
              </a:solidFill>
            </a:endParaRPr>
          </a:p>
        </p:txBody>
      </p:sp>
      <p:sp>
        <p:nvSpPr>
          <p:cNvPr id="56" name="TextBox 55">
            <a:extLst>
              <a:ext uri="{FF2B5EF4-FFF2-40B4-BE49-F238E27FC236}">
                <a16:creationId xmlns:a16="http://schemas.microsoft.com/office/drawing/2014/main" id="{E4D29DE3-09D0-1ADF-BDB2-0CB0E23853EC}"/>
              </a:ext>
            </a:extLst>
          </p:cNvPr>
          <p:cNvSpPr txBox="1"/>
          <p:nvPr/>
        </p:nvSpPr>
        <p:spPr>
          <a:xfrm>
            <a:off x="9483413" y="1948705"/>
            <a:ext cx="1098379" cy="253916"/>
          </a:xfrm>
          <a:prstGeom prst="rect">
            <a:avLst/>
          </a:prstGeom>
          <a:noFill/>
        </p:spPr>
        <p:txBody>
          <a:bodyPr wrap="none" rtlCol="0">
            <a:spAutoFit/>
          </a:bodyPr>
          <a:lstStyle/>
          <a:p>
            <a:pPr algn="ctr"/>
            <a:r>
              <a:rPr lang="en-US" altLang="ko-KR" sz="1050" dirty="0">
                <a:solidFill>
                  <a:schemeClr val="tx1"/>
                </a:solidFill>
              </a:rPr>
              <a:t>Context Transfer</a:t>
            </a:r>
            <a:endParaRPr lang="ko-KR" altLang="en-US" sz="1050" dirty="0">
              <a:solidFill>
                <a:schemeClr val="tx1"/>
              </a:solidFill>
            </a:endParaRPr>
          </a:p>
        </p:txBody>
      </p:sp>
      <p:sp>
        <p:nvSpPr>
          <p:cNvPr id="58" name="TextBox 57">
            <a:extLst>
              <a:ext uri="{FF2B5EF4-FFF2-40B4-BE49-F238E27FC236}">
                <a16:creationId xmlns:a16="http://schemas.microsoft.com/office/drawing/2014/main" id="{B328A4BC-AF41-2471-5107-90C295404FAF}"/>
              </a:ext>
            </a:extLst>
          </p:cNvPr>
          <p:cNvSpPr txBox="1"/>
          <p:nvPr/>
        </p:nvSpPr>
        <p:spPr>
          <a:xfrm>
            <a:off x="206952" y="2510438"/>
            <a:ext cx="1415772" cy="646331"/>
          </a:xfrm>
          <a:prstGeom prst="rect">
            <a:avLst/>
          </a:prstGeom>
          <a:noFill/>
          <a:ln>
            <a:solidFill>
              <a:srgbClr val="FF0000"/>
            </a:solidFill>
          </a:ln>
        </p:spPr>
        <p:txBody>
          <a:bodyPr wrap="none" rtlCol="0">
            <a:spAutoFit/>
          </a:bodyPr>
          <a:lstStyle/>
          <a:p>
            <a:r>
              <a:rPr lang="en-US" altLang="ko-KR" sz="1200" dirty="0">
                <a:solidFill>
                  <a:schemeClr val="tx1"/>
                </a:solidFill>
              </a:rPr>
              <a:t>The frame includes </a:t>
            </a:r>
          </a:p>
          <a:p>
            <a:pPr marL="342900" indent="-342900">
              <a:buFontTx/>
              <a:buChar char="-"/>
            </a:pPr>
            <a:r>
              <a:rPr lang="en-US" altLang="ko-KR" sz="1200" dirty="0">
                <a:solidFill>
                  <a:schemeClr val="tx1"/>
                </a:solidFill>
              </a:rPr>
              <a:t>NR element</a:t>
            </a:r>
          </a:p>
          <a:p>
            <a:pPr marL="342900" indent="-342900">
              <a:buFontTx/>
              <a:buChar char="-"/>
            </a:pPr>
            <a:r>
              <a:rPr lang="en-US" altLang="ko-KR" sz="1200" dirty="0">
                <a:solidFill>
                  <a:schemeClr val="tx1"/>
                </a:solidFill>
              </a:rPr>
              <a:t>RNR element</a:t>
            </a:r>
            <a:endParaRPr lang="ko-KR" altLang="en-US" sz="1200" dirty="0">
              <a:solidFill>
                <a:schemeClr val="tx1"/>
              </a:solidFill>
            </a:endParaRPr>
          </a:p>
        </p:txBody>
      </p:sp>
      <p:sp>
        <p:nvSpPr>
          <p:cNvPr id="59" name="TextBox 58">
            <a:extLst>
              <a:ext uri="{FF2B5EF4-FFF2-40B4-BE49-F238E27FC236}">
                <a16:creationId xmlns:a16="http://schemas.microsoft.com/office/drawing/2014/main" id="{0E068A9E-86B3-CE87-E866-29788CD5EC9E}"/>
              </a:ext>
            </a:extLst>
          </p:cNvPr>
          <p:cNvSpPr txBox="1"/>
          <p:nvPr/>
        </p:nvSpPr>
        <p:spPr>
          <a:xfrm>
            <a:off x="1574934" y="4382690"/>
            <a:ext cx="2255746" cy="461665"/>
          </a:xfrm>
          <a:prstGeom prst="rect">
            <a:avLst/>
          </a:prstGeom>
          <a:solidFill>
            <a:schemeClr val="bg1"/>
          </a:solidFill>
          <a:ln>
            <a:solidFill>
              <a:srgbClr val="FF0000"/>
            </a:solidFill>
          </a:ln>
        </p:spPr>
        <p:txBody>
          <a:bodyPr wrap="none" rtlCol="0">
            <a:spAutoFit/>
          </a:bodyPr>
          <a:lstStyle/>
          <a:p>
            <a:r>
              <a:rPr lang="en-US" altLang="ko-KR" sz="1200" dirty="0">
                <a:solidFill>
                  <a:schemeClr val="tx1"/>
                </a:solidFill>
              </a:rPr>
              <a:t>The frame includes NR elements </a:t>
            </a:r>
          </a:p>
          <a:p>
            <a:r>
              <a:rPr lang="en-US" altLang="ko-KR" sz="1200" dirty="0">
                <a:solidFill>
                  <a:schemeClr val="tx1"/>
                </a:solidFill>
              </a:rPr>
              <a:t>that includes Basic ML element</a:t>
            </a:r>
          </a:p>
        </p:txBody>
      </p:sp>
      <p:sp>
        <p:nvSpPr>
          <p:cNvPr id="66" name="TextBox 65">
            <a:extLst>
              <a:ext uri="{FF2B5EF4-FFF2-40B4-BE49-F238E27FC236}">
                <a16:creationId xmlns:a16="http://schemas.microsoft.com/office/drawing/2014/main" id="{3A2419DA-59F0-B67B-0887-492AAFC74A61}"/>
              </a:ext>
            </a:extLst>
          </p:cNvPr>
          <p:cNvSpPr txBox="1"/>
          <p:nvPr/>
        </p:nvSpPr>
        <p:spPr>
          <a:xfrm>
            <a:off x="3937571" y="559714"/>
            <a:ext cx="890350" cy="276999"/>
          </a:xfrm>
          <a:prstGeom prst="rect">
            <a:avLst/>
          </a:prstGeom>
          <a:noFill/>
        </p:spPr>
        <p:txBody>
          <a:bodyPr wrap="square" rtlCol="0">
            <a:spAutoFit/>
          </a:bodyPr>
          <a:lstStyle/>
          <a:p>
            <a:r>
              <a:rPr lang="en-US" altLang="ko-KR" sz="1200" dirty="0">
                <a:solidFill>
                  <a:schemeClr val="tx1"/>
                </a:solidFill>
              </a:rPr>
              <a:t>Same SMD</a:t>
            </a:r>
            <a:endParaRPr lang="ko-KR" altLang="en-US" sz="1200" dirty="0">
              <a:solidFill>
                <a:schemeClr val="tx1"/>
              </a:solidFill>
            </a:endParaRPr>
          </a:p>
        </p:txBody>
      </p:sp>
      <p:sp>
        <p:nvSpPr>
          <p:cNvPr id="67" name="TextBox 66">
            <a:extLst>
              <a:ext uri="{FF2B5EF4-FFF2-40B4-BE49-F238E27FC236}">
                <a16:creationId xmlns:a16="http://schemas.microsoft.com/office/drawing/2014/main" id="{8F98539D-C974-EFD0-EB34-DFFEF9F397CA}"/>
              </a:ext>
            </a:extLst>
          </p:cNvPr>
          <p:cNvSpPr txBox="1"/>
          <p:nvPr/>
        </p:nvSpPr>
        <p:spPr>
          <a:xfrm>
            <a:off x="9553091" y="559714"/>
            <a:ext cx="890350" cy="276999"/>
          </a:xfrm>
          <a:prstGeom prst="rect">
            <a:avLst/>
          </a:prstGeom>
          <a:noFill/>
        </p:spPr>
        <p:txBody>
          <a:bodyPr wrap="square" rtlCol="0">
            <a:spAutoFit/>
          </a:bodyPr>
          <a:lstStyle/>
          <a:p>
            <a:r>
              <a:rPr lang="en-US" altLang="ko-KR" sz="1200" dirty="0">
                <a:solidFill>
                  <a:schemeClr val="tx1"/>
                </a:solidFill>
              </a:rPr>
              <a:t>Same SMD</a:t>
            </a:r>
            <a:endParaRPr lang="ko-KR" altLang="en-US" sz="1200" dirty="0">
              <a:solidFill>
                <a:schemeClr val="tx1"/>
              </a:solidFill>
            </a:endParaRPr>
          </a:p>
        </p:txBody>
      </p:sp>
      <p:sp>
        <p:nvSpPr>
          <p:cNvPr id="72" name="오른쪽 중괄호 71">
            <a:extLst>
              <a:ext uri="{FF2B5EF4-FFF2-40B4-BE49-F238E27FC236}">
                <a16:creationId xmlns:a16="http://schemas.microsoft.com/office/drawing/2014/main" id="{DF00FACF-4D10-E872-04F5-6FF105925230}"/>
              </a:ext>
            </a:extLst>
          </p:cNvPr>
          <p:cNvSpPr/>
          <p:nvPr/>
        </p:nvSpPr>
        <p:spPr bwMode="auto">
          <a:xfrm>
            <a:off x="5159896" y="1552191"/>
            <a:ext cx="198073" cy="1573726"/>
          </a:xfrm>
          <a:prstGeom prst="rightBrac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74" name="TextBox 73">
            <a:extLst>
              <a:ext uri="{FF2B5EF4-FFF2-40B4-BE49-F238E27FC236}">
                <a16:creationId xmlns:a16="http://schemas.microsoft.com/office/drawing/2014/main" id="{3737FDDC-DB36-A721-5ABF-3471E426EBF4}"/>
              </a:ext>
            </a:extLst>
          </p:cNvPr>
          <p:cNvSpPr txBox="1"/>
          <p:nvPr/>
        </p:nvSpPr>
        <p:spPr>
          <a:xfrm>
            <a:off x="5248255" y="2131712"/>
            <a:ext cx="1390124" cy="430887"/>
          </a:xfrm>
          <a:prstGeom prst="rect">
            <a:avLst/>
          </a:prstGeom>
          <a:noFill/>
        </p:spPr>
        <p:txBody>
          <a:bodyPr wrap="none" rtlCol="0">
            <a:spAutoFit/>
          </a:bodyPr>
          <a:lstStyle/>
          <a:p>
            <a:pPr algn="ctr"/>
            <a:r>
              <a:rPr lang="en-US" altLang="ko-KR" sz="1100" dirty="0">
                <a:solidFill>
                  <a:schemeClr val="tx1"/>
                </a:solidFill>
              </a:rPr>
              <a:t>SMD BSS Transition</a:t>
            </a:r>
          </a:p>
          <a:p>
            <a:pPr algn="ctr"/>
            <a:r>
              <a:rPr lang="en-US" altLang="ko-KR" sz="1100" dirty="0">
                <a:solidFill>
                  <a:schemeClr val="tx1"/>
                </a:solidFill>
              </a:rPr>
              <a:t>Discovery Procedure</a:t>
            </a:r>
            <a:endParaRPr lang="ko-KR" altLang="en-US" sz="1100" dirty="0">
              <a:solidFill>
                <a:schemeClr val="tx1"/>
              </a:solidFill>
            </a:endParaRPr>
          </a:p>
        </p:txBody>
      </p:sp>
      <p:sp>
        <p:nvSpPr>
          <p:cNvPr id="75" name="오른쪽 중괄호 74">
            <a:extLst>
              <a:ext uri="{FF2B5EF4-FFF2-40B4-BE49-F238E27FC236}">
                <a16:creationId xmlns:a16="http://schemas.microsoft.com/office/drawing/2014/main" id="{D7449158-C858-0E0A-B1D5-EEF9EAD8CF4B}"/>
              </a:ext>
            </a:extLst>
          </p:cNvPr>
          <p:cNvSpPr/>
          <p:nvPr/>
        </p:nvSpPr>
        <p:spPr bwMode="auto">
          <a:xfrm>
            <a:off x="5159896" y="3262482"/>
            <a:ext cx="198073" cy="1573726"/>
          </a:xfrm>
          <a:prstGeom prst="rightBrac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76" name="TextBox 75">
            <a:extLst>
              <a:ext uri="{FF2B5EF4-FFF2-40B4-BE49-F238E27FC236}">
                <a16:creationId xmlns:a16="http://schemas.microsoft.com/office/drawing/2014/main" id="{816780C7-E142-0A3B-1611-6AF6A65DC4F1}"/>
              </a:ext>
            </a:extLst>
          </p:cNvPr>
          <p:cNvSpPr txBox="1"/>
          <p:nvPr/>
        </p:nvSpPr>
        <p:spPr>
          <a:xfrm>
            <a:off x="5422914" y="3843727"/>
            <a:ext cx="1176925" cy="600164"/>
          </a:xfrm>
          <a:prstGeom prst="rect">
            <a:avLst/>
          </a:prstGeom>
          <a:noFill/>
        </p:spPr>
        <p:txBody>
          <a:bodyPr wrap="none" rtlCol="0">
            <a:spAutoFit/>
          </a:bodyPr>
          <a:lstStyle/>
          <a:p>
            <a:pPr algn="ctr"/>
            <a:r>
              <a:rPr lang="en-US" altLang="ko-KR" sz="1100" dirty="0">
                <a:solidFill>
                  <a:schemeClr val="tx1"/>
                </a:solidFill>
              </a:rPr>
              <a:t>Target AP MLD</a:t>
            </a:r>
          </a:p>
          <a:p>
            <a:pPr algn="ctr"/>
            <a:r>
              <a:rPr lang="en-US" altLang="ko-KR" sz="1100" dirty="0">
                <a:solidFill>
                  <a:schemeClr val="tx1"/>
                </a:solidFill>
              </a:rPr>
              <a:t>Selection</a:t>
            </a:r>
          </a:p>
          <a:p>
            <a:pPr algn="ctr"/>
            <a:r>
              <a:rPr lang="en-US" altLang="ko-KR" sz="1100" dirty="0">
                <a:solidFill>
                  <a:schemeClr val="tx1"/>
                </a:solidFill>
              </a:rPr>
              <a:t>Recommendation</a:t>
            </a:r>
            <a:endParaRPr lang="ko-KR" altLang="en-US" sz="1100" dirty="0">
              <a:solidFill>
                <a:schemeClr val="tx1"/>
              </a:solidFill>
            </a:endParaRPr>
          </a:p>
        </p:txBody>
      </p:sp>
      <p:sp>
        <p:nvSpPr>
          <p:cNvPr id="77" name="오른쪽 중괄호 76">
            <a:extLst>
              <a:ext uri="{FF2B5EF4-FFF2-40B4-BE49-F238E27FC236}">
                <a16:creationId xmlns:a16="http://schemas.microsoft.com/office/drawing/2014/main" id="{9C397DD6-5AA1-CA82-2EE2-96FBFA56B47B}"/>
              </a:ext>
            </a:extLst>
          </p:cNvPr>
          <p:cNvSpPr/>
          <p:nvPr/>
        </p:nvSpPr>
        <p:spPr bwMode="auto">
          <a:xfrm>
            <a:off x="11239817" y="1723575"/>
            <a:ext cx="256986" cy="151675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78" name="TextBox 77">
            <a:extLst>
              <a:ext uri="{FF2B5EF4-FFF2-40B4-BE49-F238E27FC236}">
                <a16:creationId xmlns:a16="http://schemas.microsoft.com/office/drawing/2014/main" id="{78FFCE63-7F9D-E50D-A77B-492FF3D53E45}"/>
              </a:ext>
            </a:extLst>
          </p:cNvPr>
          <p:cNvSpPr txBox="1"/>
          <p:nvPr/>
        </p:nvSpPr>
        <p:spPr>
          <a:xfrm>
            <a:off x="11368310" y="2305627"/>
            <a:ext cx="832279" cy="430887"/>
          </a:xfrm>
          <a:prstGeom prst="rect">
            <a:avLst/>
          </a:prstGeom>
          <a:noFill/>
        </p:spPr>
        <p:txBody>
          <a:bodyPr wrap="none" rtlCol="0">
            <a:spAutoFit/>
          </a:bodyPr>
          <a:lstStyle/>
          <a:p>
            <a:pPr algn="ctr"/>
            <a:r>
              <a:rPr lang="en-US" altLang="ko-KR" sz="1100" dirty="0">
                <a:solidFill>
                  <a:schemeClr val="tx1"/>
                </a:solidFill>
              </a:rPr>
              <a:t>ST</a:t>
            </a:r>
          </a:p>
          <a:p>
            <a:pPr algn="ctr"/>
            <a:r>
              <a:rPr lang="en-US" altLang="ko-KR" sz="1100" dirty="0">
                <a:solidFill>
                  <a:schemeClr val="tx1"/>
                </a:solidFill>
              </a:rPr>
              <a:t>Preparation</a:t>
            </a:r>
            <a:endParaRPr lang="ko-KR" altLang="en-US" sz="1100" dirty="0">
              <a:solidFill>
                <a:schemeClr val="tx1"/>
              </a:solidFill>
            </a:endParaRPr>
          </a:p>
        </p:txBody>
      </p:sp>
      <p:sp>
        <p:nvSpPr>
          <p:cNvPr id="79" name="TextBox 78">
            <a:extLst>
              <a:ext uri="{FF2B5EF4-FFF2-40B4-BE49-F238E27FC236}">
                <a16:creationId xmlns:a16="http://schemas.microsoft.com/office/drawing/2014/main" id="{2865BCB0-6583-4375-27F5-D451E5FBA6AA}"/>
              </a:ext>
            </a:extLst>
          </p:cNvPr>
          <p:cNvSpPr txBox="1"/>
          <p:nvPr/>
        </p:nvSpPr>
        <p:spPr>
          <a:xfrm>
            <a:off x="7368105" y="3348804"/>
            <a:ext cx="3155736" cy="461665"/>
          </a:xfrm>
          <a:prstGeom prst="rect">
            <a:avLst/>
          </a:prstGeom>
          <a:solidFill>
            <a:schemeClr val="bg1"/>
          </a:solidFill>
          <a:ln>
            <a:solidFill>
              <a:srgbClr val="FF0000"/>
            </a:solidFill>
          </a:ln>
        </p:spPr>
        <p:txBody>
          <a:bodyPr wrap="none" rtlCol="0">
            <a:spAutoFit/>
          </a:bodyPr>
          <a:lstStyle/>
          <a:p>
            <a:r>
              <a:rPr lang="en-US" altLang="ko-KR" sz="1200" dirty="0">
                <a:solidFill>
                  <a:schemeClr val="tx1"/>
                </a:solidFill>
              </a:rPr>
              <a:t>The frame includes Basic ML element </a:t>
            </a:r>
          </a:p>
          <a:p>
            <a:r>
              <a:rPr lang="en-US" altLang="ko-KR" sz="1200" dirty="0">
                <a:solidFill>
                  <a:schemeClr val="tx1"/>
                </a:solidFill>
              </a:rPr>
              <a:t>that indicates the information of target AP MLD</a:t>
            </a:r>
          </a:p>
        </p:txBody>
      </p:sp>
      <p:pic>
        <p:nvPicPr>
          <p:cNvPr id="83" name="그림 82">
            <a:extLst>
              <a:ext uri="{FF2B5EF4-FFF2-40B4-BE49-F238E27FC236}">
                <a16:creationId xmlns:a16="http://schemas.microsoft.com/office/drawing/2014/main" id="{8AE845A3-FE95-DFC9-9BD1-7E46F6AA2D64}"/>
              </a:ext>
            </a:extLst>
          </p:cNvPr>
          <p:cNvPicPr>
            <a:picLocks noChangeAspect="1"/>
          </p:cNvPicPr>
          <p:nvPr/>
        </p:nvPicPr>
        <p:blipFill>
          <a:blip r:embed="rId3"/>
          <a:stretch>
            <a:fillRect/>
          </a:stretch>
        </p:blipFill>
        <p:spPr>
          <a:xfrm>
            <a:off x="6680376" y="4142677"/>
            <a:ext cx="5291593" cy="1472480"/>
          </a:xfrm>
          <a:prstGeom prst="rect">
            <a:avLst/>
          </a:prstGeom>
          <a:ln>
            <a:solidFill>
              <a:srgbClr val="002060"/>
            </a:solidFill>
          </a:ln>
        </p:spPr>
      </p:pic>
      <p:sp>
        <p:nvSpPr>
          <p:cNvPr id="84" name="TextBox 83">
            <a:extLst>
              <a:ext uri="{FF2B5EF4-FFF2-40B4-BE49-F238E27FC236}">
                <a16:creationId xmlns:a16="http://schemas.microsoft.com/office/drawing/2014/main" id="{E2EC860A-206D-3133-532D-26A6DE4DD7C1}"/>
              </a:ext>
            </a:extLst>
          </p:cNvPr>
          <p:cNvSpPr txBox="1"/>
          <p:nvPr/>
        </p:nvSpPr>
        <p:spPr>
          <a:xfrm>
            <a:off x="7298661" y="5607588"/>
            <a:ext cx="4131965" cy="276999"/>
          </a:xfrm>
          <a:prstGeom prst="rect">
            <a:avLst/>
          </a:prstGeom>
          <a:noFill/>
        </p:spPr>
        <p:txBody>
          <a:bodyPr wrap="none" rtlCol="0">
            <a:spAutoFit/>
          </a:bodyPr>
          <a:lstStyle/>
          <a:p>
            <a:r>
              <a:rPr lang="en-US" altLang="ko-KR" sz="1200" dirty="0">
                <a:solidFill>
                  <a:schemeClr val="tx1"/>
                </a:solidFill>
              </a:rPr>
              <a:t>35.3.6.4 Link reconfiguration to the setup links, 802.11be-2024</a:t>
            </a:r>
            <a:endParaRPr lang="ko-KR" altLang="en-US" sz="1200" dirty="0">
              <a:solidFill>
                <a:schemeClr val="tx1"/>
              </a:solidFill>
            </a:endParaRPr>
          </a:p>
        </p:txBody>
      </p:sp>
      <p:cxnSp>
        <p:nvCxnSpPr>
          <p:cNvPr id="86" name="직선 연결선 85">
            <a:extLst>
              <a:ext uri="{FF2B5EF4-FFF2-40B4-BE49-F238E27FC236}">
                <a16:creationId xmlns:a16="http://schemas.microsoft.com/office/drawing/2014/main" id="{C95D6190-3FC9-0189-C1FA-B7E6CBA4B11F}"/>
              </a:ext>
            </a:extLst>
          </p:cNvPr>
          <p:cNvCxnSpPr/>
          <p:nvPr/>
        </p:nvCxnSpPr>
        <p:spPr bwMode="auto">
          <a:xfrm>
            <a:off x="7822991" y="5170392"/>
            <a:ext cx="4123578" cy="0"/>
          </a:xfrm>
          <a:prstGeom prst="line">
            <a:avLst/>
          </a:prstGeom>
          <a:solidFill>
            <a:srgbClr val="00B8FF"/>
          </a:solidFill>
          <a:ln w="9525" cap="flat" cmpd="sng" algn="ctr">
            <a:solidFill>
              <a:srgbClr val="FF0000"/>
            </a:solidFill>
            <a:prstDash val="solid"/>
            <a:round/>
            <a:headEnd type="none" w="med" len="med"/>
            <a:tailEnd type="none" w="med" len="med"/>
          </a:ln>
          <a:effectLst/>
        </p:spPr>
      </p:cxnSp>
      <p:cxnSp>
        <p:nvCxnSpPr>
          <p:cNvPr id="87" name="직선 연결선 86">
            <a:extLst>
              <a:ext uri="{FF2B5EF4-FFF2-40B4-BE49-F238E27FC236}">
                <a16:creationId xmlns:a16="http://schemas.microsoft.com/office/drawing/2014/main" id="{725C98B5-CCA7-6DC6-3C78-EC61C9CD88C9}"/>
              </a:ext>
            </a:extLst>
          </p:cNvPr>
          <p:cNvCxnSpPr>
            <a:cxnSpLocks/>
          </p:cNvCxnSpPr>
          <p:nvPr/>
        </p:nvCxnSpPr>
        <p:spPr bwMode="auto">
          <a:xfrm>
            <a:off x="6680376" y="5314408"/>
            <a:ext cx="5266193" cy="0"/>
          </a:xfrm>
          <a:prstGeom prst="line">
            <a:avLst/>
          </a:prstGeom>
          <a:solidFill>
            <a:srgbClr val="00B8FF"/>
          </a:solidFill>
          <a:ln w="9525" cap="flat" cmpd="sng" algn="ctr">
            <a:solidFill>
              <a:srgbClr val="FF0000"/>
            </a:solidFill>
            <a:prstDash val="solid"/>
            <a:round/>
            <a:headEnd type="none" w="med" len="med"/>
            <a:tailEnd type="none" w="med" len="med"/>
          </a:ln>
          <a:effectLst/>
        </p:spPr>
      </p:cxnSp>
      <p:cxnSp>
        <p:nvCxnSpPr>
          <p:cNvPr id="89" name="직선 연결선 88">
            <a:extLst>
              <a:ext uri="{FF2B5EF4-FFF2-40B4-BE49-F238E27FC236}">
                <a16:creationId xmlns:a16="http://schemas.microsoft.com/office/drawing/2014/main" id="{7CAB7F77-CF6D-758F-824B-E82623F489FC}"/>
              </a:ext>
            </a:extLst>
          </p:cNvPr>
          <p:cNvCxnSpPr>
            <a:cxnSpLocks/>
          </p:cNvCxnSpPr>
          <p:nvPr/>
        </p:nvCxnSpPr>
        <p:spPr bwMode="auto">
          <a:xfrm>
            <a:off x="6680376" y="5458424"/>
            <a:ext cx="1312031" cy="0"/>
          </a:xfrm>
          <a:prstGeom prst="line">
            <a:avLst/>
          </a:prstGeom>
          <a:solidFill>
            <a:srgbClr val="00B8FF"/>
          </a:solidFill>
          <a:ln w="9525" cap="flat" cmpd="sng" algn="ctr">
            <a:solidFill>
              <a:srgbClr val="FF0000"/>
            </a:solidFill>
            <a:prstDash val="solid"/>
            <a:round/>
            <a:headEnd type="none" w="med" len="med"/>
            <a:tailEnd type="none" w="med" len="med"/>
          </a:ln>
          <a:effectLst/>
        </p:spPr>
      </p:cxnSp>
      <p:pic>
        <p:nvPicPr>
          <p:cNvPr id="26" name="그림 25">
            <a:extLst>
              <a:ext uri="{FF2B5EF4-FFF2-40B4-BE49-F238E27FC236}">
                <a16:creationId xmlns:a16="http://schemas.microsoft.com/office/drawing/2014/main" id="{44C3DF2E-6CBC-069A-C0C0-81CB16C41B7E}"/>
              </a:ext>
            </a:extLst>
          </p:cNvPr>
          <p:cNvPicPr>
            <a:picLocks noChangeAspect="1"/>
          </p:cNvPicPr>
          <p:nvPr/>
        </p:nvPicPr>
        <p:blipFill>
          <a:blip r:embed="rId4"/>
          <a:stretch>
            <a:fillRect/>
          </a:stretch>
        </p:blipFill>
        <p:spPr>
          <a:xfrm>
            <a:off x="686988" y="5533810"/>
            <a:ext cx="5081580" cy="582989"/>
          </a:xfrm>
          <a:prstGeom prst="rect">
            <a:avLst/>
          </a:prstGeom>
          <a:ln>
            <a:solidFill>
              <a:srgbClr val="002060"/>
            </a:solidFill>
          </a:ln>
        </p:spPr>
      </p:pic>
      <p:sp>
        <p:nvSpPr>
          <p:cNvPr id="62" name="TextBox 61">
            <a:extLst>
              <a:ext uri="{FF2B5EF4-FFF2-40B4-BE49-F238E27FC236}">
                <a16:creationId xmlns:a16="http://schemas.microsoft.com/office/drawing/2014/main" id="{1DD81665-450F-E469-9EBB-C4F15A539712}"/>
              </a:ext>
            </a:extLst>
          </p:cNvPr>
          <p:cNvSpPr txBox="1"/>
          <p:nvPr/>
        </p:nvSpPr>
        <p:spPr>
          <a:xfrm>
            <a:off x="1181286" y="6083664"/>
            <a:ext cx="4064639" cy="276999"/>
          </a:xfrm>
          <a:prstGeom prst="rect">
            <a:avLst/>
          </a:prstGeom>
          <a:noFill/>
        </p:spPr>
        <p:txBody>
          <a:bodyPr wrap="none" rtlCol="0">
            <a:spAutoFit/>
          </a:bodyPr>
          <a:lstStyle/>
          <a:p>
            <a:r>
              <a:rPr lang="en-US" altLang="ko-KR" sz="1200" dirty="0">
                <a:solidFill>
                  <a:schemeClr val="tx1"/>
                </a:solidFill>
              </a:rPr>
              <a:t>35.3.23 BSS transition management for MLDs, 802.11be-2024</a:t>
            </a:r>
            <a:endParaRPr lang="ko-KR" altLang="en-US" sz="1200" dirty="0">
              <a:solidFill>
                <a:schemeClr val="tx1"/>
              </a:solidFill>
            </a:endParaRPr>
          </a:p>
        </p:txBody>
      </p:sp>
      <p:cxnSp>
        <p:nvCxnSpPr>
          <p:cNvPr id="28" name="직선 연결선 27">
            <a:extLst>
              <a:ext uri="{FF2B5EF4-FFF2-40B4-BE49-F238E27FC236}">
                <a16:creationId xmlns:a16="http://schemas.microsoft.com/office/drawing/2014/main" id="{2D6DD93B-BF86-72C9-877B-17C9920FDFF0}"/>
              </a:ext>
            </a:extLst>
          </p:cNvPr>
          <p:cNvCxnSpPr/>
          <p:nvPr/>
        </p:nvCxnSpPr>
        <p:spPr bwMode="auto">
          <a:xfrm>
            <a:off x="1613449" y="6116799"/>
            <a:ext cx="3548337" cy="0"/>
          </a:xfrm>
          <a:prstGeom prst="line">
            <a:avLst/>
          </a:prstGeom>
          <a:solidFill>
            <a:srgbClr val="00B8FF"/>
          </a:solidFill>
          <a:ln w="9525" cap="flat" cmpd="sng" algn="ctr">
            <a:solidFill>
              <a:srgbClr val="FF0000"/>
            </a:solidFill>
            <a:prstDash val="solid"/>
            <a:round/>
            <a:headEnd type="none" w="med" len="med"/>
            <a:tailEnd type="none" w="med" len="med"/>
          </a:ln>
          <a:effectLst/>
        </p:spPr>
      </p:cxnSp>
      <p:sp>
        <p:nvSpPr>
          <p:cNvPr id="29" name="TextBox 28">
            <a:extLst>
              <a:ext uri="{FF2B5EF4-FFF2-40B4-BE49-F238E27FC236}">
                <a16:creationId xmlns:a16="http://schemas.microsoft.com/office/drawing/2014/main" id="{1B173D07-4DC5-C7C6-1148-BA1EC856628A}"/>
              </a:ext>
            </a:extLst>
          </p:cNvPr>
          <p:cNvSpPr txBox="1"/>
          <p:nvPr/>
        </p:nvSpPr>
        <p:spPr>
          <a:xfrm>
            <a:off x="2070214" y="5105754"/>
            <a:ext cx="1636987" cy="400110"/>
          </a:xfrm>
          <a:prstGeom prst="rect">
            <a:avLst/>
          </a:prstGeom>
          <a:noFill/>
        </p:spPr>
        <p:txBody>
          <a:bodyPr wrap="none" rtlCol="0">
            <a:spAutoFit/>
          </a:bodyPr>
          <a:lstStyle/>
          <a:p>
            <a:r>
              <a:rPr lang="en-US" altLang="ko-KR" sz="1000" dirty="0">
                <a:solidFill>
                  <a:schemeClr val="tx1"/>
                </a:solidFill>
              </a:rPr>
              <a:t>Complete Profile field in </a:t>
            </a:r>
          </a:p>
          <a:p>
            <a:r>
              <a:rPr lang="en-US" altLang="ko-KR" sz="1000" dirty="0">
                <a:solidFill>
                  <a:schemeClr val="tx1"/>
                </a:solidFill>
              </a:rPr>
              <a:t>STA Control field is set to 0</a:t>
            </a:r>
            <a:endParaRPr lang="ko-KR" altLang="en-US" sz="1000" dirty="0">
              <a:solidFill>
                <a:schemeClr val="tx1"/>
              </a:solidFill>
            </a:endParaRPr>
          </a:p>
        </p:txBody>
      </p:sp>
    </p:spTree>
    <p:extLst>
      <p:ext uri="{BB962C8B-B14F-4D97-AF65-F5344CB8AC3E}">
        <p14:creationId xmlns:p14="http://schemas.microsoft.com/office/powerpoint/2010/main" val="284833311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6D81A-1950-20E6-5C53-A12DDB1298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319F47-A7C8-AD23-2291-9AC501405DA0}"/>
              </a:ext>
            </a:extLst>
          </p:cNvPr>
          <p:cNvSpPr>
            <a:spLocks noGrp="1"/>
          </p:cNvSpPr>
          <p:nvPr>
            <p:ph type="title"/>
          </p:nvPr>
        </p:nvSpPr>
        <p:spPr/>
        <p:txBody>
          <a:bodyPr/>
          <a:lstStyle/>
          <a:p>
            <a:r>
              <a:rPr lang="en-US" dirty="0"/>
              <a:t>Problem Statements</a:t>
            </a:r>
            <a:endParaRPr lang="en-GB" dirty="0"/>
          </a:p>
        </p:txBody>
      </p:sp>
      <p:sp>
        <p:nvSpPr>
          <p:cNvPr id="9218" name="Rectangle 2">
            <a:extLst>
              <a:ext uri="{FF2B5EF4-FFF2-40B4-BE49-F238E27FC236}">
                <a16:creationId xmlns:a16="http://schemas.microsoft.com/office/drawing/2014/main" id="{324F9845-59B3-38A8-1DC8-7C6C4198B61D}"/>
              </a:ext>
            </a:extLst>
          </p:cNvPr>
          <p:cNvSpPr>
            <a:spLocks noGrp="1" noChangeArrowheads="1"/>
          </p:cNvSpPr>
          <p:nvPr>
            <p:ph idx="1"/>
          </p:nvPr>
        </p:nvSpPr>
        <p:spPr>
          <a:xfrm>
            <a:off x="914400" y="1700808"/>
            <a:ext cx="10798223" cy="4752528"/>
          </a:xfrm>
          <a:ln/>
        </p:spPr>
        <p:txBody>
          <a:bodyPr>
            <a:normAutofit/>
          </a:bodyPr>
          <a:lstStyle/>
          <a:p>
            <a:pPr latinLnBrk="0">
              <a:buFont typeface="Times New Roman" pitchFamily="16" charset="0"/>
              <a:buChar char="•"/>
            </a:pPr>
            <a:r>
              <a:rPr lang="en-US" altLang="ko-KR" dirty="0"/>
              <a:t>Whether AP PUO mode is enabled can only be determined by checking the TWT element, which is transmitted during the ST Preparation procedure.</a:t>
            </a:r>
          </a:p>
          <a:p>
            <a:pPr lvl="1" latinLnBrk="0">
              <a:buFont typeface="Times New Roman" pitchFamily="16" charset="0"/>
              <a:buChar char="•"/>
            </a:pPr>
            <a:endParaRPr lang="en-US" altLang="ko-KR" dirty="0"/>
          </a:p>
          <a:p>
            <a:pPr latinLnBrk="0">
              <a:buFont typeface="Times New Roman" pitchFamily="16" charset="0"/>
              <a:buChar char="•"/>
            </a:pPr>
            <a:r>
              <a:rPr lang="en-US" altLang="ko-KR" dirty="0"/>
              <a:t>This implies that a non-AP MLD, which would prefer not to select a target AP MLD including an AP operating in AP PUO mode, must nevertheless initiate the ST preparation exchange with the target AP MLD</a:t>
            </a:r>
          </a:p>
          <a:p>
            <a:pPr latinLnBrk="0">
              <a:buFont typeface="Times New Roman" pitchFamily="16" charset="0"/>
              <a:buChar char="•"/>
            </a:pPr>
            <a:r>
              <a:rPr lang="en-US" altLang="ko-KR" dirty="0"/>
              <a:t>In addition, the non-AP MLD may not support AP PUO Assisting mode or TWT operation, which further limits its ability to interoperate with the target AP MLD.</a:t>
            </a:r>
          </a:p>
          <a:p>
            <a:pPr lvl="1" latinLnBrk="0">
              <a:buFont typeface="Times New Roman" pitchFamily="16" charset="0"/>
              <a:buChar char="•"/>
            </a:pPr>
            <a:endParaRPr lang="en-US" altLang="ko-KR" dirty="0"/>
          </a:p>
          <a:p>
            <a:pPr latinLnBrk="0">
              <a:buFont typeface="Times New Roman" pitchFamily="16" charset="0"/>
              <a:buChar char="•"/>
            </a:pPr>
            <a:r>
              <a:rPr lang="en-US" altLang="ko-KR" dirty="0"/>
              <a:t>As a result, due to the lack of sufficient information about the candidate target AP MLD prior to the</a:t>
            </a:r>
            <a:r>
              <a:rPr lang="ko-KR" altLang="en-US" dirty="0"/>
              <a:t> </a:t>
            </a:r>
            <a:r>
              <a:rPr lang="en-US" altLang="ko-KR" dirty="0"/>
              <a:t>ST</a:t>
            </a:r>
            <a:r>
              <a:rPr lang="ko-KR" altLang="en-US" dirty="0"/>
              <a:t> </a:t>
            </a:r>
            <a:r>
              <a:rPr lang="en-US" altLang="ko-KR" dirty="0"/>
              <a:t>Preparation</a:t>
            </a:r>
            <a:r>
              <a:rPr lang="ko-KR" altLang="en-US" dirty="0"/>
              <a:t> </a:t>
            </a:r>
            <a:r>
              <a:rPr lang="en-US" altLang="ko-KR" dirty="0"/>
              <a:t>procedure, a non-AP MLD that selects a target AP MLD operating in AP PUO mode performs an unnecessary ST Preparation exchange with an AP MLD that will ultimately not support the transition.</a:t>
            </a:r>
          </a:p>
        </p:txBody>
      </p:sp>
      <p:sp>
        <p:nvSpPr>
          <p:cNvPr id="6" name="Slide Number Placeholder 5">
            <a:extLst>
              <a:ext uri="{FF2B5EF4-FFF2-40B4-BE49-F238E27FC236}">
                <a16:creationId xmlns:a16="http://schemas.microsoft.com/office/drawing/2014/main" id="{6F1FDD03-63FB-648B-93E4-DF0581FF7BAC}"/>
              </a:ext>
            </a:extLst>
          </p:cNvPr>
          <p:cNvSpPr>
            <a:spLocks noGrp="1"/>
          </p:cNvSpPr>
          <p:nvPr>
            <p:ph type="sldNum" idx="12"/>
          </p:nvPr>
        </p:nvSpPr>
        <p:spPr/>
        <p:txBody>
          <a:bodyPr/>
          <a:lstStyle/>
          <a:p>
            <a:r>
              <a:rPr lang="en-GB"/>
              <a:t>Slide </a:t>
            </a:r>
            <a:fld id="{8DC72EFA-1DF8-481C-8B66-C8A1D5DAFDEA}" type="slidenum">
              <a:rPr lang="en-GB"/>
              <a:pPr/>
              <a:t>5</a:t>
            </a:fld>
            <a:endParaRPr lang="en-GB"/>
          </a:p>
        </p:txBody>
      </p:sp>
      <p:sp>
        <p:nvSpPr>
          <p:cNvPr id="5" name="Footer Placeholder 4">
            <a:extLst>
              <a:ext uri="{FF2B5EF4-FFF2-40B4-BE49-F238E27FC236}">
                <a16:creationId xmlns:a16="http://schemas.microsoft.com/office/drawing/2014/main" id="{FE5A05CB-4FA2-5D87-785D-F8DBCD7435B1}"/>
              </a:ext>
            </a:extLst>
          </p:cNvPr>
          <p:cNvSpPr>
            <a:spLocks noGrp="1"/>
          </p:cNvSpPr>
          <p:nvPr>
            <p:ph type="ftr" idx="14"/>
          </p:nvPr>
        </p:nvSpPr>
        <p:spPr/>
        <p:txBody>
          <a:bodyPr/>
          <a:lstStyle/>
          <a:p>
            <a:r>
              <a:rPr lang="en-GB" altLang="ko-KR" dirty="0"/>
              <a:t>Hank Hyeonjun Sung (WILUS), et al.</a:t>
            </a:r>
          </a:p>
        </p:txBody>
      </p:sp>
      <p:sp>
        <p:nvSpPr>
          <p:cNvPr id="4" name="Date Placeholder 3">
            <a:extLst>
              <a:ext uri="{FF2B5EF4-FFF2-40B4-BE49-F238E27FC236}">
                <a16:creationId xmlns:a16="http://schemas.microsoft.com/office/drawing/2014/main" id="{263DBB66-659F-1ED0-2414-9E5C636DE3FC}"/>
              </a:ext>
            </a:extLst>
          </p:cNvPr>
          <p:cNvSpPr>
            <a:spLocks noGrp="1"/>
          </p:cNvSpPr>
          <p:nvPr>
            <p:ph type="dt" idx="15"/>
          </p:nvPr>
        </p:nvSpPr>
        <p:spPr/>
        <p:txBody>
          <a:bodyPr/>
          <a:lstStyle/>
          <a:p>
            <a:r>
              <a:rPr lang="en-US" altLang="ko-KR" dirty="0"/>
              <a:t>Sept 2025</a:t>
            </a:r>
            <a:endParaRPr lang="en-GB" altLang="ko-KR" dirty="0"/>
          </a:p>
        </p:txBody>
      </p:sp>
    </p:spTree>
    <p:extLst>
      <p:ext uri="{BB962C8B-B14F-4D97-AF65-F5344CB8AC3E}">
        <p14:creationId xmlns:p14="http://schemas.microsoft.com/office/powerpoint/2010/main" val="256797479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83996-48EA-D413-A386-47CCC3DFB2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B71F10-9153-3B76-C757-536E130A463D}"/>
              </a:ext>
            </a:extLst>
          </p:cNvPr>
          <p:cNvSpPr>
            <a:spLocks noGrp="1"/>
          </p:cNvSpPr>
          <p:nvPr>
            <p:ph type="title"/>
          </p:nvPr>
        </p:nvSpPr>
        <p:spPr/>
        <p:txBody>
          <a:bodyPr/>
          <a:lstStyle/>
          <a:p>
            <a:r>
              <a:rPr lang="en-US" dirty="0"/>
              <a:t>Proposed</a:t>
            </a:r>
            <a:r>
              <a:rPr lang="ko-KR" altLang="en-US" dirty="0"/>
              <a:t> </a:t>
            </a:r>
            <a:r>
              <a:rPr lang="en-US" altLang="ko-KR" dirty="0"/>
              <a:t>Solution</a:t>
            </a:r>
            <a:endParaRPr lang="en-GB" dirty="0"/>
          </a:p>
        </p:txBody>
      </p:sp>
      <p:sp>
        <p:nvSpPr>
          <p:cNvPr id="9218" name="Rectangle 2">
            <a:extLst>
              <a:ext uri="{FF2B5EF4-FFF2-40B4-BE49-F238E27FC236}">
                <a16:creationId xmlns:a16="http://schemas.microsoft.com/office/drawing/2014/main" id="{343E530F-D8D4-7299-31A0-1163D4BA6197}"/>
              </a:ext>
            </a:extLst>
          </p:cNvPr>
          <p:cNvSpPr>
            <a:spLocks noGrp="1" noChangeArrowheads="1"/>
          </p:cNvSpPr>
          <p:nvPr>
            <p:ph idx="1"/>
          </p:nvPr>
        </p:nvSpPr>
        <p:spPr>
          <a:xfrm>
            <a:off x="914400" y="1700808"/>
            <a:ext cx="10798223" cy="4752528"/>
          </a:xfrm>
          <a:ln/>
        </p:spPr>
        <p:txBody>
          <a:bodyPr>
            <a:normAutofit lnSpcReduction="10000"/>
          </a:bodyPr>
          <a:lstStyle/>
          <a:p>
            <a:pPr latinLnBrk="0">
              <a:buFont typeface="Times New Roman" pitchFamily="16" charset="0"/>
              <a:buChar char="•"/>
            </a:pPr>
            <a:r>
              <a:rPr lang="en-US" altLang="ko-KR" dirty="0"/>
              <a:t>We</a:t>
            </a:r>
            <a:r>
              <a:rPr lang="ko-KR" altLang="en-US" dirty="0"/>
              <a:t> </a:t>
            </a:r>
            <a:r>
              <a:rPr lang="en-US" altLang="ko-KR" dirty="0"/>
              <a:t>propose</a:t>
            </a:r>
            <a:r>
              <a:rPr lang="ko-KR" altLang="en-US" dirty="0"/>
              <a:t> </a:t>
            </a:r>
            <a:r>
              <a:rPr lang="en-US" altLang="ko-KR" dirty="0"/>
              <a:t>methods to efficiently indicate whether a candidate target AP MLD enables AP PUO mode prior to the ST Preparation procedure.</a:t>
            </a:r>
          </a:p>
          <a:p>
            <a:pPr lvl="1" latinLnBrk="0">
              <a:buFont typeface="Times New Roman" pitchFamily="16" charset="0"/>
              <a:buChar char="•"/>
            </a:pPr>
            <a:endParaRPr lang="en-US" altLang="ko-KR" dirty="0"/>
          </a:p>
          <a:p>
            <a:pPr latinLnBrk="0">
              <a:buFont typeface="Times New Roman" pitchFamily="16" charset="0"/>
              <a:buChar char="•"/>
            </a:pPr>
            <a:r>
              <a:rPr lang="en-US" altLang="ko-KR" dirty="0"/>
              <a:t>Option</a:t>
            </a:r>
            <a:r>
              <a:rPr lang="ko-KR" altLang="en-US" dirty="0"/>
              <a:t> </a:t>
            </a:r>
            <a:r>
              <a:rPr lang="en-US" altLang="ko-KR" dirty="0"/>
              <a:t>#1:</a:t>
            </a:r>
            <a:r>
              <a:rPr lang="ko-KR" altLang="en-US" dirty="0"/>
              <a:t> </a:t>
            </a:r>
            <a:r>
              <a:rPr lang="en-US" altLang="ko-KR" dirty="0"/>
              <a:t>Use of the TWT element in the Target AP MLD to indicate an AP PUO schedule</a:t>
            </a:r>
          </a:p>
          <a:p>
            <a:pPr lvl="1" latinLnBrk="0">
              <a:buFont typeface="Times New Roman" pitchFamily="16" charset="0"/>
              <a:buChar char="•"/>
            </a:pPr>
            <a:r>
              <a:rPr lang="en-US" altLang="ko-KR" dirty="0"/>
              <a:t>However, this approach many introduce overhead, since the TWT element for the AP PUO schedule would need to  be included in Discovery or BTM frame exchange </a:t>
            </a:r>
          </a:p>
          <a:p>
            <a:pPr latinLnBrk="0">
              <a:buFont typeface="Times New Roman" pitchFamily="16" charset="0"/>
              <a:buChar char="•"/>
            </a:pPr>
            <a:r>
              <a:rPr lang="en-US" altLang="ko-KR" dirty="0"/>
              <a:t>Option #2: Introduce a 1-bit indication to signal AP PUO mode is enablement</a:t>
            </a:r>
          </a:p>
          <a:p>
            <a:pPr lvl="1" latinLnBrk="0">
              <a:buFont typeface="Times New Roman" pitchFamily="16" charset="0"/>
              <a:buChar char="•"/>
            </a:pPr>
            <a:r>
              <a:rPr lang="en-US" altLang="ko-KR" dirty="0"/>
              <a:t>This bit may be carried in the UHR Operation Parameter field of the UHR Operation element, or</a:t>
            </a:r>
          </a:p>
          <a:p>
            <a:pPr lvl="1" latinLnBrk="0">
              <a:buFont typeface="Times New Roman" pitchFamily="16" charset="0"/>
              <a:buChar char="•"/>
            </a:pPr>
            <a:r>
              <a:rPr lang="en-US" altLang="ko-KR" dirty="0"/>
              <a:t>As an AP PUO Enabled field within the MLD Parameters field of the  Reduced Neighbor Report element</a:t>
            </a:r>
          </a:p>
          <a:p>
            <a:pPr lvl="1" latinLnBrk="0">
              <a:buFont typeface="Times New Roman" pitchFamily="16" charset="0"/>
              <a:buChar char="•"/>
            </a:pPr>
            <a:endParaRPr lang="en-US" altLang="ko-KR" dirty="0"/>
          </a:p>
          <a:p>
            <a:pPr marL="457200" lvl="1" indent="0" latinLnBrk="0">
              <a:buNone/>
            </a:pPr>
            <a:endParaRPr lang="en-US" altLang="ko-KR" dirty="0"/>
          </a:p>
          <a:p>
            <a:pPr marL="457200" lvl="1" indent="0" latinLnBrk="0">
              <a:buNone/>
            </a:pPr>
            <a:endParaRPr lang="en-US" altLang="ko-KR" dirty="0"/>
          </a:p>
          <a:p>
            <a:pPr latinLnBrk="0">
              <a:buFont typeface="Times New Roman" pitchFamily="16" charset="0"/>
              <a:buChar char="•"/>
            </a:pPr>
            <a:r>
              <a:rPr lang="en-US" altLang="ko-KR" dirty="0"/>
              <a:t>Option #3: Allow the current AP MLD to reject an ST Preparation request for a Target AP MLD operating in AP PUO mode</a:t>
            </a:r>
          </a:p>
          <a:p>
            <a:pPr lvl="1" latinLnBrk="0">
              <a:buFont typeface="Times New Roman" pitchFamily="16" charset="0"/>
              <a:buChar char="•"/>
            </a:pPr>
            <a:r>
              <a:rPr lang="en-US" altLang="ko-KR" dirty="0"/>
              <a:t>If the AP PUO Assisting Support field of the non-AP MLD is set to 0, the current AP MLD may indicate rejection in this ST Preparation Response.</a:t>
            </a:r>
          </a:p>
        </p:txBody>
      </p:sp>
      <p:sp>
        <p:nvSpPr>
          <p:cNvPr id="6" name="Slide Number Placeholder 5">
            <a:extLst>
              <a:ext uri="{FF2B5EF4-FFF2-40B4-BE49-F238E27FC236}">
                <a16:creationId xmlns:a16="http://schemas.microsoft.com/office/drawing/2014/main" id="{48DC8410-CA0A-9A1D-49EE-45B9CC716AA3}"/>
              </a:ext>
            </a:extLst>
          </p:cNvPr>
          <p:cNvSpPr>
            <a:spLocks noGrp="1"/>
          </p:cNvSpPr>
          <p:nvPr>
            <p:ph type="sldNum" idx="12"/>
          </p:nvPr>
        </p:nvSpPr>
        <p:spPr/>
        <p:txBody>
          <a:bodyPr/>
          <a:lstStyle/>
          <a:p>
            <a:r>
              <a:rPr lang="en-GB"/>
              <a:t>Slide </a:t>
            </a:r>
            <a:fld id="{8DC72EFA-1DF8-481C-8B66-C8A1D5DAFDEA}" type="slidenum">
              <a:rPr lang="en-GB"/>
              <a:pPr/>
              <a:t>6</a:t>
            </a:fld>
            <a:endParaRPr lang="en-GB"/>
          </a:p>
        </p:txBody>
      </p:sp>
      <p:sp>
        <p:nvSpPr>
          <p:cNvPr id="5" name="Footer Placeholder 4">
            <a:extLst>
              <a:ext uri="{FF2B5EF4-FFF2-40B4-BE49-F238E27FC236}">
                <a16:creationId xmlns:a16="http://schemas.microsoft.com/office/drawing/2014/main" id="{12E2493A-62B3-9FAC-D43F-F7E0929F99DE}"/>
              </a:ext>
            </a:extLst>
          </p:cNvPr>
          <p:cNvSpPr>
            <a:spLocks noGrp="1"/>
          </p:cNvSpPr>
          <p:nvPr>
            <p:ph type="ftr" idx="14"/>
          </p:nvPr>
        </p:nvSpPr>
        <p:spPr/>
        <p:txBody>
          <a:bodyPr/>
          <a:lstStyle/>
          <a:p>
            <a:r>
              <a:rPr lang="en-GB" altLang="ko-KR" dirty="0"/>
              <a:t>Hank Hyeonjun Sung (WILUS), et al.</a:t>
            </a:r>
          </a:p>
        </p:txBody>
      </p:sp>
      <p:sp>
        <p:nvSpPr>
          <p:cNvPr id="4" name="Date Placeholder 3">
            <a:extLst>
              <a:ext uri="{FF2B5EF4-FFF2-40B4-BE49-F238E27FC236}">
                <a16:creationId xmlns:a16="http://schemas.microsoft.com/office/drawing/2014/main" id="{02D3EB2C-FE29-1BCF-2C01-4AC391AA6EFF}"/>
              </a:ext>
            </a:extLst>
          </p:cNvPr>
          <p:cNvSpPr>
            <a:spLocks noGrp="1"/>
          </p:cNvSpPr>
          <p:nvPr>
            <p:ph type="dt" idx="15"/>
          </p:nvPr>
        </p:nvSpPr>
        <p:spPr/>
        <p:txBody>
          <a:bodyPr/>
          <a:lstStyle/>
          <a:p>
            <a:r>
              <a:rPr lang="en-US" altLang="ko-KR" dirty="0"/>
              <a:t>Sept 2025</a:t>
            </a:r>
            <a:endParaRPr lang="en-GB" altLang="ko-KR" dirty="0"/>
          </a:p>
        </p:txBody>
      </p:sp>
      <p:grpSp>
        <p:nvGrpSpPr>
          <p:cNvPr id="26" name="그룹 25">
            <a:extLst>
              <a:ext uri="{FF2B5EF4-FFF2-40B4-BE49-F238E27FC236}">
                <a16:creationId xmlns:a16="http://schemas.microsoft.com/office/drawing/2014/main" id="{6146BE60-3CB8-A3B9-18FF-8009909D6126}"/>
              </a:ext>
            </a:extLst>
          </p:cNvPr>
          <p:cNvGrpSpPr/>
          <p:nvPr/>
        </p:nvGrpSpPr>
        <p:grpSpPr>
          <a:xfrm>
            <a:off x="1408600" y="4437112"/>
            <a:ext cx="8985020" cy="811833"/>
            <a:chOff x="1408600" y="4365104"/>
            <a:chExt cx="8985020" cy="811833"/>
          </a:xfrm>
        </p:grpSpPr>
        <p:sp>
          <p:nvSpPr>
            <p:cNvPr id="3" name="직사각형 2">
              <a:extLst>
                <a:ext uri="{FF2B5EF4-FFF2-40B4-BE49-F238E27FC236}">
                  <a16:creationId xmlns:a16="http://schemas.microsoft.com/office/drawing/2014/main" id="{7D84B005-776D-5FD9-64FD-EF80B7F2BA3E}"/>
                </a:ext>
              </a:extLst>
            </p:cNvPr>
            <p:cNvSpPr/>
            <p:nvPr/>
          </p:nvSpPr>
          <p:spPr bwMode="auto">
            <a:xfrm>
              <a:off x="1631504" y="4365104"/>
              <a:ext cx="1008112" cy="504056"/>
            </a:xfrm>
            <a:prstGeom prst="rect">
              <a:avLst/>
            </a:prstGeom>
            <a:ln w="1905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7" name="직사각형 6">
              <a:extLst>
                <a:ext uri="{FF2B5EF4-FFF2-40B4-BE49-F238E27FC236}">
                  <a16:creationId xmlns:a16="http://schemas.microsoft.com/office/drawing/2014/main" id="{EEC1FDF1-7D77-8FEA-AF47-C61F3B4698BD}"/>
                </a:ext>
              </a:extLst>
            </p:cNvPr>
            <p:cNvSpPr/>
            <p:nvPr/>
          </p:nvSpPr>
          <p:spPr bwMode="auto">
            <a:xfrm>
              <a:off x="2641625" y="4365104"/>
              <a:ext cx="1008112" cy="504056"/>
            </a:xfrm>
            <a:prstGeom prst="rect">
              <a:avLst/>
            </a:prstGeom>
            <a:ln w="1905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8" name="직사각형 7">
              <a:extLst>
                <a:ext uri="{FF2B5EF4-FFF2-40B4-BE49-F238E27FC236}">
                  <a16:creationId xmlns:a16="http://schemas.microsoft.com/office/drawing/2014/main" id="{7CC7E88A-E95C-05A0-E967-15419732B0C8}"/>
                </a:ext>
              </a:extLst>
            </p:cNvPr>
            <p:cNvSpPr/>
            <p:nvPr/>
          </p:nvSpPr>
          <p:spPr bwMode="auto">
            <a:xfrm>
              <a:off x="3637403" y="4365104"/>
              <a:ext cx="787534" cy="504056"/>
            </a:xfrm>
            <a:prstGeom prst="rect">
              <a:avLst/>
            </a:prstGeom>
            <a:ln w="1905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0" name="직사각형 9">
              <a:extLst>
                <a:ext uri="{FF2B5EF4-FFF2-40B4-BE49-F238E27FC236}">
                  <a16:creationId xmlns:a16="http://schemas.microsoft.com/office/drawing/2014/main" id="{C1526C98-67D8-0EB5-17FD-F2278FC79B13}"/>
                </a:ext>
              </a:extLst>
            </p:cNvPr>
            <p:cNvSpPr/>
            <p:nvPr/>
          </p:nvSpPr>
          <p:spPr bwMode="auto">
            <a:xfrm>
              <a:off x="1471912" y="4365104"/>
              <a:ext cx="317176" cy="504056"/>
            </a:xfrm>
            <a:prstGeom prst="rect">
              <a:avLst/>
            </a:prstGeom>
            <a:ln w="1905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2" name="TextBox 11">
              <a:extLst>
                <a:ext uri="{FF2B5EF4-FFF2-40B4-BE49-F238E27FC236}">
                  <a16:creationId xmlns:a16="http://schemas.microsoft.com/office/drawing/2014/main" id="{7A1FDF3C-4066-86EB-9A53-24D62725796B}"/>
                </a:ext>
              </a:extLst>
            </p:cNvPr>
            <p:cNvSpPr txBox="1"/>
            <p:nvPr/>
          </p:nvSpPr>
          <p:spPr>
            <a:xfrm>
              <a:off x="1902637" y="4869160"/>
              <a:ext cx="2473754" cy="307777"/>
            </a:xfrm>
            <a:prstGeom prst="rect">
              <a:avLst/>
            </a:prstGeom>
            <a:noFill/>
          </p:spPr>
          <p:txBody>
            <a:bodyPr wrap="none" rtlCol="0">
              <a:spAutoFit/>
            </a:bodyPr>
            <a:lstStyle/>
            <a:p>
              <a:r>
                <a:rPr lang="en-US" altLang="ko-KR" sz="1400" dirty="0">
                  <a:solidFill>
                    <a:schemeClr val="tx1"/>
                  </a:solidFill>
                </a:rPr>
                <a:t>UHR Operation Parameter field</a:t>
              </a:r>
              <a:endParaRPr lang="ko-KR" altLang="en-US" sz="1400" dirty="0">
                <a:solidFill>
                  <a:schemeClr val="tx1"/>
                </a:solidFill>
              </a:endParaRPr>
            </a:p>
          </p:txBody>
        </p:sp>
        <p:sp>
          <p:nvSpPr>
            <p:cNvPr id="13" name="TextBox 12">
              <a:extLst>
                <a:ext uri="{FF2B5EF4-FFF2-40B4-BE49-F238E27FC236}">
                  <a16:creationId xmlns:a16="http://schemas.microsoft.com/office/drawing/2014/main" id="{C2DCE4CB-15D7-F96A-781E-DFEB3460A58A}"/>
                </a:ext>
              </a:extLst>
            </p:cNvPr>
            <p:cNvSpPr txBox="1"/>
            <p:nvPr/>
          </p:nvSpPr>
          <p:spPr>
            <a:xfrm>
              <a:off x="1859062" y="4379271"/>
              <a:ext cx="691215" cy="461665"/>
            </a:xfrm>
            <a:prstGeom prst="rect">
              <a:avLst/>
            </a:prstGeom>
            <a:noFill/>
          </p:spPr>
          <p:txBody>
            <a:bodyPr wrap="none" rtlCol="0">
              <a:spAutoFit/>
            </a:bodyPr>
            <a:lstStyle/>
            <a:p>
              <a:pPr algn="ctr"/>
              <a:r>
                <a:rPr lang="en-US" altLang="ko-KR" sz="1200" dirty="0">
                  <a:solidFill>
                    <a:schemeClr val="tx1"/>
                  </a:solidFill>
                </a:rPr>
                <a:t>DPS</a:t>
              </a:r>
            </a:p>
            <a:p>
              <a:pPr algn="ctr"/>
              <a:r>
                <a:rPr lang="en-US" altLang="ko-KR" sz="1200" dirty="0">
                  <a:solidFill>
                    <a:schemeClr val="tx1"/>
                  </a:solidFill>
                </a:rPr>
                <a:t>Enabled</a:t>
              </a:r>
              <a:endParaRPr lang="ko-KR" altLang="en-US" sz="1200" dirty="0">
                <a:solidFill>
                  <a:schemeClr val="tx1"/>
                </a:solidFill>
              </a:endParaRPr>
            </a:p>
          </p:txBody>
        </p:sp>
        <p:sp>
          <p:nvSpPr>
            <p:cNvPr id="14" name="TextBox 13">
              <a:extLst>
                <a:ext uri="{FF2B5EF4-FFF2-40B4-BE49-F238E27FC236}">
                  <a16:creationId xmlns:a16="http://schemas.microsoft.com/office/drawing/2014/main" id="{07ACF05E-FCA9-ED50-F708-331B5BC68D14}"/>
                </a:ext>
              </a:extLst>
            </p:cNvPr>
            <p:cNvSpPr txBox="1"/>
            <p:nvPr/>
          </p:nvSpPr>
          <p:spPr>
            <a:xfrm>
              <a:off x="2781732" y="4385577"/>
              <a:ext cx="719171" cy="461665"/>
            </a:xfrm>
            <a:prstGeom prst="rect">
              <a:avLst/>
            </a:prstGeom>
            <a:noFill/>
          </p:spPr>
          <p:txBody>
            <a:bodyPr wrap="none" rtlCol="0">
              <a:spAutoFit/>
            </a:bodyPr>
            <a:lstStyle/>
            <a:p>
              <a:pPr algn="ctr"/>
              <a:r>
                <a:rPr lang="en-US" altLang="ko-KR" sz="1200" dirty="0">
                  <a:solidFill>
                    <a:srgbClr val="FF0000"/>
                  </a:solidFill>
                </a:rPr>
                <a:t>AP PUO</a:t>
              </a:r>
            </a:p>
            <a:p>
              <a:pPr algn="ctr"/>
              <a:r>
                <a:rPr lang="en-US" altLang="ko-KR" sz="1200" dirty="0">
                  <a:solidFill>
                    <a:srgbClr val="FF0000"/>
                  </a:solidFill>
                </a:rPr>
                <a:t>Enabled</a:t>
              </a:r>
              <a:endParaRPr lang="ko-KR" altLang="en-US" sz="1200" dirty="0">
                <a:solidFill>
                  <a:srgbClr val="FF0000"/>
                </a:solidFill>
              </a:endParaRPr>
            </a:p>
          </p:txBody>
        </p:sp>
        <p:sp>
          <p:nvSpPr>
            <p:cNvPr id="17" name="TextBox 16">
              <a:extLst>
                <a:ext uri="{FF2B5EF4-FFF2-40B4-BE49-F238E27FC236}">
                  <a16:creationId xmlns:a16="http://schemas.microsoft.com/office/drawing/2014/main" id="{C434A612-6D28-FA1F-9B3C-10360E50983E}"/>
                </a:ext>
              </a:extLst>
            </p:cNvPr>
            <p:cNvSpPr txBox="1"/>
            <p:nvPr/>
          </p:nvSpPr>
          <p:spPr>
            <a:xfrm>
              <a:off x="3666396" y="4486476"/>
              <a:ext cx="758541" cy="276999"/>
            </a:xfrm>
            <a:prstGeom prst="rect">
              <a:avLst/>
            </a:prstGeom>
            <a:noFill/>
          </p:spPr>
          <p:txBody>
            <a:bodyPr wrap="none" rtlCol="0">
              <a:spAutoFit/>
            </a:bodyPr>
            <a:lstStyle/>
            <a:p>
              <a:pPr algn="ctr"/>
              <a:r>
                <a:rPr lang="en-US" altLang="ko-KR" sz="1200" dirty="0">
                  <a:solidFill>
                    <a:schemeClr val="tx1"/>
                  </a:solidFill>
                </a:rPr>
                <a:t>Reserved</a:t>
              </a:r>
              <a:endParaRPr lang="ko-KR" altLang="en-US" sz="1200" dirty="0">
                <a:solidFill>
                  <a:schemeClr val="tx1"/>
                </a:solidFill>
              </a:endParaRPr>
            </a:p>
          </p:txBody>
        </p:sp>
        <p:sp>
          <p:nvSpPr>
            <p:cNvPr id="18" name="TextBox 17">
              <a:extLst>
                <a:ext uri="{FF2B5EF4-FFF2-40B4-BE49-F238E27FC236}">
                  <a16:creationId xmlns:a16="http://schemas.microsoft.com/office/drawing/2014/main" id="{694A1150-F699-8A59-D77C-89A9BCFC6369}"/>
                </a:ext>
              </a:extLst>
            </p:cNvPr>
            <p:cNvSpPr txBox="1"/>
            <p:nvPr/>
          </p:nvSpPr>
          <p:spPr>
            <a:xfrm>
              <a:off x="1408600" y="4380350"/>
              <a:ext cx="415499" cy="369332"/>
            </a:xfrm>
            <a:prstGeom prst="rect">
              <a:avLst/>
            </a:prstGeom>
            <a:noFill/>
          </p:spPr>
          <p:txBody>
            <a:bodyPr wrap="none" rtlCol="0">
              <a:spAutoFit/>
            </a:bodyPr>
            <a:lstStyle/>
            <a:p>
              <a:pPr algn="ctr"/>
              <a:r>
                <a:rPr lang="en-US" altLang="ko-KR" sz="1800" b="1" dirty="0">
                  <a:solidFill>
                    <a:schemeClr val="tx1"/>
                  </a:solidFill>
                </a:rPr>
                <a:t>…</a:t>
              </a:r>
              <a:endParaRPr lang="ko-KR" altLang="en-US" sz="1800" b="1" dirty="0">
                <a:solidFill>
                  <a:schemeClr val="tx1"/>
                </a:solidFill>
              </a:endParaRPr>
            </a:p>
          </p:txBody>
        </p:sp>
        <p:sp>
          <p:nvSpPr>
            <p:cNvPr id="9" name="직사각형 8">
              <a:extLst>
                <a:ext uri="{FF2B5EF4-FFF2-40B4-BE49-F238E27FC236}">
                  <a16:creationId xmlns:a16="http://schemas.microsoft.com/office/drawing/2014/main" id="{96CA969A-1AA9-4704-0FB5-70FA9F365368}"/>
                </a:ext>
              </a:extLst>
            </p:cNvPr>
            <p:cNvSpPr/>
            <p:nvPr/>
          </p:nvSpPr>
          <p:spPr bwMode="auto">
            <a:xfrm>
              <a:off x="7332761" y="4365104"/>
              <a:ext cx="1273475" cy="504056"/>
            </a:xfrm>
            <a:prstGeom prst="rect">
              <a:avLst/>
            </a:prstGeom>
            <a:ln w="1905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1" name="직사각형 10">
              <a:extLst>
                <a:ext uri="{FF2B5EF4-FFF2-40B4-BE49-F238E27FC236}">
                  <a16:creationId xmlns:a16="http://schemas.microsoft.com/office/drawing/2014/main" id="{5192C340-7768-4C76-A765-FD1FF0CC3D99}"/>
                </a:ext>
              </a:extLst>
            </p:cNvPr>
            <p:cNvSpPr/>
            <p:nvPr/>
          </p:nvSpPr>
          <p:spPr bwMode="auto">
            <a:xfrm>
              <a:off x="8610308" y="4365104"/>
              <a:ext cx="1008112" cy="504056"/>
            </a:xfrm>
            <a:prstGeom prst="rect">
              <a:avLst/>
            </a:prstGeom>
            <a:ln w="1905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5" name="직사각형 14">
              <a:extLst>
                <a:ext uri="{FF2B5EF4-FFF2-40B4-BE49-F238E27FC236}">
                  <a16:creationId xmlns:a16="http://schemas.microsoft.com/office/drawing/2014/main" id="{F6BFB9CD-B876-BF50-8C0F-CABE317E04B5}"/>
                </a:ext>
              </a:extLst>
            </p:cNvPr>
            <p:cNvSpPr/>
            <p:nvPr/>
          </p:nvSpPr>
          <p:spPr bwMode="auto">
            <a:xfrm>
              <a:off x="9606086" y="4365104"/>
              <a:ext cx="787534" cy="504056"/>
            </a:xfrm>
            <a:prstGeom prst="rect">
              <a:avLst/>
            </a:prstGeom>
            <a:ln w="1905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16" name="직사각형 15">
              <a:extLst>
                <a:ext uri="{FF2B5EF4-FFF2-40B4-BE49-F238E27FC236}">
                  <a16:creationId xmlns:a16="http://schemas.microsoft.com/office/drawing/2014/main" id="{F7260B24-D2F5-0CA2-1CD8-E8849A314F55}"/>
                </a:ext>
              </a:extLst>
            </p:cNvPr>
            <p:cNvSpPr/>
            <p:nvPr/>
          </p:nvSpPr>
          <p:spPr bwMode="auto">
            <a:xfrm>
              <a:off x="7173169" y="4365104"/>
              <a:ext cx="317176" cy="504056"/>
            </a:xfrm>
            <a:prstGeom prst="rect">
              <a:avLst/>
            </a:prstGeom>
            <a:ln w="1905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dirty="0">
                <a:ln>
                  <a:noFill/>
                </a:ln>
                <a:solidFill>
                  <a:schemeClr val="bg1"/>
                </a:solidFill>
                <a:effectLst/>
                <a:latin typeface="Times New Roman" pitchFamily="16" charset="0"/>
                <a:ea typeface="MS Gothic" charset="-128"/>
              </a:endParaRPr>
            </a:p>
          </p:txBody>
        </p:sp>
        <p:sp>
          <p:nvSpPr>
            <p:cNvPr id="19" name="TextBox 18">
              <a:extLst>
                <a:ext uri="{FF2B5EF4-FFF2-40B4-BE49-F238E27FC236}">
                  <a16:creationId xmlns:a16="http://schemas.microsoft.com/office/drawing/2014/main" id="{158FE23A-47CF-F3DC-3DED-049C37A7275C}"/>
                </a:ext>
              </a:extLst>
            </p:cNvPr>
            <p:cNvSpPr txBox="1"/>
            <p:nvPr/>
          </p:nvSpPr>
          <p:spPr>
            <a:xfrm>
              <a:off x="6365974" y="4869160"/>
              <a:ext cx="3994876" cy="307777"/>
            </a:xfrm>
            <a:prstGeom prst="rect">
              <a:avLst/>
            </a:prstGeom>
            <a:noFill/>
          </p:spPr>
          <p:txBody>
            <a:bodyPr wrap="none" rtlCol="0">
              <a:spAutoFit/>
            </a:bodyPr>
            <a:lstStyle/>
            <a:p>
              <a:r>
                <a:rPr lang="en-US" altLang="ko-KR" sz="1400" dirty="0">
                  <a:solidFill>
                    <a:schemeClr val="tx1"/>
                  </a:solidFill>
                </a:rPr>
                <a:t>MLD Parameters subfield in TBTT Information field</a:t>
              </a:r>
              <a:endParaRPr lang="ko-KR" altLang="en-US" sz="1400" dirty="0">
                <a:solidFill>
                  <a:schemeClr val="tx1"/>
                </a:solidFill>
              </a:endParaRPr>
            </a:p>
          </p:txBody>
        </p:sp>
        <p:sp>
          <p:nvSpPr>
            <p:cNvPr id="20" name="TextBox 19">
              <a:extLst>
                <a:ext uri="{FF2B5EF4-FFF2-40B4-BE49-F238E27FC236}">
                  <a16:creationId xmlns:a16="http://schemas.microsoft.com/office/drawing/2014/main" id="{C29A0B55-26CD-34E8-E556-697BF233B6AD}"/>
                </a:ext>
              </a:extLst>
            </p:cNvPr>
            <p:cNvSpPr txBox="1"/>
            <p:nvPr/>
          </p:nvSpPr>
          <p:spPr>
            <a:xfrm>
              <a:off x="7464577" y="4379270"/>
              <a:ext cx="1141659" cy="461665"/>
            </a:xfrm>
            <a:prstGeom prst="rect">
              <a:avLst/>
            </a:prstGeom>
            <a:noFill/>
          </p:spPr>
          <p:txBody>
            <a:bodyPr wrap="none" rtlCol="0">
              <a:spAutoFit/>
            </a:bodyPr>
            <a:lstStyle/>
            <a:p>
              <a:pPr algn="ctr"/>
              <a:r>
                <a:rPr lang="en-US" altLang="ko-KR" sz="1200" dirty="0">
                  <a:solidFill>
                    <a:schemeClr val="tx1"/>
                  </a:solidFill>
                </a:rPr>
                <a:t>Disabled</a:t>
              </a:r>
            </a:p>
            <a:p>
              <a:pPr algn="ctr"/>
              <a:r>
                <a:rPr lang="en-US" altLang="ko-KR" sz="1200" dirty="0">
                  <a:solidFill>
                    <a:schemeClr val="tx1"/>
                  </a:solidFill>
                </a:rPr>
                <a:t>Link Indication</a:t>
              </a:r>
              <a:endParaRPr lang="ko-KR" altLang="en-US" sz="1200" dirty="0">
                <a:solidFill>
                  <a:schemeClr val="tx1"/>
                </a:solidFill>
              </a:endParaRPr>
            </a:p>
          </p:txBody>
        </p:sp>
        <p:sp>
          <p:nvSpPr>
            <p:cNvPr id="21" name="TextBox 20">
              <a:extLst>
                <a:ext uri="{FF2B5EF4-FFF2-40B4-BE49-F238E27FC236}">
                  <a16:creationId xmlns:a16="http://schemas.microsoft.com/office/drawing/2014/main" id="{795AC0B8-627A-FA23-3034-B53B6D8DE69D}"/>
                </a:ext>
              </a:extLst>
            </p:cNvPr>
            <p:cNvSpPr txBox="1"/>
            <p:nvPr/>
          </p:nvSpPr>
          <p:spPr>
            <a:xfrm>
              <a:off x="8750415" y="4385577"/>
              <a:ext cx="719171" cy="461665"/>
            </a:xfrm>
            <a:prstGeom prst="rect">
              <a:avLst/>
            </a:prstGeom>
            <a:noFill/>
          </p:spPr>
          <p:txBody>
            <a:bodyPr wrap="none" rtlCol="0">
              <a:spAutoFit/>
            </a:bodyPr>
            <a:lstStyle/>
            <a:p>
              <a:pPr algn="ctr"/>
              <a:r>
                <a:rPr lang="en-US" altLang="ko-KR" sz="1200" dirty="0">
                  <a:solidFill>
                    <a:srgbClr val="FF0000"/>
                  </a:solidFill>
                </a:rPr>
                <a:t>AP PUO</a:t>
              </a:r>
            </a:p>
            <a:p>
              <a:pPr algn="ctr"/>
              <a:r>
                <a:rPr lang="en-US" altLang="ko-KR" sz="1200" dirty="0">
                  <a:solidFill>
                    <a:srgbClr val="FF0000"/>
                  </a:solidFill>
                </a:rPr>
                <a:t>Enabled</a:t>
              </a:r>
              <a:endParaRPr lang="ko-KR" altLang="en-US" sz="1200" dirty="0">
                <a:solidFill>
                  <a:srgbClr val="FF0000"/>
                </a:solidFill>
              </a:endParaRPr>
            </a:p>
          </p:txBody>
        </p:sp>
        <p:sp>
          <p:nvSpPr>
            <p:cNvPr id="22" name="TextBox 21">
              <a:extLst>
                <a:ext uri="{FF2B5EF4-FFF2-40B4-BE49-F238E27FC236}">
                  <a16:creationId xmlns:a16="http://schemas.microsoft.com/office/drawing/2014/main" id="{EEBD4568-8086-AE71-626B-0D3F2FF238A9}"/>
                </a:ext>
              </a:extLst>
            </p:cNvPr>
            <p:cNvSpPr txBox="1"/>
            <p:nvPr/>
          </p:nvSpPr>
          <p:spPr>
            <a:xfrm>
              <a:off x="9635079" y="4486476"/>
              <a:ext cx="758541" cy="276999"/>
            </a:xfrm>
            <a:prstGeom prst="rect">
              <a:avLst/>
            </a:prstGeom>
            <a:noFill/>
          </p:spPr>
          <p:txBody>
            <a:bodyPr wrap="none" rtlCol="0">
              <a:spAutoFit/>
            </a:bodyPr>
            <a:lstStyle/>
            <a:p>
              <a:pPr algn="ctr"/>
              <a:r>
                <a:rPr lang="en-US" altLang="ko-KR" sz="1200" dirty="0">
                  <a:solidFill>
                    <a:schemeClr val="tx1"/>
                  </a:solidFill>
                </a:rPr>
                <a:t>Reserved</a:t>
              </a:r>
              <a:endParaRPr lang="ko-KR" altLang="en-US" sz="1200" dirty="0">
                <a:solidFill>
                  <a:schemeClr val="tx1"/>
                </a:solidFill>
              </a:endParaRPr>
            </a:p>
          </p:txBody>
        </p:sp>
        <p:sp>
          <p:nvSpPr>
            <p:cNvPr id="23" name="TextBox 22">
              <a:extLst>
                <a:ext uri="{FF2B5EF4-FFF2-40B4-BE49-F238E27FC236}">
                  <a16:creationId xmlns:a16="http://schemas.microsoft.com/office/drawing/2014/main" id="{2F4BA4C6-8A73-D29E-3020-785768CA3460}"/>
                </a:ext>
              </a:extLst>
            </p:cNvPr>
            <p:cNvSpPr txBox="1"/>
            <p:nvPr/>
          </p:nvSpPr>
          <p:spPr>
            <a:xfrm>
              <a:off x="7135081" y="4380350"/>
              <a:ext cx="415499" cy="369332"/>
            </a:xfrm>
            <a:prstGeom prst="rect">
              <a:avLst/>
            </a:prstGeom>
            <a:noFill/>
          </p:spPr>
          <p:txBody>
            <a:bodyPr wrap="none" rtlCol="0">
              <a:spAutoFit/>
            </a:bodyPr>
            <a:lstStyle/>
            <a:p>
              <a:pPr algn="ctr"/>
              <a:r>
                <a:rPr lang="en-US" altLang="ko-KR" sz="1800" b="1" dirty="0">
                  <a:solidFill>
                    <a:schemeClr val="tx1"/>
                  </a:solidFill>
                </a:rPr>
                <a:t>…</a:t>
              </a:r>
              <a:endParaRPr lang="ko-KR" altLang="en-US" sz="1800" b="1" dirty="0">
                <a:solidFill>
                  <a:schemeClr val="tx1"/>
                </a:solidFill>
              </a:endParaRPr>
            </a:p>
          </p:txBody>
        </p:sp>
        <p:sp>
          <p:nvSpPr>
            <p:cNvPr id="24" name="직사각형 23">
              <a:extLst>
                <a:ext uri="{FF2B5EF4-FFF2-40B4-BE49-F238E27FC236}">
                  <a16:creationId xmlns:a16="http://schemas.microsoft.com/office/drawing/2014/main" id="{7A01B532-CE1B-CE52-93FB-BBAF995D1852}"/>
                </a:ext>
              </a:extLst>
            </p:cNvPr>
            <p:cNvSpPr/>
            <p:nvPr/>
          </p:nvSpPr>
          <p:spPr bwMode="auto">
            <a:xfrm>
              <a:off x="6209185" y="4365104"/>
              <a:ext cx="1008112" cy="504056"/>
            </a:xfrm>
            <a:prstGeom prst="rect">
              <a:avLst/>
            </a:prstGeom>
            <a:ln w="19050">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ko-KR" altLang="en-US" sz="2400" b="0" i="0" u="none" strike="noStrike" cap="none" normalizeH="0" baseline="0">
                <a:ln>
                  <a:noFill/>
                </a:ln>
                <a:solidFill>
                  <a:schemeClr val="bg1"/>
                </a:solidFill>
                <a:effectLst/>
                <a:latin typeface="Times New Roman" pitchFamily="16" charset="0"/>
                <a:ea typeface="MS Gothic" charset="-128"/>
              </a:endParaRPr>
            </a:p>
          </p:txBody>
        </p:sp>
        <p:sp>
          <p:nvSpPr>
            <p:cNvPr id="25" name="TextBox 24">
              <a:extLst>
                <a:ext uri="{FF2B5EF4-FFF2-40B4-BE49-F238E27FC236}">
                  <a16:creationId xmlns:a16="http://schemas.microsoft.com/office/drawing/2014/main" id="{03F62FC7-4F33-06D1-6BCD-D21CB4B523D2}"/>
                </a:ext>
              </a:extLst>
            </p:cNvPr>
            <p:cNvSpPr txBox="1"/>
            <p:nvPr/>
          </p:nvSpPr>
          <p:spPr>
            <a:xfrm>
              <a:off x="6230729" y="4485295"/>
              <a:ext cx="954813" cy="276999"/>
            </a:xfrm>
            <a:prstGeom prst="rect">
              <a:avLst/>
            </a:prstGeom>
            <a:noFill/>
          </p:spPr>
          <p:txBody>
            <a:bodyPr wrap="none" rtlCol="0">
              <a:spAutoFit/>
            </a:bodyPr>
            <a:lstStyle/>
            <a:p>
              <a:pPr algn="ctr"/>
              <a:r>
                <a:rPr lang="en-US" altLang="ko-KR" sz="1200" dirty="0">
                  <a:solidFill>
                    <a:schemeClr val="tx1"/>
                  </a:solidFill>
                </a:rPr>
                <a:t>AP MLD ID</a:t>
              </a:r>
              <a:endParaRPr lang="ko-KR" altLang="en-US" sz="1200" dirty="0">
                <a:solidFill>
                  <a:schemeClr val="tx1"/>
                </a:solidFill>
              </a:endParaRPr>
            </a:p>
          </p:txBody>
        </p:sp>
      </p:grpSp>
    </p:spTree>
    <p:extLst>
      <p:ext uri="{BB962C8B-B14F-4D97-AF65-F5344CB8AC3E}">
        <p14:creationId xmlns:p14="http://schemas.microsoft.com/office/powerpoint/2010/main" val="32225261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914401" y="685801"/>
            <a:ext cx="10361084" cy="1065213"/>
          </a:xfrm>
          <a:ln/>
        </p:spPr>
        <p:txBody>
          <a:bodyPr/>
          <a:lstStyle/>
          <a:p>
            <a:r>
              <a:rPr lang="en-US" dirty="0"/>
              <a:t>Summary</a:t>
            </a:r>
            <a:endParaRPr lang="en-GB" dirty="0"/>
          </a:p>
        </p:txBody>
      </p:sp>
      <p:sp>
        <p:nvSpPr>
          <p:cNvPr id="5122" name="Rectangle 2"/>
          <p:cNvSpPr>
            <a:spLocks noGrp="1" noChangeArrowheads="1"/>
          </p:cNvSpPr>
          <p:nvPr>
            <p:ph idx="1"/>
          </p:nvPr>
        </p:nvSpPr>
        <p:spPr>
          <a:xfrm>
            <a:off x="914401" y="1981201"/>
            <a:ext cx="10361084" cy="4113213"/>
          </a:xfrm>
          <a:ln/>
        </p:spPr>
        <p:txBody>
          <a:bodyPr/>
          <a:lstStyle/>
          <a:p>
            <a:r>
              <a:rPr lang="en-US" altLang="ko-KR" dirty="0"/>
              <a:t>We discussed the issue of unnecessary frame exchange operation between a non-AP MLD and its current AP MLD during the ST Preparation phase</a:t>
            </a:r>
          </a:p>
          <a:p>
            <a:endParaRPr lang="en-US" altLang="ko-KR" dirty="0"/>
          </a:p>
          <a:p>
            <a:r>
              <a:rPr lang="en-US" altLang="ko-KR" dirty="0"/>
              <a:t>To improve the efficiency of frame exchange in such cases, we proposed the following methods: </a:t>
            </a:r>
          </a:p>
          <a:p>
            <a:r>
              <a:rPr lang="en-US" altLang="ko-KR" dirty="0"/>
              <a:t>1. AP PUO schedule indication (via TWT element)</a:t>
            </a:r>
          </a:p>
          <a:p>
            <a:r>
              <a:rPr lang="en-US" altLang="ko-KR" dirty="0"/>
              <a:t>2. AP PUO enabled indication (via a dedicated 1-bit field in UHR Operation or Reduced Neighbor Report).</a:t>
            </a:r>
          </a:p>
          <a:p>
            <a:r>
              <a:rPr lang="en-US" altLang="ko-KR" dirty="0"/>
              <a:t>3. Rejection by the current AP MLD of ST Preparation requests when the target AP MLD operates in AP PUO mode and the non-AP MLD does not support AP PUO assistance. </a:t>
            </a:r>
          </a:p>
        </p:txBody>
      </p:sp>
      <p:sp>
        <p:nvSpPr>
          <p:cNvPr id="6" name="Slide Number Placeholder 5"/>
          <p:cNvSpPr>
            <a:spLocks noGrp="1"/>
          </p:cNvSpPr>
          <p:nvPr>
            <p:ph type="sldNum" idx="12"/>
          </p:nvPr>
        </p:nvSpPr>
        <p:spPr>
          <a:xfrm>
            <a:off x="5793318" y="6475414"/>
            <a:ext cx="704849" cy="363537"/>
          </a:xfrm>
        </p:spPr>
        <p:txBody>
          <a:bodyPr/>
          <a:lstStyle/>
          <a:p>
            <a:r>
              <a:rPr lang="en-GB"/>
              <a:t>Slide </a:t>
            </a:r>
            <a:fld id="{B3165115-9078-433B-A278-1F5ED971F63A}" type="slidenum">
              <a:rPr lang="en-GB"/>
              <a:pPr/>
              <a:t>7</a:t>
            </a:fld>
            <a:endParaRPr lang="en-GB"/>
          </a:p>
        </p:txBody>
      </p:sp>
      <p:sp>
        <p:nvSpPr>
          <p:cNvPr id="5" name="Footer Placeholder 4"/>
          <p:cNvSpPr>
            <a:spLocks noGrp="1"/>
          </p:cNvSpPr>
          <p:nvPr>
            <p:ph type="ftr" idx="14"/>
          </p:nvPr>
        </p:nvSpPr>
        <p:spPr>
          <a:xfrm>
            <a:off x="7143757" y="6475414"/>
            <a:ext cx="4246027" cy="180975"/>
          </a:xfrm>
        </p:spPr>
        <p:txBody>
          <a:bodyPr/>
          <a:lstStyle/>
          <a:p>
            <a:r>
              <a:rPr lang="en-GB" altLang="ko-KR" dirty="0"/>
              <a:t>Hank Hyeonjun Sung (WILUS), et al.</a:t>
            </a:r>
          </a:p>
        </p:txBody>
      </p:sp>
      <p:sp>
        <p:nvSpPr>
          <p:cNvPr id="4" name="Date Placeholder 3"/>
          <p:cNvSpPr>
            <a:spLocks noGrp="1"/>
          </p:cNvSpPr>
          <p:nvPr>
            <p:ph type="dt" idx="15"/>
          </p:nvPr>
        </p:nvSpPr>
        <p:spPr>
          <a:xfrm>
            <a:off x="929217" y="333375"/>
            <a:ext cx="2499764" cy="273050"/>
          </a:xfrm>
        </p:spPr>
        <p:txBody>
          <a:bodyPr/>
          <a:lstStyle/>
          <a:p>
            <a:r>
              <a:rPr lang="en-US" altLang="ko-KR" dirty="0"/>
              <a:t>Sept 2025</a:t>
            </a:r>
            <a:endParaRPr lang="en-GB" altLang="ko-KR" dirty="0"/>
          </a:p>
        </p:txBody>
      </p:sp>
    </p:spTree>
    <p:extLst>
      <p:ext uri="{BB962C8B-B14F-4D97-AF65-F5344CB8AC3E}">
        <p14:creationId xmlns:p14="http://schemas.microsoft.com/office/powerpoint/2010/main" val="164001484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Straw Poll 1 </a:t>
            </a:r>
            <a:endParaRPr lang="en-GB" dirty="0"/>
          </a:p>
        </p:txBody>
      </p:sp>
      <p:sp>
        <p:nvSpPr>
          <p:cNvPr id="5122" name="Rectangle 2"/>
          <p:cNvSpPr>
            <a:spLocks noGrp="1" noChangeArrowheads="1"/>
          </p:cNvSpPr>
          <p:nvPr>
            <p:ph idx="1"/>
          </p:nvPr>
        </p:nvSpPr>
        <p:spPr>
          <a:xfrm>
            <a:off x="914401" y="1750236"/>
            <a:ext cx="10361084" cy="4724400"/>
          </a:xfrm>
          <a:ln/>
        </p:spPr>
        <p:txBody>
          <a:bodyPr/>
          <a:lstStyle/>
          <a:p>
            <a:pPr marL="40005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2400" dirty="0"/>
              <a:t>Do you agree the following ?</a:t>
            </a:r>
          </a:p>
          <a:p>
            <a:pPr marL="857250"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2000" dirty="0"/>
              <a:t>As part of SMD BSS Transition procedure,</a:t>
            </a:r>
            <a:r>
              <a:rPr lang="ko-KR" altLang="en-US" sz="2000" dirty="0"/>
              <a:t> </a:t>
            </a:r>
            <a:r>
              <a:rPr lang="en-US" altLang="ko-KR" sz="2000" dirty="0"/>
              <a:t>the lack of operational information about a candidate target AP MLD may cause a non-AP MLD, that would otherwise avoid selecting a target AP MLD operating in AP PUO mode, to perform unnecessary frame exchanges during the ST preparation phase.</a:t>
            </a:r>
          </a:p>
        </p:txBody>
      </p:sp>
      <p:sp>
        <p:nvSpPr>
          <p:cNvPr id="6" name="Slide Number Placeholder 5"/>
          <p:cNvSpPr>
            <a:spLocks noGrp="1"/>
          </p:cNvSpPr>
          <p:nvPr>
            <p:ph type="sldNum" idx="12"/>
          </p:nvPr>
        </p:nvSpPr>
        <p:spPr/>
        <p:txBody>
          <a:bodyPr/>
          <a:lstStyle/>
          <a:p>
            <a:r>
              <a:rPr lang="en-GB"/>
              <a:t>Slide </a:t>
            </a:r>
            <a:fld id="{B3165115-9078-433B-A278-1F5ED971F63A}" type="slidenum">
              <a:rPr lang="en-GB"/>
              <a:pPr/>
              <a:t>8</a:t>
            </a:fld>
            <a:endParaRPr lang="en-GB"/>
          </a:p>
        </p:txBody>
      </p:sp>
      <p:sp>
        <p:nvSpPr>
          <p:cNvPr id="5" name="Footer Placeholder 4"/>
          <p:cNvSpPr>
            <a:spLocks noGrp="1"/>
          </p:cNvSpPr>
          <p:nvPr>
            <p:ph type="ftr" idx="14"/>
          </p:nvPr>
        </p:nvSpPr>
        <p:spPr/>
        <p:txBody>
          <a:bodyPr/>
          <a:lstStyle/>
          <a:p>
            <a:r>
              <a:rPr lang="en-GB" altLang="ko-KR" dirty="0"/>
              <a:t>Hank Hyeonjun Sung (WILUS), et al.</a:t>
            </a:r>
          </a:p>
        </p:txBody>
      </p:sp>
      <p:sp>
        <p:nvSpPr>
          <p:cNvPr id="4" name="Date Placeholder 3"/>
          <p:cNvSpPr>
            <a:spLocks noGrp="1"/>
          </p:cNvSpPr>
          <p:nvPr>
            <p:ph type="dt" idx="15"/>
          </p:nvPr>
        </p:nvSpPr>
        <p:spPr/>
        <p:txBody>
          <a:bodyPr/>
          <a:lstStyle/>
          <a:p>
            <a:r>
              <a:rPr lang="en-US" altLang="ko-KR" dirty="0"/>
              <a:t>Sept 2025</a:t>
            </a:r>
            <a:endParaRPr lang="en-GB" altLang="ko-KR" dirty="0"/>
          </a:p>
        </p:txBody>
      </p:sp>
    </p:spTree>
    <p:extLst>
      <p:ext uri="{BB962C8B-B14F-4D97-AF65-F5344CB8AC3E}">
        <p14:creationId xmlns:p14="http://schemas.microsoft.com/office/powerpoint/2010/main" val="98416106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18FD0-7532-6138-423D-6EB3E5C214DA}"/>
            </a:ext>
          </a:extLst>
        </p:cNvPr>
        <p:cNvGrpSpPr/>
        <p:nvPr/>
      </p:nvGrpSpPr>
      <p:grpSpPr>
        <a:xfrm>
          <a:off x="0" y="0"/>
          <a:ext cx="0" cy="0"/>
          <a:chOff x="0" y="0"/>
          <a:chExt cx="0" cy="0"/>
        </a:xfrm>
      </p:grpSpPr>
      <p:sp>
        <p:nvSpPr>
          <p:cNvPr id="5121" name="Rectangle 1">
            <a:extLst>
              <a:ext uri="{FF2B5EF4-FFF2-40B4-BE49-F238E27FC236}">
                <a16:creationId xmlns:a16="http://schemas.microsoft.com/office/drawing/2014/main" id="{E37706F4-3AF8-C321-9CF1-5BFDDCAC0974}"/>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Straw Poll 2 </a:t>
            </a:r>
            <a:endParaRPr lang="en-GB" dirty="0"/>
          </a:p>
        </p:txBody>
      </p:sp>
      <p:sp>
        <p:nvSpPr>
          <p:cNvPr id="5122" name="Rectangle 2">
            <a:extLst>
              <a:ext uri="{FF2B5EF4-FFF2-40B4-BE49-F238E27FC236}">
                <a16:creationId xmlns:a16="http://schemas.microsoft.com/office/drawing/2014/main" id="{F1FD05C4-9055-D04D-781E-A8AB4BF2055D}"/>
              </a:ext>
            </a:extLst>
          </p:cNvPr>
          <p:cNvSpPr>
            <a:spLocks noGrp="1" noChangeArrowheads="1"/>
          </p:cNvSpPr>
          <p:nvPr>
            <p:ph idx="1"/>
          </p:nvPr>
        </p:nvSpPr>
        <p:spPr>
          <a:xfrm>
            <a:off x="914401" y="1750236"/>
            <a:ext cx="10361084" cy="4724400"/>
          </a:xfrm>
          <a:ln/>
        </p:spPr>
        <p:txBody>
          <a:bodyPr/>
          <a:lstStyle/>
          <a:p>
            <a:pPr marL="400050">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2400" dirty="0"/>
              <a:t>Do you agree to add the following text to the 11bn Draft ?</a:t>
            </a:r>
          </a:p>
          <a:p>
            <a:pPr marL="857250"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2000" dirty="0"/>
              <a:t>Add a 1-bit AP PUO enabled field to indicate whether the candidate target AP MLD is operating in AP PUO mode prior to the ST preparation procedure. </a:t>
            </a:r>
          </a:p>
          <a:p>
            <a:pPr marL="857250"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ltLang="ko-KR" sz="2000" dirty="0"/>
              <a:t>This field shall be carried in the Neighbor Report (NR) element or the Reduced Neighbor Report (RNR) element. </a:t>
            </a:r>
          </a:p>
        </p:txBody>
      </p:sp>
      <p:sp>
        <p:nvSpPr>
          <p:cNvPr id="6" name="Slide Number Placeholder 5">
            <a:extLst>
              <a:ext uri="{FF2B5EF4-FFF2-40B4-BE49-F238E27FC236}">
                <a16:creationId xmlns:a16="http://schemas.microsoft.com/office/drawing/2014/main" id="{FB32090C-5A3B-11CD-C279-D5E0AE4DA51F}"/>
              </a:ext>
            </a:extLst>
          </p:cNvPr>
          <p:cNvSpPr>
            <a:spLocks noGrp="1"/>
          </p:cNvSpPr>
          <p:nvPr>
            <p:ph type="sldNum" idx="12"/>
          </p:nvPr>
        </p:nvSpPr>
        <p:spPr/>
        <p:txBody>
          <a:bodyPr/>
          <a:lstStyle/>
          <a:p>
            <a:r>
              <a:rPr lang="en-GB"/>
              <a:t>Slide </a:t>
            </a:r>
            <a:fld id="{B3165115-9078-433B-A278-1F5ED971F63A}" type="slidenum">
              <a:rPr lang="en-GB"/>
              <a:pPr/>
              <a:t>9</a:t>
            </a:fld>
            <a:endParaRPr lang="en-GB"/>
          </a:p>
        </p:txBody>
      </p:sp>
      <p:sp>
        <p:nvSpPr>
          <p:cNvPr id="5" name="Footer Placeholder 4">
            <a:extLst>
              <a:ext uri="{FF2B5EF4-FFF2-40B4-BE49-F238E27FC236}">
                <a16:creationId xmlns:a16="http://schemas.microsoft.com/office/drawing/2014/main" id="{513E5175-2821-66D8-54E1-BDFD96EB2B24}"/>
              </a:ext>
            </a:extLst>
          </p:cNvPr>
          <p:cNvSpPr>
            <a:spLocks noGrp="1"/>
          </p:cNvSpPr>
          <p:nvPr>
            <p:ph type="ftr" idx="14"/>
          </p:nvPr>
        </p:nvSpPr>
        <p:spPr/>
        <p:txBody>
          <a:bodyPr/>
          <a:lstStyle/>
          <a:p>
            <a:r>
              <a:rPr lang="en-GB" altLang="ko-KR" dirty="0"/>
              <a:t>Hank Hyeonjun Sung (WILUS), et al.</a:t>
            </a:r>
          </a:p>
        </p:txBody>
      </p:sp>
      <p:sp>
        <p:nvSpPr>
          <p:cNvPr id="4" name="Date Placeholder 3">
            <a:extLst>
              <a:ext uri="{FF2B5EF4-FFF2-40B4-BE49-F238E27FC236}">
                <a16:creationId xmlns:a16="http://schemas.microsoft.com/office/drawing/2014/main" id="{B5D498D8-7ADB-FA3A-6F61-2965AAB779DC}"/>
              </a:ext>
            </a:extLst>
          </p:cNvPr>
          <p:cNvSpPr>
            <a:spLocks noGrp="1"/>
          </p:cNvSpPr>
          <p:nvPr>
            <p:ph type="dt" idx="15"/>
          </p:nvPr>
        </p:nvSpPr>
        <p:spPr/>
        <p:txBody>
          <a:bodyPr/>
          <a:lstStyle/>
          <a:p>
            <a:r>
              <a:rPr lang="en-US" altLang="ko-KR" dirty="0"/>
              <a:t>Sept 2025</a:t>
            </a:r>
            <a:endParaRPr lang="en-GB" altLang="ko-KR" dirty="0"/>
          </a:p>
        </p:txBody>
      </p:sp>
    </p:spTree>
    <p:extLst>
      <p:ext uri="{BB962C8B-B14F-4D97-AF65-F5344CB8AC3E}">
        <p14:creationId xmlns:p14="http://schemas.microsoft.com/office/powerpoint/2010/main" val="302173209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테마">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potx" id="{39B8279D-3729-4704-AB80-54F0A287AE33}" vid="{CABC245B-FFD7-4563-8595-2F43F99F393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DSO_Submission</Template>
  <TotalTime>48859</TotalTime>
  <Words>1422</Words>
  <Application>Microsoft Office PowerPoint</Application>
  <PresentationFormat>와이드스크린</PresentationFormat>
  <Paragraphs>202</Paragraphs>
  <Slides>11</Slides>
  <Notes>11</Notes>
  <HiddenSlides>0</HiddenSlides>
  <MMClips>0</MMClips>
  <ScaleCrop>false</ScaleCrop>
  <HeadingPairs>
    <vt:vector size="8" baseType="variant">
      <vt:variant>
        <vt:lpstr>사용한 글꼴</vt:lpstr>
      </vt:variant>
      <vt:variant>
        <vt:i4>4</vt:i4>
      </vt:variant>
      <vt:variant>
        <vt:lpstr>테마</vt:lpstr>
      </vt:variant>
      <vt:variant>
        <vt:i4>1</vt:i4>
      </vt:variant>
      <vt:variant>
        <vt:lpstr>포함된 OLE 서버</vt:lpstr>
      </vt:variant>
      <vt:variant>
        <vt:i4>1</vt:i4>
      </vt:variant>
      <vt:variant>
        <vt:lpstr>슬라이드 제목</vt:lpstr>
      </vt:variant>
      <vt:variant>
        <vt:i4>11</vt:i4>
      </vt:variant>
    </vt:vector>
  </HeadingPairs>
  <TitlesOfParts>
    <vt:vector size="17" baseType="lpstr">
      <vt:lpstr>Arial Unicode MS</vt:lpstr>
      <vt:lpstr>Arial</vt:lpstr>
      <vt:lpstr>Times New Roman</vt:lpstr>
      <vt:lpstr>Wingdings</vt:lpstr>
      <vt:lpstr>Office 테마</vt:lpstr>
      <vt:lpstr>Document</vt:lpstr>
      <vt:lpstr>Considerations of AP PUO during SMD BSS Transition</vt:lpstr>
      <vt:lpstr>Introduction</vt:lpstr>
      <vt:lpstr>Discussion</vt:lpstr>
      <vt:lpstr>PowerPoint 프레젠테이션</vt:lpstr>
      <vt:lpstr>Problem Statements</vt:lpstr>
      <vt:lpstr>Proposed Solution</vt:lpstr>
      <vt:lpstr>Summary</vt:lpstr>
      <vt:lpstr>Straw Poll 1 </vt:lpstr>
      <vt:lpstr>Straw Poll 2 </vt:lpstr>
      <vt:lpstr>Straw Poll 3</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Hank</dc:creator>
  <cp:keywords/>
  <cp:lastModifiedBy>Hank Hyeonjun Sung</cp:lastModifiedBy>
  <cp:revision>208</cp:revision>
  <cp:lastPrinted>1601-01-01T00:00:00Z</cp:lastPrinted>
  <dcterms:created xsi:type="dcterms:W3CDTF">2024-07-02T07:38:20Z</dcterms:created>
  <dcterms:modified xsi:type="dcterms:W3CDTF">2025-09-18T18:13:11Z</dcterms:modified>
  <cp:category>Name, Affiliation</cp:category>
</cp:coreProperties>
</file>