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256" r:id="rId2"/>
    <p:sldId id="257" r:id="rId3"/>
    <p:sldId id="2615" r:id="rId4"/>
    <p:sldId id="2617" r:id="rId5"/>
    <p:sldId id="2616" r:id="rId6"/>
    <p:sldId id="2613" r:id="rId7"/>
    <p:sldId id="2607" r:id="rId8"/>
    <p:sldId id="2608" r:id="rId9"/>
    <p:sldId id="2609" r:id="rId10"/>
    <p:sldId id="2612" r:id="rId11"/>
    <p:sldId id="2614" r:id="rId12"/>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D293C-CAE8-F2D7-9B95-8430F6B6CEE5}" name="Janis Sperga" initials="JS" userId="S::janis.sperga@purelifi.com::17e6837e-4401-4320-abfe-3e9a22bb45f6" providerId="AD"/>
  <p188:author id="{FC7DA498-BDE0-E48B-CCBC-E2C0D1429AC0}" name="Cheng Chen" initials="CC" userId="S::cheng.chen@purelifi.com::679772d1-8411-4737-b945-3d32823d901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97" autoAdjust="0"/>
    <p:restoredTop sz="94609" autoAdjust="0"/>
  </p:normalViewPr>
  <p:slideViewPr>
    <p:cSldViewPr>
      <p:cViewPr varScale="1">
        <p:scale>
          <a:sx n="114" d="100"/>
          <a:sy n="114" d="100"/>
        </p:scale>
        <p:origin x="120" y="150"/>
      </p:cViewPr>
      <p:guideLst>
        <p:guide orient="horz" pos="2160"/>
        <p:guide pos="3840"/>
      </p:guideLst>
    </p:cSldViewPr>
  </p:slideViewPr>
  <p:outlineViewPr>
    <p:cViewPr varScale="1">
      <p:scale>
        <a:sx n="170" d="200"/>
        <a:sy n="170" d="200"/>
      </p:scale>
      <p:origin x="0" y="-48822"/>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802.11-25/1677r0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 2025</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Mohamed Islim, pureLiFi</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802.11-25/1677r0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 2025</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Mohamed Islim, pureLiFi</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3"/>
          <p:cNvSpPr>
            <a:spLocks noGrp="1" noChangeArrowheads="1"/>
          </p:cNvSpPr>
          <p:nvPr>
            <p:ph type="dt"/>
          </p:nvPr>
        </p:nvSpPr>
        <p:spPr>
          <a:ln/>
        </p:spPr>
        <p:txBody>
          <a:bodyPr/>
          <a:lstStyle/>
          <a:p>
            <a:r>
              <a:rPr lang="en-US"/>
              <a:t>Sept 2025</a:t>
            </a:r>
          </a:p>
        </p:txBody>
      </p:sp>
      <p:sp>
        <p:nvSpPr>
          <p:cNvPr id="6" name="Rectangle 6"/>
          <p:cNvSpPr>
            <a:spLocks noGrp="1" noChangeArrowheads="1"/>
          </p:cNvSpPr>
          <p:nvPr>
            <p:ph type="ftr"/>
          </p:nvPr>
        </p:nvSpPr>
        <p:spPr>
          <a:ln/>
        </p:spPr>
        <p:txBody>
          <a:bodyPr/>
          <a:lstStyle/>
          <a:p>
            <a:r>
              <a:rPr lang="en-US"/>
              <a:t>Mohamed Islim, pureLiFi</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
        <p:nvSpPr>
          <p:cNvPr id="2" name="Header Placeholder 1">
            <a:extLst>
              <a:ext uri="{FF2B5EF4-FFF2-40B4-BE49-F238E27FC236}">
                <a16:creationId xmlns:a16="http://schemas.microsoft.com/office/drawing/2014/main" id="{C96AAA4E-2716-916B-A99B-3E495927979E}"/>
              </a:ext>
            </a:extLst>
          </p:cNvPr>
          <p:cNvSpPr>
            <a:spLocks noGrp="1"/>
          </p:cNvSpPr>
          <p:nvPr>
            <p:ph type="hdr"/>
          </p:nvPr>
        </p:nvSpPr>
        <p:spPr/>
        <p:txBody>
          <a:bodyPr/>
          <a:lstStyle/>
          <a:p>
            <a:r>
              <a:rPr lang="en-US"/>
              <a:t>doc.: IEEE 802.11-25/1677r0</a:t>
            </a:r>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3"/>
          <p:cNvSpPr>
            <a:spLocks noGrp="1" noChangeArrowheads="1"/>
          </p:cNvSpPr>
          <p:nvPr>
            <p:ph type="dt"/>
          </p:nvPr>
        </p:nvSpPr>
        <p:spPr>
          <a:ln/>
        </p:spPr>
        <p:txBody>
          <a:bodyPr/>
          <a:lstStyle/>
          <a:p>
            <a:r>
              <a:rPr lang="en-US"/>
              <a:t>Sept 2025</a:t>
            </a:r>
          </a:p>
        </p:txBody>
      </p:sp>
      <p:sp>
        <p:nvSpPr>
          <p:cNvPr id="6" name="Rectangle 6"/>
          <p:cNvSpPr>
            <a:spLocks noGrp="1" noChangeArrowheads="1"/>
          </p:cNvSpPr>
          <p:nvPr>
            <p:ph type="ftr"/>
          </p:nvPr>
        </p:nvSpPr>
        <p:spPr>
          <a:ln/>
        </p:spPr>
        <p:txBody>
          <a:bodyPr/>
          <a:lstStyle/>
          <a:p>
            <a:r>
              <a:rPr lang="en-US"/>
              <a:t>Mohamed Islim, pureLiFi</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
        <p:nvSpPr>
          <p:cNvPr id="2" name="Header Placeholder 1">
            <a:extLst>
              <a:ext uri="{FF2B5EF4-FFF2-40B4-BE49-F238E27FC236}">
                <a16:creationId xmlns:a16="http://schemas.microsoft.com/office/drawing/2014/main" id="{1547E464-4481-4A52-FB37-0396DF3ABD40}"/>
              </a:ext>
            </a:extLst>
          </p:cNvPr>
          <p:cNvSpPr>
            <a:spLocks noGrp="1"/>
          </p:cNvSpPr>
          <p:nvPr>
            <p:ph type="hdr"/>
          </p:nvPr>
        </p:nvSpPr>
        <p:spPr/>
        <p:txBody>
          <a:bodyPr/>
          <a:lstStyle/>
          <a:p>
            <a:r>
              <a:rPr lang="en-US"/>
              <a:t>doc.: IEEE 802.11-25/1677r0</a:t>
            </a:r>
          </a:p>
        </p:txBody>
      </p:sp>
    </p:spTree>
    <p:extLst>
      <p:ext uri="{BB962C8B-B14F-4D97-AF65-F5344CB8AC3E}">
        <p14:creationId xmlns:p14="http://schemas.microsoft.com/office/powerpoint/2010/main" val="840307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Sept 2025</a:t>
            </a:r>
          </a:p>
        </p:txBody>
      </p:sp>
      <p:sp>
        <p:nvSpPr>
          <p:cNvPr id="5" name="Footer Placeholder 4"/>
          <p:cNvSpPr>
            <a:spLocks noGrp="1"/>
          </p:cNvSpPr>
          <p:nvPr>
            <p:ph type="ftr" idx="11"/>
          </p:nvPr>
        </p:nvSpPr>
        <p:spPr/>
        <p:txBody>
          <a:bodyPr/>
          <a:lstStyle>
            <a:lvl1pPr>
              <a:defRPr/>
            </a:lvl1pPr>
          </a:lstStyle>
          <a:p>
            <a:r>
              <a:rPr lang="en-GB"/>
              <a:t>Mohamed Islim, pureLiFi</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Mohamed Islim, pureLiFi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 2025</a:t>
            </a:r>
            <a:endParaRPr lang="en-GB"/>
          </a:p>
        </p:txBody>
      </p:sp>
      <p:sp>
        <p:nvSpPr>
          <p:cNvPr id="5" name="Footer Placeholder 4"/>
          <p:cNvSpPr>
            <a:spLocks noGrp="1"/>
          </p:cNvSpPr>
          <p:nvPr>
            <p:ph type="ftr" idx="11"/>
          </p:nvPr>
        </p:nvSpPr>
        <p:spPr/>
        <p:txBody>
          <a:bodyPr/>
          <a:lstStyle>
            <a:lvl1pPr>
              <a:defRPr/>
            </a:lvl1pPr>
          </a:lstStyle>
          <a:p>
            <a:r>
              <a:rPr lang="en-GB"/>
              <a:t>Mohamed Islim, pureLiFi</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 2025</a:t>
            </a:r>
            <a:endParaRPr lang="en-GB"/>
          </a:p>
        </p:txBody>
      </p:sp>
      <p:sp>
        <p:nvSpPr>
          <p:cNvPr id="6" name="Footer Placeholder 5"/>
          <p:cNvSpPr>
            <a:spLocks noGrp="1"/>
          </p:cNvSpPr>
          <p:nvPr>
            <p:ph type="ftr" idx="11"/>
          </p:nvPr>
        </p:nvSpPr>
        <p:spPr/>
        <p:txBody>
          <a:bodyPr/>
          <a:lstStyle>
            <a:lvl1pPr>
              <a:defRPr/>
            </a:lvl1pPr>
          </a:lstStyle>
          <a:p>
            <a:r>
              <a:rPr lang="en-GB"/>
              <a:t>Mohamed Islim, pureLiFi</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Mohamed Islim, pureLiFi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 2025</a:t>
            </a:r>
            <a:endParaRPr lang="en-GB"/>
          </a:p>
        </p:txBody>
      </p:sp>
      <p:sp>
        <p:nvSpPr>
          <p:cNvPr id="4" name="Footer Placeholder 3"/>
          <p:cNvSpPr>
            <a:spLocks noGrp="1"/>
          </p:cNvSpPr>
          <p:nvPr>
            <p:ph type="ftr" idx="11"/>
          </p:nvPr>
        </p:nvSpPr>
        <p:spPr/>
        <p:txBody>
          <a:bodyPr/>
          <a:lstStyle>
            <a:lvl1pPr>
              <a:defRPr/>
            </a:lvl1pPr>
          </a:lstStyle>
          <a:p>
            <a:r>
              <a:rPr lang="en-GB"/>
              <a:t>Mohamed Islim, pureLiFi</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 2025</a:t>
            </a:r>
            <a:endParaRPr lang="en-GB"/>
          </a:p>
        </p:txBody>
      </p:sp>
      <p:sp>
        <p:nvSpPr>
          <p:cNvPr id="3" name="Footer Placeholder 2"/>
          <p:cNvSpPr>
            <a:spLocks noGrp="1"/>
          </p:cNvSpPr>
          <p:nvPr>
            <p:ph type="ftr" idx="11"/>
          </p:nvPr>
        </p:nvSpPr>
        <p:spPr/>
        <p:txBody>
          <a:bodyPr/>
          <a:lstStyle>
            <a:lvl1pPr>
              <a:defRPr/>
            </a:lvl1pPr>
          </a:lstStyle>
          <a:p>
            <a:r>
              <a:rPr lang="en-GB"/>
              <a:t>Mohamed Islim, pureLiFi</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 2025</a:t>
            </a:r>
            <a:endParaRPr lang="en-GB"/>
          </a:p>
        </p:txBody>
      </p:sp>
      <p:sp>
        <p:nvSpPr>
          <p:cNvPr id="5" name="Footer Placeholder 4"/>
          <p:cNvSpPr>
            <a:spLocks noGrp="1"/>
          </p:cNvSpPr>
          <p:nvPr>
            <p:ph type="ftr" idx="11"/>
          </p:nvPr>
        </p:nvSpPr>
        <p:spPr/>
        <p:txBody>
          <a:bodyPr/>
          <a:lstStyle>
            <a:lvl1pPr>
              <a:defRPr/>
            </a:lvl1pPr>
          </a:lstStyle>
          <a:p>
            <a:r>
              <a:rPr lang="en-GB"/>
              <a:t>Mohamed Islim, pureLiFi</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3ED19FD-2974-3D20-4264-1A52F0D27F99}"/>
              </a:ext>
            </a:extLst>
          </p:cNvPr>
          <p:cNvSpPr>
            <a:spLocks noGrp="1"/>
          </p:cNvSpPr>
          <p:nvPr>
            <p:ph type="dt" idx="10"/>
          </p:nvPr>
        </p:nvSpPr>
        <p:spPr/>
        <p:txBody>
          <a:bodyPr/>
          <a:lstStyle/>
          <a:p>
            <a:r>
              <a:rPr lang="en-US"/>
              <a:t>Sept 2025</a:t>
            </a:r>
            <a:endParaRPr lang="en-GB" dirty="0"/>
          </a:p>
        </p:txBody>
      </p:sp>
      <p:sp>
        <p:nvSpPr>
          <p:cNvPr id="8" name="Footer Placeholder 7">
            <a:extLst>
              <a:ext uri="{FF2B5EF4-FFF2-40B4-BE49-F238E27FC236}">
                <a16:creationId xmlns:a16="http://schemas.microsoft.com/office/drawing/2014/main" id="{A90D217B-06D9-F5F5-DB8B-5216871F8EB0}"/>
              </a:ext>
            </a:extLst>
          </p:cNvPr>
          <p:cNvSpPr>
            <a:spLocks noGrp="1"/>
          </p:cNvSpPr>
          <p:nvPr>
            <p:ph type="ftr" idx="11"/>
          </p:nvPr>
        </p:nvSpPr>
        <p:spPr/>
        <p:txBody>
          <a:bodyPr/>
          <a:lstStyle/>
          <a:p>
            <a:r>
              <a:rPr lang="en-GB"/>
              <a:t>Mohamed Islim, pureLiFi</a:t>
            </a:r>
            <a:endParaRPr lang="en-GB" dirty="0"/>
          </a:p>
        </p:txBody>
      </p:sp>
      <p:sp>
        <p:nvSpPr>
          <p:cNvPr id="9" name="Slide Number Placeholder 8">
            <a:extLst>
              <a:ext uri="{FF2B5EF4-FFF2-40B4-BE49-F238E27FC236}">
                <a16:creationId xmlns:a16="http://schemas.microsoft.com/office/drawing/2014/main" id="{42B117B1-8C9A-4374-025B-8B933A0934FD}"/>
              </a:ext>
            </a:extLst>
          </p:cNvPr>
          <p:cNvSpPr>
            <a:spLocks noGrp="1"/>
          </p:cNvSpPr>
          <p:nvPr>
            <p:ph type="sldNum" idx="12"/>
          </p:nvPr>
        </p:nvSpPr>
        <p:spPr/>
        <p:txBody>
          <a:bodyPr/>
          <a:lstStyle/>
          <a:p>
            <a:r>
              <a:rPr lang="en-GB"/>
              <a:t>Slide </a:t>
            </a:r>
            <a:fld id="{D09C756B-EB39-4236-ADBB-73052B179AE4}" type="slidenum">
              <a:rPr lang="en-GB" smtClean="0"/>
              <a:pPr/>
              <a:t>‹#›</a:t>
            </a:fld>
            <a:endParaRPr lang="en-GB"/>
          </a:p>
        </p:txBody>
      </p:sp>
      <p:sp>
        <p:nvSpPr>
          <p:cNvPr id="10" name="Title 9">
            <a:extLst>
              <a:ext uri="{FF2B5EF4-FFF2-40B4-BE49-F238E27FC236}">
                <a16:creationId xmlns:a16="http://schemas.microsoft.com/office/drawing/2014/main" id="{358BACC5-3F07-8228-CBED-7317F56B7881}"/>
              </a:ext>
            </a:extLst>
          </p:cNvPr>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Mohamed Islim, pureLiFi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802.11-25/1677r0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dt="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heng.Chen@purelifi.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ntor.ieee.org/802.11/dcn/25/11-25-0830-01-00br-technical-proposals-for-consideration.pptx" TargetMode="External"/><Relationship Id="rId2" Type="http://schemas.openxmlformats.org/officeDocument/2006/relationships/hyperlink" Target="https://mentor.ieee.org/802.11/dcn/24/11-24-1928-00-0elc-underwater-interoperability-and-backwards-compatibility.pptx" TargetMode="External"/><Relationship Id="rId1" Type="http://schemas.openxmlformats.org/officeDocument/2006/relationships/slideLayout" Target="../slideLayouts/slideLayout2.xml"/><Relationship Id="rId5" Type="http://schemas.openxmlformats.org/officeDocument/2006/relationships/hyperlink" Target="https://mentor.ieee.org/802.11/dcn/25/11-25-1360-00-00br-swir-support.pptx" TargetMode="External"/><Relationship Id="rId4" Type="http://schemas.openxmlformats.org/officeDocument/2006/relationships/hyperlink" Target="https://mentor.ieee.org/802.11/dcn/25/11-25-0143-00-0elc-elc-scope-and-features-summary.pptx"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entor.ieee.org/802.11/dcn/25/11-25-1648-01-00br-elc-mld-mapping-proposal.pptx" TargetMode="External"/><Relationship Id="rId2" Type="http://schemas.openxmlformats.org/officeDocument/2006/relationships/hyperlink" Target="https://mentor.ieee.org/802.11/dcn/25/11-25-1076-00-00br-a-proposal-for-channelization-mapping.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677069"/>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Multi-optical bands and MLO</a:t>
            </a:r>
          </a:p>
        </p:txBody>
      </p:sp>
      <p:sp>
        <p:nvSpPr>
          <p:cNvPr id="3074" name="Rectangle 2"/>
          <p:cNvSpPr>
            <a:spLocks noGrp="1" noChangeArrowheads="1"/>
          </p:cNvSpPr>
          <p:nvPr>
            <p:ph type="subTitle" idx="1"/>
          </p:nvPr>
        </p:nvSpPr>
        <p:spPr>
          <a:xfrm>
            <a:off x="1828800" y="2160662"/>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2025-07-17</a:t>
            </a:r>
          </a:p>
        </p:txBody>
      </p:sp>
      <p:sp>
        <p:nvSpPr>
          <p:cNvPr id="7" name="Footer Placeholder 4"/>
          <p:cNvSpPr>
            <a:spLocks noGrp="1"/>
          </p:cNvSpPr>
          <p:nvPr>
            <p:ph type="ftr" idx="11"/>
          </p:nvPr>
        </p:nvSpPr>
        <p:spPr/>
        <p:txBody>
          <a:bodyPr/>
          <a:lstStyle/>
          <a:p>
            <a:r>
              <a:rPr lang="en-GB" dirty="0"/>
              <a:t>Mohamed Islim, pureLiFi</a:t>
            </a:r>
          </a:p>
        </p:txBody>
      </p:sp>
      <p:sp>
        <p:nvSpPr>
          <p:cNvPr id="3076" name="Rectangle 4"/>
          <p:cNvSpPr>
            <a:spLocks noChangeArrowheads="1"/>
          </p:cNvSpPr>
          <p:nvPr/>
        </p:nvSpPr>
        <p:spPr bwMode="auto">
          <a:xfrm>
            <a:off x="993775" y="303912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2" name="Slide Number Placeholder 1">
            <a:extLst>
              <a:ext uri="{FF2B5EF4-FFF2-40B4-BE49-F238E27FC236}">
                <a16:creationId xmlns:a16="http://schemas.microsoft.com/office/drawing/2014/main" id="{5A436828-8510-84C5-2D2E-3F2015C09F10}"/>
              </a:ext>
            </a:extLst>
          </p:cNvPr>
          <p:cNvSpPr>
            <a:spLocks noGrp="1"/>
          </p:cNvSpPr>
          <p:nvPr>
            <p:ph type="sldNum" idx="12"/>
          </p:nvPr>
        </p:nvSpPr>
        <p:spPr/>
        <p:txBody>
          <a:bodyPr/>
          <a:lstStyle/>
          <a:p>
            <a:r>
              <a:rPr lang="en-GB"/>
              <a:t>Slide </a:t>
            </a:r>
            <a:fld id="{DE40C9FC-4879-4F20-9ECA-A574A90476B7}" type="slidenum">
              <a:rPr lang="en-GB" smtClean="0"/>
              <a:pPr/>
              <a:t>1</a:t>
            </a:fld>
            <a:endParaRPr lang="en-GB"/>
          </a:p>
        </p:txBody>
      </p:sp>
      <p:sp>
        <p:nvSpPr>
          <p:cNvPr id="3" name="Rectangle 2">
            <a:extLst>
              <a:ext uri="{FF2B5EF4-FFF2-40B4-BE49-F238E27FC236}">
                <a16:creationId xmlns:a16="http://schemas.microsoft.com/office/drawing/2014/main" id="{454B6546-F1E3-7ADF-33F1-4B87E4E03907}"/>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graphicFrame>
        <p:nvGraphicFramePr>
          <p:cNvPr id="4" name="Table 4">
            <a:extLst>
              <a:ext uri="{FF2B5EF4-FFF2-40B4-BE49-F238E27FC236}">
                <a16:creationId xmlns:a16="http://schemas.microsoft.com/office/drawing/2014/main" id="{21D768BA-17D6-9D79-681A-EF9809F0C273}"/>
              </a:ext>
            </a:extLst>
          </p:cNvPr>
          <p:cNvGraphicFramePr>
            <a:graphicFrameLocks noGrp="1"/>
          </p:cNvGraphicFramePr>
          <p:nvPr>
            <p:extLst>
              <p:ext uri="{D42A27DB-BD31-4B8C-83A1-F6EECF244321}">
                <p14:modId xmlns:p14="http://schemas.microsoft.com/office/powerpoint/2010/main" val="213072875"/>
              </p:ext>
            </p:extLst>
          </p:nvPr>
        </p:nvGraphicFramePr>
        <p:xfrm>
          <a:off x="1055440" y="3527463"/>
          <a:ext cx="10280122" cy="1371600"/>
        </p:xfrm>
        <a:graphic>
          <a:graphicData uri="http://schemas.openxmlformats.org/drawingml/2006/table">
            <a:tbl>
              <a:tblPr>
                <a:tableStyleId>{616DA210-FB5B-4158-B5E0-FEB733F419BA}</a:tableStyleId>
              </a:tblPr>
              <a:tblGrid>
                <a:gridCol w="2073698">
                  <a:extLst>
                    <a:ext uri="{9D8B030D-6E8A-4147-A177-3AD203B41FA5}">
                      <a16:colId xmlns:a16="http://schemas.microsoft.com/office/drawing/2014/main" val="380956164"/>
                    </a:ext>
                  </a:extLst>
                </a:gridCol>
                <a:gridCol w="2073698">
                  <a:extLst>
                    <a:ext uri="{9D8B030D-6E8A-4147-A177-3AD203B41FA5}">
                      <a16:colId xmlns:a16="http://schemas.microsoft.com/office/drawing/2014/main" val="3826807578"/>
                    </a:ext>
                  </a:extLst>
                </a:gridCol>
                <a:gridCol w="2073698">
                  <a:extLst>
                    <a:ext uri="{9D8B030D-6E8A-4147-A177-3AD203B41FA5}">
                      <a16:colId xmlns:a16="http://schemas.microsoft.com/office/drawing/2014/main" val="71529113"/>
                    </a:ext>
                  </a:extLst>
                </a:gridCol>
                <a:gridCol w="1457087">
                  <a:extLst>
                    <a:ext uri="{9D8B030D-6E8A-4147-A177-3AD203B41FA5}">
                      <a16:colId xmlns:a16="http://schemas.microsoft.com/office/drawing/2014/main" val="1006521488"/>
                    </a:ext>
                  </a:extLst>
                </a:gridCol>
                <a:gridCol w="2601941">
                  <a:extLst>
                    <a:ext uri="{9D8B030D-6E8A-4147-A177-3AD203B41FA5}">
                      <a16:colId xmlns:a16="http://schemas.microsoft.com/office/drawing/2014/main" val="418568322"/>
                    </a:ext>
                  </a:extLst>
                </a:gridCol>
              </a:tblGrid>
              <a:tr h="342900">
                <a:tc>
                  <a:txBody>
                    <a:bodyPr/>
                    <a:lstStyle/>
                    <a:p>
                      <a:pPr marL="0" algn="l" defTabSz="914400" rtl="0" eaLnBrk="1" latinLnBrk="0" hangingPunct="1">
                        <a:buNone/>
                      </a:pPr>
                      <a:r>
                        <a:rPr lang="en-US" sz="2000" kern="1200" dirty="0">
                          <a:solidFill>
                            <a:schemeClr val="tx1"/>
                          </a:solidFill>
                          <a:effectLst/>
                          <a:latin typeface="+mn-lt"/>
                          <a:ea typeface="+mn-ea"/>
                          <a:cs typeface="+mn-cs"/>
                        </a:rPr>
                        <a:t>Name</a:t>
                      </a:r>
                      <a:endParaRPr lang="en-GB" sz="2000" kern="1200" dirty="0">
                        <a:solidFill>
                          <a:schemeClr val="tx1"/>
                        </a:solidFill>
                        <a:effectLst/>
                        <a:latin typeface="+mn-lt"/>
                        <a:ea typeface="+mn-ea"/>
                        <a:cs typeface="+mn-cs"/>
                      </a:endParaRPr>
                    </a:p>
                  </a:txBody>
                  <a:tcPr marL="68580" marR="68580" marT="0" marB="0"/>
                </a:tc>
                <a:tc>
                  <a:txBody>
                    <a:bodyPr/>
                    <a:lstStyle/>
                    <a:p>
                      <a:pPr>
                        <a:buNone/>
                      </a:pPr>
                      <a:r>
                        <a:rPr lang="en-US" sz="2000" dirty="0">
                          <a:effectLst/>
                        </a:rPr>
                        <a:t>Affiliations</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2000">
                          <a:effectLst/>
                        </a:rPr>
                        <a:t>Address</a:t>
                      </a:r>
                      <a:endParaRPr lang="en-GB"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2000">
                          <a:effectLst/>
                        </a:rPr>
                        <a:t>Phone</a:t>
                      </a:r>
                      <a:endParaRPr lang="en-GB"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2000">
                          <a:effectLst/>
                        </a:rPr>
                        <a:t>email</a:t>
                      </a:r>
                      <a:endParaRPr lang="en-GB" sz="1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2639620"/>
                  </a:ext>
                </a:extLst>
              </a:tr>
              <a:tr h="342900">
                <a:tc>
                  <a:txBody>
                    <a:bodyPr/>
                    <a:lstStyle/>
                    <a:p>
                      <a:pPr>
                        <a:buNone/>
                      </a:pPr>
                      <a:r>
                        <a:rPr lang="en-US" sz="1600" dirty="0">
                          <a:effectLst/>
                        </a:rPr>
                        <a:t>Mohamed Islim</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pureLiFi</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 </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 </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500" u="sng" dirty="0">
                          <a:solidFill>
                            <a:schemeClr val="tx1"/>
                          </a:solidFill>
                          <a:effectLst/>
                        </a:rPr>
                        <a:t>Mohamed.Islim@purelifi.com</a:t>
                      </a:r>
                      <a:endParaRPr lang="en-GB" sz="1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33569954"/>
                  </a:ext>
                </a:extLst>
              </a:tr>
              <a:tr h="342900">
                <a:tc>
                  <a:txBody>
                    <a:bodyPr/>
                    <a:lstStyle/>
                    <a:p>
                      <a:pPr>
                        <a:buNone/>
                      </a:pPr>
                      <a:r>
                        <a:rPr lang="en-US" sz="1600" dirty="0">
                          <a:effectLst/>
                        </a:rPr>
                        <a:t>Cheng Chen</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pureLiFi</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 </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 </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500" u="sng" dirty="0">
                          <a:solidFill>
                            <a:schemeClr val="tx1"/>
                          </a:solidFill>
                          <a:effectLst/>
                          <a:hlinkClick r:id="rId3">
                            <a:extLst>
                              <a:ext uri="{A12FA001-AC4F-418D-AE19-62706E023703}">
                                <ahyp:hlinkClr xmlns:ahyp="http://schemas.microsoft.com/office/drawing/2018/hyperlinkcolor" val="tx"/>
                              </a:ext>
                            </a:extLst>
                          </a:hlinkClick>
                        </a:rPr>
                        <a:t>Cheng.Chen@purelifi.com</a:t>
                      </a:r>
                      <a:r>
                        <a:rPr lang="en-US" sz="1500" dirty="0">
                          <a:solidFill>
                            <a:schemeClr val="tx1"/>
                          </a:solidFill>
                          <a:effectLst/>
                        </a:rPr>
                        <a:t> </a:t>
                      </a:r>
                      <a:endParaRPr lang="en-GB" sz="1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92760555"/>
                  </a:ext>
                </a:extLst>
              </a:tr>
              <a:tr h="342900">
                <a:tc>
                  <a:txBody>
                    <a:bodyPr/>
                    <a:lstStyle/>
                    <a:p>
                      <a:pPr>
                        <a:buNone/>
                      </a:pPr>
                      <a:r>
                        <a:rPr lang="en-US" sz="1600" dirty="0">
                          <a:effectLst/>
                        </a:rPr>
                        <a:t>Mostafa Afgani</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pureLiFi</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 </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600" dirty="0">
                          <a:effectLst/>
                        </a:rPr>
                        <a:t> </a:t>
                      </a:r>
                      <a:endParaRPr lang="en-GB"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en-US" sz="1500" u="sng" dirty="0">
                          <a:solidFill>
                            <a:schemeClr val="tx1"/>
                          </a:solidFill>
                          <a:effectLst/>
                        </a:rPr>
                        <a:t>Mostafa.Afgani@purelifi.com</a:t>
                      </a:r>
                      <a:endParaRPr lang="en-GB" sz="1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25172947"/>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0347B-5F8D-E545-878E-29A2FA03AE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D2C922-4326-94DB-06CC-C5E2192F645F}"/>
              </a:ext>
            </a:extLst>
          </p:cNvPr>
          <p:cNvSpPr>
            <a:spLocks noGrp="1"/>
          </p:cNvSpPr>
          <p:nvPr>
            <p:ph type="title"/>
          </p:nvPr>
        </p:nvSpPr>
        <p:spPr>
          <a:xfrm>
            <a:off x="-193376" y="692696"/>
            <a:ext cx="12385376" cy="977080"/>
          </a:xfrm>
        </p:spPr>
        <p:txBody>
          <a:bodyPr/>
          <a:lstStyle/>
          <a:p>
            <a:r>
              <a:rPr lang="en-GB" dirty="0"/>
              <a:t>Multi-optical bands MLO vs. Multi-optical </a:t>
            </a:r>
            <a:br>
              <a:rPr lang="en-GB" dirty="0"/>
            </a:br>
            <a:r>
              <a:rPr lang="en-GB" dirty="0"/>
              <a:t>bands spatial multiplexing</a:t>
            </a:r>
          </a:p>
        </p:txBody>
      </p:sp>
      <p:sp>
        <p:nvSpPr>
          <p:cNvPr id="4" name="Slide Number Placeholder 3">
            <a:extLst>
              <a:ext uri="{FF2B5EF4-FFF2-40B4-BE49-F238E27FC236}">
                <a16:creationId xmlns:a16="http://schemas.microsoft.com/office/drawing/2014/main" id="{C481A77B-B898-6473-9FC9-75C04797F35D}"/>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9CDB75FE-B76F-6BF7-9B0B-DAC32D90C67A}"/>
              </a:ext>
            </a:extLst>
          </p:cNvPr>
          <p:cNvSpPr>
            <a:spLocks noGrp="1"/>
          </p:cNvSpPr>
          <p:nvPr>
            <p:ph type="ftr" idx="14"/>
          </p:nvPr>
        </p:nvSpPr>
        <p:spPr/>
        <p:txBody>
          <a:bodyPr/>
          <a:lstStyle/>
          <a:p>
            <a:r>
              <a:rPr lang="en-GB"/>
              <a:t>Mohamed Islim, pureLiFi</a:t>
            </a:r>
            <a:endParaRPr lang="en-GB" dirty="0"/>
          </a:p>
        </p:txBody>
      </p:sp>
      <p:sp>
        <p:nvSpPr>
          <p:cNvPr id="6" name="内容占位符 5">
            <a:extLst>
              <a:ext uri="{FF2B5EF4-FFF2-40B4-BE49-F238E27FC236}">
                <a16:creationId xmlns:a16="http://schemas.microsoft.com/office/drawing/2014/main" id="{E0355064-E97A-C8ED-A266-CC14C93C5E5B}"/>
              </a:ext>
            </a:extLst>
          </p:cNvPr>
          <p:cNvSpPr>
            <a:spLocks noGrp="1"/>
          </p:cNvSpPr>
          <p:nvPr>
            <p:ph idx="1"/>
          </p:nvPr>
        </p:nvSpPr>
        <p:spPr>
          <a:xfrm>
            <a:off x="407368" y="1832919"/>
            <a:ext cx="10729192" cy="3612305"/>
          </a:xfrm>
        </p:spPr>
        <p:txBody>
          <a:bodyPr/>
          <a:lstStyle/>
          <a:p>
            <a:pPr>
              <a:buFont typeface="Arial" panose="020B0604020202020204" pitchFamily="34" charset="0"/>
              <a:buChar char="•"/>
            </a:pPr>
            <a:r>
              <a:rPr lang="en-GB" altLang="zh-CN" b="0" dirty="0"/>
              <a:t>Regardless MLO or spatial multiplexing, the maximum number of parallel data transmission channels are mainly restricted by the number of </a:t>
            </a:r>
            <a:r>
              <a:rPr lang="en-GB" altLang="zh-CN" b="0" dirty="0" err="1"/>
              <a:t>WiFi</a:t>
            </a:r>
            <a:r>
              <a:rPr lang="en-GB" altLang="zh-CN" b="0" dirty="0"/>
              <a:t> radios.</a:t>
            </a:r>
          </a:p>
          <a:p>
            <a:pPr>
              <a:buFont typeface="Arial" panose="020B0604020202020204" pitchFamily="34" charset="0"/>
              <a:buChar char="•"/>
            </a:pPr>
            <a:r>
              <a:rPr lang="en-GB" altLang="zh-CN" b="0" dirty="0"/>
              <a:t>With the same number of </a:t>
            </a:r>
            <a:r>
              <a:rPr lang="en-GB" altLang="zh-CN" b="0" dirty="0" err="1"/>
              <a:t>WiFi</a:t>
            </a:r>
            <a:r>
              <a:rPr lang="en-GB" altLang="zh-CN" b="0" dirty="0"/>
              <a:t> radios, maximum number of MLO links is three and the maximum bandwidth on 5GHz and 2.4GHz bands are 160MHz and 40MHz, respectively.</a:t>
            </a:r>
          </a:p>
          <a:p>
            <a:pPr>
              <a:buFont typeface="Arial" panose="020B0604020202020204" pitchFamily="34" charset="0"/>
              <a:buChar char="•"/>
            </a:pPr>
            <a:r>
              <a:rPr lang="en-GB" altLang="zh-CN" b="0" dirty="0"/>
              <a:t>Diversity gain is also achievable via MIMO scenario with number of SS smaller than the MIMO channel size.</a:t>
            </a:r>
          </a:p>
          <a:p>
            <a:pPr>
              <a:buFont typeface="Arial" panose="020B0604020202020204" pitchFamily="34" charset="0"/>
              <a:buChar char="•"/>
            </a:pPr>
            <a:endParaRPr lang="en-GB" altLang="zh-CN" b="0" dirty="0"/>
          </a:p>
          <a:p>
            <a:pPr>
              <a:buFont typeface="Arial" panose="020B0604020202020204" pitchFamily="34" charset="0"/>
              <a:buChar char="•"/>
            </a:pPr>
            <a:endParaRPr lang="en-GB" altLang="zh-CN" b="0" dirty="0"/>
          </a:p>
        </p:txBody>
      </p:sp>
      <p:sp>
        <p:nvSpPr>
          <p:cNvPr id="3" name="Rectangle 2">
            <a:extLst>
              <a:ext uri="{FF2B5EF4-FFF2-40B4-BE49-F238E27FC236}">
                <a16:creationId xmlns:a16="http://schemas.microsoft.com/office/drawing/2014/main" id="{9B3F83A3-9EBF-2377-60B5-B880D0CDFBFB}"/>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Tree>
    <p:extLst>
      <p:ext uri="{BB962C8B-B14F-4D97-AF65-F5344CB8AC3E}">
        <p14:creationId xmlns:p14="http://schemas.microsoft.com/office/powerpoint/2010/main" val="3374462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FCBB-C926-2A0C-8ABE-4B95EC79AE92}"/>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96A994F8-3908-8D21-CCE7-B61DB6B44A8A}"/>
              </a:ext>
            </a:extLst>
          </p:cNvPr>
          <p:cNvSpPr>
            <a:spLocks noGrp="1"/>
          </p:cNvSpPr>
          <p:nvPr>
            <p:ph idx="1"/>
          </p:nvPr>
        </p:nvSpPr>
        <p:spPr>
          <a:xfrm>
            <a:off x="914401" y="1763570"/>
            <a:ext cx="10361084" cy="4113213"/>
          </a:xfrm>
        </p:spPr>
        <p:txBody>
          <a:bodyPr/>
          <a:lstStyle/>
          <a:p>
            <a:pPr>
              <a:buFont typeface="Arial" panose="020B0604020202020204" pitchFamily="34" charset="0"/>
              <a:buChar char="•"/>
            </a:pPr>
            <a:r>
              <a:rPr lang="en-GB" b="0" dirty="0"/>
              <a:t>Multi-optical band support offers little benefit; wavelength diversity is weak for short-range links.</a:t>
            </a:r>
          </a:p>
          <a:p>
            <a:pPr>
              <a:buFont typeface="Arial" panose="020B0604020202020204" pitchFamily="34" charset="0"/>
              <a:buChar char="•"/>
            </a:pPr>
            <a:r>
              <a:rPr lang="en-GB" b="0" dirty="0"/>
              <a:t>SWIR support is mainly </a:t>
            </a:r>
            <a:r>
              <a:rPr lang="en-GB" b="0" dirty="0" err="1"/>
              <a:t>defense</a:t>
            </a:r>
            <a:r>
              <a:rPr lang="en-GB" b="0" dirty="0"/>
              <a:t>-driven; NIR+SWIR offers little value when compared to stand-alone NIR.</a:t>
            </a:r>
          </a:p>
          <a:p>
            <a:pPr>
              <a:buFont typeface="Arial" panose="020B0604020202020204" pitchFamily="34" charset="0"/>
              <a:buChar char="•"/>
            </a:pPr>
            <a:r>
              <a:rPr lang="en-GB" b="0" dirty="0"/>
              <a:t>ELC links are less contended and thus offers higher-throughput; RF links are more congested but more reliable; MLO can enable us to have support both links in 11br.</a:t>
            </a:r>
          </a:p>
          <a:p>
            <a:pPr>
              <a:buFont typeface="Arial" panose="020B0604020202020204" pitchFamily="34" charset="0"/>
              <a:buChar char="•"/>
            </a:pPr>
            <a:r>
              <a:rPr lang="en-GB" b="0" dirty="0"/>
              <a:t>Complexity vs. benefit trade-off: multi-band MLO ELC adds significant overhead without clear use cases. </a:t>
            </a:r>
          </a:p>
          <a:p>
            <a:pPr>
              <a:buFont typeface="Arial" panose="020B0604020202020204" pitchFamily="34" charset="0"/>
              <a:buChar char="•"/>
            </a:pPr>
            <a:r>
              <a:rPr lang="en-GB" b="0" dirty="0"/>
              <a:t>Utilising the wavelength, space, and frequency multiplexing is more efficient for boosting data rates.</a:t>
            </a:r>
          </a:p>
        </p:txBody>
      </p:sp>
      <p:sp>
        <p:nvSpPr>
          <p:cNvPr id="4" name="Slide Number Placeholder 3">
            <a:extLst>
              <a:ext uri="{FF2B5EF4-FFF2-40B4-BE49-F238E27FC236}">
                <a16:creationId xmlns:a16="http://schemas.microsoft.com/office/drawing/2014/main" id="{B1089E6E-99D7-8E74-ABA0-A06444DAE433}"/>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36399F1D-5BC0-954F-9F12-1D7EBC25A268}"/>
              </a:ext>
            </a:extLst>
          </p:cNvPr>
          <p:cNvSpPr>
            <a:spLocks noGrp="1"/>
          </p:cNvSpPr>
          <p:nvPr>
            <p:ph type="ftr" idx="14"/>
          </p:nvPr>
        </p:nvSpPr>
        <p:spPr/>
        <p:txBody>
          <a:bodyPr/>
          <a:lstStyle/>
          <a:p>
            <a:r>
              <a:rPr lang="en-GB"/>
              <a:t>Mohamed Islim, pureLiFi</a:t>
            </a:r>
            <a:endParaRPr lang="en-GB" dirty="0"/>
          </a:p>
        </p:txBody>
      </p:sp>
      <p:sp>
        <p:nvSpPr>
          <p:cNvPr id="6" name="Rectangle 2">
            <a:extLst>
              <a:ext uri="{FF2B5EF4-FFF2-40B4-BE49-F238E27FC236}">
                <a16:creationId xmlns:a16="http://schemas.microsoft.com/office/drawing/2014/main" id="{7FE44557-FA1B-A155-0531-11ECD32A17CF}"/>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Tree>
    <p:extLst>
      <p:ext uri="{BB962C8B-B14F-4D97-AF65-F5344CB8AC3E}">
        <p14:creationId xmlns:p14="http://schemas.microsoft.com/office/powerpoint/2010/main" val="2361048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5" name="Footer Placeholder 4"/>
          <p:cNvSpPr>
            <a:spLocks noGrp="1"/>
          </p:cNvSpPr>
          <p:nvPr>
            <p:ph type="ftr" idx="14"/>
          </p:nvPr>
        </p:nvSpPr>
        <p:spPr/>
        <p:txBody>
          <a:bodyPr/>
          <a:lstStyle/>
          <a:p>
            <a:r>
              <a:rPr lang="en-GB" dirty="0"/>
              <a:t>Mohamed Islim, pureLiFi</a:t>
            </a:r>
          </a:p>
        </p:txBody>
      </p:sp>
      <p:sp>
        <p:nvSpPr>
          <p:cNvPr id="2" name="Slide Number Placeholder 1">
            <a:extLst>
              <a:ext uri="{FF2B5EF4-FFF2-40B4-BE49-F238E27FC236}">
                <a16:creationId xmlns:a16="http://schemas.microsoft.com/office/drawing/2014/main" id="{E0445868-DCFF-C75F-4CEB-B2C3561D0EC0}"/>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6" name="Rectangle 2">
            <a:extLst>
              <a:ext uri="{FF2B5EF4-FFF2-40B4-BE49-F238E27FC236}">
                <a16:creationId xmlns:a16="http://schemas.microsoft.com/office/drawing/2014/main" id="{B904C7E2-8E41-3B24-8DC8-2EED5F64D2A9}"/>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
        <p:nvSpPr>
          <p:cNvPr id="3" name="Rectangle 2">
            <a:extLst>
              <a:ext uri="{FF2B5EF4-FFF2-40B4-BE49-F238E27FC236}">
                <a16:creationId xmlns:a16="http://schemas.microsoft.com/office/drawing/2014/main" id="{B8D952BD-92B5-B876-D070-D223290D2BD0}"/>
              </a:ext>
            </a:extLst>
          </p:cNvPr>
          <p:cNvSpPr>
            <a:spLocks noGrp="1" noChangeArrowheads="1"/>
          </p:cNvSpPr>
          <p:nvPr/>
        </p:nvSpPr>
        <p:spPr bwMode="auto">
          <a:xfrm>
            <a:off x="893217" y="1628800"/>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lgn="just">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This presentation include </a:t>
            </a:r>
          </a:p>
          <a:p>
            <a:pPr marL="0" indent="0" algn="just">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 Discuss multiple optical band ELC use cases and the associated technical challenges</a:t>
            </a:r>
          </a:p>
          <a:p>
            <a:pPr marL="0" indent="0" algn="just">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 Discuss MLO use cases</a:t>
            </a:r>
          </a:p>
          <a:p>
            <a:pPr marL="0" indent="0" algn="just">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 Comparison between utilising MLO and spatial multiplexing for multi optical bands ELC.</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FD9B6-B820-8DC0-51BE-ABDED2702042}"/>
              </a:ext>
            </a:extLst>
          </p:cNvPr>
          <p:cNvSpPr>
            <a:spLocks noGrp="1"/>
          </p:cNvSpPr>
          <p:nvPr>
            <p:ph type="title"/>
          </p:nvPr>
        </p:nvSpPr>
        <p:spPr/>
        <p:txBody>
          <a:bodyPr/>
          <a:lstStyle/>
          <a:p>
            <a:r>
              <a:rPr lang="en-GB" dirty="0"/>
              <a:t>Do we need multi-optical band ELC support?</a:t>
            </a:r>
          </a:p>
        </p:txBody>
      </p:sp>
      <p:sp>
        <p:nvSpPr>
          <p:cNvPr id="3" name="Content Placeholder 2">
            <a:extLst>
              <a:ext uri="{FF2B5EF4-FFF2-40B4-BE49-F238E27FC236}">
                <a16:creationId xmlns:a16="http://schemas.microsoft.com/office/drawing/2014/main" id="{A05F9B71-72C3-2AE2-CC51-E8C14526F6E3}"/>
              </a:ext>
            </a:extLst>
          </p:cNvPr>
          <p:cNvSpPr>
            <a:spLocks noGrp="1"/>
          </p:cNvSpPr>
          <p:nvPr>
            <p:ph idx="1"/>
          </p:nvPr>
        </p:nvSpPr>
        <p:spPr>
          <a:xfrm>
            <a:off x="914401" y="1751015"/>
            <a:ext cx="10361084" cy="4343400"/>
          </a:xfrm>
        </p:spPr>
        <p:txBody>
          <a:bodyPr/>
          <a:lstStyle/>
          <a:p>
            <a:pPr>
              <a:buFont typeface="Arial" panose="020B0604020202020204" pitchFamily="34" charset="0"/>
              <a:buChar char="•"/>
            </a:pPr>
            <a:r>
              <a:rPr lang="en-GB" altLang="zh-CN" sz="2000" b="0" dirty="0"/>
              <a:t>In underwater communications, visible light optical band (400 nm – 600 nm) is the only feasible option (</a:t>
            </a:r>
            <a:r>
              <a:rPr lang="en-GB" altLang="zh-CN" sz="2000" b="0" dirty="0">
                <a:hlinkClick r:id="rId2"/>
              </a:rPr>
              <a:t>11-24/1928</a:t>
            </a:r>
            <a:r>
              <a:rPr lang="en-GB" altLang="zh-CN" sz="2000" b="0" dirty="0"/>
              <a:t>). IR optical bands cannot propagate well. </a:t>
            </a:r>
          </a:p>
          <a:p>
            <a:pPr>
              <a:buFont typeface="Arial" panose="020B0604020202020204" pitchFamily="34" charset="0"/>
              <a:buChar char="•"/>
            </a:pPr>
            <a:r>
              <a:rPr lang="en-GB" altLang="zh-CN" sz="2000" b="0" dirty="0"/>
              <a:t>Utilising the Visible light optical band beside any of the other optical bands require Visible light uplink support which is undesired for end users. </a:t>
            </a:r>
          </a:p>
          <a:p>
            <a:pPr>
              <a:buFont typeface="Arial" panose="020B0604020202020204" pitchFamily="34" charset="0"/>
              <a:buChar char="•"/>
            </a:pPr>
            <a:r>
              <a:rPr lang="en-GB" sz="2000" b="0" dirty="0"/>
              <a:t>There are use cases where WDM is useful within the same optical band such as the green and blue optical bands support for the underwater applications (</a:t>
            </a:r>
            <a:r>
              <a:rPr lang="en-GB" sz="2000" b="0" dirty="0">
                <a:hlinkClick r:id="rId3"/>
              </a:rPr>
              <a:t>11-25/830</a:t>
            </a:r>
            <a:r>
              <a:rPr lang="en-GB" sz="2000" b="0" dirty="0"/>
              <a:t>).  These can be enabled using either MLO or MIMO.</a:t>
            </a:r>
          </a:p>
          <a:p>
            <a:pPr>
              <a:buFont typeface="Arial" panose="020B0604020202020204" pitchFamily="34" charset="0"/>
              <a:buChar char="•"/>
            </a:pPr>
            <a:r>
              <a:rPr lang="en-GB" sz="2000" b="0" dirty="0"/>
              <a:t>The NIR (800 nm - 100 nm) band has been utilised in IEEE 802.11bb and demonstrated in consumer, industrial, and defence applications (</a:t>
            </a:r>
            <a:r>
              <a:rPr lang="en-GB" sz="2000" b="0" dirty="0">
                <a:hlinkClick r:id="rId4"/>
              </a:rPr>
              <a:t>11-25/143</a:t>
            </a:r>
            <a:r>
              <a:rPr lang="en-GB" sz="2000" b="0" dirty="0"/>
              <a:t>). </a:t>
            </a:r>
          </a:p>
          <a:p>
            <a:pPr>
              <a:buFont typeface="Arial" panose="020B0604020202020204" pitchFamily="34" charset="0"/>
              <a:buChar char="•"/>
            </a:pPr>
            <a:r>
              <a:rPr lang="en-GB" sz="2000" b="0" dirty="0"/>
              <a:t>The main motivation behind the support of the SWIR band (1200 nm – 1600 nm) in ELC is to support defence applications, using any other optical band beside SWIR will increase the probability of detection and interception (</a:t>
            </a:r>
            <a:r>
              <a:rPr lang="en-GB" sz="2000" b="0" dirty="0">
                <a:hlinkClick r:id="rId5"/>
              </a:rPr>
              <a:t>11-25/1360</a:t>
            </a:r>
            <a:r>
              <a:rPr lang="en-GB" sz="2000" b="0" dirty="0"/>
              <a:t>). </a:t>
            </a:r>
          </a:p>
        </p:txBody>
      </p:sp>
      <p:sp>
        <p:nvSpPr>
          <p:cNvPr id="4" name="Slide Number Placeholder 3">
            <a:extLst>
              <a:ext uri="{FF2B5EF4-FFF2-40B4-BE49-F238E27FC236}">
                <a16:creationId xmlns:a16="http://schemas.microsoft.com/office/drawing/2014/main" id="{CCFA520B-D086-B075-C38A-4E0050B91D6E}"/>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6C0353B1-16AC-E82D-6C27-D616F29CFC7E}"/>
              </a:ext>
            </a:extLst>
          </p:cNvPr>
          <p:cNvSpPr>
            <a:spLocks noGrp="1"/>
          </p:cNvSpPr>
          <p:nvPr>
            <p:ph type="ftr" idx="14"/>
          </p:nvPr>
        </p:nvSpPr>
        <p:spPr/>
        <p:txBody>
          <a:bodyPr/>
          <a:lstStyle/>
          <a:p>
            <a:r>
              <a:rPr lang="en-GB" dirty="0"/>
              <a:t>Mohamed Islim, pureLiFi</a:t>
            </a:r>
          </a:p>
        </p:txBody>
      </p:sp>
      <p:sp>
        <p:nvSpPr>
          <p:cNvPr id="6" name="Rectangle 2">
            <a:extLst>
              <a:ext uri="{FF2B5EF4-FFF2-40B4-BE49-F238E27FC236}">
                <a16:creationId xmlns:a16="http://schemas.microsoft.com/office/drawing/2014/main" id="{C275E0B0-2F5D-8B0F-1A9C-2AFDBB74F296}"/>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Tree>
    <p:extLst>
      <p:ext uri="{BB962C8B-B14F-4D97-AF65-F5344CB8AC3E}">
        <p14:creationId xmlns:p14="http://schemas.microsoft.com/office/powerpoint/2010/main" val="2126836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C8C9B-9AF3-D0EB-1EFF-9620BB1A849B}"/>
              </a:ext>
            </a:extLst>
          </p:cNvPr>
          <p:cNvSpPr>
            <a:spLocks noGrp="1"/>
          </p:cNvSpPr>
          <p:nvPr>
            <p:ph type="title"/>
          </p:nvPr>
        </p:nvSpPr>
        <p:spPr/>
        <p:txBody>
          <a:bodyPr/>
          <a:lstStyle/>
          <a:p>
            <a:r>
              <a:rPr lang="en-GB" dirty="0"/>
              <a:t>What about NIR+SWIR?</a:t>
            </a:r>
          </a:p>
        </p:txBody>
      </p:sp>
      <p:sp>
        <p:nvSpPr>
          <p:cNvPr id="3" name="Content Placeholder 2">
            <a:extLst>
              <a:ext uri="{FF2B5EF4-FFF2-40B4-BE49-F238E27FC236}">
                <a16:creationId xmlns:a16="http://schemas.microsoft.com/office/drawing/2014/main" id="{E804ADD7-7D5A-BF85-9F5B-2A3CBBA0583C}"/>
              </a:ext>
            </a:extLst>
          </p:cNvPr>
          <p:cNvSpPr>
            <a:spLocks noGrp="1"/>
          </p:cNvSpPr>
          <p:nvPr>
            <p:ph idx="1"/>
          </p:nvPr>
        </p:nvSpPr>
        <p:spPr/>
        <p:txBody>
          <a:bodyPr/>
          <a:lstStyle/>
          <a:p>
            <a:r>
              <a:rPr lang="en-GB" b="0" dirty="0"/>
              <a:t>The use of NIR + SWIR in industrial or consumer use-cases is possible technically.</a:t>
            </a:r>
          </a:p>
          <a:p>
            <a:r>
              <a:rPr lang="en-GB" b="0" dirty="0"/>
              <a:t>However, this is unlikely to due to a few reasons:</a:t>
            </a:r>
          </a:p>
          <a:p>
            <a:pPr>
              <a:buFont typeface="Arial" panose="020B0604020202020204" pitchFamily="34" charset="0"/>
              <a:buChar char="•"/>
            </a:pPr>
            <a:r>
              <a:rPr lang="en-GB" b="0" dirty="0"/>
              <a:t>SWIR components are more expensive and have technical challenges such as smaller size detector and lower APD gain compared to NIR detectors. </a:t>
            </a:r>
          </a:p>
          <a:p>
            <a:pPr>
              <a:buFont typeface="Arial" panose="020B0604020202020204" pitchFamily="34" charset="0"/>
              <a:buChar char="•"/>
            </a:pPr>
            <a:r>
              <a:rPr lang="en-GB" b="0" dirty="0"/>
              <a:t>System with OFEs of different wavelengths is generally more complex to design and implement (different material technology).</a:t>
            </a:r>
          </a:p>
          <a:p>
            <a:pPr>
              <a:buFont typeface="Arial" panose="020B0604020202020204" pitchFamily="34" charset="0"/>
              <a:buChar char="•"/>
            </a:pPr>
            <a:r>
              <a:rPr lang="en-GB" b="0" dirty="0"/>
              <a:t>There are more efficient ways to form orthogonal channels in the space, intra-optical band wavelength, and frequency domains.</a:t>
            </a:r>
          </a:p>
          <a:p>
            <a:endParaRPr lang="en-GB" b="0" dirty="0"/>
          </a:p>
        </p:txBody>
      </p:sp>
      <p:sp>
        <p:nvSpPr>
          <p:cNvPr id="4" name="Slide Number Placeholder 3">
            <a:extLst>
              <a:ext uri="{FF2B5EF4-FFF2-40B4-BE49-F238E27FC236}">
                <a16:creationId xmlns:a16="http://schemas.microsoft.com/office/drawing/2014/main" id="{B355D3B1-A83A-8897-3481-0FBAAC762659}"/>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BE92E282-74BB-2524-FD3F-77BDF470F0D8}"/>
              </a:ext>
            </a:extLst>
          </p:cNvPr>
          <p:cNvSpPr>
            <a:spLocks noGrp="1"/>
          </p:cNvSpPr>
          <p:nvPr>
            <p:ph type="ftr" idx="14"/>
          </p:nvPr>
        </p:nvSpPr>
        <p:spPr/>
        <p:txBody>
          <a:bodyPr/>
          <a:lstStyle/>
          <a:p>
            <a:r>
              <a:rPr lang="en-GB"/>
              <a:t>Mohamed Islim, pureLiFi</a:t>
            </a:r>
            <a:endParaRPr lang="en-GB" dirty="0"/>
          </a:p>
        </p:txBody>
      </p:sp>
      <p:sp>
        <p:nvSpPr>
          <p:cNvPr id="6" name="Rectangle 2">
            <a:extLst>
              <a:ext uri="{FF2B5EF4-FFF2-40B4-BE49-F238E27FC236}">
                <a16:creationId xmlns:a16="http://schemas.microsoft.com/office/drawing/2014/main" id="{C063CD8F-DD32-98FA-AD24-4635A34C6104}"/>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Tree>
    <p:extLst>
      <p:ext uri="{BB962C8B-B14F-4D97-AF65-F5344CB8AC3E}">
        <p14:creationId xmlns:p14="http://schemas.microsoft.com/office/powerpoint/2010/main" val="2446527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40A30-0C05-B493-3392-89CBBBE011AF}"/>
              </a:ext>
            </a:extLst>
          </p:cNvPr>
          <p:cNvSpPr>
            <a:spLocks noGrp="1"/>
          </p:cNvSpPr>
          <p:nvPr>
            <p:ph type="title"/>
          </p:nvPr>
        </p:nvSpPr>
        <p:spPr/>
        <p:txBody>
          <a:bodyPr/>
          <a:lstStyle/>
          <a:p>
            <a:r>
              <a:rPr lang="en-GB" dirty="0"/>
              <a:t>Technical challenges to consider when discussing multiple optical bands support in ELC</a:t>
            </a:r>
          </a:p>
        </p:txBody>
      </p:sp>
      <p:sp>
        <p:nvSpPr>
          <p:cNvPr id="3" name="Content Placeholder 2">
            <a:extLst>
              <a:ext uri="{FF2B5EF4-FFF2-40B4-BE49-F238E27FC236}">
                <a16:creationId xmlns:a16="http://schemas.microsoft.com/office/drawing/2014/main" id="{0D9F6AB7-B9CB-17BB-A417-60AC7ED6CB4A}"/>
              </a:ext>
            </a:extLst>
          </p:cNvPr>
          <p:cNvSpPr>
            <a:spLocks noGrp="1"/>
          </p:cNvSpPr>
          <p:nvPr>
            <p:ph idx="1"/>
          </p:nvPr>
        </p:nvSpPr>
        <p:spPr/>
        <p:txBody>
          <a:bodyPr/>
          <a:lstStyle/>
          <a:p>
            <a:pPr>
              <a:buFont typeface="Arial" panose="020B0604020202020204" pitchFamily="34" charset="0"/>
              <a:buChar char="•"/>
            </a:pPr>
            <a:r>
              <a:rPr lang="en-GB" altLang="zh-CN" b="0" dirty="0"/>
              <a:t>The multiple optical band transceivers are based on different material technologies (</a:t>
            </a:r>
            <a:r>
              <a:rPr lang="en-GB" altLang="zh-CN" b="0" dirty="0" err="1"/>
              <a:t>GaN</a:t>
            </a:r>
            <a:r>
              <a:rPr lang="en-GB" altLang="zh-CN" b="0" dirty="0"/>
              <a:t> and Si for VIS, GaAs and Si for NIR, </a:t>
            </a:r>
            <a:r>
              <a:rPr lang="en-GB" altLang="zh-CN" b="0" dirty="0" err="1"/>
              <a:t>InGaAsa</a:t>
            </a:r>
            <a:r>
              <a:rPr lang="en-GB" altLang="zh-CN" b="0" dirty="0"/>
              <a:t> and InP for SWIR).</a:t>
            </a:r>
          </a:p>
          <a:p>
            <a:pPr>
              <a:buFont typeface="Arial" panose="020B0604020202020204" pitchFamily="34" charset="0"/>
              <a:buChar char="•"/>
            </a:pPr>
            <a:endParaRPr lang="en-GB" b="0" dirty="0"/>
          </a:p>
          <a:p>
            <a:pPr>
              <a:buFont typeface="Arial" panose="020B0604020202020204" pitchFamily="34" charset="0"/>
              <a:buChar char="•"/>
            </a:pPr>
            <a:r>
              <a:rPr lang="en-GB" b="0" dirty="0"/>
              <a:t>Increased signalling and channel mapping complexity: the group has discussed two vehicles that could enable multi-optical band ELC support </a:t>
            </a:r>
          </a:p>
          <a:p>
            <a:pPr lvl="1">
              <a:buFont typeface="Arial" panose="020B0604020202020204" pitchFamily="34" charset="0"/>
              <a:buChar char="•"/>
            </a:pPr>
            <a:r>
              <a:rPr lang="en-GB" dirty="0"/>
              <a:t>Fixed and unique channel mapping (</a:t>
            </a:r>
            <a:r>
              <a:rPr lang="en-GB" dirty="0">
                <a:hlinkClick r:id="rId2"/>
              </a:rPr>
              <a:t>11-25/1076</a:t>
            </a:r>
            <a:r>
              <a:rPr lang="en-GB" dirty="0"/>
              <a:t>). </a:t>
            </a:r>
          </a:p>
          <a:p>
            <a:pPr lvl="1">
              <a:buFont typeface="Arial" panose="020B0604020202020204" pitchFamily="34" charset="0"/>
              <a:buChar char="•"/>
            </a:pPr>
            <a:r>
              <a:rPr lang="en-GB" dirty="0"/>
              <a:t>Flexible mapping with channel information conveyed in MAC (</a:t>
            </a:r>
            <a:r>
              <a:rPr lang="en-GB" dirty="0">
                <a:hlinkClick r:id="rId3"/>
              </a:rPr>
              <a:t>11-25/1648</a:t>
            </a:r>
            <a:r>
              <a:rPr lang="en-GB" dirty="0"/>
              <a:t>).</a:t>
            </a:r>
          </a:p>
          <a:p>
            <a:pPr lvl="2">
              <a:buFont typeface="Arial" panose="020B0604020202020204" pitchFamily="34" charset="0"/>
              <a:buChar char="•"/>
            </a:pPr>
            <a:r>
              <a:rPr lang="en-GB" dirty="0"/>
              <a:t>Increases the burden of implementation</a:t>
            </a:r>
          </a:p>
          <a:p>
            <a:pPr lvl="2">
              <a:buFont typeface="Arial" panose="020B0604020202020204" pitchFamily="34" charset="0"/>
              <a:buChar char="•"/>
            </a:pPr>
            <a:r>
              <a:rPr lang="en-GB" dirty="0"/>
              <a:t>Require a common channel to establish bootstrapping</a:t>
            </a:r>
          </a:p>
          <a:p>
            <a:pPr lvl="2">
              <a:buFont typeface="Arial" panose="020B0604020202020204" pitchFamily="34" charset="0"/>
              <a:buChar char="•"/>
            </a:pPr>
            <a:r>
              <a:rPr lang="en-GB" b="0" dirty="0"/>
              <a:t>Stringent requirement on the RF to IF signal converters</a:t>
            </a:r>
          </a:p>
          <a:p>
            <a:endParaRPr lang="en-GB" dirty="0"/>
          </a:p>
        </p:txBody>
      </p:sp>
      <p:sp>
        <p:nvSpPr>
          <p:cNvPr id="4" name="Slide Number Placeholder 3">
            <a:extLst>
              <a:ext uri="{FF2B5EF4-FFF2-40B4-BE49-F238E27FC236}">
                <a16:creationId xmlns:a16="http://schemas.microsoft.com/office/drawing/2014/main" id="{2512E625-2273-BA09-A5D1-E7255FF43883}"/>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B5F76712-015A-4B95-0A55-6B10601AB2B1}"/>
              </a:ext>
            </a:extLst>
          </p:cNvPr>
          <p:cNvSpPr>
            <a:spLocks noGrp="1"/>
          </p:cNvSpPr>
          <p:nvPr>
            <p:ph type="ftr" idx="14"/>
          </p:nvPr>
        </p:nvSpPr>
        <p:spPr/>
        <p:txBody>
          <a:bodyPr/>
          <a:lstStyle/>
          <a:p>
            <a:r>
              <a:rPr lang="en-GB"/>
              <a:t>Mohamed Islim, pureLiFi</a:t>
            </a:r>
            <a:endParaRPr lang="en-GB" dirty="0"/>
          </a:p>
        </p:txBody>
      </p:sp>
      <p:sp>
        <p:nvSpPr>
          <p:cNvPr id="6" name="Rectangle 2">
            <a:extLst>
              <a:ext uri="{FF2B5EF4-FFF2-40B4-BE49-F238E27FC236}">
                <a16:creationId xmlns:a16="http://schemas.microsoft.com/office/drawing/2014/main" id="{A05A5AB6-5F54-2186-7048-C34E3E7F7B7F}"/>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Tree>
    <p:extLst>
      <p:ext uri="{BB962C8B-B14F-4D97-AF65-F5344CB8AC3E}">
        <p14:creationId xmlns:p14="http://schemas.microsoft.com/office/powerpoint/2010/main" val="640493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E0290-676B-2621-72CF-EE19D91AA4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17DCFE-4C7D-6FCA-7BA1-B1F808A46296}"/>
              </a:ext>
            </a:extLst>
          </p:cNvPr>
          <p:cNvSpPr>
            <a:spLocks noGrp="1"/>
          </p:cNvSpPr>
          <p:nvPr>
            <p:ph type="title"/>
          </p:nvPr>
        </p:nvSpPr>
        <p:spPr>
          <a:xfrm>
            <a:off x="-193376" y="692696"/>
            <a:ext cx="12385376" cy="504056"/>
          </a:xfrm>
        </p:spPr>
        <p:txBody>
          <a:bodyPr/>
          <a:lstStyle/>
          <a:p>
            <a:r>
              <a:rPr lang="en-GB" dirty="0"/>
              <a:t>ELC MLO use cases</a:t>
            </a:r>
          </a:p>
        </p:txBody>
      </p:sp>
      <p:sp>
        <p:nvSpPr>
          <p:cNvPr id="4" name="Slide Number Placeholder 3">
            <a:extLst>
              <a:ext uri="{FF2B5EF4-FFF2-40B4-BE49-F238E27FC236}">
                <a16:creationId xmlns:a16="http://schemas.microsoft.com/office/drawing/2014/main" id="{98513A14-0582-7C12-588B-D487270AE574}"/>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58DC2BFA-3746-6CF1-5380-07C578A02154}"/>
              </a:ext>
            </a:extLst>
          </p:cNvPr>
          <p:cNvSpPr>
            <a:spLocks noGrp="1"/>
          </p:cNvSpPr>
          <p:nvPr>
            <p:ph type="ftr" idx="14"/>
          </p:nvPr>
        </p:nvSpPr>
        <p:spPr/>
        <p:txBody>
          <a:bodyPr/>
          <a:lstStyle/>
          <a:p>
            <a:r>
              <a:rPr lang="en-GB"/>
              <a:t>Mohamed Islim, pureLiFi</a:t>
            </a:r>
            <a:endParaRPr lang="en-GB" dirty="0"/>
          </a:p>
        </p:txBody>
      </p:sp>
      <p:sp>
        <p:nvSpPr>
          <p:cNvPr id="6" name="内容占位符 5">
            <a:extLst>
              <a:ext uri="{FF2B5EF4-FFF2-40B4-BE49-F238E27FC236}">
                <a16:creationId xmlns:a16="http://schemas.microsoft.com/office/drawing/2014/main" id="{DA9FE7A9-EAF6-4A6D-8AF2-B390BFCEA02F}"/>
              </a:ext>
            </a:extLst>
          </p:cNvPr>
          <p:cNvSpPr>
            <a:spLocks noGrp="1"/>
          </p:cNvSpPr>
          <p:nvPr>
            <p:ph idx="1"/>
          </p:nvPr>
        </p:nvSpPr>
        <p:spPr>
          <a:xfrm>
            <a:off x="140483" y="2788117"/>
            <a:ext cx="7395677" cy="3247445"/>
          </a:xfrm>
        </p:spPr>
        <p:txBody>
          <a:bodyPr/>
          <a:lstStyle/>
          <a:p>
            <a:pPr>
              <a:buFont typeface="Arial" panose="020B0604020202020204" pitchFamily="34" charset="0"/>
              <a:buChar char="•"/>
            </a:pPr>
            <a:r>
              <a:rPr lang="en-GB" altLang="zh-CN" b="0" dirty="0"/>
              <a:t>There is no clear use case for MLO between ELC links with multiple optical bands</a:t>
            </a:r>
          </a:p>
          <a:p>
            <a:pPr lvl="1">
              <a:buFont typeface="Arial" panose="020B0604020202020204" pitchFamily="34" charset="0"/>
              <a:buChar char="•"/>
            </a:pPr>
            <a:r>
              <a:rPr lang="en-GB" altLang="zh-CN" dirty="0"/>
              <a:t>The propagation characteristics of optical signals in free space varies little with wavelength for short range link (&lt;100 m). Little wavelength diversity gain can be explored.</a:t>
            </a:r>
          </a:p>
          <a:p>
            <a:pPr lvl="1">
              <a:buFont typeface="Arial" panose="020B0604020202020204" pitchFamily="34" charset="0"/>
              <a:buChar char="•"/>
            </a:pPr>
            <a:r>
              <a:rPr lang="en-GB" dirty="0"/>
              <a:t>For simply boosting aggregate achievable data rate, WDM within the same optical band or forming multiplexing channels by exploring other dimensions (frequency/space) offer most efficient alternatives.</a:t>
            </a:r>
            <a:endParaRPr lang="en-GB" altLang="zh-CN" b="0" dirty="0"/>
          </a:p>
        </p:txBody>
      </p:sp>
      <p:pic>
        <p:nvPicPr>
          <p:cNvPr id="11" name="图片 10" descr="图示&#10;&#10;AI 生成的内容可能不正确。">
            <a:extLst>
              <a:ext uri="{FF2B5EF4-FFF2-40B4-BE49-F238E27FC236}">
                <a16:creationId xmlns:a16="http://schemas.microsoft.com/office/drawing/2014/main" id="{2AA3C7CA-0428-91DA-3037-4A7BE7CE0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6489" y="2492896"/>
            <a:ext cx="4225059" cy="3600400"/>
          </a:xfrm>
          <a:prstGeom prst="rect">
            <a:avLst/>
          </a:prstGeom>
        </p:spPr>
      </p:pic>
      <p:sp>
        <p:nvSpPr>
          <p:cNvPr id="15" name="文本框 14">
            <a:extLst>
              <a:ext uri="{FF2B5EF4-FFF2-40B4-BE49-F238E27FC236}">
                <a16:creationId xmlns:a16="http://schemas.microsoft.com/office/drawing/2014/main" id="{6E89B97B-F82E-01D2-E0E5-600E5552D7AB}"/>
              </a:ext>
            </a:extLst>
          </p:cNvPr>
          <p:cNvSpPr txBox="1"/>
          <p:nvPr/>
        </p:nvSpPr>
        <p:spPr>
          <a:xfrm>
            <a:off x="140483" y="1206928"/>
            <a:ext cx="11500133" cy="1141338"/>
          </a:xfrm>
          <a:prstGeom prst="rect">
            <a:avLst/>
          </a:prstGeom>
          <a:noFill/>
        </p:spPr>
        <p:txBody>
          <a:bodyPr wrap="square">
            <a:spAutoFit/>
          </a:bodyPr>
          <a:lstStyle/>
          <a:p>
            <a:pPr marL="342900" indent="-342900" eaLnBrk="1" hangingPunct="1">
              <a:spcBef>
                <a:spcPts val="600"/>
              </a:spcBef>
              <a:buFont typeface="Arial" panose="020B0604020202020204" pitchFamily="34" charset="0"/>
              <a:buChar char="•"/>
            </a:pPr>
            <a:r>
              <a:rPr lang="en-GB" altLang="zh-CN" dirty="0">
                <a:solidFill>
                  <a:srgbClr val="000000"/>
                </a:solidFill>
                <a:latin typeface="+mn-lt"/>
                <a:ea typeface="+mn-ea"/>
              </a:rPr>
              <a:t>There is a clear use case for MLO between RF links and ELC links</a:t>
            </a:r>
          </a:p>
          <a:p>
            <a:pPr lvl="1" eaLnBrk="1" hangingPunct="1">
              <a:spcBef>
                <a:spcPts val="500"/>
              </a:spcBef>
              <a:buFont typeface="Arial" panose="020B0604020202020204" pitchFamily="34" charset="0"/>
              <a:buChar char="•"/>
            </a:pPr>
            <a:r>
              <a:rPr lang="en-GB" altLang="zh-CN" sz="2000" dirty="0">
                <a:solidFill>
                  <a:srgbClr val="000000"/>
                </a:solidFill>
                <a:latin typeface="+mn-lt"/>
                <a:ea typeface="+mn-ea"/>
              </a:rPr>
              <a:t>In the case of heavy traffic wireless broadband services, ELC links experience less contention and can achieve high data rate, while links on RF channels are more congested but ensure link reliability.</a:t>
            </a:r>
          </a:p>
        </p:txBody>
      </p:sp>
      <p:sp>
        <p:nvSpPr>
          <p:cNvPr id="3" name="Rectangle 2">
            <a:extLst>
              <a:ext uri="{FF2B5EF4-FFF2-40B4-BE49-F238E27FC236}">
                <a16:creationId xmlns:a16="http://schemas.microsoft.com/office/drawing/2014/main" id="{612A0EFA-0345-BFA6-3A52-21614923C6F9}"/>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Tree>
    <p:extLst>
      <p:ext uri="{BB962C8B-B14F-4D97-AF65-F5344CB8AC3E}">
        <p14:creationId xmlns:p14="http://schemas.microsoft.com/office/powerpoint/2010/main" val="143526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1A015-AF36-F01D-1E5C-07D3838DA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ECD338-656B-48E2-86C2-1324CA466C9B}"/>
              </a:ext>
            </a:extLst>
          </p:cNvPr>
          <p:cNvSpPr>
            <a:spLocks noGrp="1"/>
          </p:cNvSpPr>
          <p:nvPr>
            <p:ph type="title"/>
          </p:nvPr>
        </p:nvSpPr>
        <p:spPr>
          <a:xfrm>
            <a:off x="-193376" y="631379"/>
            <a:ext cx="12385376" cy="977080"/>
          </a:xfrm>
        </p:spPr>
        <p:txBody>
          <a:bodyPr/>
          <a:lstStyle/>
          <a:p>
            <a:r>
              <a:rPr lang="en-GB" dirty="0"/>
              <a:t>Multi-optical bands MLO impact on channel mapping </a:t>
            </a:r>
          </a:p>
        </p:txBody>
      </p:sp>
      <p:sp>
        <p:nvSpPr>
          <p:cNvPr id="4" name="Slide Number Placeholder 3">
            <a:extLst>
              <a:ext uri="{FF2B5EF4-FFF2-40B4-BE49-F238E27FC236}">
                <a16:creationId xmlns:a16="http://schemas.microsoft.com/office/drawing/2014/main" id="{B7916CC9-84A8-153D-6B52-144349449016}"/>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BCACE896-EEA5-C621-FAB0-71A40DC60CFE}"/>
              </a:ext>
            </a:extLst>
          </p:cNvPr>
          <p:cNvSpPr>
            <a:spLocks noGrp="1"/>
          </p:cNvSpPr>
          <p:nvPr>
            <p:ph type="ftr" idx="14"/>
          </p:nvPr>
        </p:nvSpPr>
        <p:spPr/>
        <p:txBody>
          <a:bodyPr/>
          <a:lstStyle/>
          <a:p>
            <a:r>
              <a:rPr lang="en-GB"/>
              <a:t>Mohamed Islim, pureLiFi</a:t>
            </a:r>
            <a:endParaRPr lang="en-GB" dirty="0"/>
          </a:p>
        </p:txBody>
      </p:sp>
      <p:sp>
        <p:nvSpPr>
          <p:cNvPr id="6" name="内容占位符 5">
            <a:extLst>
              <a:ext uri="{FF2B5EF4-FFF2-40B4-BE49-F238E27FC236}">
                <a16:creationId xmlns:a16="http://schemas.microsoft.com/office/drawing/2014/main" id="{53B52BBF-028D-2EA3-E1B3-11780770F0AB}"/>
              </a:ext>
            </a:extLst>
          </p:cNvPr>
          <p:cNvSpPr>
            <a:spLocks noGrp="1"/>
          </p:cNvSpPr>
          <p:nvPr>
            <p:ph idx="1"/>
          </p:nvPr>
        </p:nvSpPr>
        <p:spPr>
          <a:xfrm>
            <a:off x="407368" y="1667250"/>
            <a:ext cx="11089232" cy="5025081"/>
          </a:xfrm>
        </p:spPr>
        <p:txBody>
          <a:bodyPr/>
          <a:lstStyle/>
          <a:p>
            <a:pPr>
              <a:buFont typeface="Arial" panose="020B0604020202020204" pitchFamily="34" charset="0"/>
              <a:buChar char="•"/>
            </a:pPr>
            <a:r>
              <a:rPr lang="en-GB" altLang="zh-CN" sz="2200" b="0" dirty="0"/>
              <a:t>If the use of the three optical bands is defined mainly upon 6GHz </a:t>
            </a:r>
            <a:r>
              <a:rPr lang="en-GB" altLang="zh-CN" sz="2200" b="0" dirty="0" err="1"/>
              <a:t>WiFi</a:t>
            </a:r>
            <a:r>
              <a:rPr lang="en-GB" altLang="zh-CN" sz="2200" b="0" dirty="0"/>
              <a:t> band, MLO between them is not supported by the practically implemented protocol. Most of the MLO happens among different </a:t>
            </a:r>
            <a:r>
              <a:rPr lang="en-GB" altLang="zh-CN" sz="2200" b="0" dirty="0" err="1"/>
              <a:t>WiFi</a:t>
            </a:r>
            <a:r>
              <a:rPr lang="en-GB" altLang="zh-CN" sz="2200" b="0" dirty="0"/>
              <a:t> bands (2.4 GHz, 5 GHz and 6 GHz).</a:t>
            </a:r>
          </a:p>
          <a:p>
            <a:pPr>
              <a:buFont typeface="Arial" panose="020B0604020202020204" pitchFamily="34" charset="0"/>
              <a:buChar char="•"/>
            </a:pPr>
            <a:r>
              <a:rPr lang="en-GB" altLang="zh-CN" sz="2200" b="0" dirty="0"/>
              <a:t>To increase PHY layer data rate, multi-link multi-radio (MLMR) MLO is required, since it enables simultaneous use of multiple radios on different channels. </a:t>
            </a:r>
          </a:p>
          <a:p>
            <a:pPr>
              <a:buFont typeface="Arial" panose="020B0604020202020204" pitchFamily="34" charset="0"/>
              <a:buChar char="•"/>
            </a:pPr>
            <a:r>
              <a:rPr lang="en-GB" altLang="zh-CN" sz="2200" b="0" dirty="0"/>
              <a:t>Multi-link single-radio (MLSR) does not increase PHY rate, but it improves MAC-layer performance by reducing latency, improving reliability, and maintaining throughput under congestion or interference, which is not the typical scenario for ELC</a:t>
            </a:r>
          </a:p>
          <a:p>
            <a:pPr>
              <a:buFont typeface="Arial" panose="020B0604020202020204" pitchFamily="34" charset="0"/>
              <a:buChar char="•"/>
            </a:pPr>
            <a:r>
              <a:rPr lang="en-GB" altLang="zh-CN" sz="2200" b="0" dirty="0"/>
              <a:t>Discovery and management frame transmission has to rely on a 5 GHz/2.4 GHz channel via on-channel tunnelling (OCT), so there has to be a 5GHz/2.4 GHz channel (20 MHz minimum) besides the 6GHz band channels</a:t>
            </a:r>
          </a:p>
          <a:p>
            <a:pPr>
              <a:buFont typeface="Arial" panose="020B0604020202020204" pitchFamily="34" charset="0"/>
              <a:buChar char="•"/>
            </a:pPr>
            <a:r>
              <a:rPr lang="en-GB" altLang="zh-CN" sz="2200" b="0" dirty="0"/>
              <a:t>5 GHz channel and 6 GHz channel are mapped to different frequency range in IF as specified in 802.11bb channelisation.</a:t>
            </a:r>
          </a:p>
        </p:txBody>
      </p:sp>
      <p:sp>
        <p:nvSpPr>
          <p:cNvPr id="3" name="Rectangle 2">
            <a:extLst>
              <a:ext uri="{FF2B5EF4-FFF2-40B4-BE49-F238E27FC236}">
                <a16:creationId xmlns:a16="http://schemas.microsoft.com/office/drawing/2014/main" id="{C1F89222-0A81-F5FE-F131-1D3498BC0302}"/>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Tree>
    <p:extLst>
      <p:ext uri="{BB962C8B-B14F-4D97-AF65-F5344CB8AC3E}">
        <p14:creationId xmlns:p14="http://schemas.microsoft.com/office/powerpoint/2010/main" val="238862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BF2E4-0077-A696-FFD0-662D14B633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D27637-A3B0-6763-3E73-3AF1872EEF4B}"/>
              </a:ext>
            </a:extLst>
          </p:cNvPr>
          <p:cNvSpPr>
            <a:spLocks noGrp="1"/>
          </p:cNvSpPr>
          <p:nvPr>
            <p:ph type="title"/>
          </p:nvPr>
        </p:nvSpPr>
        <p:spPr>
          <a:xfrm>
            <a:off x="-193376" y="692696"/>
            <a:ext cx="12385376" cy="977080"/>
          </a:xfrm>
        </p:spPr>
        <p:txBody>
          <a:bodyPr/>
          <a:lstStyle/>
          <a:p>
            <a:r>
              <a:rPr lang="en-GB" dirty="0"/>
              <a:t>Multi-optical bands MLO</a:t>
            </a:r>
          </a:p>
        </p:txBody>
      </p:sp>
      <p:sp>
        <p:nvSpPr>
          <p:cNvPr id="4" name="Slide Number Placeholder 3">
            <a:extLst>
              <a:ext uri="{FF2B5EF4-FFF2-40B4-BE49-F238E27FC236}">
                <a16:creationId xmlns:a16="http://schemas.microsoft.com/office/drawing/2014/main" id="{2D21023E-278A-4FDF-60D5-5CED84D0FBFC}"/>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4DAC4EC9-39EF-9D42-7806-03F7B9AC607A}"/>
              </a:ext>
            </a:extLst>
          </p:cNvPr>
          <p:cNvSpPr>
            <a:spLocks noGrp="1"/>
          </p:cNvSpPr>
          <p:nvPr>
            <p:ph type="ftr" idx="14"/>
          </p:nvPr>
        </p:nvSpPr>
        <p:spPr/>
        <p:txBody>
          <a:bodyPr/>
          <a:lstStyle/>
          <a:p>
            <a:r>
              <a:rPr lang="en-GB"/>
              <a:t>Mohamed Islim, pureLiFi</a:t>
            </a:r>
            <a:endParaRPr lang="en-GB" dirty="0"/>
          </a:p>
        </p:txBody>
      </p:sp>
      <p:sp>
        <p:nvSpPr>
          <p:cNvPr id="6" name="内容占位符 5">
            <a:extLst>
              <a:ext uri="{FF2B5EF4-FFF2-40B4-BE49-F238E27FC236}">
                <a16:creationId xmlns:a16="http://schemas.microsoft.com/office/drawing/2014/main" id="{23A6FE7E-F849-CE17-52BC-0AD4A4308AF4}"/>
              </a:ext>
            </a:extLst>
          </p:cNvPr>
          <p:cNvSpPr>
            <a:spLocks noGrp="1"/>
          </p:cNvSpPr>
          <p:nvPr>
            <p:ph idx="1"/>
          </p:nvPr>
        </p:nvSpPr>
        <p:spPr>
          <a:xfrm>
            <a:off x="407368" y="1832919"/>
            <a:ext cx="11161240" cy="4823470"/>
          </a:xfrm>
        </p:spPr>
        <p:txBody>
          <a:bodyPr/>
          <a:lstStyle/>
          <a:p>
            <a:pPr>
              <a:buFont typeface="Arial" panose="020B0604020202020204" pitchFamily="34" charset="0"/>
              <a:buChar char="•"/>
            </a:pPr>
            <a:r>
              <a:rPr lang="en-GB" altLang="zh-CN" b="0" dirty="0"/>
              <a:t>Baseline scenario with 1 OFE and a dual-band multi-link device (MLD) with 2 radios</a:t>
            </a:r>
          </a:p>
          <a:p>
            <a:pPr>
              <a:buFont typeface="Arial" panose="020B0604020202020204" pitchFamily="34" charset="0"/>
              <a:buChar char="•"/>
            </a:pPr>
            <a:r>
              <a:rPr lang="en-GB" altLang="zh-CN" b="0" dirty="0"/>
              <a:t>Discovery and management frame transmission has to rely on a 5GHz/2.4GHz channel.</a:t>
            </a:r>
          </a:p>
          <a:p>
            <a:pPr>
              <a:buFont typeface="Arial" panose="020B0604020202020204" pitchFamily="34" charset="0"/>
              <a:buChar char="•"/>
            </a:pPr>
            <a:r>
              <a:rPr lang="en-GB" altLang="zh-CN" b="0" dirty="0"/>
              <a:t>5GHz channel and 6GHz channel are mapped to different frequency range in intermediate frequency (IF) as specified in 802.11bb channelisation.</a:t>
            </a:r>
          </a:p>
          <a:p>
            <a:pPr>
              <a:buFont typeface="Arial" panose="020B0604020202020204" pitchFamily="34" charset="0"/>
              <a:buChar char="•"/>
            </a:pPr>
            <a:r>
              <a:rPr lang="en-GB" altLang="zh-CN" b="0" dirty="0"/>
              <a:t>Achievable data rate: 320MHz link 1SS + 160MHz link with 1SS</a:t>
            </a:r>
          </a:p>
        </p:txBody>
      </p:sp>
      <p:pic>
        <p:nvPicPr>
          <p:cNvPr id="7" name="图片 6" descr="手机屏幕的截图&#10;&#10;AI 生成的内容可能不正确。">
            <a:extLst>
              <a:ext uri="{FF2B5EF4-FFF2-40B4-BE49-F238E27FC236}">
                <a16:creationId xmlns:a16="http://schemas.microsoft.com/office/drawing/2014/main" id="{0F409D84-1533-2122-21C2-819ADD1C72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1237" y="4509120"/>
            <a:ext cx="7000055" cy="1450462"/>
          </a:xfrm>
          <a:prstGeom prst="rect">
            <a:avLst/>
          </a:prstGeom>
        </p:spPr>
      </p:pic>
      <p:pic>
        <p:nvPicPr>
          <p:cNvPr id="8" name="图片 7" descr="图片包含 室内, 物体, 笔记本, 电脑&#10;&#10;AI 生成的内容可能不正确。">
            <a:extLst>
              <a:ext uri="{FF2B5EF4-FFF2-40B4-BE49-F238E27FC236}">
                <a16:creationId xmlns:a16="http://schemas.microsoft.com/office/drawing/2014/main" id="{C02B88A2-17BC-02E6-EF85-5695539068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7448" y="4365104"/>
            <a:ext cx="2508958" cy="1594478"/>
          </a:xfrm>
          <a:prstGeom prst="rect">
            <a:avLst/>
          </a:prstGeom>
        </p:spPr>
      </p:pic>
    </p:spTree>
    <p:extLst>
      <p:ext uri="{BB962C8B-B14F-4D97-AF65-F5344CB8AC3E}">
        <p14:creationId xmlns:p14="http://schemas.microsoft.com/office/powerpoint/2010/main" val="1450888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A1F8C-35D1-2652-8CD7-DCDFC366A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819305-7700-53A7-DCCB-F81379DEF9BF}"/>
              </a:ext>
            </a:extLst>
          </p:cNvPr>
          <p:cNvSpPr>
            <a:spLocks noGrp="1"/>
          </p:cNvSpPr>
          <p:nvPr>
            <p:ph type="title"/>
          </p:nvPr>
        </p:nvSpPr>
        <p:spPr>
          <a:xfrm>
            <a:off x="-193376" y="692696"/>
            <a:ext cx="12385376" cy="977080"/>
          </a:xfrm>
        </p:spPr>
        <p:txBody>
          <a:bodyPr/>
          <a:lstStyle/>
          <a:p>
            <a:r>
              <a:rPr lang="en-GB" dirty="0"/>
              <a:t>Multi-optical bands MLO vs. Multi-optical </a:t>
            </a:r>
            <a:br>
              <a:rPr lang="en-GB" dirty="0"/>
            </a:br>
            <a:r>
              <a:rPr lang="en-GB" dirty="0"/>
              <a:t>bands spatial multiplexing</a:t>
            </a:r>
          </a:p>
        </p:txBody>
      </p:sp>
      <p:sp>
        <p:nvSpPr>
          <p:cNvPr id="4" name="Slide Number Placeholder 3">
            <a:extLst>
              <a:ext uri="{FF2B5EF4-FFF2-40B4-BE49-F238E27FC236}">
                <a16:creationId xmlns:a16="http://schemas.microsoft.com/office/drawing/2014/main" id="{72B25891-4B5A-F21A-FD0B-F76417C92719}"/>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645A7424-267B-2463-7408-72E6B93383CB}"/>
              </a:ext>
            </a:extLst>
          </p:cNvPr>
          <p:cNvSpPr>
            <a:spLocks noGrp="1"/>
          </p:cNvSpPr>
          <p:nvPr>
            <p:ph type="ftr" idx="14"/>
          </p:nvPr>
        </p:nvSpPr>
        <p:spPr/>
        <p:txBody>
          <a:bodyPr/>
          <a:lstStyle/>
          <a:p>
            <a:r>
              <a:rPr lang="en-GB"/>
              <a:t>Mohamed Islim, pureLiFi</a:t>
            </a:r>
            <a:endParaRPr lang="en-GB" dirty="0"/>
          </a:p>
        </p:txBody>
      </p:sp>
      <p:sp>
        <p:nvSpPr>
          <p:cNvPr id="6" name="内容占位符 5">
            <a:extLst>
              <a:ext uri="{FF2B5EF4-FFF2-40B4-BE49-F238E27FC236}">
                <a16:creationId xmlns:a16="http://schemas.microsoft.com/office/drawing/2014/main" id="{C2AD9D90-0149-30CE-64EC-D0ECFAFF26E5}"/>
              </a:ext>
            </a:extLst>
          </p:cNvPr>
          <p:cNvSpPr>
            <a:spLocks noGrp="1"/>
          </p:cNvSpPr>
          <p:nvPr>
            <p:ph idx="1"/>
          </p:nvPr>
        </p:nvSpPr>
        <p:spPr>
          <a:xfrm>
            <a:off x="407368" y="1832919"/>
            <a:ext cx="11161240" cy="4823470"/>
          </a:xfrm>
        </p:spPr>
        <p:txBody>
          <a:bodyPr/>
          <a:lstStyle/>
          <a:p>
            <a:pPr>
              <a:buFont typeface="Arial" panose="020B0604020202020204" pitchFamily="34" charset="0"/>
              <a:buChar char="•"/>
            </a:pPr>
            <a:r>
              <a:rPr lang="en-GB" altLang="zh-CN" b="0" dirty="0"/>
              <a:t>Scenario with 3 OFE of different optical bands and a tri-band MLD with 4 radios</a:t>
            </a:r>
          </a:p>
          <a:p>
            <a:pPr>
              <a:buFont typeface="Arial" panose="020B0604020202020204" pitchFamily="34" charset="0"/>
              <a:buChar char="•"/>
            </a:pPr>
            <a:r>
              <a:rPr lang="en-GB" altLang="zh-CN" b="0" dirty="0"/>
              <a:t>Data rate with MLO prioritised: 2SS 320MHz link + 1SS 160MHz link + 1SS 40MHz link</a:t>
            </a:r>
          </a:p>
          <a:p>
            <a:pPr>
              <a:buFont typeface="Arial" panose="020B0604020202020204" pitchFamily="34" charset="0"/>
              <a:buChar char="•"/>
            </a:pPr>
            <a:r>
              <a:rPr lang="en-GB" altLang="zh-CN" b="0" dirty="0"/>
              <a:t>Data rate with spatial multiplexing prioritised: 3SS 320MHz link + 1SS 160MHz link</a:t>
            </a:r>
          </a:p>
          <a:p>
            <a:pPr marL="0" indent="0"/>
            <a:endParaRPr lang="en-GB" altLang="zh-CN" b="0" dirty="0"/>
          </a:p>
        </p:txBody>
      </p:sp>
      <p:pic>
        <p:nvPicPr>
          <p:cNvPr id="9" name="图片 8" descr="图片包含 图形用户界面&#10;&#10;AI 生成的内容可能不正确。">
            <a:extLst>
              <a:ext uri="{FF2B5EF4-FFF2-40B4-BE49-F238E27FC236}">
                <a16:creationId xmlns:a16="http://schemas.microsoft.com/office/drawing/2014/main" id="{AF54F041-3487-B433-E4DC-863A058779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227" y="4725143"/>
            <a:ext cx="5236773" cy="1523619"/>
          </a:xfrm>
          <a:prstGeom prst="rect">
            <a:avLst/>
          </a:prstGeom>
        </p:spPr>
      </p:pic>
      <p:sp>
        <p:nvSpPr>
          <p:cNvPr id="16" name="文本框 15">
            <a:extLst>
              <a:ext uri="{FF2B5EF4-FFF2-40B4-BE49-F238E27FC236}">
                <a16:creationId xmlns:a16="http://schemas.microsoft.com/office/drawing/2014/main" id="{0CB66AEF-533D-6403-69B7-8C4437AD4E8A}"/>
              </a:ext>
            </a:extLst>
          </p:cNvPr>
          <p:cNvSpPr txBox="1"/>
          <p:nvPr/>
        </p:nvSpPr>
        <p:spPr>
          <a:xfrm>
            <a:off x="6401698" y="4244654"/>
            <a:ext cx="5277975" cy="461665"/>
          </a:xfrm>
          <a:prstGeom prst="rect">
            <a:avLst/>
          </a:prstGeom>
          <a:noFill/>
        </p:spPr>
        <p:txBody>
          <a:bodyPr wrap="square">
            <a:spAutoFit/>
          </a:bodyPr>
          <a:lstStyle/>
          <a:p>
            <a:r>
              <a:rPr lang="en-GB" altLang="zh-CN" dirty="0">
                <a:solidFill>
                  <a:schemeClr val="tx1"/>
                </a:solidFill>
              </a:rPr>
              <a:t>Spatial multiplexing</a:t>
            </a:r>
            <a:r>
              <a:rPr lang="en-GB" altLang="zh-CN" b="0" dirty="0">
                <a:solidFill>
                  <a:schemeClr val="tx1"/>
                </a:solidFill>
              </a:rPr>
              <a:t> prioritised:</a:t>
            </a:r>
            <a:endParaRPr lang="zh-CN" altLang="en-US" dirty="0">
              <a:solidFill>
                <a:schemeClr val="tx1"/>
              </a:solidFill>
            </a:endParaRPr>
          </a:p>
        </p:txBody>
      </p:sp>
      <p:sp>
        <p:nvSpPr>
          <p:cNvPr id="17" name="文本框 16">
            <a:extLst>
              <a:ext uri="{FF2B5EF4-FFF2-40B4-BE49-F238E27FC236}">
                <a16:creationId xmlns:a16="http://schemas.microsoft.com/office/drawing/2014/main" id="{511080A4-B822-48AC-3B04-4204182F3C0C}"/>
              </a:ext>
            </a:extLst>
          </p:cNvPr>
          <p:cNvSpPr txBox="1"/>
          <p:nvPr/>
        </p:nvSpPr>
        <p:spPr>
          <a:xfrm>
            <a:off x="730613" y="4267657"/>
            <a:ext cx="5277975" cy="461665"/>
          </a:xfrm>
          <a:prstGeom prst="rect">
            <a:avLst/>
          </a:prstGeom>
          <a:noFill/>
        </p:spPr>
        <p:txBody>
          <a:bodyPr wrap="square">
            <a:spAutoFit/>
          </a:bodyPr>
          <a:lstStyle/>
          <a:p>
            <a:r>
              <a:rPr lang="en-GB" altLang="zh-CN" b="0" dirty="0">
                <a:solidFill>
                  <a:schemeClr val="tx1"/>
                </a:solidFill>
              </a:rPr>
              <a:t>MLO prioritised:</a:t>
            </a:r>
            <a:endParaRPr lang="zh-CN" altLang="en-US" dirty="0">
              <a:solidFill>
                <a:schemeClr val="tx1"/>
              </a:solidFill>
            </a:endParaRPr>
          </a:p>
        </p:txBody>
      </p:sp>
      <p:pic>
        <p:nvPicPr>
          <p:cNvPr id="1026" name="Picture 2">
            <a:extLst>
              <a:ext uri="{FF2B5EF4-FFF2-40B4-BE49-F238E27FC236}">
                <a16:creationId xmlns:a16="http://schemas.microsoft.com/office/drawing/2014/main" id="{A34B6C0C-A9E3-267A-86C4-085F5BC5C1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3968" y="4785147"/>
            <a:ext cx="5176671" cy="150770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A674DCD6-0CA9-C0B2-AE5A-842306609041}"/>
              </a:ext>
            </a:extLst>
          </p:cNvPr>
          <p:cNvSpPr txBox="1">
            <a:spLocks noChangeArrowheads="1"/>
          </p:cNvSpPr>
          <p:nvPr/>
        </p:nvSpPr>
        <p:spPr bwMode="auto">
          <a:xfrm>
            <a:off x="900358" y="249163"/>
            <a:ext cx="1080120" cy="47625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600" kern="0" dirty="0"/>
              <a:t>Sept 2025</a:t>
            </a:r>
            <a:endParaRPr lang="en-GB" sz="1600" b="0" kern="0" dirty="0"/>
          </a:p>
        </p:txBody>
      </p:sp>
    </p:spTree>
    <p:extLst>
      <p:ext uri="{BB962C8B-B14F-4D97-AF65-F5344CB8AC3E}">
        <p14:creationId xmlns:p14="http://schemas.microsoft.com/office/powerpoint/2010/main" val="1488987261"/>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cf4eba2-7b8f-4236-bed4-a2ac41f1a6dc}" enabled="0" method="" siteId="{5cf4eba2-7b8f-4236-bed4-a2ac41f1a6dc}" removed="1"/>
</clbl:labelList>
</file>

<file path=docProps/app.xml><?xml version="1.0" encoding="utf-8"?>
<Properties xmlns="http://schemas.openxmlformats.org/officeDocument/2006/extended-properties" xmlns:vt="http://schemas.openxmlformats.org/officeDocument/2006/docPropsVTypes">
  <Template/>
  <TotalTime>19713</TotalTime>
  <Words>1197</Words>
  <Application>Microsoft Office PowerPoint</Application>
  <PresentationFormat>Widescreen</PresentationFormat>
  <Paragraphs>122</Paragraphs>
  <Slides>11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 Unicode MS</vt:lpstr>
      <vt:lpstr>Arial</vt:lpstr>
      <vt:lpstr>Times New Roman</vt:lpstr>
      <vt:lpstr>Office Theme</vt:lpstr>
      <vt:lpstr>Multi-optical bands and MLO</vt:lpstr>
      <vt:lpstr>Abstract</vt:lpstr>
      <vt:lpstr>Do we need multi-optical band ELC support?</vt:lpstr>
      <vt:lpstr>What about NIR+SWIR?</vt:lpstr>
      <vt:lpstr>Technical challenges to consider when discussing multiple optical bands support in ELC</vt:lpstr>
      <vt:lpstr>ELC MLO use cases</vt:lpstr>
      <vt:lpstr>Multi-optical bands MLO impact on channel mapping </vt:lpstr>
      <vt:lpstr>Multi-optical bands MLO</vt:lpstr>
      <vt:lpstr>Multi-optical bands MLO vs. Multi-optical  bands spatial multiplexing</vt:lpstr>
      <vt:lpstr>Multi-optical bands MLO vs. Multi-optical  bands spatial multiplexing</vt:lpstr>
      <vt:lpstr>Summary</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11-25-1076-00-00br-July-2025-Channelization</dc:title>
  <dc:creator>mohamed.islim@purelifi.com</dc:creator>
  <cp:lastModifiedBy>Mohamed Islim</cp:lastModifiedBy>
  <cp:revision>175</cp:revision>
  <cp:lastPrinted>1601-01-01T00:00:00Z</cp:lastPrinted>
  <dcterms:created xsi:type="dcterms:W3CDTF">2019-08-08T09:50:31Z</dcterms:created>
  <dcterms:modified xsi:type="dcterms:W3CDTF">2025-09-17T16:44:17Z</dcterms:modified>
</cp:coreProperties>
</file>