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315" r:id="rId2"/>
    <p:sldId id="275" r:id="rId3"/>
    <p:sldId id="325" r:id="rId4"/>
    <p:sldId id="336" r:id="rId5"/>
    <p:sldId id="337" r:id="rId6"/>
    <p:sldId id="327" r:id="rId7"/>
    <p:sldId id="338" r:id="rId8"/>
    <p:sldId id="331" r:id="rId9"/>
    <p:sldId id="342" r:id="rId10"/>
    <p:sldId id="341" r:id="rId11"/>
    <p:sldId id="339" r:id="rId12"/>
    <p:sldId id="340" r:id="rId13"/>
    <p:sldId id="332" r:id="rId14"/>
    <p:sldId id="335" r:id="rId15"/>
    <p:sldId id="264" r:id="rId16"/>
  </p:sldIdLst>
  <p:sldSz cx="12192000" cy="6858000"/>
  <p:notesSz cx="6934200" cy="9280525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20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16" y="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8/10/relationships/authors" Target="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hmoud Kamel" userId="b829af05-a610-418c-9409-5a2eb40a95cc" providerId="ADAL" clId="{69E41442-4FF4-4DDC-AC61-36C78C3A0128}"/>
    <pc:docChg chg="undo custSel modSld modMainMaster">
      <pc:chgData name="Mahmoud Kamel" userId="b829af05-a610-418c-9409-5a2eb40a95cc" providerId="ADAL" clId="{69E41442-4FF4-4DDC-AC61-36C78C3A0128}" dt="2025-09-19T02:44:24.437" v="7" actId="20577"/>
      <pc:docMkLst>
        <pc:docMk/>
      </pc:docMkLst>
      <pc:sldChg chg="modSp mod">
        <pc:chgData name="Mahmoud Kamel" userId="b829af05-a610-418c-9409-5a2eb40a95cc" providerId="ADAL" clId="{69E41442-4FF4-4DDC-AC61-36C78C3A0128}" dt="2025-09-19T00:12:21.702" v="5" actId="20577"/>
        <pc:sldMkLst>
          <pc:docMk/>
          <pc:sldMk cId="2344690" sldId="275"/>
        </pc:sldMkLst>
        <pc:spChg chg="mod">
          <ac:chgData name="Mahmoud Kamel" userId="b829af05-a610-418c-9409-5a2eb40a95cc" providerId="ADAL" clId="{69E41442-4FF4-4DDC-AC61-36C78C3A0128}" dt="2025-09-19T00:12:21.702" v="5" actId="20577"/>
          <ac:spMkLst>
            <pc:docMk/>
            <pc:sldMk cId="2344690" sldId="275"/>
            <ac:spMk id="3" creationId="{9629AEAD-0F43-8081-17EC-A03CDA579E10}"/>
          </ac:spMkLst>
        </pc:spChg>
      </pc:sldChg>
      <pc:sldChg chg="modSp mod">
        <pc:chgData name="Mahmoud Kamel" userId="b829af05-a610-418c-9409-5a2eb40a95cc" providerId="ADAL" clId="{69E41442-4FF4-4DDC-AC61-36C78C3A0128}" dt="2025-09-19T02:44:24.437" v="7" actId="20577"/>
        <pc:sldMkLst>
          <pc:docMk/>
          <pc:sldMk cId="760306529" sldId="332"/>
        </pc:sldMkLst>
        <pc:spChg chg="mod">
          <ac:chgData name="Mahmoud Kamel" userId="b829af05-a610-418c-9409-5a2eb40a95cc" providerId="ADAL" clId="{69E41442-4FF4-4DDC-AC61-36C78C3A0128}" dt="2025-09-19T02:44:24.437" v="7" actId="20577"/>
          <ac:spMkLst>
            <pc:docMk/>
            <pc:sldMk cId="760306529" sldId="332"/>
            <ac:spMk id="3" creationId="{2EB9F03C-A963-91D4-B4FB-8B166EFFBD05}"/>
          </ac:spMkLst>
        </pc:spChg>
      </pc:sldChg>
      <pc:sldMasterChg chg="modSp mod">
        <pc:chgData name="Mahmoud Kamel" userId="b829af05-a610-418c-9409-5a2eb40a95cc" providerId="ADAL" clId="{69E41442-4FF4-4DDC-AC61-36C78C3A0128}" dt="2025-09-19T00:12:11.425" v="1" actId="20577"/>
        <pc:sldMasterMkLst>
          <pc:docMk/>
          <pc:sldMasterMk cId="0" sldId="2147483648"/>
        </pc:sldMasterMkLst>
        <pc:spChg chg="mod">
          <ac:chgData name="Mahmoud Kamel" userId="b829af05-a610-418c-9409-5a2eb40a95cc" providerId="ADAL" clId="{69E41442-4FF4-4DDC-AC61-36C78C3A0128}" dt="2025-09-19T00:12:11.425" v="1" actId="20577"/>
          <ac:spMkLst>
            <pc:docMk/>
            <pc:sldMasterMk cId="0" sldId="2147483648"/>
            <ac:spMk id="10" creationId="{00000000-0000-0000-0000-000000000000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475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7CCAAF-252C-4847-8D16-EDD6B40E4912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475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96500-462A-4966-9632-4197CBF31A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3744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934200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5640388" y="96838"/>
            <a:ext cx="639762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doc.: IEEE 802.11-yy/xxxxr0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54050" y="96838"/>
            <a:ext cx="825500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Month Year</a:t>
            </a:r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5763" y="701675"/>
            <a:ext cx="6161087" cy="34671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4763" cy="417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3600" tIns="46080" rIns="93600" bIns="4608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5357813" y="8985250"/>
            <a:ext cx="92233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John Doe, Some Company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222625" y="8985250"/>
            <a:ext cx="511175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Page </a:t>
            </a:r>
            <a:fld id="{47A7FEEB-9CD2-43FE-843C-C5350BEACB4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2313" y="8985250"/>
            <a:ext cx="714375" cy="182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65918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465D53FD-DB5F-4815-BF01-6488A8FBD189}" type="slidenum">
              <a:rPr lang="en-US"/>
              <a:pPr/>
              <a:t>1</a:t>
            </a:fld>
            <a:endParaRPr lang="en-US"/>
          </a:p>
        </p:txBody>
      </p:sp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22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4720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r>
              <a:rPr lang="en-US"/>
              <a:t>Page </a:t>
            </a:r>
            <a:fld id="{47A7FEEB-9CD2-43FE-843C-C5350BEACB4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2821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r>
              <a:rPr lang="en-US"/>
              <a:t>Page </a:t>
            </a:r>
            <a:fld id="{47A7FEEB-9CD2-43FE-843C-C5350BEACB4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7355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r>
              <a:rPr lang="en-US"/>
              <a:t>Page </a:t>
            </a:r>
            <a:fld id="{47A7FEEB-9CD2-43FE-843C-C5350BEACB4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6051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r>
              <a:rPr lang="en-US"/>
              <a:t>Page </a:t>
            </a:r>
            <a:fld id="{47A7FEEB-9CD2-43FE-843C-C5350BEACB4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8247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E6AF579C-E269-44CC-A9F4-B7D1E2EA3836}" type="slidenum">
              <a:rPr lang="en-US"/>
              <a:pPr/>
              <a:t>15</a:t>
            </a:fld>
            <a:endParaRPr lang="en-US"/>
          </a:p>
        </p:txBody>
      </p:sp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4468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July 2025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Mahmoud Kamel, InterDigital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DE40C9FC-4879-4F20-9ECA-A574A90476B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440F5867-744E-4AA6-B0ED-4C44D2DFBB7B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idx="14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Mahmoud Kamel, InterDigital</a:t>
            </a:r>
          </a:p>
        </p:txBody>
      </p:sp>
      <p:sp>
        <p:nvSpPr>
          <p:cNvPr id="12" name="Rectangle 3"/>
          <p:cNvSpPr>
            <a:spLocks noGrp="1" noChangeArrowheads="1"/>
          </p:cNvSpPr>
          <p:nvPr>
            <p:ph type="dt" idx="15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July 2025</a:t>
            </a: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July 2025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Mahmoud Kamel, InterDigital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3ABCC52B-A3F7-440B-BBF2-55191E6E777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1" y="1981201"/>
            <a:ext cx="5077884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484" y="1981201"/>
            <a:ext cx="508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July 2025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Mahmoud Kamel, InterDigital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1CD163DD-D5E7-41DA-95F2-71530C24F8C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July 2025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>
          <a:xfrm>
            <a:off x="7524760" y="6475414"/>
            <a:ext cx="3865024" cy="180975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Mahmoud Kamel, InterDigital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9B99EC4-A1FB-4C79-B9A5-C1FFD5A9038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July 2025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Mahmoud Kamel, InterDigital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06B781AF-4CCF-49B0-A572-DE54FBE5D94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July 2025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Mahmoud Kamel, InterDigital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F5D8E26B-7BCF-4D25-9C89-0168A6618F1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July 2025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Mahmoud Kamel, InterDigital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B5E41C2-EF12-4EF2-8280-F2B4208277C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1" y="685801"/>
            <a:ext cx="2588684" cy="54086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1"/>
            <a:ext cx="7569200" cy="54086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July 2025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Mahmoud Kamel, InterDigital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9B0D65C8-A0CA-4DDA-83BB-89786621859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14401" y="685801"/>
            <a:ext cx="10361084" cy="1065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1" y="1981201"/>
            <a:ext cx="10361084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July 2025</a:t>
            </a:r>
            <a:endParaRPr lang="en-GB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Mahmoud Kamel, InterDigital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793318" y="6475414"/>
            <a:ext cx="704849" cy="363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Slide </a:t>
            </a:r>
            <a:fld id="{D09C756B-EB39-4236-ADBB-73052B179AE4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914400" y="609600"/>
            <a:ext cx="103632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912285" y="6475413"/>
            <a:ext cx="718145" cy="18466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914400" y="6477000"/>
            <a:ext cx="104648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" name="Date Placeholder 3"/>
          <p:cNvSpPr txBox="1">
            <a:spLocks/>
          </p:cNvSpPr>
          <p:nvPr userDrawn="1"/>
        </p:nvSpPr>
        <p:spPr bwMode="auto">
          <a:xfrm>
            <a:off x="6667504" y="357166"/>
            <a:ext cx="466728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doc.: IEEE 802.11-25/1675r2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8" r:id="rId8"/>
    <p:sldLayoutId id="2147483659" r:id="rId9"/>
  </p:sldLayoutIdLst>
  <p:hf hdr="0"/>
  <p:txStyles>
    <p:titleStyle>
      <a:lvl1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2pPr>
      <a:lvl3pPr marL="1143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3pPr>
      <a:lvl4pPr marL="1600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4pPr>
      <a:lvl5pPr marL="20574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9pPr>
    </p:titleStyle>
    <p:bodyStyle>
      <a:lvl1pPr marL="342900" indent="-342900" algn="l" defTabSz="449263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1" fontAlgn="base" hangingPunct="1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ctrTitle"/>
          </p:nvPr>
        </p:nvSpPr>
        <p:spPr>
          <a:xfrm>
            <a:off x="914400" y="469900"/>
            <a:ext cx="10363200" cy="1470025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NDPA Indication of Cross-BSS Sounding Feedback Status 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1733550"/>
            <a:ext cx="8534400" cy="476250"/>
          </a:xfrm>
          <a:ln/>
        </p:spPr>
        <p:txBody>
          <a:bodyPr/>
          <a:lstStyle/>
          <a:p>
            <a:pPr algn="ctr">
              <a:spcBef>
                <a:spcPts val="5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2000"/>
              <a:t>Date:</a:t>
            </a:r>
            <a:r>
              <a:rPr lang="en-GB" sz="2000" b="0"/>
              <a:t> 2025-07-31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dirty="0"/>
              <a:t>July 2025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Mahmoud Kamel, InterDigital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93823DB3-BAA4-4F4A-B4B3-ED9ABE70E976}" type="slidenum">
              <a:rPr lang="en-GB"/>
              <a:pPr/>
              <a:t>1</a:t>
            </a:fld>
            <a:endParaRPr lang="en-GB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154782"/>
              </p:ext>
            </p:extLst>
          </p:nvPr>
        </p:nvGraphicFramePr>
        <p:xfrm>
          <a:off x="971550" y="2398713"/>
          <a:ext cx="9864725" cy="2632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10439485" imgH="2790034" progId="Word.Document.8">
                  <p:embed/>
                </p:oleObj>
              </mc:Choice>
              <mc:Fallback>
                <p:oleObj name="Document" r:id="rId3" imgW="10439485" imgH="2790034" progId="Word.Document.8">
                  <p:embed/>
                  <p:pic>
                    <p:nvPicPr>
                      <p:cNvPr id="30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2398713"/>
                        <a:ext cx="9864725" cy="26320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993775" y="1972991"/>
            <a:ext cx="1447800" cy="38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2160" tIns="46080" rIns="92160" bIns="46080"/>
          <a:lstStyle/>
          <a:p>
            <a:pPr>
              <a:spcBef>
                <a:spcPts val="500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en-GB" sz="2000">
                <a:solidFill>
                  <a:srgbClr val="000000"/>
                </a:solidFill>
              </a:rPr>
              <a:t>Authors:</a:t>
            </a:r>
          </a:p>
        </p:txBody>
      </p:sp>
    </p:spTree>
    <p:extLst>
      <p:ext uri="{BB962C8B-B14F-4D97-AF65-F5344CB8AC3E}">
        <p14:creationId xmlns:p14="http://schemas.microsoft.com/office/powerpoint/2010/main" val="1633135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7114B-EEF9-CA9A-5AB2-71E0641B4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Indication of Cross-BSS Sounding Status in NDPA (4/5)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AED5CC-21AF-4496-AB69-99E967F29A6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10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AABC2A-028A-413A-0B64-5C4D2EAD268B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Mahmoud Kamel, InterDigital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518CB3D-3C96-6721-872F-E768E1150CD3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July 2025</a:t>
            </a:r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924458C-1BE4-1A7F-1CFF-4E9A6A8DD5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605" y="2085974"/>
            <a:ext cx="11890271" cy="3503579"/>
          </a:xfrm>
          <a:prstGeom prst="rect">
            <a:avLst/>
          </a:pr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AA675DCF-E527-C996-D5C3-66DDE3420837}"/>
              </a:ext>
            </a:extLst>
          </p:cNvPr>
          <p:cNvGrpSpPr/>
          <p:nvPr/>
        </p:nvGrpSpPr>
        <p:grpSpPr>
          <a:xfrm>
            <a:off x="7393020" y="4396901"/>
            <a:ext cx="2500007" cy="1662011"/>
            <a:chOff x="7393020" y="4396901"/>
            <a:chExt cx="2500007" cy="1662011"/>
          </a:xfrm>
        </p:grpSpPr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061781D1-EDF2-A426-745E-5353F5AB14AE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480571" y="4396901"/>
              <a:ext cx="0" cy="1040861"/>
            </a:xfrm>
            <a:prstGeom prst="straightConnector1">
              <a:avLst/>
            </a:prstGeom>
            <a:solidFill>
              <a:srgbClr val="00B8FF"/>
            </a:solidFill>
            <a:ln w="12700" cap="flat" cmpd="sng" algn="ctr">
              <a:solidFill>
                <a:srgbClr val="FF0000"/>
              </a:solidFill>
              <a:prstDash val="dash"/>
              <a:round/>
              <a:headEnd type="none" w="med" len="med"/>
              <a:tailEnd type="triangle"/>
            </a:ln>
            <a:effectLst/>
          </p:spPr>
        </p:cxn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72C97372-0F56-A708-82BC-AB34A23ED121}"/>
                </a:ext>
              </a:extLst>
            </p:cNvPr>
            <p:cNvSpPr txBox="1"/>
            <p:nvPr/>
          </p:nvSpPr>
          <p:spPr>
            <a:xfrm>
              <a:off x="7393020" y="5458748"/>
              <a:ext cx="2500007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>
                  <a:solidFill>
                    <a:srgbClr val="FF0000"/>
                  </a:solidFill>
                </a:rPr>
                <a:t>Another possibility to indicate the cross-BSS CSI feedback status in case of cross-BSS sounding over two TXOPs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923575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4FCB4E-289B-3EDB-6645-829E1CD08B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974F2-3010-0615-549B-23F63802D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Indication of Cross-BSS Sounding Status in NDPA (5/5)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4B195B-AF75-0366-B850-36E1FB5609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981201"/>
            <a:ext cx="10797701" cy="411321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What if the responding AP in sounding is the sharing AP in data transmission?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The responding AP knows the status of cross-BSS1, but not the status of cross-BSS2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The responding AP may initiate the data transmission phase assuming cross-BSS2 is received successfully.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The initiating AP may then reject the data transmission phase in the response frame and provide a rejection reason to indicate this fact, no cross-BSS2 is available.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But this seems asymmetric behavior for both the initiating AP and the responding AP!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In the micro-level (one sounding round), it seems the behaviors are asymmetric.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In the macro-level (over a long period of time), any of the APs can change roles and become either the initiating/responding AP or sharing/shared AP.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Considering this perspective, the  behavior is perfectly symmetric over a long period of time.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8106A6-924C-6868-A176-D73DFF1A9C0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11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E582F-E2E8-DBD3-0FC0-27F39B77F59B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Mahmoud Kamel, InterDigital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DF87F21B-D9C1-4FE6-C9A4-8B0F48C88AAD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July 2025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26947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92AA9C-ACA4-A357-87BF-E06730BEC6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EFA59-9780-2AA7-4C0D-29390B54C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 Summarize</a:t>
            </a:r>
            <a:endParaRPr lang="en-US">
              <a:highlight>
                <a:srgbClr val="FFFF00"/>
              </a:highlight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964AFE-0AE4-9236-8CB8-0FA4147604B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12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5E481D-F0F9-0350-9768-9F73219C03CA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Mahmoud Kamel, InterDigital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D7CA0C6A-0A41-1DB0-E89B-7ED9BAB14B59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July 2025</a:t>
            </a:r>
            <a:endParaRPr lang="en-GB"/>
          </a:p>
        </p:txBody>
      </p:sp>
      <p:grpSp>
        <p:nvGrpSpPr>
          <p:cNvPr id="78" name="Group 77">
            <a:extLst>
              <a:ext uri="{FF2B5EF4-FFF2-40B4-BE49-F238E27FC236}">
                <a16:creationId xmlns:a16="http://schemas.microsoft.com/office/drawing/2014/main" id="{A7759686-D694-1DDC-1980-B19CFECA1BEA}"/>
              </a:ext>
            </a:extLst>
          </p:cNvPr>
          <p:cNvGrpSpPr/>
          <p:nvPr/>
        </p:nvGrpSpPr>
        <p:grpSpPr>
          <a:xfrm>
            <a:off x="-84307" y="2531831"/>
            <a:ext cx="11899029" cy="1275352"/>
            <a:chOff x="-84307" y="2278908"/>
            <a:chExt cx="11899029" cy="1275352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98CB2E41-6D4E-EF10-1B31-CD8EC638D975}"/>
                </a:ext>
              </a:extLst>
            </p:cNvPr>
            <p:cNvGrpSpPr/>
            <p:nvPr/>
          </p:nvGrpSpPr>
          <p:grpSpPr>
            <a:xfrm>
              <a:off x="-84307" y="2407675"/>
              <a:ext cx="11075062" cy="461665"/>
              <a:chOff x="-84307" y="2407675"/>
              <a:chExt cx="11075062" cy="461665"/>
            </a:xfrm>
          </p:grpSpPr>
          <p:cxnSp>
            <p:nvCxnSpPr>
              <p:cNvPr id="10" name="Straight Arrow Connector 9">
                <a:extLst>
                  <a:ext uri="{FF2B5EF4-FFF2-40B4-BE49-F238E27FC236}">
                    <a16:creationId xmlns:a16="http://schemas.microsoft.com/office/drawing/2014/main" id="{DBD9004F-BDB8-A5DE-3B83-9826217A6C5D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V="1">
                <a:off x="797668" y="2606852"/>
                <a:ext cx="10193087" cy="14512"/>
              </a:xfrm>
              <a:prstGeom prst="straightConnector1">
                <a:avLst/>
              </a:prstGeom>
              <a:solidFill>
                <a:srgbClr val="00B8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7F10BAE-81A6-516C-6300-2CAB83065633}"/>
                  </a:ext>
                </a:extLst>
              </p:cNvPr>
              <p:cNvSpPr txBox="1"/>
              <p:nvPr/>
            </p:nvSpPr>
            <p:spPr>
              <a:xfrm flipH="1">
                <a:off x="-84307" y="2407675"/>
                <a:ext cx="116407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>
                    <a:solidFill>
                      <a:srgbClr val="00B050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Initiating </a:t>
                </a:r>
              </a:p>
              <a:p>
                <a:pPr algn="ctr"/>
                <a:r>
                  <a:rPr lang="en-US" sz="1200" b="1" dirty="0">
                    <a:solidFill>
                      <a:srgbClr val="00B050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AP</a:t>
                </a: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CB0532A2-1D52-9B5C-F6BE-4EAEF5EBB7FD}"/>
                </a:ext>
              </a:extLst>
            </p:cNvPr>
            <p:cNvGrpSpPr/>
            <p:nvPr/>
          </p:nvGrpSpPr>
          <p:grpSpPr>
            <a:xfrm>
              <a:off x="-84306" y="3083029"/>
              <a:ext cx="11075062" cy="461665"/>
              <a:chOff x="-84307" y="2407675"/>
              <a:chExt cx="11854775" cy="461665"/>
            </a:xfrm>
          </p:grpSpPr>
          <p:cxnSp>
            <p:nvCxnSpPr>
              <p:cNvPr id="14" name="Straight Arrow Connector 13">
                <a:extLst>
                  <a:ext uri="{FF2B5EF4-FFF2-40B4-BE49-F238E27FC236}">
                    <a16:creationId xmlns:a16="http://schemas.microsoft.com/office/drawing/2014/main" id="{56087F72-1C5E-0DBE-6869-C43DF7839503}"/>
                  </a:ext>
                </a:extLst>
              </p:cNvPr>
              <p:cNvCxnSpPr/>
              <p:nvPr/>
            </p:nvCxnSpPr>
            <p:spPr bwMode="auto">
              <a:xfrm>
                <a:off x="797668" y="2621364"/>
                <a:ext cx="10972800" cy="0"/>
              </a:xfrm>
              <a:prstGeom prst="straightConnector1">
                <a:avLst/>
              </a:prstGeom>
              <a:solidFill>
                <a:srgbClr val="00B8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51265669-DFBD-EB6E-516B-FBCCA3DF3C42}"/>
                  </a:ext>
                </a:extLst>
              </p:cNvPr>
              <p:cNvSpPr txBox="1"/>
              <p:nvPr/>
            </p:nvSpPr>
            <p:spPr>
              <a:xfrm flipH="1">
                <a:off x="-84307" y="2407675"/>
                <a:ext cx="116407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>
                    <a:solidFill>
                      <a:srgbClr val="0070C0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Responding </a:t>
                </a:r>
              </a:p>
              <a:p>
                <a:pPr algn="ctr"/>
                <a:r>
                  <a:rPr lang="en-US" sz="1200" b="1" dirty="0">
                    <a:solidFill>
                      <a:srgbClr val="0070C0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AP</a:t>
                </a:r>
              </a:p>
            </p:txBody>
          </p:sp>
        </p:grp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7D7626C-2E67-632C-E854-C331D1FEA5F3}"/>
                </a:ext>
              </a:extLst>
            </p:cNvPr>
            <p:cNvSpPr/>
            <p:nvPr/>
          </p:nvSpPr>
          <p:spPr bwMode="auto">
            <a:xfrm>
              <a:off x="2490217" y="2363661"/>
              <a:ext cx="461838" cy="24797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NDPA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7C259CE5-1463-DBC1-1DE6-6F9936801E89}"/>
                </a:ext>
              </a:extLst>
            </p:cNvPr>
            <p:cNvSpPr/>
            <p:nvPr/>
          </p:nvSpPr>
          <p:spPr bwMode="auto">
            <a:xfrm>
              <a:off x="3100133" y="3039016"/>
              <a:ext cx="461838" cy="247974"/>
            </a:xfrm>
            <a:prstGeom prst="rect">
              <a:avLst/>
            </a:prstGeom>
            <a:pattFill prst="pct50">
              <a:fgClr>
                <a:srgbClr val="00B050"/>
              </a:fgClr>
              <a:bgClr>
                <a:schemeClr val="bg1"/>
              </a:bgClr>
            </a:patt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NDP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5B758506-4134-DC45-4CE2-E46CA83F91DF}"/>
                </a:ext>
              </a:extLst>
            </p:cNvPr>
            <p:cNvSpPr/>
            <p:nvPr/>
          </p:nvSpPr>
          <p:spPr bwMode="auto">
            <a:xfrm>
              <a:off x="3710049" y="2363661"/>
              <a:ext cx="859881" cy="1181032"/>
            </a:xfrm>
            <a:prstGeom prst="rect">
              <a:avLst/>
            </a:prstGeom>
            <a:pattFill prst="pct50">
              <a:fgClr>
                <a:srgbClr val="00B050"/>
              </a:fgClr>
              <a:bgClr>
                <a:schemeClr val="bg1"/>
              </a:bgClr>
            </a:patt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200" b="1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Cross-BSS CSI1 Feedback</a:t>
              </a:r>
            </a:p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Overheard by Responding AP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2737DEF8-9CD9-90FE-4305-C905D4EDE87F}"/>
                </a:ext>
              </a:extLst>
            </p:cNvPr>
            <p:cNvSpPr/>
            <p:nvPr/>
          </p:nvSpPr>
          <p:spPr bwMode="auto">
            <a:xfrm>
              <a:off x="1043405" y="2363661"/>
              <a:ext cx="461838" cy="24797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Invite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8C2BEB1F-62B1-FCDF-47B2-54E4802C84DF}"/>
                </a:ext>
              </a:extLst>
            </p:cNvPr>
            <p:cNvSpPr/>
            <p:nvPr/>
          </p:nvSpPr>
          <p:spPr bwMode="auto">
            <a:xfrm>
              <a:off x="1653321" y="3039016"/>
              <a:ext cx="688818" cy="24797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Response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7E2E3F1-D3FD-AB11-2BAE-0DCBC001B989}"/>
                </a:ext>
              </a:extLst>
            </p:cNvPr>
            <p:cNvSpPr/>
            <p:nvPr/>
          </p:nvSpPr>
          <p:spPr bwMode="auto">
            <a:xfrm>
              <a:off x="4718008" y="3039016"/>
              <a:ext cx="461838" cy="24797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NDPA</a:t>
              </a: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C1ED11E9-A9B7-1DA8-45C7-4693B9324DD0}"/>
                </a:ext>
              </a:extLst>
            </p:cNvPr>
            <p:cNvSpPr/>
            <p:nvPr/>
          </p:nvSpPr>
          <p:spPr bwMode="auto">
            <a:xfrm>
              <a:off x="5327924" y="2363661"/>
              <a:ext cx="461838" cy="247974"/>
            </a:xfrm>
            <a:prstGeom prst="rect">
              <a:avLst/>
            </a:prstGeom>
            <a:pattFill prst="pct50">
              <a:fgClr>
                <a:srgbClr val="0070C0"/>
              </a:fgClr>
              <a:bgClr>
                <a:schemeClr val="bg1"/>
              </a:bgClr>
            </a:patt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NDP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FC44B9B2-7CAA-0D53-F461-65F9AF6C3752}"/>
                </a:ext>
              </a:extLst>
            </p:cNvPr>
            <p:cNvSpPr/>
            <p:nvPr/>
          </p:nvSpPr>
          <p:spPr bwMode="auto">
            <a:xfrm>
              <a:off x="5937842" y="2363660"/>
              <a:ext cx="859882" cy="1181033"/>
            </a:xfrm>
            <a:prstGeom prst="rect">
              <a:avLst/>
            </a:prstGeom>
            <a:pattFill prst="pct50">
              <a:fgClr>
                <a:srgbClr val="0070C0"/>
              </a:fgClr>
              <a:bgClr>
                <a:schemeClr val="bg1"/>
              </a:bgClr>
            </a:patt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200" b="1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Cross-BSS CSI2 Feedback</a:t>
              </a:r>
            </a:p>
            <a:p>
              <a:pPr algn="ctr"/>
              <a:r>
                <a:rPr lang="en-US" sz="1000" b="1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Overheard by </a:t>
              </a:r>
            </a:p>
            <a:p>
              <a:pPr algn="ctr"/>
              <a:r>
                <a:rPr lang="en-US" sz="1000" b="1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Initiating </a:t>
              </a:r>
            </a:p>
            <a:p>
              <a:pPr algn="ctr"/>
              <a:r>
                <a:rPr lang="en-US" sz="1000" b="1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AP</a:t>
              </a:r>
            </a:p>
          </p:txBody>
        </p:sp>
        <p:cxnSp>
          <p:nvCxnSpPr>
            <p:cNvPr id="28" name="Connector: Curved 27">
              <a:extLst>
                <a:ext uri="{FF2B5EF4-FFF2-40B4-BE49-F238E27FC236}">
                  <a16:creationId xmlns:a16="http://schemas.microsoft.com/office/drawing/2014/main" id="{814D9C82-86B6-1C77-C7CA-D2C756B32A17}"/>
                </a:ext>
              </a:extLst>
            </p:cNvPr>
            <p:cNvCxnSpPr>
              <a:cxnSpLocks/>
              <a:stCxn id="22" idx="2"/>
              <a:endCxn id="18" idx="2"/>
            </p:cNvCxnSpPr>
            <p:nvPr/>
          </p:nvCxnSpPr>
          <p:spPr bwMode="auto">
            <a:xfrm rot="5400000">
              <a:off x="4415608" y="3011373"/>
              <a:ext cx="257703" cy="808937"/>
            </a:xfrm>
            <a:prstGeom prst="curvedConnector3">
              <a:avLst>
                <a:gd name="adj1" fmla="val 188707"/>
              </a:avLst>
            </a:prstGeom>
            <a:solidFill>
              <a:srgbClr val="00B8FF"/>
            </a:solidFill>
            <a:ln w="12700" cap="flat" cmpd="sng" algn="ctr">
              <a:solidFill>
                <a:schemeClr val="tx1"/>
              </a:solidFill>
              <a:prstDash val="lgDash"/>
              <a:round/>
              <a:headEnd type="none" w="med" len="med"/>
              <a:tailEnd type="triangle"/>
            </a:ln>
            <a:effectLst/>
          </p:spPr>
        </p:cxn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C0A329E1-8541-4E3A-40E9-E793B2A2FA89}"/>
                </a:ext>
              </a:extLst>
            </p:cNvPr>
            <p:cNvSpPr/>
            <p:nvPr/>
          </p:nvSpPr>
          <p:spPr bwMode="auto">
            <a:xfrm>
              <a:off x="7727125" y="2283690"/>
              <a:ext cx="745754" cy="32794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CoBF Invite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5C0DB0FF-B9A1-82D4-C41F-D78C6819B1CB}"/>
                </a:ext>
              </a:extLst>
            </p:cNvPr>
            <p:cNvSpPr txBox="1"/>
            <p:nvPr/>
          </p:nvSpPr>
          <p:spPr>
            <a:xfrm>
              <a:off x="6942336" y="2637817"/>
              <a:ext cx="56938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solidFill>
                    <a:schemeClr val="tx1"/>
                  </a:solidFill>
                </a:rPr>
                <a:t>. . .</a:t>
              </a: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36397E23-F3E7-FA3F-5E9B-0B104C662808}"/>
                </a:ext>
              </a:extLst>
            </p:cNvPr>
            <p:cNvSpPr/>
            <p:nvPr/>
          </p:nvSpPr>
          <p:spPr bwMode="auto">
            <a:xfrm>
              <a:off x="8706145" y="2963989"/>
              <a:ext cx="656877" cy="32794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CoBF Response</a:t>
              </a: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F29F399F-D4AE-2B17-4AAC-74FE352BEFA4}"/>
                </a:ext>
              </a:extLst>
            </p:cNvPr>
            <p:cNvSpPr/>
            <p:nvPr/>
          </p:nvSpPr>
          <p:spPr bwMode="auto">
            <a:xfrm>
              <a:off x="9596288" y="2278908"/>
              <a:ext cx="685847" cy="32794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CoBF Trigger</a:t>
              </a: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9DC78F7C-5949-17BE-DBC8-C5DFD31D0B2B}"/>
                </a:ext>
              </a:extLst>
            </p:cNvPr>
            <p:cNvSpPr txBox="1"/>
            <p:nvPr/>
          </p:nvSpPr>
          <p:spPr>
            <a:xfrm flipH="1">
              <a:off x="10648284" y="2383275"/>
              <a:ext cx="116407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>
                  <a:solidFill>
                    <a:srgbClr val="00B05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Sharing </a:t>
              </a:r>
            </a:p>
            <a:p>
              <a:pPr algn="ctr"/>
              <a:r>
                <a:rPr lang="en-US" sz="1200" b="1" dirty="0">
                  <a:solidFill>
                    <a:srgbClr val="00B05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AP</a:t>
              </a: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D7A5F01C-0816-0974-4DB3-981D530FA3BB}"/>
                </a:ext>
              </a:extLst>
            </p:cNvPr>
            <p:cNvSpPr txBox="1"/>
            <p:nvPr/>
          </p:nvSpPr>
          <p:spPr>
            <a:xfrm flipH="1">
              <a:off x="10650645" y="3092595"/>
              <a:ext cx="116407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>
                  <a:solidFill>
                    <a:srgbClr val="0070C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Shared </a:t>
              </a:r>
            </a:p>
            <a:p>
              <a:pPr algn="ctr"/>
              <a:r>
                <a:rPr lang="en-US" sz="1200" b="1" dirty="0">
                  <a:solidFill>
                    <a:srgbClr val="0070C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AP</a:t>
              </a:r>
            </a:p>
          </p:txBody>
        </p: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791F58B6-4A1E-B695-FBD5-DB98CD1CE772}"/>
              </a:ext>
            </a:extLst>
          </p:cNvPr>
          <p:cNvGrpSpPr/>
          <p:nvPr/>
        </p:nvGrpSpPr>
        <p:grpSpPr>
          <a:xfrm>
            <a:off x="-84306" y="4979619"/>
            <a:ext cx="11937787" cy="1279200"/>
            <a:chOff x="-84306" y="4833703"/>
            <a:chExt cx="11937787" cy="1279200"/>
          </a:xfrm>
        </p:grpSpPr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CDC48ADA-8243-06C2-2704-46523770CA50}"/>
                </a:ext>
              </a:extLst>
            </p:cNvPr>
            <p:cNvGrpSpPr/>
            <p:nvPr/>
          </p:nvGrpSpPr>
          <p:grpSpPr>
            <a:xfrm>
              <a:off x="-84306" y="4940038"/>
              <a:ext cx="11075062" cy="461665"/>
              <a:chOff x="-84307" y="2407675"/>
              <a:chExt cx="11854775" cy="461665"/>
            </a:xfrm>
          </p:grpSpPr>
          <p:cxnSp>
            <p:nvCxnSpPr>
              <p:cNvPr id="73" name="Straight Arrow Connector 72">
                <a:extLst>
                  <a:ext uri="{FF2B5EF4-FFF2-40B4-BE49-F238E27FC236}">
                    <a16:creationId xmlns:a16="http://schemas.microsoft.com/office/drawing/2014/main" id="{5CDB1A08-C7C0-CA51-FE9D-E4ADC7C2E85D}"/>
                  </a:ext>
                </a:extLst>
              </p:cNvPr>
              <p:cNvCxnSpPr/>
              <p:nvPr/>
            </p:nvCxnSpPr>
            <p:spPr bwMode="auto">
              <a:xfrm>
                <a:off x="797668" y="2621364"/>
                <a:ext cx="10972800" cy="0"/>
              </a:xfrm>
              <a:prstGeom prst="straightConnector1">
                <a:avLst/>
              </a:prstGeom>
              <a:solidFill>
                <a:srgbClr val="00B8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12A5C611-2FB2-BB79-4282-552C98F75646}"/>
                  </a:ext>
                </a:extLst>
              </p:cNvPr>
              <p:cNvSpPr txBox="1"/>
              <p:nvPr/>
            </p:nvSpPr>
            <p:spPr>
              <a:xfrm flipH="1">
                <a:off x="-84307" y="2407675"/>
                <a:ext cx="116407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>
                    <a:solidFill>
                      <a:srgbClr val="00B050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Initiating </a:t>
                </a:r>
              </a:p>
              <a:p>
                <a:pPr algn="ctr"/>
                <a:r>
                  <a:rPr lang="en-US" sz="1200" b="1" dirty="0">
                    <a:solidFill>
                      <a:srgbClr val="00B050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AP</a:t>
                </a:r>
              </a:p>
            </p:txBody>
          </p:sp>
        </p:grp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7AC8D805-A5F4-C76F-B587-C39BDD28C786}"/>
                </a:ext>
              </a:extLst>
            </p:cNvPr>
            <p:cNvGrpSpPr/>
            <p:nvPr/>
          </p:nvGrpSpPr>
          <p:grpSpPr>
            <a:xfrm>
              <a:off x="-84306" y="5615392"/>
              <a:ext cx="11075062" cy="461665"/>
              <a:chOff x="-84307" y="2407675"/>
              <a:chExt cx="11854775" cy="461665"/>
            </a:xfrm>
          </p:grpSpPr>
          <p:cxnSp>
            <p:nvCxnSpPr>
              <p:cNvPr id="71" name="Straight Arrow Connector 70">
                <a:extLst>
                  <a:ext uri="{FF2B5EF4-FFF2-40B4-BE49-F238E27FC236}">
                    <a16:creationId xmlns:a16="http://schemas.microsoft.com/office/drawing/2014/main" id="{9CE1990B-A983-294E-8989-183935C8FFD7}"/>
                  </a:ext>
                </a:extLst>
              </p:cNvPr>
              <p:cNvCxnSpPr/>
              <p:nvPr/>
            </p:nvCxnSpPr>
            <p:spPr bwMode="auto">
              <a:xfrm>
                <a:off x="797668" y="2621364"/>
                <a:ext cx="10972800" cy="0"/>
              </a:xfrm>
              <a:prstGeom prst="straightConnector1">
                <a:avLst/>
              </a:prstGeom>
              <a:solidFill>
                <a:srgbClr val="00B8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364B663F-BAC3-34E2-E21B-F825B3B61B13}"/>
                  </a:ext>
                </a:extLst>
              </p:cNvPr>
              <p:cNvSpPr txBox="1"/>
              <p:nvPr/>
            </p:nvSpPr>
            <p:spPr>
              <a:xfrm flipH="1">
                <a:off x="-84307" y="2407675"/>
                <a:ext cx="116407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>
                    <a:solidFill>
                      <a:srgbClr val="0070C0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Responding </a:t>
                </a:r>
              </a:p>
              <a:p>
                <a:pPr algn="ctr"/>
                <a:r>
                  <a:rPr lang="en-US" sz="1200" b="1" dirty="0">
                    <a:solidFill>
                      <a:srgbClr val="0070C0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AP</a:t>
                </a:r>
              </a:p>
            </p:txBody>
          </p:sp>
        </p:grp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C2A6AB67-96AF-5ACB-ECD9-78FA328EB315}"/>
                </a:ext>
              </a:extLst>
            </p:cNvPr>
            <p:cNvSpPr/>
            <p:nvPr/>
          </p:nvSpPr>
          <p:spPr bwMode="auto">
            <a:xfrm>
              <a:off x="2490217" y="4896024"/>
              <a:ext cx="461838" cy="24797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NDPA</a:t>
              </a: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E893F4A4-E1AB-7CD5-CC7A-83344EA25257}"/>
                </a:ext>
              </a:extLst>
            </p:cNvPr>
            <p:cNvSpPr/>
            <p:nvPr/>
          </p:nvSpPr>
          <p:spPr bwMode="auto">
            <a:xfrm>
              <a:off x="3100133" y="5571379"/>
              <a:ext cx="461838" cy="247974"/>
            </a:xfrm>
            <a:prstGeom prst="rect">
              <a:avLst/>
            </a:prstGeom>
            <a:pattFill prst="pct50">
              <a:fgClr>
                <a:srgbClr val="00B050"/>
              </a:fgClr>
              <a:bgClr>
                <a:schemeClr val="bg1"/>
              </a:bgClr>
            </a:patt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NDP</a:t>
              </a: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37A05E6D-9ED9-F071-8CC9-C1E0CCC3C423}"/>
                </a:ext>
              </a:extLst>
            </p:cNvPr>
            <p:cNvSpPr/>
            <p:nvPr/>
          </p:nvSpPr>
          <p:spPr bwMode="auto">
            <a:xfrm>
              <a:off x="3710049" y="4896024"/>
              <a:ext cx="859881" cy="1181032"/>
            </a:xfrm>
            <a:prstGeom prst="rect">
              <a:avLst/>
            </a:prstGeom>
            <a:pattFill prst="pct50">
              <a:fgClr>
                <a:srgbClr val="00B050"/>
              </a:fgClr>
              <a:bgClr>
                <a:schemeClr val="bg1"/>
              </a:bgClr>
            </a:patt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200" b="1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Cross-BSS CSI1 Feedback</a:t>
              </a:r>
            </a:p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Overheard by Responding AP</a:t>
              </a: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2957BF73-B0C6-12A7-43CB-2DD83BE37BA7}"/>
                </a:ext>
              </a:extLst>
            </p:cNvPr>
            <p:cNvSpPr/>
            <p:nvPr/>
          </p:nvSpPr>
          <p:spPr bwMode="auto">
            <a:xfrm>
              <a:off x="1043405" y="4896024"/>
              <a:ext cx="461838" cy="24797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Invite</a:t>
              </a: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EA7E157D-B593-9266-61FD-7C0D680E6136}"/>
                </a:ext>
              </a:extLst>
            </p:cNvPr>
            <p:cNvSpPr/>
            <p:nvPr/>
          </p:nvSpPr>
          <p:spPr bwMode="auto">
            <a:xfrm>
              <a:off x="1653321" y="5571379"/>
              <a:ext cx="688818" cy="24797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Response</a:t>
              </a: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BA691D77-3F99-000C-E975-7E6251C7FC09}"/>
                </a:ext>
              </a:extLst>
            </p:cNvPr>
            <p:cNvSpPr/>
            <p:nvPr/>
          </p:nvSpPr>
          <p:spPr bwMode="auto">
            <a:xfrm>
              <a:off x="4718008" y="5571379"/>
              <a:ext cx="461838" cy="24797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NDPA</a:t>
              </a:r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654605F5-8C4A-5B92-F9C6-133A0FFAA68D}"/>
                </a:ext>
              </a:extLst>
            </p:cNvPr>
            <p:cNvSpPr/>
            <p:nvPr/>
          </p:nvSpPr>
          <p:spPr bwMode="auto">
            <a:xfrm>
              <a:off x="5327924" y="4896024"/>
              <a:ext cx="461838" cy="247974"/>
            </a:xfrm>
            <a:prstGeom prst="rect">
              <a:avLst/>
            </a:prstGeom>
            <a:pattFill prst="pct50">
              <a:fgClr>
                <a:srgbClr val="0070C0"/>
              </a:fgClr>
              <a:bgClr>
                <a:schemeClr val="bg1"/>
              </a:bgClr>
            </a:patt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NDP</a:t>
              </a:r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7D1DC31F-5591-75F3-CC5B-E9F9EF4E2FD1}"/>
                </a:ext>
              </a:extLst>
            </p:cNvPr>
            <p:cNvSpPr/>
            <p:nvPr/>
          </p:nvSpPr>
          <p:spPr bwMode="auto">
            <a:xfrm>
              <a:off x="5937842" y="4896023"/>
              <a:ext cx="859882" cy="1181033"/>
            </a:xfrm>
            <a:prstGeom prst="rect">
              <a:avLst/>
            </a:prstGeom>
            <a:pattFill prst="pct50">
              <a:fgClr>
                <a:srgbClr val="0070C0"/>
              </a:fgClr>
              <a:bgClr>
                <a:schemeClr val="bg1"/>
              </a:bgClr>
            </a:patt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200" b="1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Cross-BSS CSI2 Feedback</a:t>
              </a:r>
            </a:p>
            <a:p>
              <a:pPr algn="ctr"/>
              <a:r>
                <a:rPr lang="en-US" sz="1000" b="1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Overheard by </a:t>
              </a:r>
            </a:p>
            <a:p>
              <a:pPr algn="ctr"/>
              <a:r>
                <a:rPr lang="en-US" sz="1000" b="1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Initiating </a:t>
              </a:r>
            </a:p>
            <a:p>
              <a:pPr algn="ctr"/>
              <a:r>
                <a:rPr lang="en-US" sz="1000" b="1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AP</a:t>
              </a:r>
            </a:p>
          </p:txBody>
        </p:sp>
        <p:cxnSp>
          <p:nvCxnSpPr>
            <p:cNvPr id="66" name="Connector: Curved 65">
              <a:extLst>
                <a:ext uri="{FF2B5EF4-FFF2-40B4-BE49-F238E27FC236}">
                  <a16:creationId xmlns:a16="http://schemas.microsoft.com/office/drawing/2014/main" id="{FDEC0302-5D85-41B6-8F40-AC8CB10B3A88}"/>
                </a:ext>
              </a:extLst>
            </p:cNvPr>
            <p:cNvCxnSpPr>
              <a:cxnSpLocks/>
              <a:stCxn id="63" idx="2"/>
              <a:endCxn id="60" idx="2"/>
            </p:cNvCxnSpPr>
            <p:nvPr/>
          </p:nvCxnSpPr>
          <p:spPr bwMode="auto">
            <a:xfrm rot="5400000">
              <a:off x="4415608" y="5543736"/>
              <a:ext cx="257703" cy="808937"/>
            </a:xfrm>
            <a:prstGeom prst="curvedConnector3">
              <a:avLst>
                <a:gd name="adj1" fmla="val 188707"/>
              </a:avLst>
            </a:prstGeom>
            <a:solidFill>
              <a:srgbClr val="00B8FF"/>
            </a:solidFill>
            <a:ln w="12700" cap="flat" cmpd="sng" algn="ctr">
              <a:solidFill>
                <a:schemeClr val="tx1"/>
              </a:solidFill>
              <a:prstDash val="lgDash"/>
              <a:round/>
              <a:headEnd type="none" w="med" len="med"/>
              <a:tailEnd type="triangle"/>
            </a:ln>
            <a:effectLst/>
          </p:spPr>
        </p:cxn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8EE37942-0C8E-7BB2-E37D-C57E4F3E51AA}"/>
                </a:ext>
              </a:extLst>
            </p:cNvPr>
            <p:cNvSpPr/>
            <p:nvPr/>
          </p:nvSpPr>
          <p:spPr bwMode="auto">
            <a:xfrm>
              <a:off x="7727125" y="5487266"/>
              <a:ext cx="745754" cy="32794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CoBF Invite</a:t>
              </a: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4D2F74CB-0B16-CE9E-61F5-CFE142564AE5}"/>
                </a:ext>
              </a:extLst>
            </p:cNvPr>
            <p:cNvSpPr txBox="1"/>
            <p:nvPr/>
          </p:nvSpPr>
          <p:spPr>
            <a:xfrm>
              <a:off x="6942336" y="5170180"/>
              <a:ext cx="56938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solidFill>
                    <a:schemeClr val="tx1"/>
                  </a:solidFill>
                </a:rPr>
                <a:t>. . .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933751CE-4F67-5B01-BB91-7797A6943A44}"/>
                </a:ext>
              </a:extLst>
            </p:cNvPr>
            <p:cNvSpPr/>
            <p:nvPr/>
          </p:nvSpPr>
          <p:spPr bwMode="auto">
            <a:xfrm>
              <a:off x="8706145" y="4833703"/>
              <a:ext cx="656877" cy="32794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9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CoBF Response</a:t>
              </a:r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2B03DF8C-FE7D-E55C-194E-C9EEEB7CD489}"/>
                </a:ext>
              </a:extLst>
            </p:cNvPr>
            <p:cNvSpPr/>
            <p:nvPr/>
          </p:nvSpPr>
          <p:spPr bwMode="auto">
            <a:xfrm>
              <a:off x="9596288" y="5492210"/>
              <a:ext cx="685847" cy="32794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CoBF Trigger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00DCA901-5F6B-5A0E-FD0C-14B847029B3E}"/>
                </a:ext>
              </a:extLst>
            </p:cNvPr>
            <p:cNvSpPr txBox="1"/>
            <p:nvPr/>
          </p:nvSpPr>
          <p:spPr>
            <a:xfrm flipH="1">
              <a:off x="10689404" y="4969398"/>
              <a:ext cx="116407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>
                  <a:solidFill>
                    <a:srgbClr val="0070C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Shared </a:t>
              </a:r>
            </a:p>
            <a:p>
              <a:pPr algn="ctr"/>
              <a:r>
                <a:rPr lang="en-US" sz="1200" b="1" dirty="0">
                  <a:solidFill>
                    <a:srgbClr val="0070C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AP</a:t>
              </a:r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9EB7477C-48A2-D948-345D-B8ED09579108}"/>
                </a:ext>
              </a:extLst>
            </p:cNvPr>
            <p:cNvSpPr txBox="1"/>
            <p:nvPr/>
          </p:nvSpPr>
          <p:spPr>
            <a:xfrm flipH="1">
              <a:off x="10689404" y="5651238"/>
              <a:ext cx="116407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>
                  <a:solidFill>
                    <a:srgbClr val="00B05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Sharing </a:t>
              </a:r>
            </a:p>
            <a:p>
              <a:pPr algn="ctr"/>
              <a:r>
                <a:rPr lang="en-US" sz="1200" b="1" dirty="0">
                  <a:solidFill>
                    <a:srgbClr val="00B05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AP</a:t>
              </a:r>
            </a:p>
          </p:txBody>
        </p:sp>
      </p:grpSp>
      <p:sp>
        <p:nvSpPr>
          <p:cNvPr id="82" name="TextBox 81">
            <a:extLst>
              <a:ext uri="{FF2B5EF4-FFF2-40B4-BE49-F238E27FC236}">
                <a16:creationId xmlns:a16="http://schemas.microsoft.com/office/drawing/2014/main" id="{ED96B62F-D34D-8C21-3EEA-2567067B5675}"/>
              </a:ext>
            </a:extLst>
          </p:cNvPr>
          <p:cNvSpPr txBox="1"/>
          <p:nvPr/>
        </p:nvSpPr>
        <p:spPr>
          <a:xfrm>
            <a:off x="8173684" y="1564328"/>
            <a:ext cx="353105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chemeClr val="tx1"/>
                </a:solidFill>
                <a:latin typeface="Abadi" panose="020B0604020104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sharing AP has full knowledge of the cross-BSS CSI feedback status and can decide whether to send the CoBF Invite or not. 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9DFE316B-F030-00CB-194D-108450B7EFC1}"/>
              </a:ext>
            </a:extLst>
          </p:cNvPr>
          <p:cNvSpPr txBox="1"/>
          <p:nvPr/>
        </p:nvSpPr>
        <p:spPr>
          <a:xfrm>
            <a:off x="8100002" y="3952278"/>
            <a:ext cx="353105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Abadi" panose="020B0604020104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sharing AP knows the status of cross-BSS CSI1 and shared AP may reject the CoBF invitation if it doesn’t receive cross-BSS CSI2 successfully. 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80B15F72-687E-B2C3-1196-64623C7D9D48}"/>
              </a:ext>
            </a:extLst>
          </p:cNvPr>
          <p:cNvSpPr txBox="1"/>
          <p:nvPr/>
        </p:nvSpPr>
        <p:spPr>
          <a:xfrm>
            <a:off x="158399" y="2052213"/>
            <a:ext cx="11160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solidFill>
                  <a:srgbClr val="006600"/>
                </a:solidFill>
                <a:latin typeface="Abadi" panose="020B0604020104020204" pitchFamily="34" charset="0"/>
              </a:rPr>
              <a:t>Scenario 1</a:t>
            </a:r>
            <a:endParaRPr lang="en-US">
              <a:solidFill>
                <a:srgbClr val="006600"/>
              </a:solidFill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0D19C304-E700-4AAC-678F-97606DE8C21E}"/>
              </a:ext>
            </a:extLst>
          </p:cNvPr>
          <p:cNvSpPr txBox="1"/>
          <p:nvPr/>
        </p:nvSpPr>
        <p:spPr>
          <a:xfrm>
            <a:off x="239662" y="4528453"/>
            <a:ext cx="11160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solidFill>
                  <a:srgbClr val="0070C0"/>
                </a:solidFill>
                <a:latin typeface="Abadi" panose="020B0604020104020204" pitchFamily="34" charset="0"/>
              </a:rPr>
              <a:t>Scenario 2</a:t>
            </a:r>
            <a:endParaRPr lang="en-US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64970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B108F-58B2-70EC-77B0-FC8F10E17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Conclusions and Way Forward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B9F03C-A963-91D4-B4FB-8B166EFFBD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1" y="1831180"/>
            <a:ext cx="10361084" cy="411321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Performing the cross-BSS sounding for both APs in a single TXOP is an attractive option.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 simple indication in the UHR NDPA may be used for early indication of cross-BSS sounding failure.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CoBF Sounding Invite is another option for this indication in case of cross-BSS sounding over two TXOPs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Indication of the cross-BSS sounding failure as one of the reasons for rejection in the data transmission phase is a complementary solution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When combined with indication of failure in NDPA, it will allow for the efficient and early indication of cross-BSS sounding failure. </a:t>
            </a:r>
          </a:p>
          <a:p>
            <a:pPr marL="400050">
              <a:buFont typeface="Arial" panose="020B0604020202020204" pitchFamily="34" charset="0"/>
              <a:buChar char="•"/>
            </a:pPr>
            <a:r>
              <a:rPr lang="en-US" dirty="0"/>
              <a:t>This solution can coexist with other solutions and provide an option for efficient coordinated sounding operation. </a:t>
            </a:r>
          </a:p>
          <a:p>
            <a:pPr marL="0" indent="0"/>
            <a:endParaRPr lang="en-US" dirty="0"/>
          </a:p>
          <a:p>
            <a:pPr marL="0" indent="0"/>
            <a:r>
              <a:rPr lang="en-US" dirty="0"/>
              <a:t>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6F1FD4-DA0A-DE0F-CB5E-004AB2EFF94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13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D609B7-F3F0-9250-E06E-1CBD8CFAE625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Mahmoud Kamel, InterDigital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768DC37-6212-A7A9-9E05-3F904568A75F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July 2025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3065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286B83-6A69-6C88-CB4B-7E718FEF8B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EEF39-5C8B-5393-AFC6-D30505A6E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 1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BF132F-8979-ADBA-D449-F356A67DE8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Do you agree to add the following to 11bn SFD:</a:t>
            </a:r>
          </a:p>
          <a:p>
            <a:r>
              <a:rPr lang="en-US"/>
              <a:t>The status of cross-BSS sounding may be indicated in the NDPA as one option for cross-BSS CSI feedback status indication</a:t>
            </a:r>
          </a:p>
          <a:p>
            <a:r>
              <a:rPr lang="en-US"/>
              <a:t>- </a:t>
            </a:r>
            <a:r>
              <a:rPr lang="en-US" b="0"/>
              <a:t>One or more bit(s) in the first or second STA Info field can be used to indicate that the preceding cross-BSS CSI  was not received successfully or not available at the AP sending the NDPA.</a:t>
            </a:r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7B2995-450F-B0C5-8EC6-52A736176C0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14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B28A38-E14B-FE8E-DD7F-BFA6D070C7E9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Mahmoud Kamel, InterDigital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3C105A8-A76F-21AF-B63C-765A5D16DEF4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May 2025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51153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References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[1] </a:t>
            </a:r>
            <a:r>
              <a:rPr lang="en-GB" b="0"/>
              <a:t>25/1203r1 </a:t>
            </a:r>
            <a:r>
              <a:rPr lang="en-US" b="0"/>
              <a:t>Discussions on Cross-BSS Sounding</a:t>
            </a:r>
            <a:r>
              <a:rPr lang="en-GB" b="0"/>
              <a:t>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531D307C-65C7-4BB3-B44A-1501D36803F7}" type="slidenum">
              <a:rPr lang="en-GB"/>
              <a:pPr/>
              <a:t>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Mahmoud Kamel, InterDigital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July 2025</a:t>
            </a:r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E33589-F7E8-EE2A-3799-33CC7FED6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Abstract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29AEAD-0F43-8081-17EC-A03CDA579E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In this contribution, we discuss the merits of using UHR NDPA to indicate the failure/success of cross-BSS sounding and the coexistence opportunities with other CSI feedback status indication mechanisms 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3B674E-3CA2-CB0A-423B-82A3856BD7F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4EB20-7AD0-0711-120E-34B60E6C5F4A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Mahmoud Kamel, InterDigital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AB671459-E5FD-37E2-87E0-F213DD82D698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July 2025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4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97A011-8216-B9A3-2DD2-85DB787B14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6BD5F6-CDE3-A172-D673-2577FC2C8C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In a previous contribution [1], we discussed two options to perform cross-BSS sounding and three options to indicate the status of the cross-BSS CSI feedback</a:t>
            </a:r>
          </a:p>
          <a:p>
            <a:pPr marL="0" indent="0"/>
            <a:endParaRPr lang="en-US" sz="1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In this contribution, we advance the discussion to add more color to two topics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Performing cross-BSS sounding in a single TXOP or two TXOPs.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Using UHR NDPA to communicate the status of cross-BSS CSI feedback</a:t>
            </a:r>
          </a:p>
          <a:p>
            <a:pPr marL="457200" lvl="1" indent="0"/>
            <a:endParaRPr lang="en-US" sz="1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DISCLAIMER: </a:t>
            </a:r>
            <a:r>
              <a:rPr lang="en-US" sz="2000" b="0" i="1" dirty="0"/>
              <a:t>Both proposals are intending to add more flexibility with minimal added complexity. Further, they can coexist with other proposals to provide options for efficient cross-BSS sounding operation</a:t>
            </a:r>
            <a:endParaRPr lang="en-US" sz="2000" i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27265F-EA59-D15A-E0A3-C5FAC433CA6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308DF5-5C92-69F1-1B3C-5A5E1BCAF859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Mahmoud Kamel, InterDigital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10B8B9AB-1EA6-A366-1281-EF13A537267D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July 2025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4185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B6963-914D-F9F6-018B-930A6C0D3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Cross-BSS Sounding in a Single TXOP (1/3)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A92312-64F9-A77F-E876-1FA515FA80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To use beamforming transmission in DL, both coordinated AP or coordinating AP need to perform in-BSS sounding whether they will engage in a coordinated beamforming transmission or not. 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The in-BSS sounding does not require coordination between APs where each of them can perform the in-BSS sounding in their own acquired TXOP.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2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The in-BSS sounding session should include the STAs that an AP plans to schedule in an MU transmission, a beamforming transmission, and/or a coordinated beamforming transmission. 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In fact, an AP may select the STAs that are good candidates for coordinated transmission before performing its in-BSS sounding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i="1" dirty="0"/>
              <a:t>The selection criteria of the STAs is out of scope for this contribution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A65409-5BAD-1DCF-9785-9C782C70CC2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3334A-3B68-B992-2DA0-A45E91821335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Mahmoud Kamel, InterDigital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EEE5F2C5-F416-B5E5-45E1-06BC0E7A7D07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July 2025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5892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E1D5E6-1908-6E31-797A-9211BB0C1D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8DB94A-7267-BE48-6D12-CB90BBBB5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Cross-BSS Sounding in a Single TXOP (2/3)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FB0528-E8F5-D9B9-221F-FBF85DE906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Accordingly, in coordinated sounding procedure, one option is to focus on the cross-BSS sounding rather than the in-BSS sounding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i="1" dirty="0"/>
              <a:t>This does not limit the options of how to perform the sounding, it just adds one more option. </a:t>
            </a:r>
          </a:p>
          <a:p>
            <a:pPr marL="457200" lvl="1" indent="0"/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Following this line of thought, a single TXOP cross-BSS sounding may be an attractive option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Single invite/response exchange to agree on the sounding parameters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Single contention to acquire the sounding TXOP for both APs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Cross-BSS channel for both APs ages nicely since it is acquired at almost the same time.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The refresh rate of cross-BSS sounding can be controlled independently of the refresh rate of in-BSS sounding   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4493A1-D33C-4ACC-58D0-22FEC2CA866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E409D4-0041-C538-8E61-9584677BDF60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Mahmoud Kamel, InterDigital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4A578BC-84C8-67C0-3C44-A741C9D00714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July 2025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86300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C71CD5-8F8B-4831-E403-CF7B1F59DA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Cross-BSS Sounding in a Single TXOP (3/3)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FEC128-4F77-A212-2A7D-E63D60F4807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F61047-7624-07DE-DB06-DA50B15A1FD8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Mahmoud Kamel, InterDigital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8F76348-F1E6-1FE2-F5C8-A17A48E0E867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July 2025</a:t>
            </a:r>
            <a:endParaRPr lang="en-GB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429DD87-6DBF-89ED-0A58-2E5F0E20A1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742" y="1570039"/>
            <a:ext cx="11234516" cy="4309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59480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FBBBA3-4C14-7027-E614-236F721AC9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0F2D2-3406-F735-8D20-6D274BB09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Indication of Cross-BSS Sounding Status in NDPA (1/5)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08868F-C6AD-57FB-E455-2B08D0438C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One or more bit(s) in the first or second STA Info fields can be used to indicate that the preceding cross-BSS CSI was not received successfully.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By receiving this indication, the initiating AP learns the CSI feedback status of cross-BSS1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The initiating AP decodes the CSI in cross-BSS2 and can determine whether it is received successfully or not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This indication is the earliest possible indication … just after the fact!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2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By the end of the cross-BSS sounding session, the initiating AP has full knowledge of the status of both cross-BSS sounding feedback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2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If the initiating AP is the sharing AP in the data transmission phase, it has all it needs to decide how to proceed before the data transmission phase. 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 marL="457200" lvl="1" indent="0"/>
            <a:endParaRPr lang="en-US" dirty="0"/>
          </a:p>
          <a:p>
            <a:pPr marL="457200" lvl="1" indent="0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6ADB31-1EF1-5092-97A7-B6DF212C12C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D4CBC4-82F6-A892-2113-2E08DC44FF1B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Mahmoud Kamel, InterDigital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C9B82D3-D97D-4D93-B90E-41E2F7E96B66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July 2025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00955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E4890-D732-BF4B-B43F-631E0BE14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Indication of Cross-BSS Sounding Status in NDPA (2/5)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4066CE-0B09-F685-8BE3-0B563E52202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7DE598-5244-896C-FE10-12E3DDE04798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Mahmoud Kamel, InterDigital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F1AD752-300A-0266-6F27-C01743A7D50C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July 2025</a:t>
            </a:r>
            <a:endParaRPr lang="en-GB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5AC9E0D-5E4A-5CA1-6722-2A25854413C7}"/>
              </a:ext>
            </a:extLst>
          </p:cNvPr>
          <p:cNvGrpSpPr/>
          <p:nvPr/>
        </p:nvGrpSpPr>
        <p:grpSpPr>
          <a:xfrm>
            <a:off x="554763" y="1830390"/>
            <a:ext cx="11080360" cy="4250188"/>
            <a:chOff x="691465" y="1830390"/>
            <a:chExt cx="11080360" cy="4250188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C9882584-A92C-1F90-D5AB-F407685E097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91465" y="1830390"/>
              <a:ext cx="11080360" cy="4250188"/>
            </a:xfrm>
            <a:prstGeom prst="rect">
              <a:avLst/>
            </a:prstGeom>
          </p:spPr>
        </p:pic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9CDDBA09-DCC2-CA30-30F7-2C0E1FE19011}"/>
                </a:ext>
              </a:extLst>
            </p:cNvPr>
            <p:cNvSpPr/>
            <p:nvPr/>
          </p:nvSpPr>
          <p:spPr bwMode="auto">
            <a:xfrm>
              <a:off x="7294180" y="3955484"/>
              <a:ext cx="2451846" cy="1688571"/>
            </a:xfrm>
            <a:custGeom>
              <a:avLst/>
              <a:gdLst>
                <a:gd name="connsiteX0" fmla="*/ 0 w 2451846"/>
                <a:gd name="connsiteY0" fmla="*/ 844286 h 1688571"/>
                <a:gd name="connsiteX1" fmla="*/ 1225923 w 2451846"/>
                <a:gd name="connsiteY1" fmla="*/ 0 h 1688571"/>
                <a:gd name="connsiteX2" fmla="*/ 2451846 w 2451846"/>
                <a:gd name="connsiteY2" fmla="*/ 844286 h 1688571"/>
                <a:gd name="connsiteX3" fmla="*/ 1225923 w 2451846"/>
                <a:gd name="connsiteY3" fmla="*/ 1688572 h 1688571"/>
                <a:gd name="connsiteX4" fmla="*/ 0 w 2451846"/>
                <a:gd name="connsiteY4" fmla="*/ 844286 h 16885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51846" h="1688571" extrusionOk="0">
                  <a:moveTo>
                    <a:pt x="0" y="844286"/>
                  </a:moveTo>
                  <a:cubicBezTo>
                    <a:pt x="-22939" y="542736"/>
                    <a:pt x="633354" y="80474"/>
                    <a:pt x="1225923" y="0"/>
                  </a:cubicBezTo>
                  <a:cubicBezTo>
                    <a:pt x="1943160" y="-79574"/>
                    <a:pt x="2437991" y="406396"/>
                    <a:pt x="2451846" y="844286"/>
                  </a:cubicBezTo>
                  <a:cubicBezTo>
                    <a:pt x="2493520" y="1397336"/>
                    <a:pt x="1903753" y="1741379"/>
                    <a:pt x="1225923" y="1688572"/>
                  </a:cubicBezTo>
                  <a:cubicBezTo>
                    <a:pt x="450065" y="1666972"/>
                    <a:pt x="-15914" y="1298358"/>
                    <a:pt x="0" y="844286"/>
                  </a:cubicBezTo>
                  <a:close/>
                </a:path>
              </a:pathLst>
            </a:custGeom>
            <a:noFill/>
            <a:ln w="6350" cap="flat" cmpd="sng" algn="ctr">
              <a:solidFill>
                <a:srgbClr val="FF0000"/>
              </a:solidFill>
              <a:prstDash val="lgDash"/>
              <a:round/>
              <a:headEnd type="none" w="med" len="med"/>
              <a:tailEnd type="none" w="med" len="med"/>
              <a:extLst>
                <a:ext uri="{C807C97D-BFC1-408E-A445-0C87EB9F89A2}">
                  <ask:lineSketchStyleProps xmlns:ask="http://schemas.microsoft.com/office/drawing/2018/sketchyshapes" sd="43739277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6" charset="0"/>
                <a:ea typeface="MS Gothic" charset="-128"/>
              </a:endParaRP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A8C98E71-D825-5F70-70EC-87867ED2AF10}"/>
              </a:ext>
            </a:extLst>
          </p:cNvPr>
          <p:cNvGrpSpPr/>
          <p:nvPr/>
        </p:nvGrpSpPr>
        <p:grpSpPr>
          <a:xfrm>
            <a:off x="7480569" y="5424416"/>
            <a:ext cx="2500007" cy="786942"/>
            <a:chOff x="7490297" y="4480124"/>
            <a:chExt cx="2500007" cy="786942"/>
          </a:xfrm>
        </p:grpSpPr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EF13C354-6B7A-EC97-63D5-2A45EE872066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490297" y="4480124"/>
              <a:ext cx="0" cy="439278"/>
            </a:xfrm>
            <a:prstGeom prst="straightConnector1">
              <a:avLst/>
            </a:prstGeom>
            <a:solidFill>
              <a:srgbClr val="00B8FF"/>
            </a:solidFill>
            <a:ln w="12700" cap="flat" cmpd="sng" algn="ctr">
              <a:solidFill>
                <a:srgbClr val="FF0000"/>
              </a:solidFill>
              <a:prstDash val="dash"/>
              <a:round/>
              <a:headEnd type="none" w="med" len="med"/>
              <a:tailEnd type="triangle"/>
            </a:ln>
            <a:effectLst/>
          </p:spPr>
        </p:cxn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AD035FE7-E8D3-FB73-3E15-938C72EE7617}"/>
                </a:ext>
              </a:extLst>
            </p:cNvPr>
            <p:cNvSpPr txBox="1"/>
            <p:nvPr/>
          </p:nvSpPr>
          <p:spPr>
            <a:xfrm>
              <a:off x="7490297" y="4836179"/>
              <a:ext cx="2500007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>
                  <a:solidFill>
                    <a:srgbClr val="FF0000"/>
                  </a:solidFill>
                </a:rPr>
                <a:t>Early indication in case of cross-BSS sounding in single TXOP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37932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F3EE1-2F3B-00C1-F059-D62C136EE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Indication of Cross-BSS Sounding Status in NDPA (3/5)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7B6201-03D2-90D3-EA30-6F049A16F9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When the cross-BSS sounding is performed over two TXOPs, the NDPA indication still can be used for the CSI feedback status indication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Another possibility to indicate the cross-BSS CSI feedback status is to use the CoBF Sounding Invite frame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Both options can coexist to enable flexibility for a better performance (especially in the case of cross-BSS sounding in a single TXOP)  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398E56-200C-B943-A625-9DF44F21075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9CDD7B-A963-708E-B884-ABCE318EF2EC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Mahmoud Kamel, InterDigital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51A2D6D-FC65-B620-B4B8-329444EEBCF1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July 2025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6465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802-11-Submission-16-9.potx" id="{5CD6ABF7-B8BD-443A-9DC0-E5B38AC683DA}" vid="{19A33F2F-E7B4-4D20-A394-337028C24156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</TotalTime>
  <Words>1361</Words>
  <Application>Microsoft Office PowerPoint</Application>
  <PresentationFormat>Widescreen</PresentationFormat>
  <Paragraphs>195</Paragraphs>
  <Slides>15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Abadi</vt:lpstr>
      <vt:lpstr>Arial</vt:lpstr>
      <vt:lpstr>Arial Unicode MS</vt:lpstr>
      <vt:lpstr>Calibri</vt:lpstr>
      <vt:lpstr>Times New Roman</vt:lpstr>
      <vt:lpstr>Office Theme</vt:lpstr>
      <vt:lpstr>Document</vt:lpstr>
      <vt:lpstr>NDPA Indication of Cross-BSS Sounding Feedback Status </vt:lpstr>
      <vt:lpstr>Abstract</vt:lpstr>
      <vt:lpstr>Background</vt:lpstr>
      <vt:lpstr>Cross-BSS Sounding in a Single TXOP (1/3)</vt:lpstr>
      <vt:lpstr>Cross-BSS Sounding in a Single TXOP (2/3)</vt:lpstr>
      <vt:lpstr>Cross-BSS Sounding in a Single TXOP (3/3)</vt:lpstr>
      <vt:lpstr>Indication of Cross-BSS Sounding Status in NDPA (1/5)</vt:lpstr>
      <vt:lpstr>Indication of Cross-BSS Sounding Status in NDPA (2/5)</vt:lpstr>
      <vt:lpstr>Indication of Cross-BSS Sounding Status in NDPA (3/5)</vt:lpstr>
      <vt:lpstr>Indication of Cross-BSS Sounding Status in NDPA (4/5)</vt:lpstr>
      <vt:lpstr>Indication of Cross-BSS Sounding Status in NDPA (5/5)</vt:lpstr>
      <vt:lpstr>To Summarize</vt:lpstr>
      <vt:lpstr>Conclusions and Way Forward</vt:lpstr>
      <vt:lpstr>SP 1 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Mahmoud Kamel</cp:lastModifiedBy>
  <cp:revision>2</cp:revision>
  <dcterms:created xsi:type="dcterms:W3CDTF">2025-09-17T03:45:44Z</dcterms:created>
  <dcterms:modified xsi:type="dcterms:W3CDTF">2025-09-19T02:44:33Z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d2f777e-4347-4fc6-823a-b44ab313546a_Enabled">
    <vt:lpwstr>true</vt:lpwstr>
  </property>
  <property fmtid="{D5CDD505-2E9C-101B-9397-08002B2CF9AE}" pid="3" name="MSIP_Label_4d2f777e-4347-4fc6-823a-b44ab313546a_SetDate">
    <vt:lpwstr>2025-09-17T03:45:55Z</vt:lpwstr>
  </property>
  <property fmtid="{D5CDD505-2E9C-101B-9397-08002B2CF9AE}" pid="4" name="MSIP_Label_4d2f777e-4347-4fc6-823a-b44ab313546a_Method">
    <vt:lpwstr>Standard</vt:lpwstr>
  </property>
  <property fmtid="{D5CDD505-2E9C-101B-9397-08002B2CF9AE}" pid="5" name="MSIP_Label_4d2f777e-4347-4fc6-823a-b44ab313546a_Name">
    <vt:lpwstr>Non-Public</vt:lpwstr>
  </property>
  <property fmtid="{D5CDD505-2E9C-101B-9397-08002B2CF9AE}" pid="6" name="MSIP_Label_4d2f777e-4347-4fc6-823a-b44ab313546a_SiteId">
    <vt:lpwstr>e351b779-f6d5-4e50-8568-80e922d180ae</vt:lpwstr>
  </property>
  <property fmtid="{D5CDD505-2E9C-101B-9397-08002B2CF9AE}" pid="7" name="MSIP_Label_4d2f777e-4347-4fc6-823a-b44ab313546a_ActionId">
    <vt:lpwstr>b4148b43-59a3-4fcb-8de8-77269479ed14</vt:lpwstr>
  </property>
  <property fmtid="{D5CDD505-2E9C-101B-9397-08002B2CF9AE}" pid="8" name="MSIP_Label_4d2f777e-4347-4fc6-823a-b44ab313546a_ContentBits">
    <vt:lpwstr>0</vt:lpwstr>
  </property>
  <property fmtid="{D5CDD505-2E9C-101B-9397-08002B2CF9AE}" pid="9" name="MSIP_Label_4d2f777e-4347-4fc6-823a-b44ab313546a_Tag">
    <vt:lpwstr>10, 3, 0, 1</vt:lpwstr>
  </property>
</Properties>
</file>