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4"/>
  </p:notesMasterIdLst>
  <p:handoutMasterIdLst>
    <p:handoutMasterId r:id="rId15"/>
  </p:handoutMasterIdLst>
  <p:sldIdLst>
    <p:sldId id="270" r:id="rId2"/>
    <p:sldId id="774" r:id="rId3"/>
    <p:sldId id="833" r:id="rId4"/>
    <p:sldId id="834" r:id="rId5"/>
    <p:sldId id="844" r:id="rId6"/>
    <p:sldId id="842" r:id="rId7"/>
    <p:sldId id="845" r:id="rId8"/>
    <p:sldId id="835" r:id="rId9"/>
    <p:sldId id="783" r:id="rId10"/>
    <p:sldId id="784" r:id="rId11"/>
    <p:sldId id="825" r:id="rId12"/>
    <p:sldId id="84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4" autoAdjust="0"/>
    <p:restoredTop sz="97386" autoAdjust="0"/>
  </p:normalViewPr>
  <p:slideViewPr>
    <p:cSldViewPr snapToGrid="0">
      <p:cViewPr varScale="1">
        <p:scale>
          <a:sx n="66" d="100"/>
          <a:sy n="66" d="100"/>
        </p:scale>
        <p:origin x="1228" y="32"/>
      </p:cViewPr>
      <p:guideLst>
        <p:guide orient="horz" pos="2160"/>
        <p:guide pos="2880"/>
      </p:guideLst>
    </p:cSldViewPr>
  </p:slideViewPr>
  <p:notesTextViewPr>
    <p:cViewPr>
      <p:scale>
        <a:sx n="1" d="1"/>
        <a:sy n="1" d="1"/>
      </p:scale>
      <p:origin x="0" y="0"/>
    </p:cViewPr>
  </p:notesTextViewPr>
  <p:notesViewPr>
    <p:cSldViewPr snapToGrid="0">
      <p:cViewPr>
        <p:scale>
          <a:sx n="192" d="100"/>
          <a:sy n="192" d="100"/>
        </p:scale>
        <p:origin x="2004" y="9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332602"/>
            <a:ext cx="1373005" cy="27699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March 2025</a:t>
            </a:r>
            <a:endParaRPr lang="en-US" dirty="0"/>
          </a:p>
        </p:txBody>
      </p:sp>
      <p:sp>
        <p:nvSpPr>
          <p:cNvPr id="4" name="Fußzeilenplatzhalter 3"/>
          <p:cNvSpPr>
            <a:spLocks noGrp="1"/>
          </p:cNvSpPr>
          <p:nvPr>
            <p:ph type="ftr" sz="quarter" idx="11"/>
          </p:nvPr>
        </p:nvSpPr>
        <p:spPr>
          <a:xfrm>
            <a:off x="6103065" y="6475414"/>
            <a:ext cx="2440861"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504304" y="6475413"/>
            <a:ext cx="211596"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504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815-01-00bn-dynamic-bandwidth-selection-signaling-details.pptx" TargetMode="External"/><Relationship Id="rId2" Type="http://schemas.openxmlformats.org/officeDocument/2006/relationships/hyperlink" Target="https://mentor.ieee.org/802.11/dcn/24/11-24-0088-01-00bn-maximizing-channel-bandwidth-in-dense-ap-deploy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1027-04-00bn-pdt-mac-dbe-part-2.docx" TargetMode="External"/><Relationship Id="rId4" Type="http://schemas.openxmlformats.org/officeDocument/2006/relationships/hyperlink" Target="https://mentor.ieee.org/802.11/dcn/25/11-25-0503-13-00bn-pdt-mac-dbe.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0815-01-00bn-dynamic-bandwidth-selection-signaling-details.pptx" TargetMode="External"/><Relationship Id="rId2" Type="http://schemas.openxmlformats.org/officeDocument/2006/relationships/hyperlink" Target="https://mentor.ieee.org/802.11/dcn/24/11-24-0088-01-00bn-maximizing-channel-bandwidth-in-dense-ap-deployments.pptx"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5/11-25-0503-13-00bn-pdt-mac-dbe.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648" y="1066799"/>
            <a:ext cx="10289969" cy="880753"/>
          </a:xfrm>
        </p:spPr>
        <p:txBody>
          <a:bodyPr/>
          <a:lstStyle/>
          <a:p>
            <a:pPr marL="0" marR="457200" algn="ctr">
              <a:lnSpc>
                <a:spcPct val="107000"/>
              </a:lnSpc>
              <a:spcBef>
                <a:spcPts val="600"/>
              </a:spcBef>
              <a:spcAft>
                <a:spcPts val="600"/>
              </a:spcAft>
            </a:pPr>
            <a:r>
              <a:rPr lang="en-US" sz="2800" dirty="0">
                <a:effectLst/>
              </a:rPr>
              <a:t>Considerations on DBE Mechanism</a:t>
            </a:r>
            <a:endParaRPr lang="en-US" sz="2800" b="1" dirty="0">
              <a:effectLst/>
              <a:latin typeface="Times New Roman" panose="02020603050405020304" pitchFamily="18" charset="0"/>
              <a:ea typeface="MS Mincho" panose="02020609040205080304" pitchFamily="49" charset="-128"/>
              <a:cs typeface="Arial" panose="020B0604020202020204" pitchFamily="34" charset="0"/>
            </a:endParaRPr>
          </a:p>
        </p:txBody>
      </p:sp>
      <p:sp>
        <p:nvSpPr>
          <p:cNvPr id="4" name="Date Placeholder 3"/>
          <p:cNvSpPr>
            <a:spLocks noGrp="1"/>
          </p:cNvSpPr>
          <p:nvPr>
            <p:ph type="dt" sz="half" idx="2"/>
          </p:nvPr>
        </p:nvSpPr>
        <p:spPr>
          <a:xfrm>
            <a:off x="696913" y="332601"/>
            <a:ext cx="955390" cy="276999"/>
          </a:xfrm>
        </p:spPr>
        <p:txBody>
          <a:bodyPr/>
          <a:lstStyle/>
          <a:p>
            <a:pPr>
              <a:defRPr/>
            </a:pPr>
            <a:r>
              <a:rPr lang="en-US" dirty="0"/>
              <a:t>Sept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2025-09-xx</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6007488" y="6457600"/>
            <a:ext cx="2619564" cy="184666"/>
          </a:xfrm>
        </p:spPr>
        <p:txBody>
          <a:bodyPr/>
          <a:lstStyle/>
          <a:p>
            <a:pPr>
              <a:defRPr/>
            </a:pPr>
            <a:r>
              <a:rPr lang="en-US" altLang="ko-KR" u="sng" dirty="0"/>
              <a:t>Shravan</a:t>
            </a:r>
            <a:r>
              <a:rPr lang="en-US" altLang="ko-KR" dirty="0"/>
              <a:t> Kumar Kalyankar, et. al., Huawei</a:t>
            </a:r>
          </a:p>
        </p:txBody>
      </p:sp>
      <p:graphicFrame>
        <p:nvGraphicFramePr>
          <p:cNvPr id="9" name="Table 8">
            <a:extLst>
              <a:ext uri="{FF2B5EF4-FFF2-40B4-BE49-F238E27FC236}">
                <a16:creationId xmlns:a16="http://schemas.microsoft.com/office/drawing/2014/main" id="{1BCDF13D-57E3-414D-9293-365DB8AF2066}"/>
              </a:ext>
            </a:extLst>
          </p:cNvPr>
          <p:cNvGraphicFramePr>
            <a:graphicFrameLocks noGrp="1"/>
          </p:cNvGraphicFramePr>
          <p:nvPr>
            <p:extLst>
              <p:ext uri="{D42A27DB-BD31-4B8C-83A1-F6EECF244321}">
                <p14:modId xmlns:p14="http://schemas.microsoft.com/office/powerpoint/2010/main" val="1409661567"/>
              </p:ext>
            </p:extLst>
          </p:nvPr>
        </p:nvGraphicFramePr>
        <p:xfrm>
          <a:off x="799318" y="3175862"/>
          <a:ext cx="7744607" cy="2886254"/>
        </p:xfrm>
        <a:graphic>
          <a:graphicData uri="http://schemas.openxmlformats.org/drawingml/2006/table">
            <a:tbl>
              <a:tblPr firstRow="1" bandRow="1">
                <a:tableStyleId>{21E4AEA4-8DFA-4A89-87EB-49C32662AFE0}</a:tableStyleId>
              </a:tblPr>
              <a:tblGrid>
                <a:gridCol w="1516983">
                  <a:extLst>
                    <a:ext uri="{9D8B030D-6E8A-4147-A177-3AD203B41FA5}">
                      <a16:colId xmlns:a16="http://schemas.microsoft.com/office/drawing/2014/main" val="20000"/>
                    </a:ext>
                  </a:extLst>
                </a:gridCol>
                <a:gridCol w="1037936">
                  <a:extLst>
                    <a:ext uri="{9D8B030D-6E8A-4147-A177-3AD203B41FA5}">
                      <a16:colId xmlns:a16="http://schemas.microsoft.com/office/drawing/2014/main" val="20001"/>
                    </a:ext>
                  </a:extLst>
                </a:gridCol>
                <a:gridCol w="2155716">
                  <a:extLst>
                    <a:ext uri="{9D8B030D-6E8A-4147-A177-3AD203B41FA5}">
                      <a16:colId xmlns:a16="http://schemas.microsoft.com/office/drawing/2014/main" val="20002"/>
                    </a:ext>
                  </a:extLst>
                </a:gridCol>
                <a:gridCol w="718573">
                  <a:extLst>
                    <a:ext uri="{9D8B030D-6E8A-4147-A177-3AD203B41FA5}">
                      <a16:colId xmlns:a16="http://schemas.microsoft.com/office/drawing/2014/main" val="20003"/>
                    </a:ext>
                  </a:extLst>
                </a:gridCol>
                <a:gridCol w="2315399">
                  <a:extLst>
                    <a:ext uri="{9D8B030D-6E8A-4147-A177-3AD203B41FA5}">
                      <a16:colId xmlns:a16="http://schemas.microsoft.com/office/drawing/2014/main" val="20004"/>
                    </a:ext>
                  </a:extLst>
                </a:gridCol>
              </a:tblGrid>
              <a:tr h="511805">
                <a:tc>
                  <a:txBody>
                    <a:bodyPr/>
                    <a:lstStyle/>
                    <a:p>
                      <a:pPr algn="ctr">
                        <a:lnSpc>
                          <a:spcPct val="100000"/>
                        </a:lnSpc>
                      </a:pPr>
                      <a:r>
                        <a:rPr lang="en-US" sz="10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9207">
                <a:tc>
                  <a:txBody>
                    <a:bodyPr/>
                    <a:lstStyle/>
                    <a:p>
                      <a:pPr algn="ctr">
                        <a:lnSpc>
                          <a:spcPct val="100000"/>
                        </a:lnSpc>
                      </a:pPr>
                      <a:r>
                        <a:rPr lang="en-US" sz="1000" u="sng" kern="1200" dirty="0">
                          <a:solidFill>
                            <a:schemeClr val="dk1"/>
                          </a:solidFill>
                          <a:latin typeface="+mn-lt"/>
                          <a:ea typeface="+mn-ea"/>
                          <a:cs typeface="+mn-cs"/>
                        </a:rPr>
                        <a:t>Shravan</a:t>
                      </a:r>
                      <a:r>
                        <a:rPr lang="en-US" sz="1000" kern="1200" dirty="0">
                          <a:solidFill>
                            <a:schemeClr val="dk1"/>
                          </a:solidFill>
                          <a:latin typeface="+mn-lt"/>
                          <a:ea typeface="+mn-ea"/>
                          <a:cs typeface="+mn-cs"/>
                        </a:rPr>
                        <a:t> Kumar Kalyankar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lnSpc>
                          <a:spcPct val="100000"/>
                        </a:lnSpc>
                      </a:pPr>
                      <a:endParaRPr lang="en-US" sz="1000" dirty="0"/>
                    </a:p>
                    <a:p>
                      <a:pPr algn="ctr">
                        <a:lnSpc>
                          <a:spcPct val="100000"/>
                        </a:lnSpc>
                      </a:pPr>
                      <a:endParaRPr lang="en-US" sz="1000" dirty="0"/>
                    </a:p>
                    <a:p>
                      <a:pPr algn="ctr">
                        <a:lnSpc>
                          <a:spcPct val="1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t>kalyankar.shravan.kumar@huawei.com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Huang Lei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Rojan Chitrakar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err="1">
                          <a:solidFill>
                            <a:schemeClr val="dk1"/>
                          </a:solidFill>
                          <a:latin typeface="+mn-lt"/>
                          <a:ea typeface="+mn-ea"/>
                          <a:cs typeface="+mn-cs"/>
                        </a:rPr>
                        <a:t>Yunbo</a:t>
                      </a:r>
                      <a:r>
                        <a:rPr lang="en-US" sz="1000" kern="1200" dirty="0">
                          <a:solidFill>
                            <a:schemeClr val="dk1"/>
                          </a:solidFill>
                          <a:latin typeface="+mn-lt"/>
                          <a:ea typeface="+mn-ea"/>
                          <a:cs typeface="+mn-cs"/>
                        </a:rPr>
                        <a:t> Li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57772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24556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228600" indent="-228600" algn="l">
              <a:buFont typeface="+mj-lt"/>
              <a:buAutoNum type="arabicPeriod"/>
            </a:pPr>
            <a:r>
              <a:rPr lang="en-US" sz="2000" dirty="0">
                <a:latin typeface="Times New Roman" panose="02020603050405020304" pitchFamily="18" charset="0"/>
                <a:cs typeface="Times New Roman" panose="02020603050405020304" pitchFamily="18" charset="0"/>
                <a:hlinkClick r:id="rId2"/>
              </a:rPr>
              <a:t>Maximizing channel bandwidth in dense AP deployments</a:t>
            </a:r>
            <a:r>
              <a:rPr lang="en-US" sz="2000" dirty="0">
                <a:latin typeface="Times New Roman" panose="02020603050405020304" pitchFamily="18" charset="0"/>
                <a:cs typeface="Times New Roman" panose="02020603050405020304" pitchFamily="18" charset="0"/>
              </a:rPr>
              <a:t>, Malcolm Smith, Cisco Systems, Jan 2024. </a:t>
            </a:r>
          </a:p>
          <a:p>
            <a:pPr marL="228600" indent="-228600">
              <a:buFont typeface="+mj-lt"/>
              <a:buAutoNum type="arabicPeriod"/>
            </a:pPr>
            <a:r>
              <a:rPr lang="en-US" sz="2000" dirty="0">
                <a:latin typeface="Times New Roman" panose="02020603050405020304" pitchFamily="18" charset="0"/>
                <a:ea typeface="Microsoft YaHei" panose="020B0503020204020204" pitchFamily="34" charset="-122"/>
                <a:cs typeface="Times New Roman" panose="02020603050405020304" pitchFamily="18" charset="0"/>
                <a:hlinkClick r:id="rId3"/>
              </a:rPr>
              <a:t>Dynamic Bandwidth Selection Signaling Details</a:t>
            </a:r>
            <a:r>
              <a:rPr lang="en-US" sz="2000" dirty="0">
                <a:latin typeface="Times New Roman" panose="02020603050405020304" pitchFamily="18" charset="0"/>
                <a:ea typeface="Microsoft YaHei" panose="020B0503020204020204" pitchFamily="34" charset="-122"/>
                <a:cs typeface="Times New Roman" panose="02020603050405020304" pitchFamily="18" charset="0"/>
              </a:rPr>
              <a:t>, </a:t>
            </a:r>
            <a:r>
              <a:rPr lang="en-US" sz="2000" dirty="0" err="1">
                <a:latin typeface="Times New Roman" panose="02020603050405020304" pitchFamily="18" charset="0"/>
                <a:ea typeface="Microsoft YaHei" panose="020B0503020204020204" pitchFamily="34" charset="-122"/>
                <a:cs typeface="Times New Roman" panose="02020603050405020304" pitchFamily="18" charset="0"/>
              </a:rPr>
              <a:t>Binita</a:t>
            </a:r>
            <a:r>
              <a:rPr lang="en-US" sz="2000" dirty="0">
                <a:latin typeface="Times New Roman" panose="02020603050405020304" pitchFamily="18" charset="0"/>
                <a:ea typeface="Microsoft YaHei" panose="020B0503020204020204" pitchFamily="34" charset="-122"/>
                <a:cs typeface="Times New Roman" panose="02020603050405020304" pitchFamily="18" charset="0"/>
              </a:rPr>
              <a:t> Gupta, Cisco Systems, Oct. 2024. </a:t>
            </a:r>
          </a:p>
          <a:p>
            <a:pPr marL="228600" indent="-228600">
              <a:buFont typeface="+mj-lt"/>
              <a:buAutoNum type="arabicPeriod"/>
            </a:pPr>
            <a:r>
              <a:rPr lang="en-US" sz="2000" dirty="0">
                <a:latin typeface="Times New Roman" panose="02020603050405020304" pitchFamily="18" charset="0"/>
                <a:ea typeface="Microsoft YaHei" panose="020B0503020204020204" pitchFamily="34" charset="-122"/>
                <a:cs typeface="Times New Roman" panose="02020603050405020304" pitchFamily="18" charset="0"/>
              </a:rPr>
              <a:t>Dynamic Bandwidth Expansion (DBE) Operation and Signaling Details, </a:t>
            </a:r>
            <a:r>
              <a:rPr lang="en-US" sz="2000" dirty="0" err="1">
                <a:latin typeface="Times New Roman" panose="02020603050405020304" pitchFamily="18" charset="0"/>
                <a:ea typeface="Microsoft YaHei" panose="020B0503020204020204" pitchFamily="34" charset="-122"/>
                <a:cs typeface="Times New Roman" panose="02020603050405020304" pitchFamily="18" charset="0"/>
              </a:rPr>
              <a:t>Binita</a:t>
            </a:r>
            <a:r>
              <a:rPr lang="en-US" sz="2000" dirty="0">
                <a:latin typeface="Times New Roman" panose="02020603050405020304" pitchFamily="18" charset="0"/>
                <a:ea typeface="Microsoft YaHei" panose="020B0503020204020204" pitchFamily="34" charset="-122"/>
                <a:cs typeface="Times New Roman" panose="02020603050405020304" pitchFamily="18" charset="0"/>
              </a:rPr>
              <a:t> Gupta, Cisco Systems, Mar. 2025.</a:t>
            </a:r>
          </a:p>
          <a:p>
            <a:pPr marL="228600" indent="-228600">
              <a:buFont typeface="+mj-lt"/>
              <a:buAutoNum type="arabicPeriod"/>
            </a:pPr>
            <a:r>
              <a:rPr lang="en-US" sz="2000" dirty="0">
                <a:latin typeface="Times New Roman" panose="02020603050405020304" pitchFamily="18" charset="0"/>
                <a:cs typeface="Times New Roman" panose="02020603050405020304" pitchFamily="18" charset="0"/>
                <a:hlinkClick r:id="rId4"/>
              </a:rPr>
              <a:t>PDT-MAC-DBE</a:t>
            </a:r>
            <a:endParaRPr lang="en-US" sz="2000" dirty="0">
              <a:latin typeface="Times New Roman" panose="02020603050405020304" pitchFamily="18" charset="0"/>
              <a:cs typeface="Times New Roman" panose="02020603050405020304" pitchFamily="18" charset="0"/>
            </a:endParaRPr>
          </a:p>
          <a:p>
            <a:pPr marL="228600" indent="-228600">
              <a:buFont typeface="+mj-lt"/>
              <a:buAutoNum type="arabicPeriod"/>
            </a:pPr>
            <a:r>
              <a:rPr lang="en-US" dirty="0">
                <a:latin typeface="Times New Roman" panose="02020603050405020304" pitchFamily="18" charset="0"/>
                <a:ea typeface="Microsoft YaHei" panose="020B0503020204020204" pitchFamily="34" charset="-122"/>
                <a:cs typeface="Times New Roman" panose="02020603050405020304" pitchFamily="18" charset="0"/>
                <a:hlinkClick r:id="rId5"/>
              </a:rPr>
              <a:t>PDT-MAC-DBE-part 2</a:t>
            </a:r>
            <a:endParaRPr lang="en-US" dirty="0">
              <a:latin typeface="Times New Roman" panose="02020603050405020304" pitchFamily="18" charset="0"/>
              <a:ea typeface="Microsoft YaHei" panose="020B0503020204020204" pitchFamily="34" charset="-122"/>
              <a:cs typeface="Times New Roman" panose="02020603050405020304" pitchFamily="18" charset="0"/>
            </a:endParaRPr>
          </a:p>
          <a:p>
            <a:pPr marL="0" indent="0">
              <a:buNone/>
            </a:pPr>
            <a:endParaRPr lang="en-US" sz="2000" dirty="0">
              <a:latin typeface="Times New Roman" panose="02020603050405020304" pitchFamily="18" charset="0"/>
              <a:ea typeface="Microsoft YaHei" panose="020B0503020204020204" pitchFamily="34" charset="-122"/>
              <a:cs typeface="Times New Roman" panose="02020603050405020304" pitchFamily="18" charset="0"/>
            </a:endParaRPr>
          </a:p>
          <a:p>
            <a:pPr marL="457200" indent="-457200">
              <a:buFont typeface="+mj-lt"/>
              <a:buAutoNum type="arabicPeriod"/>
            </a:pPr>
            <a:endParaRPr lang="it-IT" dirty="0"/>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a:xfrm>
            <a:off x="696913" y="332601"/>
            <a:ext cx="955390" cy="276999"/>
          </a:xfrm>
        </p:spPr>
        <p:txBody>
          <a:bodyPr/>
          <a:lstStyle/>
          <a:p>
            <a:pPr>
              <a:defRPr/>
            </a:pPr>
            <a:r>
              <a:rPr lang="en-US" dirty="0"/>
              <a:t>Sept 2025</a:t>
            </a:r>
          </a:p>
        </p:txBody>
      </p:sp>
    </p:spTree>
    <p:extLst>
      <p:ext uri="{BB962C8B-B14F-4D97-AF65-F5344CB8AC3E}">
        <p14:creationId xmlns:p14="http://schemas.microsoft.com/office/powerpoint/2010/main" val="1843831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1</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11</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to include a DBE measurement mechanism before enabling the DBE mode in un-coordinated networks?</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8080" cy="276999"/>
          </a:xfrm>
        </p:spPr>
        <p:txBody>
          <a:bodyPr/>
          <a:lstStyle/>
          <a:p>
            <a:r>
              <a:rPr lang="en-US" dirty="0"/>
              <a:t>Sept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4128888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2</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12</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to include DBE mode initial status and share this information with the DBE AP while association?</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948080" cy="276999"/>
          </a:xfrm>
        </p:spPr>
        <p:txBody>
          <a:bodyPr/>
          <a:lstStyle/>
          <a:p>
            <a:r>
              <a:rPr lang="en-US" dirty="0"/>
              <a:t>Sept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dirty="0"/>
              <a:t>Shravan Kumar Kalyankar, et. al., Huawei</a:t>
            </a:r>
          </a:p>
        </p:txBody>
      </p:sp>
    </p:spTree>
    <p:extLst>
      <p:ext uri="{BB962C8B-B14F-4D97-AF65-F5344CB8AC3E}">
        <p14:creationId xmlns:p14="http://schemas.microsoft.com/office/powerpoint/2010/main" val="210933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55390" cy="276999"/>
          </a:xfrm>
        </p:spPr>
        <p:txBody>
          <a:bodyPr/>
          <a:lstStyle/>
          <a:p>
            <a:pPr>
              <a:defRPr/>
            </a:pPr>
            <a:r>
              <a:rPr lang="en-US" dirty="0"/>
              <a:t>Sept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Title 9">
            <a:extLst>
              <a:ext uri="{FF2B5EF4-FFF2-40B4-BE49-F238E27FC236}">
                <a16:creationId xmlns:a16="http://schemas.microsoft.com/office/drawing/2014/main" id="{6D4053B1-A3EB-4B09-9B12-C4BC15A7887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Background: DBE</a:t>
            </a:r>
            <a:endParaRPr lang="en-US" dirty="0"/>
          </a:p>
        </p:txBody>
      </p:sp>
      <p:sp>
        <p:nvSpPr>
          <p:cNvPr id="11" name="Content Placeholder 2">
            <a:extLst>
              <a:ext uri="{FF2B5EF4-FFF2-40B4-BE49-F238E27FC236}">
                <a16:creationId xmlns:a16="http://schemas.microsoft.com/office/drawing/2014/main" id="{B2321C2B-091C-4278-944C-2D0C1B6172EB}"/>
              </a:ext>
            </a:extLst>
          </p:cNvPr>
          <p:cNvSpPr>
            <a:spLocks noGrp="1"/>
          </p:cNvSpPr>
          <p:nvPr>
            <p:ph idx="1"/>
          </p:nvPr>
        </p:nvSpPr>
        <p:spPr>
          <a:xfrm>
            <a:off x="159267" y="1385332"/>
            <a:ext cx="8984733" cy="4194175"/>
          </a:xfrm>
        </p:spPr>
        <p:txBody>
          <a:bodyPr/>
          <a:lstStyle/>
          <a:p>
            <a:pPr marL="0" indent="0">
              <a:buNone/>
            </a:pPr>
            <a:r>
              <a:rPr lang="en-US" sz="1600" dirty="0">
                <a:latin typeface="Times New Roman" panose="02020603050405020304" pitchFamily="18" charset="0"/>
                <a:cs typeface="Times New Roman" panose="02020603050405020304" pitchFamily="18" charset="0"/>
              </a:rPr>
              <a:t>Motivation: In a dense enterprise network, AP channel widths are typically 20 MHz or 40 MHz to minimize inter-BSS contention. In an coordinated AP scenario, to address high traffic demand at one of the APs, where the neighboring APs have low traffic, the AP experiencing high traffic load may expand the operating bandwidth. </a:t>
            </a:r>
          </a:p>
        </p:txBody>
      </p:sp>
      <p:sp>
        <p:nvSpPr>
          <p:cNvPr id="13" name="TextBox 12">
            <a:extLst>
              <a:ext uri="{FF2B5EF4-FFF2-40B4-BE49-F238E27FC236}">
                <a16:creationId xmlns:a16="http://schemas.microsoft.com/office/drawing/2014/main" id="{AB9FFC52-FE44-42D6-8E67-520DC657E75B}"/>
              </a:ext>
            </a:extLst>
          </p:cNvPr>
          <p:cNvSpPr txBox="1"/>
          <p:nvPr/>
        </p:nvSpPr>
        <p:spPr>
          <a:xfrm>
            <a:off x="0" y="5637497"/>
            <a:ext cx="10945216" cy="830997"/>
          </a:xfrm>
          <a:prstGeom prst="rect">
            <a:avLst/>
          </a:prstGeom>
          <a:noFill/>
        </p:spPr>
        <p:txBody>
          <a:bodyPr vert="horz" wrap="square" rtlCol="0">
            <a:spAutoFit/>
          </a:bodyPr>
          <a:lstStyle/>
          <a:p>
            <a:pPr algn="l"/>
            <a:r>
              <a:rPr lang="en-US" sz="1200" dirty="0">
                <a:latin typeface="Times New Roman" panose="02020603050405020304" pitchFamily="18" charset="0"/>
                <a:ea typeface="Microsoft YaHei" panose="020B0503020204020204" pitchFamily="34" charset="-122"/>
                <a:cs typeface="Times New Roman" panose="02020603050405020304" pitchFamily="18" charset="0"/>
              </a:rPr>
              <a:t>References:</a:t>
            </a:r>
          </a:p>
          <a:p>
            <a:pPr marL="228600" indent="-228600" algn="l">
              <a:buFont typeface="+mj-lt"/>
              <a:buAutoNum type="arabicPeriod"/>
            </a:pPr>
            <a:r>
              <a:rPr lang="en-US" sz="1200" dirty="0">
                <a:latin typeface="Times New Roman" panose="02020603050405020304" pitchFamily="18" charset="0"/>
                <a:cs typeface="Times New Roman" panose="02020603050405020304" pitchFamily="18" charset="0"/>
                <a:hlinkClick r:id="rId2"/>
              </a:rPr>
              <a:t>Maximizing channel bandwidth in dense AP deployments</a:t>
            </a:r>
            <a:r>
              <a:rPr lang="en-US" sz="1200" dirty="0">
                <a:latin typeface="Times New Roman" panose="02020603050405020304" pitchFamily="18" charset="0"/>
                <a:cs typeface="Times New Roman" panose="02020603050405020304" pitchFamily="18" charset="0"/>
              </a:rPr>
              <a:t>, Malcolm Smith, Cisco Systems, Jan 2024. </a:t>
            </a:r>
          </a:p>
          <a:p>
            <a:pPr marL="228600" indent="-228600">
              <a:buFont typeface="+mj-lt"/>
              <a:buAutoNum type="arabicPeriod"/>
            </a:pPr>
            <a:r>
              <a:rPr lang="en-US" sz="1200" dirty="0">
                <a:latin typeface="Times New Roman" panose="02020603050405020304" pitchFamily="18" charset="0"/>
                <a:ea typeface="Microsoft YaHei" panose="020B0503020204020204" pitchFamily="34" charset="-122"/>
                <a:cs typeface="Times New Roman" panose="02020603050405020304" pitchFamily="18" charset="0"/>
                <a:hlinkClick r:id="rId3"/>
              </a:rPr>
              <a:t>Dynamic Bandwidth Selection Signaling Details</a:t>
            </a:r>
            <a:r>
              <a:rPr lang="en-US" sz="1200" dirty="0">
                <a:latin typeface="Times New Roman" panose="02020603050405020304" pitchFamily="18" charset="0"/>
                <a:ea typeface="Microsoft YaHei" panose="020B0503020204020204" pitchFamily="34" charset="-122"/>
                <a:cs typeface="Times New Roman" panose="02020603050405020304" pitchFamily="18" charset="0"/>
              </a:rPr>
              <a:t>, Binita Gupta, Cisco Systems, Oct. 2024. </a:t>
            </a:r>
          </a:p>
          <a:p>
            <a:pPr marL="228600" indent="-228600">
              <a:buFont typeface="+mj-lt"/>
              <a:buAutoNum type="arabicPeriod"/>
            </a:pPr>
            <a:r>
              <a:rPr lang="en-US" sz="1200" dirty="0">
                <a:latin typeface="Times New Roman" panose="02020603050405020304" pitchFamily="18" charset="0"/>
                <a:ea typeface="Microsoft YaHei" panose="020B0503020204020204" pitchFamily="34" charset="-122"/>
                <a:cs typeface="Times New Roman" panose="02020603050405020304" pitchFamily="18" charset="0"/>
              </a:rPr>
              <a:t>Dynamic Bandwidth Expansion (DBE) Operation and Signaling Details, Binita Gupta, Cisco Systems, Mar. 2025.</a:t>
            </a:r>
          </a:p>
        </p:txBody>
      </p:sp>
      <p:pic>
        <p:nvPicPr>
          <p:cNvPr id="14" name="Picture 13">
            <a:extLst>
              <a:ext uri="{FF2B5EF4-FFF2-40B4-BE49-F238E27FC236}">
                <a16:creationId xmlns:a16="http://schemas.microsoft.com/office/drawing/2014/main" id="{ECB3ED2F-88BC-414A-AA7C-66283E424B4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683824" y="2860386"/>
            <a:ext cx="3726686" cy="2232248"/>
          </a:xfrm>
          <a:prstGeom prst="rect">
            <a:avLst/>
          </a:prstGeom>
          <a:noFill/>
          <a:ln>
            <a:noFill/>
          </a:ln>
        </p:spPr>
      </p:pic>
      <p:sp>
        <p:nvSpPr>
          <p:cNvPr id="15" name="TextBox 14">
            <a:extLst>
              <a:ext uri="{FF2B5EF4-FFF2-40B4-BE49-F238E27FC236}">
                <a16:creationId xmlns:a16="http://schemas.microsoft.com/office/drawing/2014/main" id="{58BB3A4C-5BB0-4D3C-A806-8F6C1B8282B7}"/>
              </a:ext>
            </a:extLst>
          </p:cNvPr>
          <p:cNvSpPr txBox="1"/>
          <p:nvPr/>
        </p:nvSpPr>
        <p:spPr>
          <a:xfrm>
            <a:off x="2294033" y="4879634"/>
            <a:ext cx="7128792" cy="461473"/>
          </a:xfrm>
          <a:prstGeom prst="rect">
            <a:avLst/>
          </a:prstGeom>
          <a:noFill/>
        </p:spPr>
        <p:txBody>
          <a:bodyPr vert="horz" wrap="square" rtlCol="0">
            <a:spAutoFit/>
          </a:bodyPr>
          <a:lstStyle/>
          <a:p>
            <a:pPr algn="l">
              <a:lnSpc>
                <a:spcPts val="3440"/>
              </a:lnSpc>
            </a:pPr>
            <a:r>
              <a:rPr lang="en-US" sz="1400" dirty="0">
                <a:latin typeface="Times New Roman" panose="02020603050405020304" pitchFamily="18" charset="0"/>
                <a:ea typeface="Microsoft YaHei" panose="020B0503020204020204" pitchFamily="34" charset="-122"/>
                <a:cs typeface="Times New Roman" panose="02020603050405020304" pitchFamily="18" charset="0"/>
              </a:rPr>
              <a:t>Fig. 1. Motivation for DBE.</a:t>
            </a:r>
          </a:p>
        </p:txBody>
      </p:sp>
    </p:spTree>
    <p:extLst>
      <p:ext uri="{BB962C8B-B14F-4D97-AF65-F5344CB8AC3E}">
        <p14:creationId xmlns:p14="http://schemas.microsoft.com/office/powerpoint/2010/main" val="86868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AF1B8-56EC-4FCC-9116-D05F9F8109A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Background: DBE</a:t>
            </a:r>
            <a:endParaRPr lang="en-US" dirty="0"/>
          </a:p>
        </p:txBody>
      </p:sp>
      <p:sp>
        <p:nvSpPr>
          <p:cNvPr id="3" name="Content Placeholder 2">
            <a:extLst>
              <a:ext uri="{FF2B5EF4-FFF2-40B4-BE49-F238E27FC236}">
                <a16:creationId xmlns:a16="http://schemas.microsoft.com/office/drawing/2014/main" id="{70123BCC-56DE-4CC7-A087-5725DDDE25D5}"/>
              </a:ext>
            </a:extLst>
          </p:cNvPr>
          <p:cNvSpPr>
            <a:spLocks noGrp="1"/>
          </p:cNvSpPr>
          <p:nvPr>
            <p:ph idx="1"/>
          </p:nvPr>
        </p:nvSpPr>
        <p:spPr/>
        <p:txBody>
          <a:bodyPr/>
          <a:lstStyle/>
          <a:p>
            <a:pPr marL="0" marR="0" indent="0" algn="just">
              <a:lnSpc>
                <a:spcPts val="1200"/>
              </a:lnSpc>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1" dirty="0">
                <a:solidFill>
                  <a:srgbClr val="000000"/>
                </a:solidFill>
                <a:effectLst/>
                <a:latin typeface="Times New Roman" panose="02020603050405020304" pitchFamily="18" charset="0"/>
                <a:ea typeface="MS Mincho" panose="02020609040205080304" pitchFamily="49" charset="-128"/>
              </a:rPr>
              <a:t>37.x Dynamic bandwidth expansion (DBE) </a:t>
            </a:r>
            <a:endParaRPr lang="en-US" sz="1400" dirty="0">
              <a:solidFill>
                <a:srgbClr val="000000"/>
              </a:solidFill>
              <a:effectLst/>
              <a:latin typeface="Times New Roman" panose="02020603050405020304" pitchFamily="18" charset="0"/>
              <a:ea typeface="Calibri" panose="020F0502020204030204" pitchFamily="34" charset="0"/>
            </a:endParaRPr>
          </a:p>
          <a:p>
            <a:pPr marL="0" marR="0" algn="just">
              <a:spcBef>
                <a:spcPts val="600"/>
              </a:spcBef>
              <a:spcAft>
                <a:spcPts val="600"/>
              </a:spcAft>
            </a:pPr>
            <a:r>
              <a:rPr lang="en-GB" sz="1400" dirty="0">
                <a:effectLst/>
                <a:latin typeface="Times New Roman" panose="02020603050405020304" pitchFamily="18" charset="0"/>
                <a:ea typeface="Batang" panose="02030600000101010101" pitchFamily="18" charset="-127"/>
              </a:rPr>
              <a:t>Dynamic bandwidth expansion (DBE) is a mode of operation that </a:t>
            </a:r>
            <a:r>
              <a:rPr lang="en-US" sz="1400" dirty="0">
                <a:effectLst/>
                <a:latin typeface="Times New Roman" panose="02020603050405020304" pitchFamily="18" charset="0"/>
                <a:ea typeface="Batang" panose="02030600000101010101" pitchFamily="18" charset="-127"/>
              </a:rPr>
              <a:t>allows a UHR AP to dynamically enable operation with an expanded bandwidth that is greater than its BSS bandwidth and up to the AP’s maximum supported bandwidth for DBE, for UHR non-AP STAs that support DBE mode. </a:t>
            </a:r>
            <a:r>
              <a:rPr lang="en-GB" sz="1400" dirty="0">
                <a:effectLst/>
                <a:latin typeface="Times New Roman" panose="02020603050405020304" pitchFamily="18" charset="0"/>
                <a:ea typeface="Batang" panose="02030600000101010101" pitchFamily="18" charset="-127"/>
              </a:rPr>
              <a:t>When an AP is operating with an expanded operating bandwidth, the expanded bandwidth is referred to as the DBE bandwidth and the DBE mode is enabled on the AP. When an AP is no longer operating with expanded bandwidth greater than the BSS bandwidth, DBE mode becomes disabled on the AP.</a:t>
            </a:r>
            <a:endParaRPr lang="en-US" sz="1400" dirty="0">
              <a:effectLst/>
              <a:latin typeface="Times New Roman" panose="02020603050405020304" pitchFamily="18" charset="0"/>
              <a:ea typeface="Batang" panose="02030600000101010101" pitchFamily="18" charset="-127"/>
            </a:endParaRPr>
          </a:p>
          <a:p>
            <a:pPr marL="0" marR="0" algn="just">
              <a:spcBef>
                <a:spcPts val="600"/>
              </a:spcBef>
              <a:spcAft>
                <a:spcPts val="600"/>
              </a:spcAft>
            </a:pPr>
            <a:r>
              <a:rPr lang="en-US" sz="1400" dirty="0">
                <a:effectLst/>
                <a:latin typeface="Times New Roman" panose="02020603050405020304" pitchFamily="18" charset="0"/>
                <a:ea typeface="Batang" panose="02030600000101010101" pitchFamily="18" charset="-127"/>
              </a:rPr>
              <a:t>When DBE mode is enabled, the DBE bandwidth can be changed to another DBE bandwidth value that is greater than the BSS bandwidth. The BSS primary channel does not change when the DBE mode is enabled, the DBE bandwidth is changed or the DBE mode is disabled. When an AP has the DBE mode enabled, the non-AP STAs that do not support DBE mode continue to operate with the BSS bandwidth. </a:t>
            </a:r>
          </a:p>
          <a:p>
            <a:pPr marL="0" indent="0">
              <a:buNone/>
            </a:pPr>
            <a:endParaRPr lang="en-US" sz="1400" dirty="0"/>
          </a:p>
        </p:txBody>
      </p:sp>
      <p:sp>
        <p:nvSpPr>
          <p:cNvPr id="4" name="Slide Number Placeholder 3">
            <a:extLst>
              <a:ext uri="{FF2B5EF4-FFF2-40B4-BE49-F238E27FC236}">
                <a16:creationId xmlns:a16="http://schemas.microsoft.com/office/drawing/2014/main" id="{F0C01250-6709-4A3D-B374-8D37D1DA47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424D2B67-33F6-4F7D-96C0-2050747C3539}"/>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CFBFF60F-5B7E-4DFE-9F28-2BE9B71BACFE}"/>
              </a:ext>
            </a:extLst>
          </p:cNvPr>
          <p:cNvSpPr>
            <a:spLocks noGrp="1"/>
          </p:cNvSpPr>
          <p:nvPr>
            <p:ph type="dt" sz="half" idx="2"/>
          </p:nvPr>
        </p:nvSpPr>
        <p:spPr>
          <a:xfrm>
            <a:off x="696913" y="332601"/>
            <a:ext cx="955390" cy="276999"/>
          </a:xfrm>
        </p:spPr>
        <p:txBody>
          <a:bodyPr/>
          <a:lstStyle/>
          <a:p>
            <a:pPr>
              <a:defRPr/>
            </a:pPr>
            <a:r>
              <a:rPr lang="en-US" dirty="0"/>
              <a:t>Sept 2025</a:t>
            </a:r>
          </a:p>
        </p:txBody>
      </p:sp>
      <p:sp>
        <p:nvSpPr>
          <p:cNvPr id="7" name="TextBox 6">
            <a:extLst>
              <a:ext uri="{FF2B5EF4-FFF2-40B4-BE49-F238E27FC236}">
                <a16:creationId xmlns:a16="http://schemas.microsoft.com/office/drawing/2014/main" id="{DF902FB2-B6AE-4C68-899B-0508F7863060}"/>
              </a:ext>
            </a:extLst>
          </p:cNvPr>
          <p:cNvSpPr txBox="1"/>
          <p:nvPr/>
        </p:nvSpPr>
        <p:spPr>
          <a:xfrm>
            <a:off x="0" y="5477180"/>
            <a:ext cx="10945216" cy="461665"/>
          </a:xfrm>
          <a:prstGeom prst="rect">
            <a:avLst/>
          </a:prstGeom>
          <a:noFill/>
        </p:spPr>
        <p:txBody>
          <a:bodyPr vert="horz" wrap="square" rtlCol="0">
            <a:spAutoFit/>
          </a:bodyPr>
          <a:lstStyle/>
          <a:p>
            <a:pPr algn="l"/>
            <a:r>
              <a:rPr lang="en-US" sz="1200" dirty="0">
                <a:latin typeface="Times New Roman" panose="02020603050405020304" pitchFamily="18" charset="0"/>
                <a:ea typeface="Microsoft YaHei" panose="020B0503020204020204" pitchFamily="34" charset="-122"/>
                <a:cs typeface="Times New Roman" panose="02020603050405020304" pitchFamily="18" charset="0"/>
              </a:rPr>
              <a:t>References: </a:t>
            </a:r>
            <a:r>
              <a:rPr lang="en-US" sz="1200" dirty="0">
                <a:latin typeface="Times New Roman" panose="02020603050405020304" pitchFamily="18" charset="0"/>
                <a:cs typeface="Times New Roman" panose="02020603050405020304" pitchFamily="18" charset="0"/>
                <a:hlinkClick r:id="rId2"/>
              </a:rPr>
              <a:t>PDT-MAC-DBE</a:t>
            </a:r>
            <a:endParaRPr lang="en-US" sz="1200" dirty="0">
              <a:latin typeface="Times New Roman" panose="02020603050405020304" pitchFamily="18" charset="0"/>
              <a:ea typeface="Microsoft YaHei" panose="020B0503020204020204" pitchFamily="34" charset="-122"/>
              <a:cs typeface="Times New Roman" panose="02020603050405020304" pitchFamily="18" charset="0"/>
            </a:endParaRPr>
          </a:p>
          <a:p>
            <a:pPr marL="228600" indent="-228600">
              <a:buFont typeface="+mj-lt"/>
              <a:buAutoNum type="arabicPeriod"/>
            </a:pPr>
            <a:endParaRPr lang="en-US" sz="1200" dirty="0">
              <a:latin typeface="Times New Roman" panose="02020603050405020304" pitchFamily="18" charset="0"/>
              <a:ea typeface="Microsoft YaHei"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56527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D192-C640-4488-8B48-0A2792D84CC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Coordinated DBE Mechanism</a:t>
            </a:r>
            <a:endParaRPr lang="en-US" dirty="0"/>
          </a:p>
        </p:txBody>
      </p:sp>
      <p:sp>
        <p:nvSpPr>
          <p:cNvPr id="4" name="Slide Number Placeholder 3">
            <a:extLst>
              <a:ext uri="{FF2B5EF4-FFF2-40B4-BE49-F238E27FC236}">
                <a16:creationId xmlns:a16="http://schemas.microsoft.com/office/drawing/2014/main" id="{13B3FDEF-1B24-4F20-A2A8-249A28D7251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BA1E8DFA-67A3-4ED8-A4F7-A44E73F23E7A}"/>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3BBBD1D8-C60E-4A3D-A9DC-F583A462CBFD}"/>
              </a:ext>
            </a:extLst>
          </p:cNvPr>
          <p:cNvSpPr>
            <a:spLocks noGrp="1"/>
          </p:cNvSpPr>
          <p:nvPr>
            <p:ph type="dt" sz="half" idx="2"/>
          </p:nvPr>
        </p:nvSpPr>
        <p:spPr>
          <a:xfrm>
            <a:off x="696913" y="332601"/>
            <a:ext cx="955390" cy="276999"/>
          </a:xfrm>
        </p:spPr>
        <p:txBody>
          <a:bodyPr/>
          <a:lstStyle/>
          <a:p>
            <a:pPr>
              <a:defRPr/>
            </a:pPr>
            <a:r>
              <a:rPr lang="en-US" dirty="0"/>
              <a:t>Sept 2025</a:t>
            </a:r>
          </a:p>
        </p:txBody>
      </p:sp>
      <p:pic>
        <p:nvPicPr>
          <p:cNvPr id="7" name="Picture 6">
            <a:extLst>
              <a:ext uri="{FF2B5EF4-FFF2-40B4-BE49-F238E27FC236}">
                <a16:creationId xmlns:a16="http://schemas.microsoft.com/office/drawing/2014/main" id="{E3F0106B-8D33-420D-B868-6BF2F470E2DC}"/>
              </a:ext>
            </a:extLst>
          </p:cNvPr>
          <p:cNvPicPr>
            <a:picLocks noChangeAspect="1"/>
          </p:cNvPicPr>
          <p:nvPr/>
        </p:nvPicPr>
        <p:blipFill>
          <a:blip r:embed="rId2"/>
          <a:stretch>
            <a:fillRect/>
          </a:stretch>
        </p:blipFill>
        <p:spPr>
          <a:xfrm>
            <a:off x="0" y="1544782"/>
            <a:ext cx="9144000" cy="3768436"/>
          </a:xfrm>
          <a:prstGeom prst="rect">
            <a:avLst/>
          </a:prstGeom>
        </p:spPr>
      </p:pic>
    </p:spTree>
    <p:extLst>
      <p:ext uri="{BB962C8B-B14F-4D97-AF65-F5344CB8AC3E}">
        <p14:creationId xmlns:p14="http://schemas.microsoft.com/office/powerpoint/2010/main" val="1029088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D192-C640-4488-8B48-0A2792D84CC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Uncoordinated DBE Mechanism (Problem)</a:t>
            </a:r>
            <a:endParaRPr lang="en-US" dirty="0"/>
          </a:p>
        </p:txBody>
      </p:sp>
      <p:sp>
        <p:nvSpPr>
          <p:cNvPr id="4" name="Slide Number Placeholder 3">
            <a:extLst>
              <a:ext uri="{FF2B5EF4-FFF2-40B4-BE49-F238E27FC236}">
                <a16:creationId xmlns:a16="http://schemas.microsoft.com/office/drawing/2014/main" id="{13B3FDEF-1B24-4F20-A2A8-249A28D7251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BA1E8DFA-67A3-4ED8-A4F7-A44E73F23E7A}"/>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3BBBD1D8-C60E-4A3D-A9DC-F583A462CBFD}"/>
              </a:ext>
            </a:extLst>
          </p:cNvPr>
          <p:cNvSpPr>
            <a:spLocks noGrp="1"/>
          </p:cNvSpPr>
          <p:nvPr>
            <p:ph type="dt" sz="half" idx="2"/>
          </p:nvPr>
        </p:nvSpPr>
        <p:spPr>
          <a:xfrm>
            <a:off x="696913" y="332601"/>
            <a:ext cx="955390" cy="276999"/>
          </a:xfrm>
        </p:spPr>
        <p:txBody>
          <a:bodyPr/>
          <a:lstStyle/>
          <a:p>
            <a:pPr>
              <a:defRPr/>
            </a:pPr>
            <a:r>
              <a:rPr lang="en-US" dirty="0"/>
              <a:t>Sept 2025</a:t>
            </a:r>
          </a:p>
        </p:txBody>
      </p:sp>
      <p:pic>
        <p:nvPicPr>
          <p:cNvPr id="7" name="Picture 6">
            <a:extLst>
              <a:ext uri="{FF2B5EF4-FFF2-40B4-BE49-F238E27FC236}">
                <a16:creationId xmlns:a16="http://schemas.microsoft.com/office/drawing/2014/main" id="{B45CDB6E-C460-408E-879A-0D411793F4F8}"/>
              </a:ext>
            </a:extLst>
          </p:cNvPr>
          <p:cNvPicPr>
            <a:picLocks noChangeAspect="1"/>
          </p:cNvPicPr>
          <p:nvPr/>
        </p:nvPicPr>
        <p:blipFill>
          <a:blip r:embed="rId2"/>
          <a:stretch>
            <a:fillRect/>
          </a:stretch>
        </p:blipFill>
        <p:spPr>
          <a:xfrm>
            <a:off x="0" y="1532503"/>
            <a:ext cx="9144000" cy="3792993"/>
          </a:xfrm>
          <a:prstGeom prst="rect">
            <a:avLst/>
          </a:prstGeom>
        </p:spPr>
      </p:pic>
      <p:sp>
        <p:nvSpPr>
          <p:cNvPr id="3" name="Rectangle 2">
            <a:extLst>
              <a:ext uri="{FF2B5EF4-FFF2-40B4-BE49-F238E27FC236}">
                <a16:creationId xmlns:a16="http://schemas.microsoft.com/office/drawing/2014/main" id="{0216C5CE-3292-4F88-9AF0-86EEA844AA6B}"/>
              </a:ext>
            </a:extLst>
          </p:cNvPr>
          <p:cNvSpPr/>
          <p:nvPr/>
        </p:nvSpPr>
        <p:spPr bwMode="auto">
          <a:xfrm>
            <a:off x="4233553" y="2915392"/>
            <a:ext cx="2202873" cy="1110343"/>
          </a:xfrm>
          <a:prstGeom prst="rect">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79970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D192-C640-4488-8B48-0A2792D84CC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Uncoordinated DBE Mechanism (Solution)</a:t>
            </a:r>
            <a:endParaRPr lang="en-US" dirty="0"/>
          </a:p>
        </p:txBody>
      </p:sp>
      <p:sp>
        <p:nvSpPr>
          <p:cNvPr id="4" name="Slide Number Placeholder 3">
            <a:extLst>
              <a:ext uri="{FF2B5EF4-FFF2-40B4-BE49-F238E27FC236}">
                <a16:creationId xmlns:a16="http://schemas.microsoft.com/office/drawing/2014/main" id="{13B3FDEF-1B24-4F20-A2A8-249A28D7251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BA1E8DFA-67A3-4ED8-A4F7-A44E73F23E7A}"/>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3BBBD1D8-C60E-4A3D-A9DC-F583A462CBFD}"/>
              </a:ext>
            </a:extLst>
          </p:cNvPr>
          <p:cNvSpPr>
            <a:spLocks noGrp="1"/>
          </p:cNvSpPr>
          <p:nvPr>
            <p:ph type="dt" sz="half" idx="2"/>
          </p:nvPr>
        </p:nvSpPr>
        <p:spPr>
          <a:xfrm>
            <a:off x="696913" y="332601"/>
            <a:ext cx="955390" cy="276999"/>
          </a:xfrm>
        </p:spPr>
        <p:txBody>
          <a:bodyPr/>
          <a:lstStyle/>
          <a:p>
            <a:pPr>
              <a:defRPr/>
            </a:pPr>
            <a:r>
              <a:rPr lang="en-US" dirty="0"/>
              <a:t>Sept 2025</a:t>
            </a:r>
          </a:p>
        </p:txBody>
      </p:sp>
      <p:sp>
        <p:nvSpPr>
          <p:cNvPr id="11" name="TextBox 10">
            <a:extLst>
              <a:ext uri="{FF2B5EF4-FFF2-40B4-BE49-F238E27FC236}">
                <a16:creationId xmlns:a16="http://schemas.microsoft.com/office/drawing/2014/main" id="{4F965D7D-BF42-4DBA-BBF8-E5338D6179FD}"/>
              </a:ext>
            </a:extLst>
          </p:cNvPr>
          <p:cNvSpPr txBox="1"/>
          <p:nvPr/>
        </p:nvSpPr>
        <p:spPr>
          <a:xfrm>
            <a:off x="795646" y="5202425"/>
            <a:ext cx="4248472" cy="276999"/>
          </a:xfrm>
          <a:prstGeom prst="rect">
            <a:avLst/>
          </a:prstGeom>
          <a:noFill/>
        </p:spPr>
        <p:txBody>
          <a:bodyPr vert="horz" wrap="square" rtlCol="0">
            <a:spAutoFit/>
          </a:bodyPr>
          <a:lstStyle/>
          <a:p>
            <a:pPr algn="l"/>
            <a:r>
              <a:rPr lang="en-US" dirty="0">
                <a:latin typeface="Times New Roman" panose="02020603050405020304" pitchFamily="18" charset="0"/>
                <a:ea typeface="Microsoft YaHei" panose="020B0503020204020204" pitchFamily="34" charset="-122"/>
                <a:cs typeface="Times New Roman" panose="02020603050405020304" pitchFamily="18" charset="0"/>
              </a:rPr>
              <a:t>Fig. 8: AP initiated STA feedback.</a:t>
            </a:r>
          </a:p>
        </p:txBody>
      </p:sp>
      <p:pic>
        <p:nvPicPr>
          <p:cNvPr id="12" name="pic">
            <a:extLst>
              <a:ext uri="{FF2B5EF4-FFF2-40B4-BE49-F238E27FC236}">
                <a16:creationId xmlns:a16="http://schemas.microsoft.com/office/drawing/2014/main" id="{69532242-0EED-4339-9BB9-1297A2AEB9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01583" y="2787962"/>
            <a:ext cx="2519049" cy="2451874"/>
          </a:xfrm>
          <a:prstGeom prst="rect">
            <a:avLst/>
          </a:prstGeom>
        </p:spPr>
      </p:pic>
      <p:sp>
        <p:nvSpPr>
          <p:cNvPr id="14" name="TextBox 13">
            <a:extLst>
              <a:ext uri="{FF2B5EF4-FFF2-40B4-BE49-F238E27FC236}">
                <a16:creationId xmlns:a16="http://schemas.microsoft.com/office/drawing/2014/main" id="{C7E2E510-9610-4635-99E0-40B197286881}"/>
              </a:ext>
            </a:extLst>
          </p:cNvPr>
          <p:cNvSpPr txBox="1"/>
          <p:nvPr/>
        </p:nvSpPr>
        <p:spPr>
          <a:xfrm>
            <a:off x="5247430" y="5202424"/>
            <a:ext cx="4248472" cy="276999"/>
          </a:xfrm>
          <a:prstGeom prst="rect">
            <a:avLst/>
          </a:prstGeom>
          <a:noFill/>
        </p:spPr>
        <p:txBody>
          <a:bodyPr vert="horz" wrap="square" rtlCol="0">
            <a:spAutoFit/>
          </a:bodyPr>
          <a:lstStyle/>
          <a:p>
            <a:pPr algn="l"/>
            <a:r>
              <a:rPr lang="en-US" dirty="0">
                <a:latin typeface="Times New Roman" panose="02020603050405020304" pitchFamily="18" charset="0"/>
                <a:ea typeface="Microsoft YaHei" panose="020B0503020204020204" pitchFamily="34" charset="-122"/>
                <a:cs typeface="Times New Roman" panose="02020603050405020304" pitchFamily="18" charset="0"/>
              </a:rPr>
              <a:t>Fig. 9: STA Triggered DBE Mechanism.</a:t>
            </a:r>
          </a:p>
        </p:txBody>
      </p:sp>
      <p:pic>
        <p:nvPicPr>
          <p:cNvPr id="15" name="pic">
            <a:extLst>
              <a:ext uri="{FF2B5EF4-FFF2-40B4-BE49-F238E27FC236}">
                <a16:creationId xmlns:a16="http://schemas.microsoft.com/office/drawing/2014/main" id="{34671B98-7B50-4A4D-8BEF-2D6CD27A264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165767" y="3220644"/>
            <a:ext cx="2883267" cy="2015394"/>
          </a:xfrm>
          <a:prstGeom prst="rect">
            <a:avLst/>
          </a:prstGeom>
        </p:spPr>
      </p:pic>
      <p:sp>
        <p:nvSpPr>
          <p:cNvPr id="13" name="TextBox 12">
            <a:extLst>
              <a:ext uri="{FF2B5EF4-FFF2-40B4-BE49-F238E27FC236}">
                <a16:creationId xmlns:a16="http://schemas.microsoft.com/office/drawing/2014/main" id="{27C87B2F-53EC-46B8-A381-B6BDB97EEF7E}"/>
              </a:ext>
            </a:extLst>
          </p:cNvPr>
          <p:cNvSpPr txBox="1"/>
          <p:nvPr/>
        </p:nvSpPr>
        <p:spPr>
          <a:xfrm>
            <a:off x="562100" y="1576804"/>
            <a:ext cx="7873340" cy="877035"/>
          </a:xfrm>
          <a:prstGeom prst="rect">
            <a:avLst/>
          </a:prstGeom>
          <a:noFill/>
        </p:spPr>
        <p:txBody>
          <a:bodyPr wrap="square">
            <a:spAutoFit/>
          </a:bodyPr>
          <a:lstStyle/>
          <a:p>
            <a:pPr marL="12368"/>
            <a:r>
              <a:rPr lang="en-US" sz="1400" dirty="0">
                <a:latin typeface="Times New Roman" panose="02020603050405020304" pitchFamily="18" charset="0"/>
                <a:cs typeface="Times New Roman" panose="02020603050405020304" pitchFamily="18" charset="0"/>
              </a:rPr>
              <a:t>Enable Un-coordinated DBE Mechanism after a DBE measurement mechanism,</a:t>
            </a:r>
          </a:p>
          <a:p>
            <a:pPr marL="868540" lvl="1" indent="-342900">
              <a:buAutoNum type="alphaLcPeriod"/>
            </a:pPr>
            <a:r>
              <a:rPr lang="en-US" dirty="0">
                <a:latin typeface="Times New Roman" panose="02020603050405020304" pitchFamily="18" charset="0"/>
                <a:cs typeface="Times New Roman" panose="02020603050405020304" pitchFamily="18" charset="0"/>
              </a:rPr>
              <a:t>AP send a DBE measurement request to the DBE STAs to report the neighboring AP channel load.</a:t>
            </a:r>
          </a:p>
          <a:p>
            <a:pPr marL="868540" lvl="1" indent="-342900">
              <a:buAutoNum type="alphaLcPeriod"/>
            </a:pPr>
            <a:r>
              <a:rPr lang="en-US" dirty="0">
                <a:cs typeface="Times New Roman" panose="02020603050405020304" pitchFamily="18" charset="0"/>
              </a:rPr>
              <a:t>STA include the DBE measurement report in an DBE enable request (OMP request).</a:t>
            </a:r>
            <a:endParaRPr lang="en-US" dirty="0">
              <a:latin typeface="Times New Roman" panose="02020603050405020304" pitchFamily="18" charset="0"/>
              <a:cs typeface="Times New Roman" panose="02020603050405020304" pitchFamily="18" charset="0"/>
            </a:endParaRPr>
          </a:p>
          <a:p>
            <a:pPr marL="868540" lvl="1" indent="-342900">
              <a:buAutoNum type="alphaLcPeriod"/>
            </a:pPr>
            <a:endParaRPr lang="en-US" sz="1299"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580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D192-C640-4488-8B48-0A2792D84CC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DBE Signaling (Problem)</a:t>
            </a:r>
            <a:endParaRPr lang="en-US" dirty="0"/>
          </a:p>
        </p:txBody>
      </p:sp>
      <p:sp>
        <p:nvSpPr>
          <p:cNvPr id="4" name="Slide Number Placeholder 3">
            <a:extLst>
              <a:ext uri="{FF2B5EF4-FFF2-40B4-BE49-F238E27FC236}">
                <a16:creationId xmlns:a16="http://schemas.microsoft.com/office/drawing/2014/main" id="{13B3FDEF-1B24-4F20-A2A8-249A28D7251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BA1E8DFA-67A3-4ED8-A4F7-A44E73F23E7A}"/>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3BBBD1D8-C60E-4A3D-A9DC-F583A462CBFD}"/>
              </a:ext>
            </a:extLst>
          </p:cNvPr>
          <p:cNvSpPr>
            <a:spLocks noGrp="1"/>
          </p:cNvSpPr>
          <p:nvPr>
            <p:ph type="dt" sz="half" idx="2"/>
          </p:nvPr>
        </p:nvSpPr>
        <p:spPr>
          <a:xfrm>
            <a:off x="696913" y="332601"/>
            <a:ext cx="955390" cy="276999"/>
          </a:xfrm>
        </p:spPr>
        <p:txBody>
          <a:bodyPr/>
          <a:lstStyle/>
          <a:p>
            <a:pPr>
              <a:defRPr/>
            </a:pPr>
            <a:r>
              <a:rPr lang="en-US" dirty="0"/>
              <a:t>Sept 2025</a:t>
            </a:r>
          </a:p>
        </p:txBody>
      </p:sp>
      <p:sp>
        <p:nvSpPr>
          <p:cNvPr id="12" name="TextBox 40">
            <a:extLst>
              <a:ext uri="{FF2B5EF4-FFF2-40B4-BE49-F238E27FC236}">
                <a16:creationId xmlns:a16="http://schemas.microsoft.com/office/drawing/2014/main" id="{2AB67294-900B-4CA0-9BBB-C7CA84AC2041}"/>
              </a:ext>
            </a:extLst>
          </p:cNvPr>
          <p:cNvSpPr txBox="1"/>
          <p:nvPr/>
        </p:nvSpPr>
        <p:spPr>
          <a:xfrm>
            <a:off x="973682" y="5295576"/>
            <a:ext cx="6769030" cy="400110"/>
          </a:xfrm>
          <a:prstGeom prst="rect">
            <a:avLst/>
          </a:prstGeom>
          <a:noFill/>
        </p:spPr>
        <p:txBody>
          <a:bodyPr vert="horz" wrap="square" rtlCol="0">
            <a:spAutoFit/>
          </a:bodyPr>
          <a:lstStyle/>
          <a:p>
            <a:pPr marL="360045" marR="0" eaLnBrk="0" fontAlgn="base" hangingPunct="0">
              <a:lnSpc>
                <a:spcPts val="1200"/>
              </a:lnSpc>
              <a:spcBef>
                <a:spcPts val="800"/>
              </a:spcBef>
              <a:spcAft>
                <a:spcPts val="800"/>
              </a:spcAft>
            </a:pPr>
            <a:r>
              <a:rPr lang="en-US" sz="1050" kern="1200" dirty="0">
                <a:solidFill>
                  <a:srgbClr val="000000"/>
                </a:solidFill>
                <a:effectLst/>
                <a:latin typeface="Times New Roman" panose="02020603050405020304" pitchFamily="18" charset="0"/>
                <a:ea typeface="Microsoft YaHei" panose="020B0503020204020204" pitchFamily="34" charset="-122"/>
                <a:cs typeface="Arial" panose="020B0604020202020204" pitchFamily="34" charset="0"/>
              </a:rPr>
              <a:t>Fig. 10. Several ways of STA sending an indication to AP. However, severe contention may occur especially after STAs receive the Beacon 1 with AP’s DBE enablement indication.</a:t>
            </a:r>
            <a:endParaRPr lang="en-US" sz="1050" kern="10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14" name="TextBox 13">
            <a:extLst>
              <a:ext uri="{FF2B5EF4-FFF2-40B4-BE49-F238E27FC236}">
                <a16:creationId xmlns:a16="http://schemas.microsoft.com/office/drawing/2014/main" id="{2B2C71E8-2AE1-4574-B725-C185E7F9CDF2}"/>
              </a:ext>
            </a:extLst>
          </p:cNvPr>
          <p:cNvSpPr txBox="1"/>
          <p:nvPr/>
        </p:nvSpPr>
        <p:spPr>
          <a:xfrm>
            <a:off x="86097" y="1464370"/>
            <a:ext cx="8790708" cy="1046440"/>
          </a:xfrm>
          <a:prstGeom prst="rect">
            <a:avLst/>
          </a:prstGeom>
          <a:noFill/>
        </p:spPr>
        <p:txBody>
          <a:bodyPr wrap="square">
            <a:spAutoFit/>
          </a:bodyPr>
          <a:lstStyle/>
          <a:p>
            <a:r>
              <a:rPr lang="en-US" sz="1400" b="1" dirty="0">
                <a:latin typeface="Times New Roman" panose="02020603050405020304" pitchFamily="18" charset="0"/>
                <a:cs typeface="Times New Roman" panose="02020603050405020304" pitchFamily="18" charset="0"/>
              </a:rPr>
              <a:t>Problem</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To make DBE AP aware of DBE STA status (DBE enable/disable), every DBE STA is expected to send an explicit indication to DBE AP. Explicit indication of STAs on whether they can participate in DBE mode (DBE mode enable/disable) at a time after receiving DBE mode enablement from a beacon frame would result in </a:t>
            </a:r>
            <a:r>
              <a:rPr lang="en-US" u="sng" dirty="0">
                <a:latin typeface="Times New Roman" panose="02020603050405020304" pitchFamily="18" charset="0"/>
                <a:cs typeface="Times New Roman" panose="02020603050405020304" pitchFamily="18" charset="0"/>
              </a:rPr>
              <a:t>severe contention</a:t>
            </a:r>
            <a:r>
              <a:rPr lang="en-US" dirty="0">
                <a:latin typeface="Times New Roman" panose="02020603050405020304" pitchFamily="18" charset="0"/>
                <a:cs typeface="Times New Roman" panose="02020603050405020304" pitchFamily="18" charset="0"/>
              </a:rPr>
              <a:t> among the DBE enabled STAs, especially when there are large number of DBE STAs. </a:t>
            </a:r>
            <a:endParaRPr lang="en-US" dirty="0"/>
          </a:p>
        </p:txBody>
      </p:sp>
      <p:sp>
        <p:nvSpPr>
          <p:cNvPr id="15" name="TextBox 14">
            <a:extLst>
              <a:ext uri="{FF2B5EF4-FFF2-40B4-BE49-F238E27FC236}">
                <a16:creationId xmlns:a16="http://schemas.microsoft.com/office/drawing/2014/main" id="{D7F4CD00-0F86-434D-BA89-3284E0943059}"/>
              </a:ext>
            </a:extLst>
          </p:cNvPr>
          <p:cNvSpPr txBox="1"/>
          <p:nvPr/>
        </p:nvSpPr>
        <p:spPr>
          <a:xfrm>
            <a:off x="47502" y="2452255"/>
            <a:ext cx="4708566" cy="276999"/>
          </a:xfrm>
          <a:prstGeom prst="rect">
            <a:avLst/>
          </a:prstGeom>
          <a:noFill/>
        </p:spPr>
        <p:txBody>
          <a:bodyPr wrap="square" rtlCol="0">
            <a:spAutoFit/>
          </a:bodyPr>
          <a:lstStyle/>
          <a:p>
            <a:r>
              <a:rPr lang="en-US" dirty="0"/>
              <a:t>Three different ways of DBE STA status indication are presented below,</a:t>
            </a:r>
          </a:p>
        </p:txBody>
      </p:sp>
      <p:pic>
        <p:nvPicPr>
          <p:cNvPr id="16" name="pic">
            <a:extLst>
              <a:ext uri="{FF2B5EF4-FFF2-40B4-BE49-F238E27FC236}">
                <a16:creationId xmlns:a16="http://schemas.microsoft.com/office/drawing/2014/main" id="{DBAD549E-496E-4799-A93A-FC1013DB67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921065" y="2968392"/>
            <a:ext cx="7480000" cy="2180000"/>
          </a:xfrm>
          <a:prstGeom prst="rect">
            <a:avLst/>
          </a:prstGeom>
        </p:spPr>
      </p:pic>
    </p:spTree>
    <p:extLst>
      <p:ext uri="{BB962C8B-B14F-4D97-AF65-F5344CB8AC3E}">
        <p14:creationId xmlns:p14="http://schemas.microsoft.com/office/powerpoint/2010/main" val="3786792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9DD3-3FF3-4D61-AB1B-1F8F3108AF1B}"/>
              </a:ext>
            </a:extLst>
          </p:cNvPr>
          <p:cNvSpPr>
            <a:spLocks noGrp="1"/>
          </p:cNvSpPr>
          <p:nvPr>
            <p:ph type="title"/>
          </p:nvPr>
        </p:nvSpPr>
        <p:spPr/>
        <p:txBody>
          <a:bodyPr/>
          <a:lstStyle/>
          <a:p>
            <a:pPr fontAlgn="auto">
              <a:spcAft>
                <a:spcPts val="0"/>
              </a:spcAft>
            </a:pPr>
            <a:r>
              <a:rPr lang="en-US" sz="2800" dirty="0">
                <a:latin typeface="Times New Roman" panose="02020603050405020304" pitchFamily="18" charset="0"/>
                <a:cs typeface="Times New Roman" panose="02020603050405020304" pitchFamily="18" charset="0"/>
              </a:rPr>
              <a:t>DBE Signaling (Solution)</a:t>
            </a:r>
            <a:endParaRPr lang="en-US" sz="2800" dirty="0">
              <a:latin typeface="Times New Roman" panose="02020603050405020304" pitchFamily="18" charset="0"/>
              <a:ea typeface="+mj-ea"/>
              <a:cs typeface="Times New Roman" panose="02020603050405020304" pitchFamily="18" charset="0"/>
            </a:endParaRPr>
          </a:p>
        </p:txBody>
      </p:sp>
      <p:sp>
        <p:nvSpPr>
          <p:cNvPr id="4" name="Slide Number Placeholder 3">
            <a:extLst>
              <a:ext uri="{FF2B5EF4-FFF2-40B4-BE49-F238E27FC236}">
                <a16:creationId xmlns:a16="http://schemas.microsoft.com/office/drawing/2014/main" id="{96511974-E296-4E36-B8A4-303C6615ADE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2B57D049-8A22-41C5-87C8-9C7DD6F2EC9E}"/>
              </a:ext>
            </a:extLst>
          </p:cNvPr>
          <p:cNvSpPr>
            <a:spLocks noGrp="1"/>
          </p:cNvSpPr>
          <p:nvPr>
            <p:ph type="ftr" sz="quarter" idx="3"/>
          </p:nvPr>
        </p:nvSpPr>
        <p:spPr>
          <a:xfrm>
            <a:off x="5924361" y="6475413"/>
            <a:ext cx="2619564" cy="184666"/>
          </a:xfrm>
        </p:spPr>
        <p:txBody>
          <a:bodyPr/>
          <a:lstStyle/>
          <a:p>
            <a:pPr>
              <a:defRPr/>
            </a:pPr>
            <a:r>
              <a:rPr lang="en-US" altLang="ko-KR" dirty="0"/>
              <a:t>Shravan Kumar Kalyankar, et. al., Huawei</a:t>
            </a:r>
          </a:p>
        </p:txBody>
      </p:sp>
      <p:sp>
        <p:nvSpPr>
          <p:cNvPr id="6" name="Date Placeholder 5">
            <a:extLst>
              <a:ext uri="{FF2B5EF4-FFF2-40B4-BE49-F238E27FC236}">
                <a16:creationId xmlns:a16="http://schemas.microsoft.com/office/drawing/2014/main" id="{75FACEDB-D343-428F-99E6-9A5A812302AF}"/>
              </a:ext>
            </a:extLst>
          </p:cNvPr>
          <p:cNvSpPr>
            <a:spLocks noGrp="1"/>
          </p:cNvSpPr>
          <p:nvPr>
            <p:ph type="dt" sz="half" idx="2"/>
          </p:nvPr>
        </p:nvSpPr>
        <p:spPr>
          <a:xfrm>
            <a:off x="696913" y="332601"/>
            <a:ext cx="955390" cy="276999"/>
          </a:xfrm>
        </p:spPr>
        <p:txBody>
          <a:bodyPr/>
          <a:lstStyle/>
          <a:p>
            <a:pPr>
              <a:defRPr/>
            </a:pPr>
            <a:r>
              <a:rPr lang="en-US" dirty="0"/>
              <a:t>Sept 2025</a:t>
            </a:r>
          </a:p>
        </p:txBody>
      </p:sp>
      <p:pic>
        <p:nvPicPr>
          <p:cNvPr id="11" name="Picture 10">
            <a:extLst>
              <a:ext uri="{FF2B5EF4-FFF2-40B4-BE49-F238E27FC236}">
                <a16:creationId xmlns:a16="http://schemas.microsoft.com/office/drawing/2014/main" id="{05769CC9-DA5E-4646-A1C9-5405B6DA3D4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03762" y="3878034"/>
            <a:ext cx="4441373" cy="1661803"/>
          </a:xfrm>
          <a:prstGeom prst="rect">
            <a:avLst/>
          </a:prstGeom>
          <a:noFill/>
          <a:ln>
            <a:noFill/>
          </a:ln>
        </p:spPr>
      </p:pic>
      <p:sp>
        <p:nvSpPr>
          <p:cNvPr id="12" name="TextBox 40">
            <a:extLst>
              <a:ext uri="{FF2B5EF4-FFF2-40B4-BE49-F238E27FC236}">
                <a16:creationId xmlns:a16="http://schemas.microsoft.com/office/drawing/2014/main" id="{7FD7BEA6-D564-4B76-826B-34A98AD0E854}"/>
              </a:ext>
            </a:extLst>
          </p:cNvPr>
          <p:cNvSpPr txBox="1"/>
          <p:nvPr/>
        </p:nvSpPr>
        <p:spPr>
          <a:xfrm>
            <a:off x="492826" y="5539837"/>
            <a:ext cx="4256484" cy="246221"/>
          </a:xfrm>
          <a:prstGeom prst="rect">
            <a:avLst/>
          </a:prstGeom>
          <a:noFill/>
        </p:spPr>
        <p:txBody>
          <a:bodyPr vert="horz" wrap="square" rtlCol="0">
            <a:spAutoFit/>
          </a:bodyPr>
          <a:lstStyle/>
          <a:p>
            <a:pPr marL="360045" marR="0" eaLnBrk="0" fontAlgn="base" hangingPunct="0">
              <a:lnSpc>
                <a:spcPts val="1200"/>
              </a:lnSpc>
              <a:spcBef>
                <a:spcPts val="800"/>
              </a:spcBef>
              <a:spcAft>
                <a:spcPts val="800"/>
              </a:spcAft>
            </a:pPr>
            <a:r>
              <a:rPr lang="en-US" sz="1050" kern="1200" dirty="0">
                <a:solidFill>
                  <a:srgbClr val="000000"/>
                </a:solidFill>
                <a:effectLst/>
                <a:latin typeface="Times New Roman" panose="02020603050405020304" pitchFamily="18" charset="0"/>
                <a:ea typeface="Microsoft YaHei" panose="020B0503020204020204" pitchFamily="34" charset="-122"/>
                <a:cs typeface="Arial" panose="020B0604020202020204" pitchFamily="34" charset="0"/>
              </a:rPr>
              <a:t>Fig. 11. DBE STA initial status indication while association.</a:t>
            </a:r>
            <a:endParaRPr lang="en-US" sz="1050" kern="10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13" name="TextBox 12">
            <a:extLst>
              <a:ext uri="{FF2B5EF4-FFF2-40B4-BE49-F238E27FC236}">
                <a16:creationId xmlns:a16="http://schemas.microsoft.com/office/drawing/2014/main" id="{766280F7-5999-4730-BE93-D07C11B7D0A3}"/>
              </a:ext>
            </a:extLst>
          </p:cNvPr>
          <p:cNvSpPr txBox="1"/>
          <p:nvPr/>
        </p:nvSpPr>
        <p:spPr>
          <a:xfrm>
            <a:off x="492826" y="1612560"/>
            <a:ext cx="7356764" cy="2144177"/>
          </a:xfrm>
          <a:prstGeom prst="rect">
            <a:avLst/>
          </a:prstGeom>
          <a:noFill/>
        </p:spPr>
        <p:txBody>
          <a:bodyPr wrap="square">
            <a:spAutoFit/>
          </a:bodyPr>
          <a:lstStyle/>
          <a:p>
            <a:pPr marR="0" lvl="0">
              <a:lnSpc>
                <a:spcPts val="1200"/>
              </a:lnSpc>
              <a:spcBef>
                <a:spcPts val="800"/>
              </a:spcBef>
              <a:spcAft>
                <a:spcPts val="800"/>
              </a:spcAft>
            </a:pPr>
            <a:r>
              <a:rPr lang="en-US" sz="1400" b="1" kern="100" dirty="0">
                <a:effectLst/>
                <a:latin typeface="Times New Roman" panose="02020603050405020304" pitchFamily="18" charset="0"/>
                <a:ea typeface="SimSun" panose="02010600030101010101" pitchFamily="2" charset="-122"/>
                <a:cs typeface="Arial" panose="020B0604020202020204" pitchFamily="34" charset="0"/>
              </a:rPr>
              <a:t>Proposal:</a:t>
            </a:r>
          </a:p>
          <a:p>
            <a:pPr marR="0" lvl="0">
              <a:lnSpc>
                <a:spcPts val="1200"/>
              </a:lnSpc>
              <a:spcBef>
                <a:spcPts val="800"/>
              </a:spcBef>
              <a:spcAft>
                <a:spcPts val="800"/>
              </a:spcAft>
            </a:pPr>
            <a:r>
              <a:rPr lang="en-US" sz="1400" kern="100" dirty="0">
                <a:effectLst/>
                <a:latin typeface="Times New Roman" panose="02020603050405020304" pitchFamily="18" charset="0"/>
                <a:ea typeface="SimSun" panose="02010600030101010101" pitchFamily="2" charset="-122"/>
                <a:cs typeface="Arial" panose="020B0604020202020204" pitchFamily="34" charset="0"/>
              </a:rPr>
              <a:t>Introducing an </a:t>
            </a:r>
            <a:r>
              <a:rPr lang="en-US" sz="1400" u="sng" kern="100" dirty="0">
                <a:effectLst/>
                <a:latin typeface="Times New Roman" panose="02020603050405020304" pitchFamily="18" charset="0"/>
                <a:ea typeface="SimSun" panose="02010600030101010101" pitchFamily="2" charset="-122"/>
                <a:cs typeface="Arial" panose="020B0604020202020204" pitchFamily="34" charset="0"/>
              </a:rPr>
              <a:t>initial status </a:t>
            </a:r>
            <a:r>
              <a:rPr lang="en-US" sz="1400" kern="100" dirty="0">
                <a:effectLst/>
                <a:latin typeface="Times New Roman" panose="02020603050405020304" pitchFamily="18" charset="0"/>
                <a:ea typeface="SimSun" panose="02010600030101010101" pitchFamily="2" charset="-122"/>
                <a:cs typeface="Arial" panose="020B0604020202020204" pitchFamily="34" charset="0"/>
              </a:rPr>
              <a:t>of DBE mode can avoid unnecessary explicit DBE STA indication.</a:t>
            </a:r>
          </a:p>
          <a:p>
            <a:pPr marL="342900" marR="0" lvl="0" indent="-342900">
              <a:lnSpc>
                <a:spcPts val="1200"/>
              </a:lnSpc>
              <a:spcBef>
                <a:spcPts val="800"/>
              </a:spcBef>
              <a:spcAft>
                <a:spcPts val="800"/>
              </a:spcAft>
              <a:buFont typeface="+mj-lt"/>
              <a:buAutoNum type="arabicPeriod"/>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DBE STA will indicate the DBE mode status while association (</a:t>
            </a:r>
            <a:r>
              <a:rPr lang="en-US" sz="1200" u="sng" kern="100" dirty="0">
                <a:effectLst/>
                <a:latin typeface="Times New Roman" panose="02020603050405020304" pitchFamily="18" charset="0"/>
                <a:ea typeface="SimSun" panose="02010600030101010101" pitchFamily="2" charset="-122"/>
                <a:cs typeface="Arial" panose="020B0604020202020204" pitchFamily="34" charset="0"/>
              </a:rPr>
              <a:t>initial status</a:t>
            </a:r>
            <a:r>
              <a:rPr lang="en-US" sz="1200" kern="100" dirty="0">
                <a:effectLst/>
                <a:latin typeface="Times New Roman" panose="02020603050405020304" pitchFamily="18" charset="0"/>
                <a:ea typeface="SimSun" panose="02010600030101010101" pitchFamily="2" charset="-122"/>
                <a:cs typeface="Arial" panose="020B0604020202020204" pitchFamily="34" charset="0"/>
              </a:rPr>
              <a:t>).</a:t>
            </a:r>
          </a:p>
          <a:p>
            <a:pPr marL="342900" marR="0" lvl="0" indent="-342900">
              <a:lnSpc>
                <a:spcPts val="1200"/>
              </a:lnSpc>
              <a:spcBef>
                <a:spcPts val="800"/>
              </a:spcBef>
              <a:spcAft>
                <a:spcPts val="800"/>
              </a:spcAft>
              <a:buFont typeface="+mj-lt"/>
              <a:buAutoNum type="arabicPeriod"/>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DBE STA will enable the DBE mode only after receiving the DBE enablement indication from the AP (i.e., DBE STA will not enable the DBE mode until the DBE AP send the enablement indication, however, the DBE STA initial status indicates that the DBE mode of the STA is enabled).</a:t>
            </a:r>
          </a:p>
          <a:p>
            <a:pPr marL="342900" marR="0" lvl="0" indent="-342900">
              <a:lnSpc>
                <a:spcPts val="1200"/>
              </a:lnSpc>
              <a:spcBef>
                <a:spcPts val="800"/>
              </a:spcBef>
              <a:spcAft>
                <a:spcPts val="800"/>
              </a:spcAft>
              <a:buFont typeface="+mj-lt"/>
              <a:buAutoNum type="arabicPeriod"/>
            </a:pPr>
            <a:r>
              <a:rPr lang="en-US" sz="1200" kern="100" dirty="0">
                <a:effectLst/>
                <a:latin typeface="Times New Roman" panose="02020603050405020304" pitchFamily="18" charset="0"/>
                <a:ea typeface="SimSun" panose="02010600030101010101" pitchFamily="2" charset="-122"/>
                <a:cs typeface="Arial" panose="020B0604020202020204" pitchFamily="34" charset="0"/>
              </a:rPr>
              <a:t>DBE STA will send an explicit indication after receiving the DBE mode enablement indication from the AP only if there is any change in the DBE parameters of the STA.</a:t>
            </a:r>
          </a:p>
        </p:txBody>
      </p:sp>
      <p:sp>
        <p:nvSpPr>
          <p:cNvPr id="3" name="TextBox 2">
            <a:extLst>
              <a:ext uri="{FF2B5EF4-FFF2-40B4-BE49-F238E27FC236}">
                <a16:creationId xmlns:a16="http://schemas.microsoft.com/office/drawing/2014/main" id="{2B84872E-16B3-4DCE-9D1A-8F9A598FB57C}"/>
              </a:ext>
            </a:extLst>
          </p:cNvPr>
          <p:cNvSpPr txBox="1"/>
          <p:nvPr/>
        </p:nvSpPr>
        <p:spPr>
          <a:xfrm>
            <a:off x="706582" y="6014852"/>
            <a:ext cx="7505205" cy="276999"/>
          </a:xfrm>
          <a:prstGeom prst="rect">
            <a:avLst/>
          </a:prstGeom>
          <a:noFill/>
        </p:spPr>
        <p:txBody>
          <a:bodyPr wrap="square" rtlCol="0">
            <a:spAutoFit/>
          </a:bodyPr>
          <a:lstStyle/>
          <a:p>
            <a:r>
              <a:rPr lang="en-US" dirty="0"/>
              <a:t>Note: This proposal introduces an approach to indicate STAs initial willingness to participate in the DBE mechanism.</a:t>
            </a:r>
          </a:p>
        </p:txBody>
      </p:sp>
      <p:cxnSp>
        <p:nvCxnSpPr>
          <p:cNvPr id="8" name="Straight Connector 7">
            <a:extLst>
              <a:ext uri="{FF2B5EF4-FFF2-40B4-BE49-F238E27FC236}">
                <a16:creationId xmlns:a16="http://schemas.microsoft.com/office/drawing/2014/main" id="{A2B68F60-985F-47B7-81D5-AD7841F01E07}"/>
              </a:ext>
            </a:extLst>
          </p:cNvPr>
          <p:cNvCxnSpPr/>
          <p:nvPr/>
        </p:nvCxnSpPr>
        <p:spPr bwMode="auto">
          <a:xfrm>
            <a:off x="3313216" y="4061361"/>
            <a:ext cx="0" cy="837210"/>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E550F729-9828-41A5-93C2-D30E8A3DCB42}"/>
              </a:ext>
            </a:extLst>
          </p:cNvPr>
          <p:cNvSpPr txBox="1"/>
          <p:nvPr/>
        </p:nvSpPr>
        <p:spPr>
          <a:xfrm>
            <a:off x="2336252" y="3871180"/>
            <a:ext cx="1953928" cy="215444"/>
          </a:xfrm>
          <a:prstGeom prst="rect">
            <a:avLst/>
          </a:prstGeom>
          <a:noFill/>
        </p:spPr>
        <p:txBody>
          <a:bodyPr wrap="square" rtlCol="0">
            <a:spAutoFit/>
          </a:bodyPr>
          <a:lstStyle/>
          <a:p>
            <a:pPr algn="ctr"/>
            <a:r>
              <a:rPr lang="en-SG" sz="800" dirty="0">
                <a:solidFill>
                  <a:schemeClr val="accent2"/>
                </a:solidFill>
              </a:rPr>
              <a:t>DBE mode effective time</a:t>
            </a:r>
          </a:p>
        </p:txBody>
      </p:sp>
    </p:spTree>
    <p:extLst>
      <p:ext uri="{BB962C8B-B14F-4D97-AF65-F5344CB8AC3E}">
        <p14:creationId xmlns:p14="http://schemas.microsoft.com/office/powerpoint/2010/main" val="304319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721027"/>
            <a:ext cx="7772400" cy="609600"/>
          </a:xfrm>
        </p:spPr>
        <p:txBody>
          <a:bodyPr/>
          <a:lstStyle/>
          <a:p>
            <a:pPr lvl="2"/>
            <a:r>
              <a:rPr lang="en-US" sz="2800" dirty="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88773"/>
            <a:ext cx="8150629" cy="4875213"/>
          </a:xfrm>
        </p:spPr>
        <p:txBody>
          <a:bodyPr/>
          <a:lstStyle/>
          <a:p>
            <a:r>
              <a:rPr lang="en-US" sz="1400" dirty="0"/>
              <a:t>In this contribution, we explored potential challenges in implementing DBE mechanisms.</a:t>
            </a:r>
          </a:p>
          <a:p>
            <a:pPr marL="0" indent="0">
              <a:buNone/>
            </a:pPr>
            <a:endParaRPr lang="en-US" sz="1400"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dirty="0"/>
              <a:t>Shravan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55390" cy="276999"/>
          </a:xfrm>
        </p:spPr>
        <p:txBody>
          <a:bodyPr/>
          <a:lstStyle/>
          <a:p>
            <a:pPr>
              <a:defRPr/>
            </a:pPr>
            <a:r>
              <a:rPr lang="en-US" dirty="0"/>
              <a:t>Sept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9227065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21684</TotalTime>
  <Words>1007</Words>
  <Application>Microsoft Office PowerPoint</Application>
  <PresentationFormat>On-screen Show (4:3)</PresentationFormat>
  <Paragraphs>107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Intel Clear</vt:lpstr>
      <vt:lpstr>Intel Clear Light</vt:lpstr>
      <vt:lpstr>Times New Roman</vt:lpstr>
      <vt:lpstr>802-11-Submission</vt:lpstr>
      <vt:lpstr>Considerations on DBE Mechanism</vt:lpstr>
      <vt:lpstr>Background: DBE</vt:lpstr>
      <vt:lpstr>Background: DBE</vt:lpstr>
      <vt:lpstr>Coordinated DBE Mechanism</vt:lpstr>
      <vt:lpstr>Uncoordinated DBE Mechanism (Problem)</vt:lpstr>
      <vt:lpstr>Uncoordinated DBE Mechanism (Solution)</vt:lpstr>
      <vt:lpstr>DBE Signaling (Problem)</vt:lpstr>
      <vt:lpstr>DBE Signaling (Solution)</vt:lpstr>
      <vt:lpstr>Summary</vt:lpstr>
      <vt:lpstr>References</vt:lpstr>
      <vt:lpstr>Straw Poll 1</vt:lpstr>
      <vt:lpstr>Straw Poll 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Kalyankar Shravan Kumar</cp:lastModifiedBy>
  <cp:revision>364</cp:revision>
  <cp:lastPrinted>1998-02-10T13:28:06Z</cp:lastPrinted>
  <dcterms:created xsi:type="dcterms:W3CDTF">2007-05-21T21:00:37Z</dcterms:created>
  <dcterms:modified xsi:type="dcterms:W3CDTF">2025-09-16T06:47:33Z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readonly">
    <vt:lpwstr/>
  </property>
  <property fmtid="{D5CDD505-2E9C-101B-9397-08002B2CF9AE}" pid="4" name="_change">
    <vt:lpwstr/>
  </property>
  <property fmtid="{D5CDD505-2E9C-101B-9397-08002B2CF9AE}" pid="5" name="_full-control">
    <vt:lpwstr/>
  </property>
  <property fmtid="{D5CDD505-2E9C-101B-9397-08002B2CF9AE}" pid="6" name="sflag">
    <vt:lpwstr>1756805367</vt:lpwstr>
  </property>
</Properties>
</file>