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7" r:id="rId4"/>
    <p:sldId id="281" r:id="rId5"/>
    <p:sldId id="275" r:id="rId6"/>
    <p:sldId id="276" r:id="rId7"/>
    <p:sldId id="278" r:id="rId8"/>
    <p:sldId id="279" r:id="rId9"/>
    <p:sldId id="280" r:id="rId10"/>
    <p:sldId id="282" r:id="rId11"/>
    <p:sldId id="284" r:id="rId12"/>
    <p:sldId id="28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802.11-25/1418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802.11-25/1418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Coex</a:t>
            </a:r>
            <a:r>
              <a:rPr lang="en-GB" dirty="0"/>
              <a:t> SC Scope Cleanup</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2025-09-17</a:t>
            </a:r>
          </a:p>
        </p:txBody>
      </p:sp>
      <p:sp>
        <p:nvSpPr>
          <p:cNvPr id="6" name="Date Placeholder 3"/>
          <p:cNvSpPr>
            <a:spLocks noGrp="1"/>
          </p:cNvSpPr>
          <p:nvPr>
            <p:ph type="dt" idx="10"/>
          </p:nvPr>
        </p:nvSpPr>
        <p:spPr/>
        <p:txBody>
          <a:bodyPr/>
          <a:lstStyle/>
          <a:p>
            <a:r>
              <a:rPr lang="en-US"/>
              <a:t>September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0126564"/>
              </p:ext>
            </p:extLst>
          </p:nvPr>
        </p:nvGraphicFramePr>
        <p:xfrm>
          <a:off x="993775" y="2708920"/>
          <a:ext cx="10272713" cy="3365500"/>
        </p:xfrm>
        <a:graphic>
          <a:graphicData uri="http://schemas.openxmlformats.org/presentationml/2006/ole">
            <mc:AlternateContent xmlns:mc="http://schemas.openxmlformats.org/markup-compatibility/2006">
              <mc:Choice xmlns:v="urn:schemas-microsoft-com:vml" Requires="v">
                <p:oleObj name="Document" r:id="rId3" imgW="10439400" imgH="3441700" progId="Word.Document.8">
                  <p:embed/>
                </p:oleObj>
              </mc:Choice>
              <mc:Fallback>
                <p:oleObj name="Document" r:id="rId3" imgW="10439400" imgH="3441700" progId="Word.Document.8">
                  <p:embed/>
                  <p:pic>
                    <p:nvPicPr>
                      <p:cNvPr id="0" name="Picture 3"/>
                      <p:cNvPicPr>
                        <a:picLocks noChangeAspect="1" noChangeArrowheads="1"/>
                      </p:cNvPicPr>
                      <p:nvPr/>
                    </p:nvPicPr>
                    <p:blipFill>
                      <a:blip r:embed="rId4"/>
                      <a:srcRect/>
                      <a:stretch>
                        <a:fillRect/>
                      </a:stretch>
                    </p:blipFill>
                    <p:spPr bwMode="auto">
                      <a:xfrm>
                        <a:off x="993775" y="2708920"/>
                        <a:ext cx="10272713" cy="3365500"/>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A12EB-B2C1-6FF5-7D1E-BB4A51137462}"/>
              </a:ext>
            </a:extLst>
          </p:cNvPr>
          <p:cNvSpPr>
            <a:spLocks noGrp="1"/>
          </p:cNvSpPr>
          <p:nvPr>
            <p:ph type="title"/>
          </p:nvPr>
        </p:nvSpPr>
        <p:spPr/>
        <p:txBody>
          <a:bodyPr/>
          <a:lstStyle/>
          <a:p>
            <a:r>
              <a:rPr lang="en-US" dirty="0" err="1"/>
              <a:t>Coex</a:t>
            </a:r>
            <a:r>
              <a:rPr lang="en-US" dirty="0"/>
              <a:t> SC has evolved into an expert group</a:t>
            </a:r>
          </a:p>
        </p:txBody>
      </p:sp>
      <p:sp>
        <p:nvSpPr>
          <p:cNvPr id="3" name="Content Placeholder 2">
            <a:extLst>
              <a:ext uri="{FF2B5EF4-FFF2-40B4-BE49-F238E27FC236}">
                <a16:creationId xmlns:a16="http://schemas.microsoft.com/office/drawing/2014/main" id="{5B574302-9BD6-CA51-BAA2-C7B8E2F5867F}"/>
              </a:ext>
            </a:extLst>
          </p:cNvPr>
          <p:cNvSpPr>
            <a:spLocks noGrp="1"/>
          </p:cNvSpPr>
          <p:nvPr>
            <p:ph idx="1"/>
          </p:nvPr>
        </p:nvSpPr>
        <p:spPr/>
        <p:txBody>
          <a:bodyPr/>
          <a:lstStyle/>
          <a:p>
            <a:pPr>
              <a:buFont typeface="Arial" panose="020B0604020202020204" pitchFamily="34" charset="0"/>
              <a:buChar char="•"/>
            </a:pPr>
            <a:r>
              <a:rPr lang="en-US" dirty="0"/>
              <a:t>Provides a forum that discusses material relating to the coexistence between IEEE 802.11 and dissimilar technologies</a:t>
            </a:r>
          </a:p>
          <a:p>
            <a:pPr>
              <a:buFont typeface="Arial" panose="020B0604020202020204" pitchFamily="34" charset="0"/>
              <a:buChar char="•"/>
            </a:pPr>
            <a:r>
              <a:rPr lang="en-US" dirty="0"/>
              <a:t>Relevant coexistence topics relating to 802.11 are identified by members</a:t>
            </a:r>
          </a:p>
          <a:p>
            <a:pPr>
              <a:buFont typeface="Arial" panose="020B0604020202020204" pitchFamily="34" charset="0"/>
              <a:buChar char="•"/>
            </a:pPr>
            <a:r>
              <a:rPr lang="en-US" dirty="0"/>
              <a:t>SC is a strongly contribution-driven group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EB7287-9B2F-10C7-1FAB-2FCA1AEC9FF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7175D03-E326-2887-CE44-0335680E671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33AA1B9-59B0-5D3E-473F-41312259DFCC}"/>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89963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E19A-F9B5-55FA-E814-423F60B79E51}"/>
              </a:ext>
            </a:extLst>
          </p:cNvPr>
          <p:cNvSpPr>
            <a:spLocks noGrp="1"/>
          </p:cNvSpPr>
          <p:nvPr>
            <p:ph type="title"/>
          </p:nvPr>
        </p:nvSpPr>
        <p:spPr/>
        <p:txBody>
          <a:bodyPr/>
          <a:lstStyle/>
          <a:p>
            <a:r>
              <a:rPr lang="en-US" dirty="0"/>
              <a:t>Standing Committee on Coexistence</a:t>
            </a:r>
          </a:p>
        </p:txBody>
      </p:sp>
      <p:sp>
        <p:nvSpPr>
          <p:cNvPr id="3" name="Content Placeholder 2">
            <a:extLst>
              <a:ext uri="{FF2B5EF4-FFF2-40B4-BE49-F238E27FC236}">
                <a16:creationId xmlns:a16="http://schemas.microsoft.com/office/drawing/2014/main" id="{15A9B1CD-0A11-F54E-9979-3B4A58C97D41}"/>
              </a:ext>
            </a:extLst>
          </p:cNvPr>
          <p:cNvSpPr>
            <a:spLocks noGrp="1"/>
          </p:cNvSpPr>
          <p:nvPr>
            <p:ph idx="1"/>
          </p:nvPr>
        </p:nvSpPr>
        <p:spPr/>
        <p:txBody>
          <a:bodyPr/>
          <a:lstStyle/>
          <a:p>
            <a:r>
              <a:rPr lang="en-US" sz="2000" dirty="0"/>
              <a:t>Purpose</a:t>
            </a:r>
            <a:endParaRPr lang="en-US" dirty="0"/>
          </a:p>
          <a:p>
            <a:r>
              <a:rPr lang="en-US" sz="1800" b="0" dirty="0"/>
              <a:t>The Standing Committee (SC) is established to review and address matters related to the coexistence of IEEE 802.11 with other technologies operating in the same or adjacent spectrum, including other IEEE 802 technologies.</a:t>
            </a:r>
            <a:endParaRPr lang="en-US" b="0" dirty="0"/>
          </a:p>
          <a:p>
            <a:r>
              <a:rPr lang="en-US" sz="2000" dirty="0"/>
              <a:t>Responsibilities</a:t>
            </a:r>
          </a:p>
          <a:p>
            <a:r>
              <a:rPr lang="en-US" sz="1800" dirty="0"/>
              <a:t>Review and Discussion</a:t>
            </a:r>
            <a:r>
              <a:rPr lang="en-US" sz="1800" b="0" dirty="0"/>
              <a:t>: The SC reviews and discusses materials and issues concerning coexistence between IEEE 802.11 and other relevant technologies including but not limited to other 802 technologies</a:t>
            </a:r>
          </a:p>
          <a:p>
            <a:r>
              <a:rPr lang="en-US" sz="1800" dirty="0"/>
              <a:t>Advisory Role</a:t>
            </a:r>
            <a:r>
              <a:rPr lang="en-US" sz="1800" b="0" dirty="0"/>
              <a:t>: The SC provides advice and recommendations to the IEEE 802.11 Working Group (WG) and its subgroups on matters of coexistence.</a:t>
            </a:r>
          </a:p>
          <a:p>
            <a:r>
              <a:rPr lang="en-US" sz="1800" dirty="0"/>
              <a:t>Support in Inter-Group Coordination: </a:t>
            </a:r>
            <a:r>
              <a:rPr lang="en-US" sz="1800" b="0" dirty="0"/>
              <a:t>The SC provides the competence to support to the IEEE 802.11 WG in formulating and developing responses to comments received from other IEEE 802 WGs regarding coexistence between IEEE 802.11 and their respective, other WGs’ technologies.</a:t>
            </a:r>
          </a:p>
          <a:p>
            <a:r>
              <a:rPr lang="en-US" sz="1800" dirty="0"/>
              <a:t>Reporting: </a:t>
            </a:r>
            <a:r>
              <a:rPr lang="en-US" sz="1800" b="0" dirty="0"/>
              <a:t>The SC reports on its activities and discussions to the IEEE 802.11 WG, e.g., by providing summaries of key discussion items during the WG closing plenary.</a:t>
            </a:r>
          </a:p>
        </p:txBody>
      </p:sp>
      <p:sp>
        <p:nvSpPr>
          <p:cNvPr id="4" name="Slide Number Placeholder 3">
            <a:extLst>
              <a:ext uri="{FF2B5EF4-FFF2-40B4-BE49-F238E27FC236}">
                <a16:creationId xmlns:a16="http://schemas.microsoft.com/office/drawing/2014/main" id="{7C34D20F-21DD-564B-A4DF-7191002C1E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999CE07-AE1D-BBB7-A78F-B8D75CF1F7C2}"/>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F47FD7F-53EF-BF8F-2F38-F0EAA0C5716E}"/>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84796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928B0-9E88-F15C-5648-92F3E815690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BA78537-2F5F-19BF-AA7D-9ABA07905DA3}"/>
              </a:ext>
            </a:extLst>
          </p:cNvPr>
          <p:cNvSpPr>
            <a:spLocks noGrp="1"/>
          </p:cNvSpPr>
          <p:nvPr>
            <p:ph idx="1"/>
          </p:nvPr>
        </p:nvSpPr>
        <p:spPr/>
        <p:txBody>
          <a:bodyPr/>
          <a:lstStyle/>
          <a:p>
            <a:r>
              <a:rPr lang="en-US" dirty="0"/>
              <a:t>Advise of WG Chair on how to proceed</a:t>
            </a:r>
          </a:p>
          <a:p>
            <a:pPr>
              <a:buFont typeface="Arial" panose="020B0604020202020204" pitchFamily="34" charset="0"/>
              <a:buChar char="•"/>
            </a:pPr>
            <a:r>
              <a:rPr lang="en-US" dirty="0"/>
              <a:t>Produce the cleaned-up / new charter of </a:t>
            </a:r>
            <a:r>
              <a:rPr lang="en-US" dirty="0" err="1"/>
              <a:t>Coxex</a:t>
            </a:r>
            <a:r>
              <a:rPr lang="en-US" dirty="0"/>
              <a:t> SC in the SC meeting</a:t>
            </a:r>
          </a:p>
          <a:p>
            <a:pPr>
              <a:buFont typeface="Arial" panose="020B0604020202020204" pitchFamily="34" charset="0"/>
              <a:buChar char="•"/>
            </a:pPr>
            <a:r>
              <a:rPr lang="en-US" dirty="0"/>
              <a:t>No motion / straw poll needed</a:t>
            </a:r>
          </a:p>
          <a:p>
            <a:pPr>
              <a:buFont typeface="Arial" panose="020B0604020202020204" pitchFamily="34" charset="0"/>
              <a:buChar char="•"/>
            </a:pPr>
            <a:r>
              <a:rPr lang="en-US" dirty="0"/>
              <a:t>Include update (revised charter) in closing report</a:t>
            </a:r>
          </a:p>
          <a:p>
            <a:pPr>
              <a:buFont typeface="Arial" panose="020B0604020202020204" pitchFamily="34" charset="0"/>
              <a:buChar char="•"/>
            </a:pPr>
            <a:r>
              <a:rPr lang="en-US" dirty="0"/>
              <a:t>WG Chair will run a motion to confirm the cleaned-up charter by the WG on Friday in the Closing Plenary</a:t>
            </a:r>
          </a:p>
        </p:txBody>
      </p:sp>
      <p:sp>
        <p:nvSpPr>
          <p:cNvPr id="4" name="Slide Number Placeholder 3">
            <a:extLst>
              <a:ext uri="{FF2B5EF4-FFF2-40B4-BE49-F238E27FC236}">
                <a16:creationId xmlns:a16="http://schemas.microsoft.com/office/drawing/2014/main" id="{A0FCC1A7-BD54-1C54-3E55-457EC219312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6458805-781D-7AF9-9D5C-D492AF99271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2B4E306-0F38-557B-0701-36F13073506B}"/>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62292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Background material to guide the discussion on how to clean-up the Scope of </a:t>
            </a:r>
            <a:r>
              <a:rPr lang="en-GB" dirty="0" err="1"/>
              <a:t>Coex</a:t>
            </a:r>
            <a:r>
              <a:rPr lang="en-GB" dirty="0"/>
              <a:t>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3386B-D69E-1387-D83C-DF84184FC949}"/>
              </a:ext>
            </a:extLst>
          </p:cNvPr>
          <p:cNvSpPr>
            <a:spLocks noGrp="1"/>
          </p:cNvSpPr>
          <p:nvPr>
            <p:ph type="title"/>
          </p:nvPr>
        </p:nvSpPr>
        <p:spPr/>
        <p:txBody>
          <a:bodyPr/>
          <a:lstStyle/>
          <a:p>
            <a:r>
              <a:rPr lang="en-US" dirty="0"/>
              <a:t>Current Scope and close Down criteria</a:t>
            </a:r>
          </a:p>
        </p:txBody>
      </p:sp>
      <p:sp>
        <p:nvSpPr>
          <p:cNvPr id="3" name="Text Placeholder 2">
            <a:extLst>
              <a:ext uri="{FF2B5EF4-FFF2-40B4-BE49-F238E27FC236}">
                <a16:creationId xmlns:a16="http://schemas.microsoft.com/office/drawing/2014/main" id="{3B741448-ADD9-0627-4638-24091A219F72}"/>
              </a:ext>
            </a:extLst>
          </p:cNvPr>
          <p:cNvSpPr>
            <a:spLocks noGrp="1"/>
          </p:cNvSpPr>
          <p:nvPr>
            <p:ph type="body" idx="1"/>
          </p:nvPr>
        </p:nvSpPr>
        <p:spPr/>
        <p:txBody>
          <a:bodyPr/>
          <a:lstStyle/>
          <a:p>
            <a:r>
              <a:rPr lang="en-US" dirty="0"/>
              <a:t>History of the Scope of </a:t>
            </a:r>
            <a:r>
              <a:rPr lang="en-US" dirty="0" err="1"/>
              <a:t>Coex</a:t>
            </a:r>
            <a:r>
              <a:rPr lang="en-US" dirty="0"/>
              <a:t> SC &amp; 802.11 OM requirements</a:t>
            </a:r>
          </a:p>
        </p:txBody>
      </p:sp>
      <p:sp>
        <p:nvSpPr>
          <p:cNvPr id="4" name="Date Placeholder 3">
            <a:extLst>
              <a:ext uri="{FF2B5EF4-FFF2-40B4-BE49-F238E27FC236}">
                <a16:creationId xmlns:a16="http://schemas.microsoft.com/office/drawing/2014/main" id="{CCC7F246-C7FD-3D6C-93B0-3EEEC64A7105}"/>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E26A5D72-3548-B85D-FE4F-89CC715CBFC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3282E48F-4C16-B68B-E990-02F468A52E39}"/>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57197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84F2C-4FF3-09B7-54B2-619ABD2B8945}"/>
              </a:ext>
            </a:extLst>
          </p:cNvPr>
          <p:cNvSpPr>
            <a:spLocks noGrp="1"/>
          </p:cNvSpPr>
          <p:nvPr>
            <p:ph type="title"/>
          </p:nvPr>
        </p:nvSpPr>
        <p:spPr/>
        <p:txBody>
          <a:bodyPr/>
          <a:lstStyle/>
          <a:p>
            <a:r>
              <a:rPr lang="en-US" dirty="0"/>
              <a:t>IEEE 802.11 WG agreed on the scope of the IEEE 802.11 Coexistence in May 2017</a:t>
            </a:r>
          </a:p>
        </p:txBody>
      </p:sp>
      <p:sp>
        <p:nvSpPr>
          <p:cNvPr id="3" name="Content Placeholder 2">
            <a:extLst>
              <a:ext uri="{FF2B5EF4-FFF2-40B4-BE49-F238E27FC236}">
                <a16:creationId xmlns:a16="http://schemas.microsoft.com/office/drawing/2014/main" id="{CF9AAB99-E4CC-94BF-3BE5-F093E5D0F0BD}"/>
              </a:ext>
            </a:extLst>
          </p:cNvPr>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solidFill>
                  <a:srgbClr val="0070C0"/>
                </a:solidFill>
              </a:rPr>
              <a:t>Discuss the use of PD, ED or other 802.11 coexistence mechanisms with the goal of promoting fair use of unlicensed spectrum</a:t>
            </a:r>
          </a:p>
          <a:p>
            <a:pPr lvl="1">
              <a:buFont typeface="Arial" panose="020B0604020202020204" pitchFamily="34" charset="0"/>
              <a:buChar char="•"/>
            </a:pPr>
            <a:r>
              <a:rPr lang="en-US" dirty="0"/>
              <a:t>Promote an environment that allows </a:t>
            </a:r>
            <a:r>
              <a:rPr lang="en-US" dirty="0">
                <a:solidFill>
                  <a:srgbClr val="FF0000"/>
                </a:solidFill>
              </a:rPr>
              <a:t>IEEE 802.11ax </a:t>
            </a:r>
            <a:r>
              <a:rPr lang="en-US" dirty="0"/>
              <a:t>fair access to global unlicensed spectrum</a:t>
            </a:r>
          </a:p>
          <a:p>
            <a:pPr>
              <a:buFont typeface="Arial" panose="020B0604020202020204" pitchFamily="34" charset="0"/>
              <a:buChar char="•"/>
            </a:pPr>
            <a:r>
              <a:rPr lang="en-US" dirty="0"/>
              <a:t>Close down</a:t>
            </a:r>
          </a:p>
          <a:p>
            <a:pPr lvl="1">
              <a:buFont typeface="Arial" panose="020B0604020202020204" pitchFamily="34" charset="0"/>
              <a:buChar char="•"/>
            </a:pPr>
            <a:r>
              <a:rPr lang="en-US" dirty="0">
                <a:solidFill>
                  <a:srgbClr val="0070C0"/>
                </a:solidFill>
              </a:rPr>
              <a:t>It is determined that the SC is unlikely to make further progress towards its goals; OR</a:t>
            </a:r>
          </a:p>
          <a:p>
            <a:pPr lvl="1">
              <a:buFont typeface="Arial" panose="020B0604020202020204" pitchFamily="34" charset="0"/>
              <a:buChar char="•"/>
            </a:pPr>
            <a:r>
              <a:rPr lang="en-US" dirty="0">
                <a:solidFill>
                  <a:srgbClr val="FF0000"/>
                </a:solidFill>
              </a:rPr>
              <a:t>IEEE 802.11ax completes Sponsor Ballot</a:t>
            </a:r>
          </a:p>
          <a:p>
            <a:endParaRPr lang="en-US" dirty="0"/>
          </a:p>
        </p:txBody>
      </p:sp>
      <p:sp>
        <p:nvSpPr>
          <p:cNvPr id="4" name="Slide Number Placeholder 3">
            <a:extLst>
              <a:ext uri="{FF2B5EF4-FFF2-40B4-BE49-F238E27FC236}">
                <a16:creationId xmlns:a16="http://schemas.microsoft.com/office/drawing/2014/main" id="{92D552D9-2992-812F-3337-D9D48F3C1EA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6CD7406-4CB6-E9E2-4033-BAAFDFCB99B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778C43D-B672-4D98-244E-04051B80C642}"/>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56EBF196-9DE7-95AB-733E-37AC354FAF26}"/>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(11-17/0739r1)</a:t>
            </a:r>
          </a:p>
        </p:txBody>
      </p:sp>
    </p:spTree>
    <p:extLst>
      <p:ext uri="{BB962C8B-B14F-4D97-AF65-F5344CB8AC3E}">
        <p14:creationId xmlns:p14="http://schemas.microsoft.com/office/powerpoint/2010/main" val="99502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dirty="0">
                <a:solidFill>
                  <a:srgbClr val="00B050"/>
                </a:solidFill>
              </a:rPr>
              <a:t>The </a:t>
            </a:r>
            <a:r>
              <a:rPr lang="en-AU" dirty="0" err="1">
                <a:solidFill>
                  <a:srgbClr val="00B050"/>
                </a:solidFill>
              </a:rPr>
              <a:t>Coex</a:t>
            </a:r>
            <a:r>
              <a:rPr lang="en-AU" dirty="0">
                <a:solidFill>
                  <a:srgbClr val="00B050"/>
                </a:solidFill>
              </a:rPr>
              <a:t> SC shall promote, within the 802.11 WG and externally, an environment that enables IEEE 802.11 technologies to have equitable access to unlicensed spectrum globally</a:t>
            </a:r>
          </a:p>
          <a:p>
            <a:pPr lvl="1"/>
            <a:r>
              <a:rPr lang="en-AU" dirty="0"/>
              <a:t>The </a:t>
            </a:r>
            <a:r>
              <a:rPr lang="en-AU" dirty="0" err="1"/>
              <a:t>Coex</a:t>
            </a:r>
            <a:r>
              <a:rPr lang="en-AU" dirty="0"/>
              <a:t> SC should focus particularly on coexistence of </a:t>
            </a:r>
            <a:r>
              <a:rPr lang="en-AU" dirty="0">
                <a:solidFill>
                  <a:srgbClr val="FF0000"/>
                </a:solidFill>
              </a:rPr>
              <a:t>802.11ax &amp; 802.11be </a:t>
            </a:r>
            <a:r>
              <a:rPr lang="en-AU" dirty="0"/>
              <a:t>with LAA &amp; NR-U in the 5 GHz &amp; 6 GHz bands globally</a:t>
            </a:r>
          </a:p>
          <a:p>
            <a:pPr lvl="1"/>
            <a:r>
              <a:rPr lang="en-AU" dirty="0">
                <a:solidFill>
                  <a:srgbClr val="00B050"/>
                </a:solidFill>
              </a:rPr>
              <a:t>The </a:t>
            </a:r>
            <a:r>
              <a:rPr lang="en-AU" dirty="0" err="1">
                <a:solidFill>
                  <a:srgbClr val="00B050"/>
                </a:solidFill>
              </a:rPr>
              <a:t>Coex</a:t>
            </a:r>
            <a:r>
              <a:rPr lang="en-AU" dirty="0">
                <a:solidFill>
                  <a:srgbClr val="00B050"/>
                </a:solidFill>
              </a:rPr>
              <a:t> SC may consider coexistence with other technologies and in other bands</a:t>
            </a:r>
            <a:r>
              <a:rPr lang="en-AU" dirty="0"/>
              <a:t> </a:t>
            </a:r>
            <a:r>
              <a:rPr lang="en-AU" dirty="0">
                <a:solidFill>
                  <a:srgbClr val="0070C0"/>
                </a:solidFill>
              </a:rPr>
              <a:t>as directed by the Chair of the 802.11 WG</a:t>
            </a:r>
          </a:p>
          <a:p>
            <a:r>
              <a:rPr lang="en-AU" dirty="0"/>
              <a:t>IEEE 802.11 </a:t>
            </a:r>
            <a:r>
              <a:rPr lang="en-AU" dirty="0" err="1"/>
              <a:t>Coex</a:t>
            </a:r>
            <a:r>
              <a:rPr lang="en-AU" dirty="0"/>
              <a:t> SC close down criteria</a:t>
            </a:r>
          </a:p>
          <a:p>
            <a:pPr lvl="1"/>
            <a:r>
              <a:rPr lang="en-AU" dirty="0">
                <a:solidFill>
                  <a:srgbClr val="0070C0"/>
                </a:solidFill>
              </a:rPr>
              <a:t>802.11 WG Chair has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134875B8-DB31-9586-CCA7-E5E9002EFCE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(11-20/1458r1)</a:t>
            </a:r>
          </a:p>
        </p:txBody>
      </p:sp>
    </p:spTree>
    <p:extLst>
      <p:ext uri="{BB962C8B-B14F-4D97-AF65-F5344CB8AC3E}">
        <p14:creationId xmlns:p14="http://schemas.microsoft.com/office/powerpoint/2010/main" val="226558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a:t>
            </a:r>
            <a:r>
              <a:rPr lang="en-US" dirty="0">
                <a:solidFill>
                  <a:srgbClr val="FF0000"/>
                </a:solidFill>
              </a:rPr>
              <a:t>802.11ad and 11ay</a:t>
            </a:r>
          </a:p>
          <a:p>
            <a:pPr lvl="1">
              <a:buFont typeface="Arial" panose="020B0604020202020204" pitchFamily="34" charset="0"/>
              <a:buChar char="•"/>
            </a:pPr>
            <a:r>
              <a:rPr lang="en-US" dirty="0"/>
              <a:t>I have </a:t>
            </a:r>
            <a:r>
              <a:rPr lang="en-US" b="1" dirty="0">
                <a:solidFill>
                  <a:srgbClr val="0070C0"/>
                </a:solidFill>
              </a:rPr>
              <a:t>directed the </a:t>
            </a:r>
            <a:r>
              <a:rPr lang="en-US" b="1" dirty="0" err="1">
                <a:solidFill>
                  <a:srgbClr val="0070C0"/>
                </a:solidFill>
              </a:rPr>
              <a:t>Coex</a:t>
            </a:r>
            <a:r>
              <a:rPr lang="en-US" b="1" dirty="0">
                <a:solidFill>
                  <a:srgbClr val="0070C0"/>
                </a:solidFill>
              </a:rPr>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E872D956-DA2E-B794-5B23-0503D536861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(11-21/0388r1)</a:t>
            </a:r>
          </a:p>
        </p:txBody>
      </p:sp>
    </p:spTree>
    <p:extLst>
      <p:ext uri="{BB962C8B-B14F-4D97-AF65-F5344CB8AC3E}">
        <p14:creationId xmlns:p14="http://schemas.microsoft.com/office/powerpoint/2010/main" val="219463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91727-DECA-F816-A21D-8306ADE3FD7C}"/>
              </a:ext>
            </a:extLst>
          </p:cNvPr>
          <p:cNvSpPr>
            <a:spLocks noGrp="1"/>
          </p:cNvSpPr>
          <p:nvPr>
            <p:ph type="title"/>
          </p:nvPr>
        </p:nvSpPr>
        <p:spPr/>
        <p:txBody>
          <a:bodyPr/>
          <a:lstStyle/>
          <a:p>
            <a:r>
              <a:rPr lang="en-US" dirty="0"/>
              <a:t>From the 802.11 Operations Manual</a:t>
            </a:r>
          </a:p>
        </p:txBody>
      </p:sp>
      <p:sp>
        <p:nvSpPr>
          <p:cNvPr id="3" name="Content Placeholder 2">
            <a:extLst>
              <a:ext uri="{FF2B5EF4-FFF2-40B4-BE49-F238E27FC236}">
                <a16:creationId xmlns:a16="http://schemas.microsoft.com/office/drawing/2014/main" id="{58014866-0F12-EDF9-11BE-2A5EC455B96E}"/>
              </a:ext>
            </a:extLst>
          </p:cNvPr>
          <p:cNvSpPr>
            <a:spLocks noGrp="1"/>
          </p:cNvSpPr>
          <p:nvPr>
            <p:ph idx="1"/>
          </p:nvPr>
        </p:nvSpPr>
        <p:spPr/>
        <p:txBody>
          <a:bodyPr/>
          <a:lstStyle/>
          <a:p>
            <a:pPr lvl="0">
              <a:buFont typeface="Arial" panose="020B0604020202020204" pitchFamily="34" charset="0"/>
              <a:buChar char="•"/>
            </a:pPr>
            <a:r>
              <a:rPr lang="en-US" dirty="0"/>
              <a:t>802.11 Standing Committee(s)</a:t>
            </a:r>
          </a:p>
          <a:p>
            <a:pPr marL="742950" lvl="2" indent="-342900">
              <a:spcBef>
                <a:spcPts val="600"/>
              </a:spcBef>
              <a:buFont typeface="Arial" panose="020B0604020202020204" pitchFamily="34" charset="0"/>
              <a:buChar char="•"/>
            </a:pPr>
            <a:r>
              <a:rPr lang="en-US" sz="2200" b="1" dirty="0">
                <a:cs typeface="+mn-cs"/>
              </a:rPr>
              <a:t>Function: </a:t>
            </a:r>
            <a:r>
              <a:rPr lang="en-US" dirty="0"/>
              <a:t>The function of the 802.11 Standing Committee (SC) is to </a:t>
            </a:r>
            <a:r>
              <a:rPr lang="en-US" b="1" dirty="0"/>
              <a:t>perform a specific function as defined by the WG Chair</a:t>
            </a:r>
            <a:r>
              <a:rPr lang="en-US" dirty="0"/>
              <a:t>.  </a:t>
            </a:r>
          </a:p>
          <a:p>
            <a:pPr marL="742950" lvl="2" indent="-342900">
              <a:spcBef>
                <a:spcPts val="600"/>
              </a:spcBef>
              <a:buFont typeface="Arial" panose="020B0604020202020204" pitchFamily="34" charset="0"/>
              <a:buChar char="•"/>
            </a:pPr>
            <a:r>
              <a:rPr lang="en-US" sz="2200" b="1" dirty="0">
                <a:cs typeface="+mn-cs"/>
              </a:rPr>
              <a:t>Membership: </a:t>
            </a:r>
            <a:r>
              <a:rPr lang="en-US" dirty="0"/>
              <a:t>Participants from the 802 .11 WG make up the SC membership.</a:t>
            </a:r>
          </a:p>
          <a:p>
            <a:pPr marL="742950" lvl="2" indent="-342900">
              <a:spcBef>
                <a:spcPts val="600"/>
              </a:spcBef>
              <a:buFont typeface="Arial" panose="020B0604020202020204" pitchFamily="34" charset="0"/>
              <a:buChar char="•"/>
            </a:pPr>
            <a:r>
              <a:rPr lang="en-US" sz="2200" b="1" dirty="0">
                <a:cs typeface="+mn-cs"/>
              </a:rPr>
              <a:t>Formation: </a:t>
            </a:r>
            <a:r>
              <a:rPr lang="en-US" dirty="0"/>
              <a:t>The </a:t>
            </a:r>
            <a:r>
              <a:rPr lang="en-US" b="1" dirty="0"/>
              <a:t>Chair</a:t>
            </a:r>
            <a:r>
              <a:rPr lang="en-US" dirty="0"/>
              <a:t> of the WG has the power to </a:t>
            </a:r>
            <a:r>
              <a:rPr lang="en-US" b="1" dirty="0"/>
              <a:t>appoint SCs when</a:t>
            </a:r>
            <a:r>
              <a:rPr lang="en-US" dirty="0"/>
              <a:t> </a:t>
            </a:r>
            <a:r>
              <a:rPr lang="en-US" b="1" dirty="0"/>
              <a:t>enough interest </a:t>
            </a:r>
            <a:r>
              <a:rPr lang="en-US" dirty="0"/>
              <a:t>has been identified </a:t>
            </a:r>
            <a:r>
              <a:rPr lang="en-US" b="1" dirty="0"/>
              <a:t>for a particular area of study </a:t>
            </a:r>
            <a:r>
              <a:rPr lang="en-US" dirty="0"/>
              <a:t>within the scope of 802.11 WG. To determine that sufficient interest has been identified, the formation of the SC shall be ratified by a simple majority of the WG.</a:t>
            </a:r>
          </a:p>
          <a:p>
            <a:pPr marL="742950" lvl="2" indent="-342900">
              <a:spcBef>
                <a:spcPts val="600"/>
              </a:spcBef>
              <a:buFont typeface="Arial" panose="020B0604020202020204" pitchFamily="34" charset="0"/>
              <a:buChar char="•"/>
            </a:pPr>
            <a:r>
              <a:rPr lang="en-US" sz="2200" b="1" dirty="0">
                <a:cs typeface="+mn-cs"/>
              </a:rPr>
              <a:t>Continuation: </a:t>
            </a:r>
            <a:r>
              <a:rPr lang="en-US" dirty="0"/>
              <a:t>SCs are constituted to perform a specific function and </a:t>
            </a:r>
            <a:r>
              <a:rPr lang="en-US" b="1" dirty="0"/>
              <a:t>remain in existence until the specific function is no longer required at the WG Chair’s discretion.</a:t>
            </a:r>
          </a:p>
          <a:p>
            <a:endParaRPr lang="en-US" dirty="0"/>
          </a:p>
        </p:txBody>
      </p:sp>
      <p:sp>
        <p:nvSpPr>
          <p:cNvPr id="4" name="Slide Number Placeholder 3">
            <a:extLst>
              <a:ext uri="{FF2B5EF4-FFF2-40B4-BE49-F238E27FC236}">
                <a16:creationId xmlns:a16="http://schemas.microsoft.com/office/drawing/2014/main" id="{527F36DE-633B-5F9F-2F50-DF14169AB5A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1C21634-4A0F-54FC-B73A-43DC30D1A3C5}"/>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74FC012-C024-80A5-03E2-5735BE415A48}"/>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6CFDB7F1-576A-F698-2C70-802A367B7D11}"/>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802.11 Operations Manual (11-22/1638r4)</a:t>
            </a:r>
          </a:p>
        </p:txBody>
      </p:sp>
    </p:spTree>
    <p:extLst>
      <p:ext uri="{BB962C8B-B14F-4D97-AF65-F5344CB8AC3E}">
        <p14:creationId xmlns:p14="http://schemas.microsoft.com/office/powerpoint/2010/main" val="19774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92466-A86E-AFF3-1F4B-8CE1B6CAC5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CAF622-A3E8-25F5-C356-8A6043A5EC5B}"/>
              </a:ext>
            </a:extLst>
          </p:cNvPr>
          <p:cNvSpPr>
            <a:spLocks noGrp="1"/>
          </p:cNvSpPr>
          <p:nvPr>
            <p:ph type="title"/>
          </p:nvPr>
        </p:nvSpPr>
        <p:spPr>
          <a:xfrm>
            <a:off x="914400" y="3140968"/>
            <a:ext cx="10363200" cy="1362075"/>
          </a:xfrm>
        </p:spPr>
        <p:txBody>
          <a:bodyPr/>
          <a:lstStyle/>
          <a:p>
            <a:r>
              <a:rPr lang="en-US" dirty="0"/>
              <a:t>We need a clean-up of the Scope</a:t>
            </a:r>
          </a:p>
        </p:txBody>
      </p:sp>
      <p:sp>
        <p:nvSpPr>
          <p:cNvPr id="4" name="Date Placeholder 3">
            <a:extLst>
              <a:ext uri="{FF2B5EF4-FFF2-40B4-BE49-F238E27FC236}">
                <a16:creationId xmlns:a16="http://schemas.microsoft.com/office/drawing/2014/main" id="{8780FFBE-B164-C57C-2CB8-066DEFB56B48}"/>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04A323C4-FEAB-1A4F-41EE-D8F45A03D4E4}"/>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8F4D9072-91FB-2BEF-826D-0E0C003C867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801521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83944-D871-CB08-BD83-7A1A4AB90F4E}"/>
              </a:ext>
            </a:extLst>
          </p:cNvPr>
          <p:cNvSpPr>
            <a:spLocks noGrp="1"/>
          </p:cNvSpPr>
          <p:nvPr>
            <p:ph type="title"/>
          </p:nvPr>
        </p:nvSpPr>
        <p:spPr/>
        <p:txBody>
          <a:bodyPr/>
          <a:lstStyle/>
          <a:p>
            <a:r>
              <a:rPr lang="en-US" dirty="0" err="1"/>
              <a:t>Coex</a:t>
            </a:r>
            <a:r>
              <a:rPr lang="en-US" dirty="0"/>
              <a:t> SC has evolved into a technical expert group addressing in general 802.11-related coexistence</a:t>
            </a:r>
          </a:p>
        </p:txBody>
      </p:sp>
      <p:sp>
        <p:nvSpPr>
          <p:cNvPr id="3" name="Content Placeholder 2">
            <a:extLst>
              <a:ext uri="{FF2B5EF4-FFF2-40B4-BE49-F238E27FC236}">
                <a16:creationId xmlns:a16="http://schemas.microsoft.com/office/drawing/2014/main" id="{48EDB744-EB59-362B-6A49-14581A20CDD6}"/>
              </a:ext>
            </a:extLst>
          </p:cNvPr>
          <p:cNvSpPr>
            <a:spLocks noGrp="1"/>
          </p:cNvSpPr>
          <p:nvPr>
            <p:ph idx="1"/>
          </p:nvPr>
        </p:nvSpPr>
        <p:spPr/>
        <p:txBody>
          <a:bodyPr/>
          <a:lstStyle/>
          <a:p>
            <a:pPr>
              <a:buFont typeface="Arial" panose="020B0604020202020204" pitchFamily="34" charset="0"/>
              <a:buChar char="•"/>
            </a:pPr>
            <a:r>
              <a:rPr lang="en-US" dirty="0"/>
              <a:t>802.11 – has updated web pages for all groups, including SCs</a:t>
            </a:r>
          </a:p>
          <a:p>
            <a:pPr lvl="1">
              <a:buFont typeface="Arial" panose="020B0604020202020204" pitchFamily="34" charset="0"/>
              <a:buChar char="•"/>
            </a:pPr>
            <a:r>
              <a:rPr lang="en-US" dirty="0"/>
              <a:t>Include the scope</a:t>
            </a:r>
          </a:p>
          <a:p>
            <a:pPr lvl="1">
              <a:buFont typeface="Arial" panose="020B0604020202020204" pitchFamily="34" charset="0"/>
              <a:buChar char="•"/>
            </a:pPr>
            <a:r>
              <a:rPr lang="en-US" dirty="0"/>
              <a:t>Include discussion items</a:t>
            </a:r>
          </a:p>
          <a:p>
            <a:pPr>
              <a:buFont typeface="Arial" panose="020B0604020202020204" pitchFamily="34" charset="0"/>
              <a:buChar char="•"/>
            </a:pPr>
            <a:r>
              <a:rPr lang="en-US" dirty="0"/>
              <a:t>Including the current scope on the public web page does not let 802.11 shine, since the current scope</a:t>
            </a:r>
          </a:p>
          <a:p>
            <a:pPr lvl="1">
              <a:buFont typeface="Arial" panose="020B0604020202020204" pitchFamily="34" charset="0"/>
              <a:buChar char="•"/>
            </a:pPr>
            <a:r>
              <a:rPr lang="en-US" dirty="0"/>
              <a:t>Includes </a:t>
            </a:r>
            <a:r>
              <a:rPr lang="en-US" dirty="0">
                <a:solidFill>
                  <a:srgbClr val="FF0000"/>
                </a:solidFill>
              </a:rPr>
              <a:t>outdated references to work items related to approved amendments</a:t>
            </a:r>
          </a:p>
          <a:p>
            <a:pPr lvl="1">
              <a:buFont typeface="Arial" panose="020B0604020202020204" pitchFamily="34" charset="0"/>
              <a:buChar char="•"/>
            </a:pPr>
            <a:r>
              <a:rPr lang="en-US" dirty="0"/>
              <a:t>Sets </a:t>
            </a:r>
            <a:r>
              <a:rPr lang="en-US" dirty="0">
                <a:solidFill>
                  <a:srgbClr val="0070C0"/>
                </a:solidFill>
              </a:rPr>
              <a:t>topic</a:t>
            </a:r>
            <a:r>
              <a:rPr lang="en-US" dirty="0"/>
              <a:t> of (former) </a:t>
            </a:r>
            <a:r>
              <a:rPr lang="en-US" dirty="0">
                <a:solidFill>
                  <a:srgbClr val="0070C0"/>
                </a:solidFill>
              </a:rPr>
              <a:t>interest</a:t>
            </a:r>
            <a:r>
              <a:rPr lang="en-US" dirty="0"/>
              <a:t>, which are </a:t>
            </a:r>
            <a:r>
              <a:rPr lang="en-US" dirty="0">
                <a:solidFill>
                  <a:srgbClr val="0070C0"/>
                </a:solidFill>
              </a:rPr>
              <a:t>currently no longer in the main scope </a:t>
            </a:r>
            <a:r>
              <a:rPr lang="en-US" dirty="0"/>
              <a:t>of </a:t>
            </a:r>
            <a:r>
              <a:rPr lang="en-US" dirty="0" err="1"/>
              <a:t>Coex</a:t>
            </a:r>
            <a:r>
              <a:rPr lang="en-US" dirty="0"/>
              <a:t> SC</a:t>
            </a:r>
          </a:p>
          <a:p>
            <a:pPr lvl="1">
              <a:buFont typeface="Arial" panose="020B0604020202020204" pitchFamily="34" charset="0"/>
              <a:buChar char="•"/>
            </a:pPr>
            <a:r>
              <a:rPr lang="en-US" dirty="0">
                <a:solidFill>
                  <a:srgbClr val="00B050"/>
                </a:solidFill>
              </a:rPr>
              <a:t>Captures that </a:t>
            </a:r>
            <a:r>
              <a:rPr lang="en-US" dirty="0" err="1">
                <a:solidFill>
                  <a:srgbClr val="00B050"/>
                </a:solidFill>
              </a:rPr>
              <a:t>Coex</a:t>
            </a:r>
            <a:r>
              <a:rPr lang="en-US" dirty="0">
                <a:solidFill>
                  <a:srgbClr val="00B050"/>
                </a:solidFill>
              </a:rPr>
              <a:t> SC aims at promoting coexistence in general and allow to discuss general coexistence topics</a:t>
            </a:r>
          </a:p>
        </p:txBody>
      </p:sp>
      <p:sp>
        <p:nvSpPr>
          <p:cNvPr id="4" name="Slide Number Placeholder 3">
            <a:extLst>
              <a:ext uri="{FF2B5EF4-FFF2-40B4-BE49-F238E27FC236}">
                <a16:creationId xmlns:a16="http://schemas.microsoft.com/office/drawing/2014/main" id="{0F64FEC9-D79D-FCE7-11BB-0C460F1B23B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FB8D8EE-9836-3FA8-4336-AF79170E5D6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66944AA-D31A-A5A5-95EF-770101A835D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5727314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2392</TotalTime>
  <Words>1023</Words>
  <Application>Microsoft Macintosh PowerPoint</Application>
  <PresentationFormat>Widescreen</PresentationFormat>
  <Paragraphs>107</Paragraphs>
  <Slides>12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Microsoft Word 97 - 2004 Document</vt:lpstr>
      <vt:lpstr>Coex SC Scope Cleanup</vt:lpstr>
      <vt:lpstr>Abstract</vt:lpstr>
      <vt:lpstr>Current Scope and close Down criteria</vt:lpstr>
      <vt:lpstr>IEEE 802.11 WG agreed on the scope of the IEEE 802.11 Coexistence in May 2017</vt:lpstr>
      <vt:lpstr>The Coex SC scope was revised in Sept 2020 </vt:lpstr>
      <vt:lpstr>The scope of the Coex SC was expanded in March 2021 to include 60 GHz coexistence issues</vt:lpstr>
      <vt:lpstr>From the 802.11 Operations Manual</vt:lpstr>
      <vt:lpstr>We need a clean-up of the Scope</vt:lpstr>
      <vt:lpstr>Coex SC has evolved into a technical expert group addressing in general 802.11-related coexistence</vt:lpstr>
      <vt:lpstr>Coex SC has evolved into an expert group</vt:lpstr>
      <vt:lpstr>Standing Committee on Coexistence</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138</cp:revision>
  <cp:lastPrinted>1601-01-01T00:00:00Z</cp:lastPrinted>
  <dcterms:created xsi:type="dcterms:W3CDTF">2023-03-14T15:47:57Z</dcterms:created>
  <dcterms:modified xsi:type="dcterms:W3CDTF">2025-09-18T04:23:04Z</dcterms:modified>
  <cp:category/>
</cp:coreProperties>
</file>