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48" r:id="rId4"/>
    <p:sldId id="356" r:id="rId5"/>
    <p:sldId id="360" r:id="rId6"/>
    <p:sldId id="359" r:id="rId7"/>
    <p:sldId id="362" r:id="rId8"/>
    <p:sldId id="339" r:id="rId9"/>
    <p:sldId id="264" r:id="rId10"/>
    <p:sldId id="352" r:id="rId11"/>
    <p:sldId id="35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00B8FF"/>
    <a:srgbClr val="FFC000"/>
    <a:srgbClr val="000000"/>
    <a:srgbClr val="FFF9E5"/>
    <a:srgbClr val="00CC99"/>
    <a:srgbClr val="0D0D0D"/>
    <a:srgbClr val="7FE5CC"/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4" autoAdjust="0"/>
    <p:restoredTop sz="93365" autoAdjust="0"/>
  </p:normalViewPr>
  <p:slideViewPr>
    <p:cSldViewPr>
      <p:cViewPr varScale="1">
        <p:scale>
          <a:sx n="82" d="100"/>
          <a:sy n="82" d="100"/>
        </p:scale>
        <p:origin x="360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7B73C-A1DA-CA25-79AB-614C9B9BA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2D06923-0C33-8F0E-DB23-E5DA83D05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E86218A-989A-2CA1-4910-F81AE3A02C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1256EAD-CC30-9909-AE8F-CF467DA8AF1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830A0D2-618A-47C0-6A7E-466638F772B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EA9A97-4B13-EFD0-B6EB-DA4F8A34333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B6B970-C904-21C3-543A-2FE129A6CAB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7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7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0B817-05D3-A696-54C0-88F813E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373F688-BCBD-E1E8-8BBF-86A8AEC1EA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B92E84A-7E28-14AC-12A7-9B9F4202EA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003BCAE0-0F0F-6EA8-FD22-73B8A8468D1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6C06F4-7AC0-0687-4003-F7BC88667E4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3F8DAC-815C-0520-02A3-50059F4DF37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52F5E0-5CE7-E84A-D3CD-A074F03CA015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1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3D173-9BC8-F56C-FDE4-BCDFE32C0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EC378A82-2AE2-38F4-E884-CBC4B856B1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74AACD2-CB8B-722F-F2D3-53CD73F455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734F6F6B-4AE3-24AC-536C-A3E21BC3FDB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4CA532-FCDA-48FA-8085-A36C87AA760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0D4945-E015-135E-5047-E26EA2D9CAA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6BB11B-3C27-20FB-EF2A-9C6DD7B0EED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63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75120-2D14-6ABF-9DCE-568871F14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6BBF39E-5997-C89C-411C-B989C342C0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E49A154-ED20-AD5E-8C54-CC75CE5228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C03408D-75B8-E5F1-FD15-98026CAE08F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E9A208-8987-D1C6-8539-1BA14C5F7D1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C80D50-8121-B6E9-2255-0DDF36E7C19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B6F9B64-E1C0-3DCA-4D38-F45695F556A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5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81CA9-DA11-A1E5-EA45-3C95E3E8E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41AB41E-D5A6-C8F2-D748-61D1AF8D5A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CB58B6A-0812-925F-5554-A9D913C39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8F153DC-19C1-D08D-B008-004BC68E5DF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195812A-C6F3-6B4E-3E8E-0A93CC2F8A9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D8A192-5046-4CA0-DC0B-E7C1B4E95A6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A0517B9-6A27-3B41-C91E-35F23814091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4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58C58-3C79-8821-8626-D04E82844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14BDBC4-9BDE-27CE-99C6-E3B424B619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07FBEDF-835E-85F6-7915-8AD84BC4B9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90B8776-B780-894E-6D29-5A1E51F6894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AA7D9B-BC58-1C87-F028-8BE3F74FF5F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B8BB3A-A5A6-8928-2373-76E5F2CCA3F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4F21AF-F88D-862D-7B2C-7AC5346FAA65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51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9F0C12-7587-8B50-9161-9D798EB9D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8C786F2-5455-74E6-7B38-C56FAB7DD99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0CAC7B-2E51-59EB-4CA4-37A01849108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B8387-270C-0742-D5CD-BFB22AB1794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AF4CA8-C803-4004-B039-8480E33BEB3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9497D8D3-DE77-57A2-E8BB-760216C25F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0AF1CA9-A22D-644A-F402-08A7DA2D295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1645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606425"/>
            <a:ext cx="10363200" cy="1470025"/>
          </a:xfrm>
          <a:ln/>
        </p:spPr>
        <p:txBody>
          <a:bodyPr/>
          <a:lstStyle/>
          <a:p>
            <a:r>
              <a:rPr lang="en-US" altLang="ko-KR" dirty="0"/>
              <a:t>Channel Access Rules Regarding IFCS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19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78866D9-89D4-ED0D-AC58-5F083F9DD5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865991"/>
              </p:ext>
            </p:extLst>
          </p:nvPr>
        </p:nvGraphicFramePr>
        <p:xfrm>
          <a:off x="1203325" y="3590925"/>
          <a:ext cx="10206038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775357" progId="Word.Document.8">
                  <p:embed/>
                </p:oleObj>
              </mc:Choice>
              <mc:Fallback>
                <p:oleObj name="Document" r:id="rId3" imgW="10428620" imgH="277535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528447C-9837-BD4D-11B7-33FA05EEA8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3590925"/>
                        <a:ext cx="10206038" cy="2703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C3A11-19DE-994B-EC34-F41AAF79B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4E7FA4D-D93A-6E92-FAF5-F838664C0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263161-2D8D-A0B9-6E4B-7B43BD71D6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0" y="1692051"/>
            <a:ext cx="10654207" cy="4480148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Do you agree the following?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A STA that performed CRC check on IFCS set NAV or apply EIFS as follows: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Set NAV</a:t>
            </a:r>
          </a:p>
          <a:p>
            <a:pPr marL="1016095" lvl="2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When the STA succeeds in the IFCS-based CRC and does not perform the FCS-based CRC</a:t>
            </a:r>
          </a:p>
          <a:p>
            <a:pPr marL="1016095" lvl="2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When the STA succeeds in both the IFCS-based CRC and FCS-based CRC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latin typeface="Times New Roman"/>
                <a:ea typeface="MS Gothic"/>
              </a:rPr>
              <a:t>Apply EIFS</a:t>
            </a:r>
          </a:p>
          <a:p>
            <a:pPr marL="1016095" lvl="2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When the STA fails either the IFCS-based or FCS-based CRC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F1C13-B4B6-E56C-4776-BB4A60484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AB283-EA87-5B16-C895-D578479D75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367E2-563C-5962-2433-62F8274FCC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24747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4B1C4-C159-C2AD-FDC4-F0A56F192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1FBF30-C8AB-47BC-1510-FF08AC93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87E4F9B-4B1A-EB28-BD09-79D0ADDA1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8215AF-8270-4A21-05CB-FE301CC6DC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AAE51C-0A90-DE9F-E58E-60AD5E2601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0" name="내용 개체 틀 5">
            <a:extLst>
              <a:ext uri="{FF2B5EF4-FFF2-40B4-BE49-F238E27FC236}">
                <a16:creationId xmlns:a16="http://schemas.microsoft.com/office/drawing/2014/main" id="{89705FE8-D3AA-5CAB-FE37-7E6A34985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994004"/>
            <a:ext cx="10361084" cy="4364360"/>
          </a:xfrm>
        </p:spPr>
        <p:txBody>
          <a:bodyPr/>
          <a:lstStyle/>
          <a:p>
            <a:r>
              <a:rPr lang="en-US" altLang="ko-KR" sz="2200" dirty="0"/>
              <a:t>Even if the STA reset the NAV based on (BSRP)</a:t>
            </a:r>
            <a:r>
              <a:rPr lang="en-US" altLang="ko-KR" sz="2200" dirty="0" err="1"/>
              <a:t>NAVTimeout</a:t>
            </a:r>
            <a:r>
              <a:rPr lang="en-US" altLang="ko-KR" sz="2200" dirty="0"/>
              <a:t>, the STA that set the NAV will still perform channel access later than a STA that applied the EIFS</a:t>
            </a:r>
          </a:p>
          <a:p>
            <a:pPr lvl="1"/>
            <a:r>
              <a:rPr lang="en-US" altLang="ko-KR" sz="1800" dirty="0"/>
              <a:t>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slot boundary for a STA w/ </a:t>
            </a:r>
            <a:r>
              <a:rPr lang="en-US" altLang="ko-KR" sz="1800" dirty="0" err="1"/>
              <a:t>NAVTimeout</a:t>
            </a:r>
            <a:r>
              <a:rPr lang="en-US" altLang="ko-KR" sz="1800" dirty="0"/>
              <a:t> (6 Mb/s RTS, AIFSN[AC]=2) is </a:t>
            </a:r>
            <a:r>
              <a:rPr lang="en-US" altLang="ko-KR" sz="1800" b="1" dirty="0"/>
              <a:t>144 us </a:t>
            </a:r>
            <a:r>
              <a:rPr lang="en-US" altLang="ko-KR" sz="1800" dirty="0"/>
              <a:t>after the end of the ICF</a:t>
            </a:r>
          </a:p>
          <a:p>
            <a:pPr lvl="2"/>
            <a:r>
              <a:rPr lang="en-US" altLang="ko-KR" sz="1600" dirty="0" err="1"/>
              <a:t>NAVTimeout</a:t>
            </a:r>
            <a:r>
              <a:rPr lang="en-US" altLang="ko-KR" sz="1600" dirty="0"/>
              <a:t> is 114 us, and the 1</a:t>
            </a:r>
            <a:r>
              <a:rPr lang="en-US" altLang="ko-KR" sz="1600" baseline="30000" dirty="0"/>
              <a:t>st</a:t>
            </a:r>
            <a:r>
              <a:rPr lang="en-US" altLang="ko-KR" sz="1600" dirty="0"/>
              <a:t> slot boundary is defined as (AIFS (34 us) – </a:t>
            </a:r>
            <a:r>
              <a:rPr lang="en-US" altLang="ko-KR" sz="1600" dirty="0" err="1"/>
              <a:t>aRxTxTurnaroundTime</a:t>
            </a:r>
            <a:r>
              <a:rPr lang="en-US" altLang="ko-KR" sz="1600" dirty="0"/>
              <a:t> (4 us)) after the NAV expires</a:t>
            </a:r>
          </a:p>
          <a:p>
            <a:pPr marL="914400" lvl="2" indent="0">
              <a:buNone/>
            </a:pPr>
            <a:r>
              <a:rPr lang="en-US" altLang="ko-KR" sz="1600" i="1" dirty="0"/>
              <a:t>Note that, since </a:t>
            </a:r>
            <a:r>
              <a:rPr lang="en-US" altLang="ko-KR" sz="1600" i="1" dirty="0" err="1"/>
              <a:t>ICR_Time</a:t>
            </a:r>
            <a:r>
              <a:rPr lang="en-US" altLang="ko-KR" sz="1600" i="1" dirty="0"/>
              <a:t> is longer than </a:t>
            </a:r>
            <a:r>
              <a:rPr lang="en-US" altLang="ko-KR" sz="1600" i="1" dirty="0" err="1"/>
              <a:t>CTS_Time</a:t>
            </a:r>
            <a:r>
              <a:rPr lang="en-US" altLang="ko-KR" sz="1600" i="1" dirty="0"/>
              <a:t>, the 1</a:t>
            </a:r>
            <a:r>
              <a:rPr lang="en-US" altLang="ko-KR" sz="1600" i="1" baseline="30000" dirty="0"/>
              <a:t>st</a:t>
            </a:r>
            <a:r>
              <a:rPr lang="en-US" altLang="ko-KR" sz="1600" i="1" dirty="0"/>
              <a:t> slot boundary for a STA w/ </a:t>
            </a:r>
            <a:r>
              <a:rPr lang="en-US" altLang="ko-KR" sz="1600" i="1" dirty="0" err="1"/>
              <a:t>BSRPNAVTimeout</a:t>
            </a:r>
            <a:r>
              <a:rPr lang="en-US" altLang="ko-KR" sz="1600" i="1" dirty="0"/>
              <a:t> is later than in the case of </a:t>
            </a:r>
            <a:r>
              <a:rPr lang="en-US" altLang="ko-KR" sz="1600" i="1" dirty="0" err="1"/>
              <a:t>NAVTimeout</a:t>
            </a:r>
            <a:endParaRPr lang="en-US" altLang="ko-KR" sz="1600" i="1" dirty="0"/>
          </a:p>
          <a:p>
            <a:pPr marL="914400" lvl="2" indent="0">
              <a:buNone/>
            </a:pPr>
            <a:endParaRPr lang="en-US" altLang="ko-KR" sz="1600" dirty="0"/>
          </a:p>
          <a:p>
            <a:pPr lvl="1"/>
            <a:r>
              <a:rPr lang="en-US" altLang="ko-KR" sz="1800" dirty="0"/>
              <a:t>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slot boundary for the STA w/ EIFS (6 Mb/s RTS, AIFSN[AC]=2) is </a:t>
            </a:r>
            <a:r>
              <a:rPr lang="en-US" altLang="ko-KR" sz="1800" b="1" dirty="0"/>
              <a:t>90 us </a:t>
            </a:r>
            <a:r>
              <a:rPr lang="en-US" altLang="ko-KR" sz="1800" dirty="0"/>
              <a:t>after the end of the ICF</a:t>
            </a:r>
          </a:p>
          <a:p>
            <a:pPr lvl="2"/>
            <a:r>
              <a:rPr lang="en-US" altLang="ko-KR" sz="1600" dirty="0"/>
              <a:t>EIFS is 94 us, and the 1</a:t>
            </a:r>
            <a:r>
              <a:rPr lang="en-US" altLang="ko-KR" sz="1600" baseline="30000" dirty="0"/>
              <a:t>st</a:t>
            </a:r>
            <a:r>
              <a:rPr lang="en-US" altLang="ko-KR" sz="1600" dirty="0"/>
              <a:t> slot boundary is defined as (</a:t>
            </a:r>
            <a:r>
              <a:rPr lang="en-US" altLang="ko-KR" sz="1600" strike="sngStrike" dirty="0"/>
              <a:t>– DIFS + AIFSN[AC] x </a:t>
            </a:r>
            <a:r>
              <a:rPr lang="en-US" altLang="ko-KR" sz="1600" strike="sngStrike" dirty="0" err="1"/>
              <a:t>aSlotTime</a:t>
            </a:r>
            <a:r>
              <a:rPr lang="en-US" altLang="ko-KR" sz="1600" strike="sngStrike" dirty="0"/>
              <a:t> + </a:t>
            </a:r>
            <a:r>
              <a:rPr lang="en-US" altLang="ko-KR" sz="1600" strike="sngStrike" dirty="0" err="1"/>
              <a:t>aSIFSTime</a:t>
            </a:r>
            <a:r>
              <a:rPr lang="en-US" altLang="ko-KR" sz="1600" dirty="0"/>
              <a:t> (0 us) – </a:t>
            </a:r>
            <a:r>
              <a:rPr lang="en-US" altLang="ko-KR" sz="1600" dirty="0" err="1"/>
              <a:t>aRxTxTurnaroundTime</a:t>
            </a:r>
            <a:r>
              <a:rPr lang="en-US" altLang="ko-KR" sz="1600" dirty="0"/>
              <a:t>(4us)) after the end of the PPDU</a:t>
            </a:r>
          </a:p>
        </p:txBody>
      </p:sp>
    </p:spTree>
    <p:extLst>
      <p:ext uri="{BB962C8B-B14F-4D97-AF65-F5344CB8AC3E}">
        <p14:creationId xmlns:p14="http://schemas.microsoft.com/office/powerpoint/2010/main" val="74520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altLang="ko-KR" dirty="0"/>
              <a:t>The Intermediate FCS (IFCS) has been introduced [1]</a:t>
            </a:r>
          </a:p>
          <a:p>
            <a:pPr lvl="1"/>
            <a:r>
              <a:rPr lang="en-US" altLang="ko-KR" dirty="0"/>
              <a:t>A 32-bit IFCS is carried in the two User Info fields (AID12 = 2011) of the ICF</a:t>
            </a:r>
          </a:p>
          <a:p>
            <a:pPr lvl="1"/>
            <a:r>
              <a:rPr lang="en-US" altLang="ko-KR" dirty="0"/>
              <a:t>By using the IFCS to perform a CRC, a STA can confirm that the frame has been successfully received before the Padding field begins</a:t>
            </a:r>
          </a:p>
          <a:p>
            <a:pPr lvl="1"/>
            <a:r>
              <a:rPr lang="en-US" altLang="ko-KR" dirty="0"/>
              <a:t>After performing the IFCS-based CRC, STAs in DPS, DUO, or EMLSR modes can initiate a mode transition</a:t>
            </a:r>
          </a:p>
          <a:p>
            <a:r>
              <a:rPr lang="en-US" altLang="ko-KR" dirty="0"/>
              <a:t>A STA that is not the intended recipient of the ICF can also perform an IFCS-based CRC; however, the detailed behavior of such a STA is not yet been defined</a:t>
            </a:r>
          </a:p>
          <a:p>
            <a:r>
              <a:rPr lang="en-US" altLang="ko-KR" dirty="0"/>
              <a:t>This contribution discusses the NAV and EIFS rules for a STA that has performed the IFCS-based CRC</a:t>
            </a:r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0BA9E8-11F6-96D8-5B6F-9E55D2E6E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00FF0B-92CC-A993-1C1E-44B25A9B4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behaviors</a:t>
            </a:r>
            <a:r>
              <a:rPr lang="ko-KR" altLang="en-US" dirty="0"/>
              <a:t> </a:t>
            </a:r>
            <a:r>
              <a:rPr lang="en-US" altLang="ko-KR" dirty="0"/>
              <a:t>for an ICF containing an IFCS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B0F1D39-1BB2-426B-C4E5-8E37D060B9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F53F7B3-3395-3081-604F-2674DDBC5F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F8655F-C6C5-D0DF-9AFA-0882E51C29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0" name="내용 개체 틀 5">
            <a:extLst>
              <a:ext uri="{FF2B5EF4-FFF2-40B4-BE49-F238E27FC236}">
                <a16:creationId xmlns:a16="http://schemas.microsoft.com/office/drawing/2014/main" id="{CA705B76-D3F2-1E4B-7CD8-0E2E7B8ED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994004"/>
            <a:ext cx="10361084" cy="4364360"/>
          </a:xfrm>
        </p:spPr>
        <p:txBody>
          <a:bodyPr/>
          <a:lstStyle/>
          <a:p>
            <a:r>
              <a:rPr lang="en-US" altLang="ko-KR" dirty="0"/>
              <a:t>Each STA that receives an ICF containing an IFCS behaves as follows:</a:t>
            </a:r>
          </a:p>
          <a:p>
            <a:pPr lvl="1"/>
            <a:r>
              <a:rPr lang="en-US" altLang="ko-KR" b="1" dirty="0"/>
              <a:t>#1: Target STA of an ICF including IFCS</a:t>
            </a:r>
          </a:p>
          <a:p>
            <a:pPr lvl="2"/>
            <a:r>
              <a:rPr lang="en-US" altLang="ko-KR" dirty="0"/>
              <a:t>After performing a CRC using the IFCS, if the CRC is successful, it initiates a mode transition</a:t>
            </a:r>
          </a:p>
          <a:p>
            <a:pPr lvl="1"/>
            <a:r>
              <a:rPr lang="en-US" altLang="ko-KR" b="1" dirty="0"/>
              <a:t>#2: A STA that classifies an ICF as an Intra-BSS frame</a:t>
            </a:r>
          </a:p>
          <a:p>
            <a:pPr lvl="2"/>
            <a:r>
              <a:rPr lang="en-US" altLang="ko-KR" dirty="0"/>
              <a:t>If the STA is </a:t>
            </a:r>
            <a:r>
              <a:rPr lang="en-US" altLang="ko-KR" i="1" dirty="0"/>
              <a:t>not</a:t>
            </a:r>
            <a:r>
              <a:rPr lang="en-US" altLang="ko-KR" dirty="0"/>
              <a:t> in DPS or EMLSR mode: it process the entire ICF</a:t>
            </a:r>
          </a:p>
          <a:p>
            <a:pPr lvl="2"/>
            <a:r>
              <a:rPr lang="en-US" altLang="ko-KR" dirty="0"/>
              <a:t>If the STA </a:t>
            </a:r>
            <a:r>
              <a:rPr lang="en-US" altLang="ko-KR" i="1" dirty="0"/>
              <a:t>is</a:t>
            </a:r>
            <a:r>
              <a:rPr lang="en-US" altLang="ko-KR" dirty="0"/>
              <a:t> in DPS or EMLSR mode: it may cease further processing if its User Info field does not present in front of the IFCS</a:t>
            </a:r>
          </a:p>
          <a:p>
            <a:pPr lvl="1"/>
            <a:r>
              <a:rPr lang="en-US" altLang="ko-KR" b="1" dirty="0"/>
              <a:t>#3: A STA that classifies the ICF as an Inter-BSS frame</a:t>
            </a:r>
          </a:p>
          <a:p>
            <a:pPr lvl="2"/>
            <a:r>
              <a:rPr lang="en-US" altLang="ko-KR" dirty="0"/>
              <a:t>The STA may cease further processing after performing a CRC using the IFCS (after obtaining the TA field information)</a:t>
            </a:r>
          </a:p>
          <a:p>
            <a:pPr lvl="1"/>
            <a:r>
              <a:rPr lang="en-US" altLang="ko-KR" b="1" dirty="0"/>
              <a:t>#4: A STA that is unaware of the existence of the IFCS (e.g., a Pre-UHR STA)</a:t>
            </a:r>
          </a:p>
          <a:p>
            <a:pPr lvl="2"/>
            <a:r>
              <a:rPr lang="en-US" altLang="ko-KR" dirty="0"/>
              <a:t>The STA process the entire ICF</a:t>
            </a:r>
          </a:p>
        </p:txBody>
      </p:sp>
    </p:spTree>
    <p:extLst>
      <p:ext uri="{BB962C8B-B14F-4D97-AF65-F5344CB8AC3E}">
        <p14:creationId xmlns:p14="http://schemas.microsoft.com/office/powerpoint/2010/main" val="76290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83EF0-5B84-7282-A4FA-1C83FA89B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2CF4F2-D71A-71AE-7D19-AC9DB3D1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NAV/EIFS rules regarding IFCS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1FDABE8-FBF2-A1BE-1FFE-F176D1FD3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1A27CAA-5AF0-F6FC-A726-C00BB88852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E0A471-2D33-A831-24F1-61B78F5514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0" name="내용 개체 틀 5">
            <a:extLst>
              <a:ext uri="{FF2B5EF4-FFF2-40B4-BE49-F238E27FC236}">
                <a16:creationId xmlns:a16="http://schemas.microsoft.com/office/drawing/2014/main" id="{4F578452-4F57-E5D2-3561-277ACF313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994004"/>
            <a:ext cx="10361084" cy="4364360"/>
          </a:xfrm>
        </p:spPr>
        <p:txBody>
          <a:bodyPr/>
          <a:lstStyle/>
          <a:p>
            <a:r>
              <a:rPr lang="en-US" altLang="ko-KR" sz="2000" dirty="0"/>
              <a:t>The STA corresponding to #1 (Target STA) will not perform FCS-based CRC. </a:t>
            </a:r>
          </a:p>
          <a:p>
            <a:r>
              <a:rPr lang="en-US" altLang="ko-KR" sz="2000" dirty="0"/>
              <a:t>However, STAs corresponding to #2 (Intra-BSS), #3 (Inter-BSS), or #4 (Pre-UHR) may perform FCS-based CRC. For STAs of #2 and #3, the following cases apply:</a:t>
            </a:r>
          </a:p>
          <a:p>
            <a:pPr lvl="1"/>
            <a:r>
              <a:rPr lang="en-US" altLang="ko-KR" sz="1800" b="1" dirty="0"/>
              <a:t>Case 1. IFCS/CRC = Success, FCS/CRC = Success</a:t>
            </a:r>
          </a:p>
          <a:p>
            <a:pPr lvl="2"/>
            <a:r>
              <a:rPr lang="en-US" altLang="ko-KR" sz="1600" dirty="0"/>
              <a:t>The frame reception is successful, and the NAV shall be set.</a:t>
            </a:r>
          </a:p>
          <a:p>
            <a:pPr lvl="1"/>
            <a:r>
              <a:rPr lang="en-US" altLang="ko-KR" sz="1800" b="1" dirty="0"/>
              <a:t>Case 2. IFCS/CRC = Failure</a:t>
            </a:r>
          </a:p>
          <a:p>
            <a:pPr lvl="2"/>
            <a:r>
              <a:rPr lang="en-US" altLang="ko-KR" sz="1600" b="1" dirty="0"/>
              <a:t>Case 2-1. No FCS/CRC performed</a:t>
            </a:r>
          </a:p>
          <a:p>
            <a:pPr lvl="2"/>
            <a:r>
              <a:rPr lang="en-US" altLang="ko-KR" sz="1600" b="1" dirty="0"/>
              <a:t>Case 2-2. FCS/CRC = Failure</a:t>
            </a:r>
          </a:p>
          <a:p>
            <a:pPr lvl="2"/>
            <a:r>
              <a:rPr lang="en-US" altLang="ko-KR" sz="1600" dirty="0"/>
              <a:t>In either case, the frame reception is failed, and the EIFS shall be applied</a:t>
            </a:r>
          </a:p>
          <a:p>
            <a:pPr lvl="1"/>
            <a:r>
              <a:rPr lang="en-US" altLang="ko-KR" sz="1800" b="1" dirty="0"/>
              <a:t>Case 3. IFCS/CRC = Success</a:t>
            </a:r>
          </a:p>
          <a:p>
            <a:pPr lvl="2"/>
            <a:r>
              <a:rPr lang="en-US" altLang="ko-KR" sz="1600" b="1" dirty="0"/>
              <a:t>Case 3-1. No FCS/CRC performed</a:t>
            </a:r>
          </a:p>
          <a:p>
            <a:pPr lvl="2"/>
            <a:r>
              <a:rPr lang="en-US" altLang="ko-KR" sz="1600" b="1" dirty="0"/>
              <a:t>Case 3-2. FCS/CRC = Failure (Error bit(s) is located after the IFCS)</a:t>
            </a:r>
          </a:p>
          <a:p>
            <a:pPr lvl="2"/>
            <a:r>
              <a:rPr lang="en-US" altLang="ko-KR" sz="1600" dirty="0"/>
              <a:t>In either case, the frame reception may be considered a success, and the NAV shall be set ?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158047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E2CA6-26E4-DAD2-B346-0FDA76CF6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DB7676-87BB-62CB-04F0-B862210A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B9BDE62-D080-0AD8-6FD3-44FF8EA844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F2C327-2FBC-0130-1A53-0CA26F9F05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B54E2B-E016-4F60-71B1-74B79354AB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0" name="내용 개체 틀 5">
            <a:extLst>
              <a:ext uri="{FF2B5EF4-FFF2-40B4-BE49-F238E27FC236}">
                <a16:creationId xmlns:a16="http://schemas.microsoft.com/office/drawing/2014/main" id="{547ABAF2-CFD5-1BDD-5371-7943FC896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994004"/>
            <a:ext cx="10361084" cy="4364360"/>
          </a:xfrm>
        </p:spPr>
        <p:txBody>
          <a:bodyPr/>
          <a:lstStyle/>
          <a:p>
            <a:r>
              <a:rPr lang="en-US" altLang="ko-KR" sz="2000" dirty="0"/>
              <a:t>The STA operations for Cases 1 and 2 are straightforward; however, the operation for Case 3 requires further discussion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In Case 3 (Success-No, Success-Failure), even if the STA fails the FCS-based CRC or does not perform it, the Duration/ID field can still be considered valid because the IFCS-based CRC was successful</a:t>
            </a:r>
          </a:p>
          <a:p>
            <a:pPr lvl="1"/>
            <a:r>
              <a:rPr lang="en-US" altLang="ko-KR" sz="1800" dirty="0"/>
              <a:t>It is possible for the STA to safely set the NAV based on the Duration/ID field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However, in Case 3-2 (Success-Failure), setting the NAV based on the successful IFCS/CRC may disadvantage UHR STAs compared to legacy STAs (or UHR STAs that do not support IFCS/CRC)</a:t>
            </a:r>
          </a:p>
          <a:p>
            <a:pPr lvl="1"/>
            <a:r>
              <a:rPr lang="en-US" altLang="ko-KR" sz="1800" dirty="0"/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23780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A231F3-84AB-5146-7EEB-8E534347E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C8B796-1A97-41DD-0C62-4FDBFA09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statement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027DBEB6-B178-AAC6-6779-8DAFFEB138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F9DDBB-7C20-A88B-AE73-C37AAD49D5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198767B-EADA-3840-DE1C-CDC5076FCC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FAAD9E-CC66-46DD-28B1-A68519500B2D}"/>
              </a:ext>
            </a:extLst>
          </p:cNvPr>
          <p:cNvSpPr txBox="1"/>
          <p:nvPr/>
        </p:nvSpPr>
        <p:spPr>
          <a:xfrm>
            <a:off x="2293497" y="2387151"/>
            <a:ext cx="1009649" cy="18771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UHR</a:t>
            </a:r>
            <a:r>
              <a:rPr lang="ko-KR" altLang="en-US" sz="1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AP</a:t>
            </a:r>
            <a:endParaRPr lang="ko-KR" altLang="en-US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FDC1C3-5613-D412-EC96-6F7D830E49E4}"/>
              </a:ext>
            </a:extLst>
          </p:cNvPr>
          <p:cNvSpPr txBox="1"/>
          <p:nvPr/>
        </p:nvSpPr>
        <p:spPr>
          <a:xfrm>
            <a:off x="1987147" y="3165677"/>
            <a:ext cx="2006597" cy="42702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Non-target</a:t>
            </a:r>
          </a:p>
          <a:p>
            <a:pPr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UHR STA (IFCS)</a:t>
            </a:r>
            <a:endParaRPr lang="ko-KR" altLang="en-US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DBC886-5E67-7C1C-D765-51892EFA9C9E}"/>
              </a:ext>
            </a:extLst>
          </p:cNvPr>
          <p:cNvSpPr txBox="1"/>
          <p:nvPr/>
        </p:nvSpPr>
        <p:spPr>
          <a:xfrm>
            <a:off x="2001172" y="4112227"/>
            <a:ext cx="1427810" cy="425812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Non-UHR STA</a:t>
            </a:r>
          </a:p>
          <a:p>
            <a:pPr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(FCS)</a:t>
            </a:r>
            <a:endParaRPr lang="ko-KR" altLang="en-US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984F52B-64AA-C2DF-1303-7CECAC18EF81}"/>
              </a:ext>
            </a:extLst>
          </p:cNvPr>
          <p:cNvSpPr txBox="1"/>
          <p:nvPr/>
        </p:nvSpPr>
        <p:spPr>
          <a:xfrm>
            <a:off x="1055440" y="5018195"/>
            <a:ext cx="2518478" cy="42702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OBSS STA</a:t>
            </a:r>
          </a:p>
          <a:p>
            <a:pPr algn="ctr">
              <a:lnSpc>
                <a:spcPts val="2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Century Gothic" pitchFamily="34" charset="0"/>
              </a:rPr>
              <a:t>(Hidden STA of the UHR AP)</a:t>
            </a: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78DB24AE-8E61-C762-63C0-48A30BD53DA4}"/>
              </a:ext>
            </a:extLst>
          </p:cNvPr>
          <p:cNvCxnSpPr/>
          <p:nvPr/>
        </p:nvCxnSpPr>
        <p:spPr>
          <a:xfrm>
            <a:off x="3510562" y="2789880"/>
            <a:ext cx="6603999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BE8BDD30-4EA8-E684-CFA8-A6AF027DCB8C}"/>
              </a:ext>
            </a:extLst>
          </p:cNvPr>
          <p:cNvCxnSpPr/>
          <p:nvPr/>
        </p:nvCxnSpPr>
        <p:spPr>
          <a:xfrm>
            <a:off x="3510562" y="3735662"/>
            <a:ext cx="6603999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19631E0-F8D1-2D0E-8D46-7BCA66EF8153}"/>
              </a:ext>
            </a:extLst>
          </p:cNvPr>
          <p:cNvCxnSpPr/>
          <p:nvPr/>
        </p:nvCxnSpPr>
        <p:spPr>
          <a:xfrm>
            <a:off x="3510562" y="4659460"/>
            <a:ext cx="6603999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881C4EE4-1682-B383-9FDF-006B0AE20158}"/>
              </a:ext>
            </a:extLst>
          </p:cNvPr>
          <p:cNvCxnSpPr>
            <a:cxnSpLocks/>
          </p:cNvCxnSpPr>
          <p:nvPr/>
        </p:nvCxnSpPr>
        <p:spPr>
          <a:xfrm>
            <a:off x="5591944" y="2108147"/>
            <a:ext cx="0" cy="2689005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364A767C-8AE8-657F-0A7E-8C411AC77651}"/>
              </a:ext>
            </a:extLst>
          </p:cNvPr>
          <p:cNvCxnSpPr>
            <a:cxnSpLocks/>
          </p:cNvCxnSpPr>
          <p:nvPr/>
        </p:nvCxnSpPr>
        <p:spPr>
          <a:xfrm>
            <a:off x="5615631" y="3453709"/>
            <a:ext cx="4279900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0BACF31-C3A2-F99C-BD2A-5B4180B11076}"/>
              </a:ext>
            </a:extLst>
          </p:cNvPr>
          <p:cNvSpPr txBox="1"/>
          <p:nvPr/>
        </p:nvSpPr>
        <p:spPr>
          <a:xfrm>
            <a:off x="5591943" y="3135687"/>
            <a:ext cx="3130418" cy="243716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600" b="1" dirty="0">
                <a:solidFill>
                  <a:schemeClr val="tx1"/>
                </a:solidFill>
                <a:latin typeface="Century Gothic" pitchFamily="34" charset="0"/>
              </a:rPr>
              <a:t>NAV (longer than the EIFS)</a:t>
            </a:r>
            <a:endParaRPr lang="ko-KR" altLang="en-US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13CFE42-09FC-6EE7-F6D0-661521F88371}"/>
              </a:ext>
            </a:extLst>
          </p:cNvPr>
          <p:cNvCxnSpPr>
            <a:cxnSpLocks/>
          </p:cNvCxnSpPr>
          <p:nvPr/>
        </p:nvCxnSpPr>
        <p:spPr>
          <a:xfrm>
            <a:off x="5615631" y="4313653"/>
            <a:ext cx="2076450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2FC6BA8-64B1-5470-D8A6-545E15CFFE44}"/>
              </a:ext>
            </a:extLst>
          </p:cNvPr>
          <p:cNvSpPr txBox="1"/>
          <p:nvPr/>
        </p:nvSpPr>
        <p:spPr>
          <a:xfrm>
            <a:off x="5694041" y="4304282"/>
            <a:ext cx="1284474" cy="209445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600" b="1" dirty="0">
                <a:solidFill>
                  <a:schemeClr val="tx1"/>
                </a:solidFill>
                <a:latin typeface="Century Gothic" pitchFamily="34" charset="0"/>
              </a:rPr>
              <a:t>EIFS </a:t>
            </a:r>
            <a:endParaRPr lang="ko-KR" altLang="en-US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AD2E9F-8914-26BC-DE30-5E49EC4728E7}"/>
              </a:ext>
            </a:extLst>
          </p:cNvPr>
          <p:cNvSpPr txBox="1"/>
          <p:nvPr/>
        </p:nvSpPr>
        <p:spPr>
          <a:xfrm>
            <a:off x="4078239" y="1988840"/>
            <a:ext cx="1009649" cy="18771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altLang="ko-KR" sz="1600" b="1" dirty="0">
                <a:solidFill>
                  <a:schemeClr val="tx1"/>
                </a:solidFill>
                <a:latin typeface="Century Gothic" pitchFamily="34" charset="0"/>
              </a:rPr>
              <a:t>ICF</a:t>
            </a:r>
            <a:endParaRPr lang="ko-KR" altLang="en-US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7AD14E3-003F-B850-B626-2ED1B772E2B3}"/>
              </a:ext>
            </a:extLst>
          </p:cNvPr>
          <p:cNvSpPr/>
          <p:nvPr/>
        </p:nvSpPr>
        <p:spPr>
          <a:xfrm rot="16200000">
            <a:off x="4147004" y="2390478"/>
            <a:ext cx="473192" cy="32977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IFCS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2E413C-70FF-A6E4-30E9-4189752AFB3C}"/>
              </a:ext>
            </a:extLst>
          </p:cNvPr>
          <p:cNvSpPr txBox="1"/>
          <p:nvPr/>
        </p:nvSpPr>
        <p:spPr>
          <a:xfrm>
            <a:off x="3878774" y="3385306"/>
            <a:ext cx="1009649" cy="18771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050" b="1" dirty="0">
                <a:solidFill>
                  <a:schemeClr val="tx1"/>
                </a:solidFill>
                <a:latin typeface="Century Gothic" pitchFamily="34" charset="0"/>
              </a:rPr>
              <a:t>Rx success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695816-AEE4-9E9F-1B20-0234D52851E4}"/>
              </a:ext>
            </a:extLst>
          </p:cNvPr>
          <p:cNvSpPr txBox="1"/>
          <p:nvPr/>
        </p:nvSpPr>
        <p:spPr>
          <a:xfrm>
            <a:off x="4909158" y="4609442"/>
            <a:ext cx="1080000" cy="18771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050" b="1" dirty="0">
                <a:solidFill>
                  <a:schemeClr val="tx1"/>
                </a:solidFill>
                <a:latin typeface="Century Gothic" pitchFamily="34" charset="0"/>
              </a:rPr>
              <a:t>Rx failure</a:t>
            </a:r>
            <a:endParaRPr lang="ko-KR" altLang="en-US" sz="105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60446C-398F-F034-9238-78242031893C}"/>
              </a:ext>
            </a:extLst>
          </p:cNvPr>
          <p:cNvSpPr txBox="1"/>
          <p:nvPr/>
        </p:nvSpPr>
        <p:spPr>
          <a:xfrm>
            <a:off x="6056842" y="1951824"/>
            <a:ext cx="1032509" cy="397056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altLang="ko-KR" sz="1600" b="1" dirty="0">
                <a:solidFill>
                  <a:schemeClr val="tx1"/>
                </a:solidFill>
                <a:latin typeface="Century Gothic" pitchFamily="34" charset="0"/>
              </a:rPr>
              <a:t>No ICR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4C5FFD0-69D5-AE33-3B20-D9BC7F229CE0}"/>
              </a:ext>
            </a:extLst>
          </p:cNvPr>
          <p:cNvSpPr/>
          <p:nvPr/>
        </p:nvSpPr>
        <p:spPr>
          <a:xfrm>
            <a:off x="6035662" y="2305812"/>
            <a:ext cx="1140458" cy="473191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dash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37D040E0-13E6-56A3-FFA1-58BE4D7060FE}"/>
              </a:ext>
            </a:extLst>
          </p:cNvPr>
          <p:cNvCxnSpPr>
            <a:cxnSpLocks/>
          </p:cNvCxnSpPr>
          <p:nvPr/>
        </p:nvCxnSpPr>
        <p:spPr>
          <a:xfrm>
            <a:off x="7692081" y="4086409"/>
            <a:ext cx="0" cy="854636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평행 사변형 31">
            <a:extLst>
              <a:ext uri="{FF2B5EF4-FFF2-40B4-BE49-F238E27FC236}">
                <a16:creationId xmlns:a16="http://schemas.microsoft.com/office/drawing/2014/main" id="{8B83B75F-2D50-EDFD-08B5-73DCE2BBCCE3}"/>
              </a:ext>
            </a:extLst>
          </p:cNvPr>
          <p:cNvSpPr/>
          <p:nvPr/>
        </p:nvSpPr>
        <p:spPr>
          <a:xfrm>
            <a:off x="7708592" y="4425634"/>
            <a:ext cx="170178" cy="223269"/>
          </a:xfrm>
          <a:prstGeom prst="parallelogram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sp>
        <p:nvSpPr>
          <p:cNvPr id="33" name="평행 사변형 32">
            <a:extLst>
              <a:ext uri="{FF2B5EF4-FFF2-40B4-BE49-F238E27FC236}">
                <a16:creationId xmlns:a16="http://schemas.microsoft.com/office/drawing/2014/main" id="{DC80228D-9914-59DF-F4CE-B2408527ED38}"/>
              </a:ext>
            </a:extLst>
          </p:cNvPr>
          <p:cNvSpPr/>
          <p:nvPr/>
        </p:nvSpPr>
        <p:spPr>
          <a:xfrm>
            <a:off x="7839406" y="4425634"/>
            <a:ext cx="170178" cy="223269"/>
          </a:xfrm>
          <a:prstGeom prst="parallelogram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sp>
        <p:nvSpPr>
          <p:cNvPr id="34" name="평행 사변형 33">
            <a:extLst>
              <a:ext uri="{FF2B5EF4-FFF2-40B4-BE49-F238E27FC236}">
                <a16:creationId xmlns:a16="http://schemas.microsoft.com/office/drawing/2014/main" id="{80A77656-3F84-23B4-35D7-B3CA16B7C782}"/>
              </a:ext>
            </a:extLst>
          </p:cNvPr>
          <p:cNvSpPr/>
          <p:nvPr/>
        </p:nvSpPr>
        <p:spPr>
          <a:xfrm>
            <a:off x="7970220" y="4425634"/>
            <a:ext cx="170178" cy="223269"/>
          </a:xfrm>
          <a:prstGeom prst="parallelogram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C9D5F53-4CF8-6D53-700A-86815504CED9}"/>
              </a:ext>
            </a:extLst>
          </p:cNvPr>
          <p:cNvSpPr/>
          <p:nvPr/>
        </p:nvSpPr>
        <p:spPr>
          <a:xfrm>
            <a:off x="8152242" y="4259310"/>
            <a:ext cx="1832190" cy="39026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0" dirty="0">
                <a:solidFill>
                  <a:schemeClr val="tx1"/>
                </a:solidFill>
              </a:rPr>
              <a:t>Tx PPDU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5E2AE65B-CBFD-DFCD-264D-07D3F293EA9E}"/>
              </a:ext>
            </a:extLst>
          </p:cNvPr>
          <p:cNvCxnSpPr>
            <a:cxnSpLocks/>
            <a:stCxn id="21" idx="1"/>
            <a:endCxn id="27" idx="0"/>
          </p:cNvCxnSpPr>
          <p:nvPr/>
        </p:nvCxnSpPr>
        <p:spPr>
          <a:xfrm flipH="1">
            <a:off x="4383599" y="2791962"/>
            <a:ext cx="2" cy="59334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A2EF94BC-A1A7-A6FB-CC9B-A03388D453CA}"/>
              </a:ext>
            </a:extLst>
          </p:cNvPr>
          <p:cNvSpPr/>
          <p:nvPr/>
        </p:nvSpPr>
        <p:spPr>
          <a:xfrm rot="16200000">
            <a:off x="5212563" y="2385215"/>
            <a:ext cx="473192" cy="32977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FCS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08AC82E7-252B-AA45-E4E2-49A150942812}"/>
              </a:ext>
            </a:extLst>
          </p:cNvPr>
          <p:cNvSpPr/>
          <p:nvPr/>
        </p:nvSpPr>
        <p:spPr>
          <a:xfrm>
            <a:off x="3679472" y="2318776"/>
            <a:ext cx="1912471" cy="47319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51A8A602-91E4-94C7-3DD2-DC5E67FA3ACC}"/>
              </a:ext>
            </a:extLst>
          </p:cNvPr>
          <p:cNvSpPr/>
          <p:nvPr/>
        </p:nvSpPr>
        <p:spPr>
          <a:xfrm>
            <a:off x="4560072" y="2324065"/>
            <a:ext cx="720081" cy="462634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Padding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BC3E0BCA-8AC2-47AB-A509-CF83E4C5DE35}"/>
              </a:ext>
            </a:extLst>
          </p:cNvPr>
          <p:cNvCxnSpPr/>
          <p:nvPr/>
        </p:nvCxnSpPr>
        <p:spPr>
          <a:xfrm>
            <a:off x="3510561" y="5375100"/>
            <a:ext cx="6603999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011B282D-0460-7D18-E6D9-0E7FCED7FF85}"/>
              </a:ext>
            </a:extLst>
          </p:cNvPr>
          <p:cNvSpPr/>
          <p:nvPr/>
        </p:nvSpPr>
        <p:spPr>
          <a:xfrm>
            <a:off x="4799833" y="4985225"/>
            <a:ext cx="576088" cy="39026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0" dirty="0">
                <a:solidFill>
                  <a:schemeClr val="tx1"/>
                </a:solidFill>
              </a:rPr>
              <a:t>Tx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12D4EBDA-7810-779B-9BB4-C844EDB6608D}"/>
              </a:ext>
            </a:extLst>
          </p:cNvPr>
          <p:cNvCxnSpPr>
            <a:cxnSpLocks/>
            <a:stCxn id="49" idx="1"/>
            <a:endCxn id="28" idx="0"/>
          </p:cNvCxnSpPr>
          <p:nvPr/>
        </p:nvCxnSpPr>
        <p:spPr>
          <a:xfrm flipH="1">
            <a:off x="5449158" y="2786699"/>
            <a:ext cx="2" cy="182274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C3E87799-6503-182D-31E3-2A7B16AAFB1C}"/>
              </a:ext>
            </a:extLst>
          </p:cNvPr>
          <p:cNvCxnSpPr/>
          <p:nvPr/>
        </p:nvCxnSpPr>
        <p:spPr bwMode="auto">
          <a:xfrm flipV="1">
            <a:off x="4799833" y="2146881"/>
            <a:ext cx="0" cy="33843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0C57E81-95A3-FF5C-CEED-361449575231}"/>
              </a:ext>
            </a:extLst>
          </p:cNvPr>
          <p:cNvCxnSpPr/>
          <p:nvPr/>
        </p:nvCxnSpPr>
        <p:spPr bwMode="auto">
          <a:xfrm flipV="1">
            <a:off x="5375921" y="2150352"/>
            <a:ext cx="0" cy="33843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9685A38-4B86-DD0B-E5C4-C8C78E2D346B}"/>
              </a:ext>
            </a:extLst>
          </p:cNvPr>
          <p:cNvSpPr/>
          <p:nvPr/>
        </p:nvSpPr>
        <p:spPr>
          <a:xfrm>
            <a:off x="4806887" y="4259310"/>
            <a:ext cx="576088" cy="39026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error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7E9A6D82-E5F1-4785-6C79-CBD7837B7D78}"/>
              </a:ext>
            </a:extLst>
          </p:cNvPr>
          <p:cNvSpPr/>
          <p:nvPr/>
        </p:nvSpPr>
        <p:spPr>
          <a:xfrm>
            <a:off x="4799833" y="3330649"/>
            <a:ext cx="576088" cy="39026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error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E1230-6E41-8236-80A5-DB43379C37B2}"/>
              </a:ext>
            </a:extLst>
          </p:cNvPr>
          <p:cNvSpPr txBox="1"/>
          <p:nvPr/>
        </p:nvSpPr>
        <p:spPr>
          <a:xfrm>
            <a:off x="5694041" y="5551539"/>
            <a:ext cx="5866702" cy="778141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ko-KR" sz="1600" dirty="0">
                <a:solidFill>
                  <a:schemeClr val="tx1"/>
                </a:solidFill>
                <a:latin typeface="Century Gothic" pitchFamily="34" charset="0"/>
              </a:rPr>
              <a:t>*Even if a </a:t>
            </a:r>
            <a:r>
              <a:rPr lang="en-US" altLang="ko-KR" sz="1600" dirty="0" err="1">
                <a:solidFill>
                  <a:schemeClr val="tx1"/>
                </a:solidFill>
                <a:latin typeface="Century Gothic" pitchFamily="34" charset="0"/>
              </a:rPr>
              <a:t>BSRPNAVTimeout</a:t>
            </a:r>
            <a:r>
              <a:rPr lang="en-US" altLang="ko-KR" sz="1600" dirty="0">
                <a:solidFill>
                  <a:schemeClr val="tx1"/>
                </a:solidFill>
                <a:latin typeface="Century Gothic" pitchFamily="34" charset="0"/>
              </a:rPr>
              <a:t> is applied, the NAV reset time is later than the EIFS expiration time (APPENDIX)</a:t>
            </a:r>
            <a:endParaRPr lang="ko-KR" altLang="en-US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7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13E013-2A07-5563-972A-7C679234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and EIFS Rules for IFCS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1B4E24C5-1F55-E71C-06B1-430B694BA7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EB24B38-4942-A723-AF34-8F096226C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3C16E58-0955-18E7-3EAF-30706D743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92D28CB-969E-0142-D254-23B73E16F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Even if a STA has a successful IFCS-based CRC, it should be allowed to apply EIFS if the subsequent FCS-based CRC fails</a:t>
            </a:r>
          </a:p>
          <a:p>
            <a:pPr lvl="1"/>
            <a:r>
              <a:rPr lang="en-US" altLang="ko-KR" dirty="0"/>
              <a:t>In other words, while a successful IFCS-based CRC implies successful frame reception, but it should not server as a direct condition for setting the NAV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Proposed NAV and EIFS Rules</a:t>
            </a:r>
          </a:p>
          <a:p>
            <a:pPr lvl="1"/>
            <a:r>
              <a:rPr lang="en-US" altLang="ko-KR" dirty="0"/>
              <a:t>Set NAV</a:t>
            </a:r>
          </a:p>
          <a:p>
            <a:pPr lvl="2"/>
            <a:r>
              <a:rPr lang="en-US" altLang="ko-KR" dirty="0"/>
              <a:t>When the STA succeeds in the IFCS-based CRC and does not perform the FCS-based CRC</a:t>
            </a:r>
          </a:p>
          <a:p>
            <a:pPr lvl="2"/>
            <a:r>
              <a:rPr lang="en-US" altLang="ko-KR" dirty="0"/>
              <a:t>When the STA succeeds in both the IFCS-based CRC and FCS-based CRC</a:t>
            </a:r>
          </a:p>
          <a:p>
            <a:pPr lvl="1"/>
            <a:r>
              <a:rPr lang="en-US" altLang="ko-KR" dirty="0"/>
              <a:t>Apply EIFS</a:t>
            </a:r>
          </a:p>
          <a:p>
            <a:pPr lvl="2"/>
            <a:r>
              <a:rPr lang="en-US" altLang="ko-KR" dirty="0"/>
              <a:t>When the STA fails either the IFCS-based or FCS-based CRC</a:t>
            </a:r>
          </a:p>
        </p:txBody>
      </p:sp>
    </p:spTree>
    <p:extLst>
      <p:ext uri="{BB962C8B-B14F-4D97-AF65-F5344CB8AC3E}">
        <p14:creationId xmlns:p14="http://schemas.microsoft.com/office/powerpoint/2010/main" val="3557597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267D8-8B8D-E4A6-F5DA-AE2EFF613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F0C781-B97F-C416-4F30-9F0F7CC9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AE039A2-9D87-FFD0-A21F-1F0848E3EA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29C8D5A-D799-47ED-D46B-BB9D6ED1C0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5C32219-11AA-99A3-BA1D-6FA2AB9CF2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  <p:sp>
        <p:nvSpPr>
          <p:cNvPr id="10" name="내용 개체 틀 5">
            <a:extLst>
              <a:ext uri="{FF2B5EF4-FFF2-40B4-BE49-F238E27FC236}">
                <a16:creationId xmlns:a16="http://schemas.microsoft.com/office/drawing/2014/main" id="{24CA09FC-4552-07A1-F8DB-435AB9001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64360"/>
          </a:xfrm>
        </p:spPr>
        <p:txBody>
          <a:bodyPr/>
          <a:lstStyle/>
          <a:p>
            <a:pPr latinLnBrk="0" hangingPunct="0"/>
            <a:r>
              <a:rPr lang="en-US" dirty="0"/>
              <a:t>We discussed the rules for NAV setting and EIFS application for a STA that performs an IFCS-based CRC, ensuring consistent behavior and fairness across STAs that do and do not support IFCS</a:t>
            </a:r>
          </a:p>
        </p:txBody>
      </p:sp>
    </p:spTree>
    <p:extLst>
      <p:ext uri="{BB962C8B-B14F-4D97-AF65-F5344CB8AC3E}">
        <p14:creationId xmlns:p14="http://schemas.microsoft.com/office/powerpoint/2010/main" val="408282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480148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[1]	Draft P802.11bn D1.0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sz="20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2025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67326</TotalTime>
  <Words>1372</Words>
  <Application>Microsoft Office PowerPoint</Application>
  <PresentationFormat>와이드스크린</PresentationFormat>
  <Paragraphs>168</Paragraphs>
  <Slides>11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Century Gothic</vt:lpstr>
      <vt:lpstr>Times New Roman</vt:lpstr>
      <vt:lpstr>Office 테마</vt:lpstr>
      <vt:lpstr>Document</vt:lpstr>
      <vt:lpstr>Channel Access Rules Regarding IFCS</vt:lpstr>
      <vt:lpstr>Introduction</vt:lpstr>
      <vt:lpstr>STA behaviors for an ICF containing an IFCS</vt:lpstr>
      <vt:lpstr>NAV/EIFS rules regarding IFCS</vt:lpstr>
      <vt:lpstr>Discussions</vt:lpstr>
      <vt:lpstr>Problem statement</vt:lpstr>
      <vt:lpstr>NAV and EIFS Rules for IFCS</vt:lpstr>
      <vt:lpstr>Summary</vt:lpstr>
      <vt:lpstr>References</vt:lpstr>
      <vt:lpstr>Straw Poll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242</cp:revision>
  <cp:lastPrinted>1601-01-01T00:00:00Z</cp:lastPrinted>
  <dcterms:created xsi:type="dcterms:W3CDTF">2024-04-26T06:15:57Z</dcterms:created>
  <dcterms:modified xsi:type="dcterms:W3CDTF">2025-09-19T00:46:43Z</dcterms:modified>
  <cp:category>Name, Affiliation</cp:category>
</cp:coreProperties>
</file>