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56" r:id="rId2"/>
  </p:sldMasterIdLst>
  <p:notesMasterIdLst>
    <p:notesMasterId r:id="rId10"/>
  </p:notesMasterIdLst>
  <p:handoutMasterIdLst>
    <p:handoutMasterId r:id="rId11"/>
  </p:handoutMasterIdLst>
  <p:sldIdLst>
    <p:sldId id="256" r:id="rId3"/>
    <p:sldId id="2366" r:id="rId4"/>
    <p:sldId id="2434" r:id="rId5"/>
    <p:sldId id="2431" r:id="rId6"/>
    <p:sldId id="2435" r:id="rId7"/>
    <p:sldId id="2429" r:id="rId8"/>
    <p:sldId id="2433" r:id="rId9"/>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499EC2-6B14-DE06-65C1-B79D17B196FE}" name="Cordeiro, Carlos" initials="CC" userId="S::carlos.cordeiro@intel.com::88fae4d8-0bc4-44b0-bd3b-95ac83b12c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iou, Laurent" initials="CL" lastIdx="1" clrIdx="0">
    <p:extLst>
      <p:ext uri="{19B8F6BF-5375-455C-9EA6-DF929625EA0E}">
        <p15:presenceInfo xmlns:p15="http://schemas.microsoft.com/office/powerpoint/2012/main" userId="S::laurent.cariou@intel.com::4453f93f-2ed2-46e8-bb8c-3237fbfdd40b" providerId="AD"/>
      </p:ext>
    </p:extLst>
  </p:cmAuthor>
  <p:cmAuthor id="2" name="Arik Klein" initials="AK" lastIdx="1" clrIdx="1">
    <p:extLst>
      <p:ext uri="{19B8F6BF-5375-455C-9EA6-DF929625EA0E}">
        <p15:presenceInfo xmlns:p15="http://schemas.microsoft.com/office/powerpoint/2012/main" userId="Arik Klein" providerId="None"/>
      </p:ext>
    </p:extLst>
  </p:cmAuthor>
  <p:cmAuthor id="3" name="Ezer Melzer (TRC)" initials="EM(" lastIdx="1" clrIdx="2">
    <p:extLst>
      <p:ext uri="{19B8F6BF-5375-455C-9EA6-DF929625EA0E}">
        <p15:presenceInfo xmlns:p15="http://schemas.microsoft.com/office/powerpoint/2012/main" userId="S-1-5-21-147214757-305610072-1517763936-4623848" providerId="AD"/>
      </p:ext>
    </p:extLst>
  </p:cmAuthor>
  <p:cmAuthor id="4" name="Rani Keren" initials="RK" lastIdx="26" clrIdx="3">
    <p:extLst>
      <p:ext uri="{19B8F6BF-5375-455C-9EA6-DF929625EA0E}">
        <p15:presenceInfo xmlns:p15="http://schemas.microsoft.com/office/powerpoint/2012/main" userId="S-1-5-21-147214757-305610072-1517763936-7710363" providerId="AD"/>
      </p:ext>
    </p:extLst>
  </p:cmAuthor>
  <p:cmAuthor id="5" name="Shimi Shilo (TRC)" initials="SS(" lastIdx="5" clrIdx="4">
    <p:extLst>
      <p:ext uri="{19B8F6BF-5375-455C-9EA6-DF929625EA0E}">
        <p15:presenceInfo xmlns:p15="http://schemas.microsoft.com/office/powerpoint/2012/main" userId="S-1-5-21-147214757-305610072-1517763936-46237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99FF"/>
    <a:srgbClr val="0000FF"/>
    <a:srgbClr val="FCCDC8"/>
    <a:srgbClr val="FAFC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366" autoAdjust="0"/>
  </p:normalViewPr>
  <p:slideViewPr>
    <p:cSldViewPr>
      <p:cViewPr varScale="1">
        <p:scale>
          <a:sx n="67" d="100"/>
          <a:sy n="67" d="100"/>
        </p:scale>
        <p:origin x="1244" y="52"/>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sorterViewPr>
    <p:cViewPr varScale="1">
      <p:scale>
        <a:sx n="100" d="100"/>
        <a:sy n="100" d="100"/>
      </p:scale>
      <p:origin x="0" y="0"/>
    </p:cViewPr>
  </p:sorterViewPr>
  <p:notesViewPr>
    <p:cSldViewPr>
      <p:cViewPr varScale="1">
        <p:scale>
          <a:sx n="85" d="100"/>
          <a:sy n="85" d="100"/>
        </p:scale>
        <p:origin x="3870"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9/16/2025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a:t>Sep 2025</a:t>
            </a:r>
            <a:endParaRPr lang="en-GB" dirty="0"/>
          </a:p>
        </p:txBody>
      </p:sp>
      <p:sp>
        <p:nvSpPr>
          <p:cNvPr id="5" name="Footer Placeholder 4"/>
          <p:cNvSpPr>
            <a:spLocks noGrp="1"/>
          </p:cNvSpPr>
          <p:nvPr>
            <p:ph type="ftr" idx="11"/>
          </p:nvPr>
        </p:nvSpPr>
        <p:spPr/>
        <p:txBody>
          <a:bodyPr/>
          <a:lstStyle>
            <a:lvl1pPr>
              <a:defRPr/>
            </a:lvl1pPr>
          </a:lstStyle>
          <a:p>
            <a:r>
              <a:rPr lang="en-GB"/>
              <a:t>Laurent Cariou, Intel</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6EDF59E-0A62-45F7-BCD6-5090DCE4684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07986A45-EB69-4BC5-9FB6-B015522412B8}"/>
              </a:ext>
            </a:extLst>
          </p:cNvPr>
          <p:cNvSpPr>
            <a:spLocks noGrp="1"/>
          </p:cNvSpPr>
          <p:nvPr>
            <p:ph sz="half" idx="1"/>
          </p:nvPr>
        </p:nvSpPr>
        <p:spPr>
          <a:xfrm>
            <a:off x="628650" y="1825625"/>
            <a:ext cx="386715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21770471-E4D7-4AA8-9A86-47D2FD142F57}"/>
              </a:ext>
            </a:extLst>
          </p:cNvPr>
          <p:cNvSpPr>
            <a:spLocks noGrp="1"/>
          </p:cNvSpPr>
          <p:nvPr>
            <p:ph sz="half" idx="2"/>
          </p:nvPr>
        </p:nvSpPr>
        <p:spPr>
          <a:xfrm>
            <a:off x="4648200" y="1825625"/>
            <a:ext cx="386715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B9CD7EFC-C2D5-415B-980A-3D4D88ADB2E9}"/>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6" name="页脚占位符 5">
            <a:extLst>
              <a:ext uri="{FF2B5EF4-FFF2-40B4-BE49-F238E27FC236}">
                <a16:creationId xmlns:a16="http://schemas.microsoft.com/office/drawing/2014/main" id="{E8828243-B4B9-4A61-929C-97E1F8C8AE9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AA5EDFF-9BD1-4083-941E-118816ECDCB5}"/>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2693514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7E33AB-983C-489A-9A41-3EA386234153}"/>
              </a:ext>
            </a:extLst>
          </p:cNvPr>
          <p:cNvSpPr>
            <a:spLocks noGrp="1"/>
          </p:cNvSpPr>
          <p:nvPr>
            <p:ph type="title"/>
          </p:nvPr>
        </p:nvSpPr>
        <p:spPr>
          <a:xfrm>
            <a:off x="630238" y="365125"/>
            <a:ext cx="78867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93FDEB8-BE74-4E52-9FA1-641E28D3074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7B5990C7-36E6-46D7-A282-BBF12433756D}"/>
              </a:ext>
            </a:extLst>
          </p:cNvPr>
          <p:cNvSpPr>
            <a:spLocks noGrp="1"/>
          </p:cNvSpPr>
          <p:nvPr>
            <p:ph sz="half" idx="2"/>
          </p:nvPr>
        </p:nvSpPr>
        <p:spPr>
          <a:xfrm>
            <a:off x="630238" y="2505075"/>
            <a:ext cx="386873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E53355C6-66E8-4AC0-8ED7-E35B9587BAA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8D5F16B0-22A3-4688-97B7-90E9E74C1A1B}"/>
              </a:ext>
            </a:extLst>
          </p:cNvPr>
          <p:cNvSpPr>
            <a:spLocks noGrp="1"/>
          </p:cNvSpPr>
          <p:nvPr>
            <p:ph sz="quarter" idx="4"/>
          </p:nvPr>
        </p:nvSpPr>
        <p:spPr>
          <a:xfrm>
            <a:off x="4629150" y="2505075"/>
            <a:ext cx="38877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EA8E0D3E-3CE2-4AC8-AE2A-2E5B7304B8A9}"/>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8" name="页脚占位符 7">
            <a:extLst>
              <a:ext uri="{FF2B5EF4-FFF2-40B4-BE49-F238E27FC236}">
                <a16:creationId xmlns:a16="http://schemas.microsoft.com/office/drawing/2014/main" id="{E3A6808A-764E-44A5-A2AA-9AF69745DF26}"/>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08C866EF-6CE6-4EC5-A628-A0ADD3EC1E6B}"/>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2475119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18CB99-A638-42D3-9382-7A3D9EB2424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26BD2C35-8ACD-4E59-B58D-643BE5DD0A18}"/>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4" name="页脚占位符 3">
            <a:extLst>
              <a:ext uri="{FF2B5EF4-FFF2-40B4-BE49-F238E27FC236}">
                <a16:creationId xmlns:a16="http://schemas.microsoft.com/office/drawing/2014/main" id="{572BB7CA-E94E-4136-8713-F00CC7945C46}"/>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689FC2C7-11A5-4148-AB4C-C67245CDCA77}"/>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2963394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8B7522FA-B2F8-4AF2-8098-E7039CCB2238}"/>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3" name="页脚占位符 2">
            <a:extLst>
              <a:ext uri="{FF2B5EF4-FFF2-40B4-BE49-F238E27FC236}">
                <a16:creationId xmlns:a16="http://schemas.microsoft.com/office/drawing/2014/main" id="{83DADDAD-782D-4637-BEC8-5BBFC7D2EA57}"/>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DEBF3F6C-5145-4905-97EA-0BB2438B6DD6}"/>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325641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1AE2F0-D077-4B1A-AC2C-9F2F067EEB62}"/>
              </a:ext>
            </a:extLst>
          </p:cNvPr>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8DAC080C-B1A7-4EBE-9D22-763A650D12F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AE14D2F8-4E81-49E0-BBC6-5B832A612FF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EF5D98C3-DDD3-4B6F-BC0E-6E21E18BC1E7}"/>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6" name="页脚占位符 5">
            <a:extLst>
              <a:ext uri="{FF2B5EF4-FFF2-40B4-BE49-F238E27FC236}">
                <a16:creationId xmlns:a16="http://schemas.microsoft.com/office/drawing/2014/main" id="{9575B9ED-3EEB-406C-8FA0-BECFFD2FC12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3496A6D-A5D9-4416-AAF3-D1B69EC6B976}"/>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3690625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8BE5430-90D3-43DF-A970-9E1DE4F15DE8}"/>
              </a:ext>
            </a:extLst>
          </p:cNvPr>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80AA9E67-00E1-4B49-97B3-6B04F445C7F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C951F193-EFCA-4BEB-A6A0-DEDECC768D0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26FBFDC6-498E-430E-9065-97C00C26635E}"/>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6" name="页脚占位符 5">
            <a:extLst>
              <a:ext uri="{FF2B5EF4-FFF2-40B4-BE49-F238E27FC236}">
                <a16:creationId xmlns:a16="http://schemas.microsoft.com/office/drawing/2014/main" id="{0EC3383B-83DE-4D5E-B458-4DD82090086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8868D6B-EF41-4550-8A09-6FED5C8C1F9A}"/>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2252373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FC8D4D5-99E6-437A-8419-71ECF8E1CDD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69283BF2-44A2-40EB-8752-6D6B7533EE37}"/>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98103F3-EDD6-4872-8659-11024CB069D3}"/>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5" name="页脚占位符 4">
            <a:extLst>
              <a:ext uri="{FF2B5EF4-FFF2-40B4-BE49-F238E27FC236}">
                <a16:creationId xmlns:a16="http://schemas.microsoft.com/office/drawing/2014/main" id="{5748DA30-9F0B-4A54-8B78-D1DB4759931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728A432-97CA-4F3E-9E6B-1AA0053A7866}"/>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794113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B9438D5-81C7-47C0-9DBF-C2B06D803781}"/>
              </a:ext>
            </a:extLst>
          </p:cNvPr>
          <p:cNvSpPr>
            <a:spLocks noGrp="1"/>
          </p:cNvSpPr>
          <p:nvPr>
            <p:ph type="title" orient="vert"/>
          </p:nvPr>
        </p:nvSpPr>
        <p:spPr>
          <a:xfrm>
            <a:off x="6543675" y="365125"/>
            <a:ext cx="1971675"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A3384576-5860-41AD-A612-B4F1F2086D98}"/>
              </a:ext>
            </a:extLst>
          </p:cNvPr>
          <p:cNvSpPr>
            <a:spLocks noGrp="1"/>
          </p:cNvSpPr>
          <p:nvPr>
            <p:ph type="body" orient="vert" idx="1"/>
          </p:nvPr>
        </p:nvSpPr>
        <p:spPr>
          <a:xfrm>
            <a:off x="628650" y="365125"/>
            <a:ext cx="5762625"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48A0D85-7F04-4F4C-B25E-FE72680BC2E0}"/>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5" name="页脚占位符 4">
            <a:extLst>
              <a:ext uri="{FF2B5EF4-FFF2-40B4-BE49-F238E27FC236}">
                <a16:creationId xmlns:a16="http://schemas.microsoft.com/office/drawing/2014/main" id="{978092AE-95D0-432E-B9DC-08806F67305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DC6F4FD-2C24-4B6F-9C63-A32E2664DB21}"/>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1451071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err="1"/>
              <a:t>Jiqing</a:t>
            </a:r>
            <a:r>
              <a:rPr lang="en-GB" dirty="0"/>
              <a:t> Ni, Oppo</a:t>
            </a:r>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dirty="0"/>
              <a:t>Sep 2025</a:t>
            </a:r>
            <a:endParaRPr lang="en-GB" alt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ltLang="zh-CN" dirty="0"/>
              <a:t>Sep 2025</a:t>
            </a:r>
            <a:endParaRPr lang="en-GB" altLang="zh-CN" dirty="0"/>
          </a:p>
        </p:txBody>
      </p:sp>
      <p:sp>
        <p:nvSpPr>
          <p:cNvPr id="5" name="Footer Placeholder 4"/>
          <p:cNvSpPr>
            <a:spLocks noGrp="1"/>
          </p:cNvSpPr>
          <p:nvPr>
            <p:ph type="ftr" idx="11"/>
          </p:nvPr>
        </p:nvSpPr>
        <p:spPr/>
        <p:txBody>
          <a:bodyPr/>
          <a:lstStyle>
            <a:lvl1pPr>
              <a:defRPr/>
            </a:lvl1pPr>
          </a:lstStyle>
          <a:p>
            <a:r>
              <a:rPr lang="en-GB" altLang="zh-CN" dirty="0" err="1"/>
              <a:t>Jiqing</a:t>
            </a:r>
            <a:r>
              <a:rPr lang="en-GB" altLang="zh-CN" dirty="0"/>
              <a:t> Ni, Oppo</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ltLang="zh-CN" dirty="0"/>
              <a:t>Sep 2025</a:t>
            </a:r>
            <a:endParaRPr lang="en-GB" altLang="zh-CN" dirty="0"/>
          </a:p>
        </p:txBody>
      </p:sp>
      <p:sp>
        <p:nvSpPr>
          <p:cNvPr id="6" name="Footer Placeholder 5"/>
          <p:cNvSpPr>
            <a:spLocks noGrp="1"/>
          </p:cNvSpPr>
          <p:nvPr>
            <p:ph type="ftr" idx="11"/>
          </p:nvPr>
        </p:nvSpPr>
        <p:spPr/>
        <p:txBody>
          <a:bodyPr/>
          <a:lstStyle>
            <a:lvl1pPr>
              <a:defRPr/>
            </a:lvl1pPr>
          </a:lstStyle>
          <a:p>
            <a:r>
              <a:rPr lang="en-GB" altLang="zh-CN" dirty="0" err="1"/>
              <a:t>Jiqing</a:t>
            </a:r>
            <a:r>
              <a:rPr lang="en-GB" altLang="zh-CN" dirty="0"/>
              <a:t> Ni, Oppo</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ltLang="zh-CN" dirty="0"/>
              <a:t>Sep 2025</a:t>
            </a:r>
            <a:endParaRPr lang="en-GB" altLang="zh-CN" dirty="0"/>
          </a:p>
        </p:txBody>
      </p:sp>
      <p:sp>
        <p:nvSpPr>
          <p:cNvPr id="4" name="Footer Placeholder 3"/>
          <p:cNvSpPr>
            <a:spLocks noGrp="1"/>
          </p:cNvSpPr>
          <p:nvPr>
            <p:ph type="ftr" idx="11"/>
          </p:nvPr>
        </p:nvSpPr>
        <p:spPr/>
        <p:txBody>
          <a:bodyPr/>
          <a:lstStyle>
            <a:lvl1pPr>
              <a:defRPr/>
            </a:lvl1pPr>
          </a:lstStyle>
          <a:p>
            <a:r>
              <a:rPr lang="en-GB" altLang="zh-CN" dirty="0" err="1"/>
              <a:t>Jiqing</a:t>
            </a:r>
            <a:r>
              <a:rPr lang="en-GB" altLang="zh-CN" dirty="0"/>
              <a:t> Ni, Oppo</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zh-CN" dirty="0"/>
              <a:t>Sep 2025</a:t>
            </a:r>
            <a:endParaRPr lang="en-GB" altLang="zh-CN" dirty="0"/>
          </a:p>
        </p:txBody>
      </p:sp>
      <p:sp>
        <p:nvSpPr>
          <p:cNvPr id="3" name="Footer Placeholder 2"/>
          <p:cNvSpPr>
            <a:spLocks noGrp="1"/>
          </p:cNvSpPr>
          <p:nvPr>
            <p:ph type="ftr" idx="11"/>
          </p:nvPr>
        </p:nvSpPr>
        <p:spPr/>
        <p:txBody>
          <a:bodyPr/>
          <a:lstStyle>
            <a:lvl1pPr>
              <a:defRPr/>
            </a:lvl1pPr>
          </a:lstStyle>
          <a:p>
            <a:r>
              <a:rPr lang="en-GB" altLang="zh-CN" dirty="0" err="1"/>
              <a:t>Jiqing</a:t>
            </a:r>
            <a:r>
              <a:rPr lang="en-GB" altLang="zh-CN" dirty="0"/>
              <a:t> Ni, Oppo</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A65B44F-1D83-48E5-8713-A965F4FBE6BC}"/>
              </a:ext>
            </a:extLst>
          </p:cNvPr>
          <p:cNvSpPr>
            <a:spLocks noGrp="1"/>
          </p:cNvSpPr>
          <p:nvPr>
            <p:ph type="ctrTitle"/>
          </p:nvPr>
        </p:nvSpPr>
        <p:spPr>
          <a:xfrm>
            <a:off x="1143000" y="1122363"/>
            <a:ext cx="6858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730AEAD0-EBD4-4A37-BFAA-BFDE17DD946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7A94F9EA-1386-40D7-A6D4-CF5DCB62122E}"/>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5" name="页脚占位符 4">
            <a:extLst>
              <a:ext uri="{FF2B5EF4-FFF2-40B4-BE49-F238E27FC236}">
                <a16:creationId xmlns:a16="http://schemas.microsoft.com/office/drawing/2014/main" id="{AE296D15-9A4F-4D40-97AE-09C4C83EB59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EA474B5-FC5C-4CA9-8C7D-9CB4F9E0D1BF}"/>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4057999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388FC06-E4BE-4AB8-852D-85071E92488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84A51093-7A82-4A8E-84D4-628549920DB6}"/>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7E031FD-84C3-4BB1-A8B2-54072D942C8B}"/>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5" name="页脚占位符 4">
            <a:extLst>
              <a:ext uri="{FF2B5EF4-FFF2-40B4-BE49-F238E27FC236}">
                <a16:creationId xmlns:a16="http://schemas.microsoft.com/office/drawing/2014/main" id="{C7C031B2-3A2C-4883-945B-0541236A4A3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448812F-FC55-4FCE-89DC-B71612F8FE7E}"/>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558361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3F5F91B-A922-4531-9405-732F83D8F0C6}"/>
              </a:ext>
            </a:extLst>
          </p:cNvPr>
          <p:cNvSpPr>
            <a:spLocks noGrp="1"/>
          </p:cNvSpPr>
          <p:nvPr>
            <p:ph type="title"/>
          </p:nvPr>
        </p:nvSpPr>
        <p:spPr>
          <a:xfrm>
            <a:off x="623888" y="1709738"/>
            <a:ext cx="78867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8DC4D951-DFAA-461E-92CA-4FA59CCE8BFE}"/>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83C199DF-ACA9-42A5-9BB9-B5E713F577C9}"/>
              </a:ext>
            </a:extLst>
          </p:cNvPr>
          <p:cNvSpPr>
            <a:spLocks noGrp="1"/>
          </p:cNvSpPr>
          <p:nvPr>
            <p:ph type="dt" sz="half" idx="10"/>
          </p:nvPr>
        </p:nvSpPr>
        <p:spPr/>
        <p:txBody>
          <a:bodyPr/>
          <a:lstStyle/>
          <a:p>
            <a:fld id="{6AD959F0-1502-413D-97F5-DB45323DF1DF}" type="datetimeFigureOut">
              <a:rPr lang="zh-CN" altLang="en-US" smtClean="0"/>
              <a:t>2025/9/16</a:t>
            </a:fld>
            <a:endParaRPr lang="zh-CN" altLang="en-US"/>
          </a:p>
        </p:txBody>
      </p:sp>
      <p:sp>
        <p:nvSpPr>
          <p:cNvPr id="5" name="页脚占位符 4">
            <a:extLst>
              <a:ext uri="{FF2B5EF4-FFF2-40B4-BE49-F238E27FC236}">
                <a16:creationId xmlns:a16="http://schemas.microsoft.com/office/drawing/2014/main" id="{DD774FAA-33B4-4B40-8F5D-84F9D81E3F8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FEE284E-0955-4EF8-B057-065492F332DD}"/>
              </a:ext>
            </a:extLst>
          </p:cNvPr>
          <p:cNvSpPr>
            <a:spLocks noGrp="1"/>
          </p:cNvSpPr>
          <p:nvPr>
            <p:ph type="sldNum" sz="quarter" idx="12"/>
          </p:nvPr>
        </p:nvSpPr>
        <p:spPr/>
        <p:txBody>
          <a:body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7351899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Sep 2025</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Shimi Shilo et al, Huawei</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dirty="0"/>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9"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802.11-25/1652</a:t>
            </a:r>
            <a:r>
              <a:rPr kumimoji="0" lang="en-US" altLang="zh-CN"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r0</a:t>
            </a: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EEE971E-8797-4B88-9DD7-AB78F600BAFC}"/>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B0EEC077-6F1A-4265-B9EC-67A07E05C8B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F74CBAA-F8FC-41C2-88AB-5F40BA2BCACE}"/>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D959F0-1502-413D-97F5-DB45323DF1DF}" type="datetimeFigureOut">
              <a:rPr lang="zh-CN" altLang="en-US" smtClean="0"/>
              <a:t>2025/9/16</a:t>
            </a:fld>
            <a:endParaRPr lang="zh-CN" altLang="en-US"/>
          </a:p>
        </p:txBody>
      </p:sp>
      <p:sp>
        <p:nvSpPr>
          <p:cNvPr id="5" name="页脚占位符 4">
            <a:extLst>
              <a:ext uri="{FF2B5EF4-FFF2-40B4-BE49-F238E27FC236}">
                <a16:creationId xmlns:a16="http://schemas.microsoft.com/office/drawing/2014/main" id="{C7BB461A-AFC9-4371-9C56-256A6DF49136}"/>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2AB52F34-199E-4DCE-A6D1-470F189E3480}"/>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760443-7EEE-45ED-BC08-59F5C6BFB48D}" type="slidenum">
              <a:rPr lang="zh-CN" altLang="en-US" smtClean="0"/>
              <a:t>‹#›</a:t>
            </a:fld>
            <a:endParaRPr lang="zh-CN" altLang="en-US"/>
          </a:p>
        </p:txBody>
      </p:sp>
    </p:spTree>
    <p:extLst>
      <p:ext uri="{BB962C8B-B14F-4D97-AF65-F5344CB8AC3E}">
        <p14:creationId xmlns:p14="http://schemas.microsoft.com/office/powerpoint/2010/main" val="1018180697"/>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dirty="0"/>
              <a:t>Sep 2025</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dirty="0"/>
              <a:t>Jiqing Ni et al., OPPO</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92075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sz="2800" b="0" dirty="0"/>
              <a:t>CSI </a:t>
            </a:r>
            <a:r>
              <a:rPr lang="en-US" altLang="zh-CN" sz="2800" b="0"/>
              <a:t>Report for </a:t>
            </a:r>
            <a:r>
              <a:rPr lang="en-US" altLang="zh-CN" sz="2800" b="0" dirty="0"/>
              <a:t>Cross BSS Co-BF Sounding</a:t>
            </a:r>
            <a:endParaRPr lang="en-GB" sz="2800" b="0" dirty="0"/>
          </a:p>
        </p:txBody>
      </p:sp>
      <p:sp>
        <p:nvSpPr>
          <p:cNvPr id="3074" name="Rectangle 2"/>
          <p:cNvSpPr>
            <a:spLocks noGrp="1" noChangeArrowheads="1"/>
          </p:cNvSpPr>
          <p:nvPr>
            <p:ph type="body" idx="1"/>
          </p:nvPr>
        </p:nvSpPr>
        <p:spPr>
          <a:xfrm>
            <a:off x="685800" y="2193925"/>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US" sz="2000" b="0" dirty="0"/>
              <a:t>Sep 12, 2025</a:t>
            </a:r>
            <a:endParaRPr lang="en-GB" sz="2000" b="0" dirty="0"/>
          </a:p>
        </p:txBody>
      </p:sp>
      <p:sp>
        <p:nvSpPr>
          <p:cNvPr id="3076" name="Rectangle 4"/>
          <p:cNvSpPr>
            <a:spLocks noChangeArrowheads="1"/>
          </p:cNvSpPr>
          <p:nvPr/>
        </p:nvSpPr>
        <p:spPr bwMode="auto">
          <a:xfrm>
            <a:off x="533400" y="2667000"/>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en-GB" sz="2000" dirty="0">
              <a:solidFill>
                <a:srgbClr val="000000"/>
              </a:solidFill>
            </a:endParaRPr>
          </a:p>
        </p:txBody>
      </p:sp>
      <p:graphicFrame>
        <p:nvGraphicFramePr>
          <p:cNvPr id="10" name="Object 3">
            <a:extLst>
              <a:ext uri="{FF2B5EF4-FFF2-40B4-BE49-F238E27FC236}">
                <a16:creationId xmlns:a16="http://schemas.microsoft.com/office/drawing/2014/main" id="{2373FD56-E6C5-48DA-86C8-9CD2D19981A5}"/>
              </a:ext>
            </a:extLst>
          </p:cNvPr>
          <p:cNvGraphicFramePr>
            <a:graphicFrameLocks noChangeAspect="1"/>
          </p:cNvGraphicFramePr>
          <p:nvPr>
            <p:extLst>
              <p:ext uri="{D42A27DB-BD31-4B8C-83A1-F6EECF244321}">
                <p14:modId xmlns:p14="http://schemas.microsoft.com/office/powerpoint/2010/main" val="2521798803"/>
              </p:ext>
            </p:extLst>
          </p:nvPr>
        </p:nvGraphicFramePr>
        <p:xfrm>
          <a:off x="523875" y="3171825"/>
          <a:ext cx="7816850" cy="2620963"/>
        </p:xfrm>
        <a:graphic>
          <a:graphicData uri="http://schemas.openxmlformats.org/presentationml/2006/ole">
            <mc:AlternateContent xmlns:mc="http://schemas.openxmlformats.org/markup-compatibility/2006">
              <mc:Choice xmlns:v="urn:schemas-microsoft-com:vml" Requires="v">
                <p:oleObj spid="_x0000_s2515" name="Document" r:id="rId4" imgW="8255780" imgH="2781221" progId="Word.Document.8">
                  <p:embed/>
                </p:oleObj>
              </mc:Choice>
              <mc:Fallback>
                <p:oleObj name="Document" r:id="rId4" imgW="8255780" imgH="2781221" progId="Word.Document.8">
                  <p:embed/>
                  <p:pic>
                    <p:nvPicPr>
                      <p:cNvPr id="3075" name="Object 3"/>
                      <p:cNvPicPr>
                        <a:picLocks noChangeAspect="1" noChangeArrowheads="1"/>
                      </p:cNvPicPr>
                      <p:nvPr/>
                    </p:nvPicPr>
                    <p:blipFill>
                      <a:blip r:embed="rId5"/>
                      <a:srcRect/>
                      <a:stretch>
                        <a:fillRect/>
                      </a:stretch>
                    </p:blipFill>
                    <p:spPr bwMode="auto">
                      <a:xfrm>
                        <a:off x="523875" y="3171825"/>
                        <a:ext cx="7816850" cy="2620963"/>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1" y="685800"/>
            <a:ext cx="7970837" cy="798910"/>
          </a:xfrm>
        </p:spPr>
        <p:txBody>
          <a:bodyPr/>
          <a:lstStyle/>
          <a:p>
            <a:r>
              <a:rPr lang="en-US" sz="2800" dirty="0"/>
              <a:t>Introduction</a:t>
            </a:r>
          </a:p>
        </p:txBody>
      </p:sp>
      <p:sp>
        <p:nvSpPr>
          <p:cNvPr id="3" name="Content Placeholder 2"/>
          <p:cNvSpPr>
            <a:spLocks noGrp="1"/>
          </p:cNvSpPr>
          <p:nvPr>
            <p:ph idx="1"/>
          </p:nvPr>
        </p:nvSpPr>
        <p:spPr>
          <a:xfrm>
            <a:off x="696912" y="1555555"/>
            <a:ext cx="8153399" cy="4108224"/>
          </a:xfrm>
        </p:spPr>
        <p:txBody>
          <a:bodyPr/>
          <a:lstStyle/>
          <a:p>
            <a:pPr>
              <a:lnSpc>
                <a:spcPts val="2200"/>
              </a:lnSpc>
              <a:spcBef>
                <a:spcPts val="300"/>
              </a:spcBef>
              <a:buFont typeface="Arial" panose="020B0604020202020204" pitchFamily="34" charset="0"/>
              <a:buChar char="•"/>
            </a:pPr>
            <a:r>
              <a:rPr lang="en-US" altLang="zh-CN" sz="1400" b="0" dirty="0"/>
              <a:t>Coordinated BeamForming (Co-BF) is one of the features that were agreed on for 11bn;</a:t>
            </a:r>
          </a:p>
          <a:p>
            <a:pPr>
              <a:lnSpc>
                <a:spcPts val="2200"/>
              </a:lnSpc>
              <a:spcBef>
                <a:spcPts val="300"/>
              </a:spcBef>
              <a:buFont typeface="Arial" panose="020B0604020202020204" pitchFamily="34" charset="0"/>
              <a:buChar char="•"/>
            </a:pPr>
            <a:r>
              <a:rPr lang="en-US" altLang="zh-CN" sz="1400" b="0" dirty="0"/>
              <a:t>Some progress was made on the following two phases: channel sounding phase, and transmission Phase;</a:t>
            </a:r>
          </a:p>
          <a:p>
            <a:pPr>
              <a:lnSpc>
                <a:spcPts val="2200"/>
              </a:lnSpc>
              <a:spcBef>
                <a:spcPts val="300"/>
              </a:spcBef>
              <a:buFont typeface="Arial" panose="020B0604020202020204" pitchFamily="34" charset="0"/>
              <a:buChar char="•"/>
            </a:pPr>
            <a:r>
              <a:rPr lang="en-US" altLang="zh-CN" sz="1400" b="0" dirty="0"/>
              <a:t>For Co-BF sounding, the cross BSS Co-BF sounding sequence has been agreed as follows;</a:t>
            </a:r>
          </a:p>
          <a:p>
            <a:pPr>
              <a:lnSpc>
                <a:spcPts val="2200"/>
              </a:lnSpc>
              <a:spcBef>
                <a:spcPts val="300"/>
              </a:spcBef>
              <a:buFont typeface="Arial" panose="020B0604020202020204" pitchFamily="34" charset="0"/>
              <a:buChar char="•"/>
            </a:pPr>
            <a:r>
              <a:rPr lang="en-US" altLang="zh-CN" sz="1400" b="0" kern="0" dirty="0"/>
              <a:t>For the CSI report, the STA would identify the txPow on the UL target receive power and the pathloss between the STA and the associated AP. </a:t>
            </a:r>
          </a:p>
          <a:p>
            <a:pPr>
              <a:lnSpc>
                <a:spcPts val="2200"/>
              </a:lnSpc>
              <a:buFont typeface="Arial" panose="020B0604020202020204" pitchFamily="34" charset="0"/>
              <a:buChar char="•"/>
            </a:pPr>
            <a:endParaRPr lang="en-US" altLang="zh-CN" sz="1400" b="0"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altLang="zh-CN" dirty="0"/>
              <a:t>Jiqing Ni et al., OPPO</a:t>
            </a:r>
          </a:p>
        </p:txBody>
      </p:sp>
      <p:sp>
        <p:nvSpPr>
          <p:cNvPr id="8" name="Date Placeholder 3"/>
          <p:cNvSpPr>
            <a:spLocks noGrp="1"/>
          </p:cNvSpPr>
          <p:nvPr>
            <p:ph type="dt" idx="15"/>
          </p:nvPr>
        </p:nvSpPr>
        <p:spPr>
          <a:xfrm>
            <a:off x="696912" y="333375"/>
            <a:ext cx="2303451" cy="273050"/>
          </a:xfrm>
        </p:spPr>
        <p:txBody>
          <a:bodyPr/>
          <a:lstStyle/>
          <a:p>
            <a:r>
              <a:rPr lang="en-US" altLang="zh-CN" dirty="0"/>
              <a:t>Sep 2025</a:t>
            </a:r>
            <a:endParaRPr lang="en-GB" altLang="zh-CN" dirty="0"/>
          </a:p>
        </p:txBody>
      </p:sp>
      <p:sp>
        <p:nvSpPr>
          <p:cNvPr id="6" name="Rectangle 2">
            <a:extLst>
              <a:ext uri="{FF2B5EF4-FFF2-40B4-BE49-F238E27FC236}">
                <a16:creationId xmlns:a16="http://schemas.microsoft.com/office/drawing/2014/main" id="{C7F44749-5BA0-4580-B8ED-100396568FBE}"/>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9" name="图片 8">
            <a:extLst>
              <a:ext uri="{FF2B5EF4-FFF2-40B4-BE49-F238E27FC236}">
                <a16:creationId xmlns:a16="http://schemas.microsoft.com/office/drawing/2014/main" id="{51244927-0B62-400A-9909-EDC9833C4640}"/>
              </a:ext>
            </a:extLst>
          </p:cNvPr>
          <p:cNvPicPr>
            <a:picLocks noChangeAspect="1"/>
          </p:cNvPicPr>
          <p:nvPr/>
        </p:nvPicPr>
        <p:blipFill>
          <a:blip r:embed="rId2"/>
          <a:stretch>
            <a:fillRect/>
          </a:stretch>
        </p:blipFill>
        <p:spPr>
          <a:xfrm>
            <a:off x="1143000" y="3124200"/>
            <a:ext cx="6646863" cy="3104382"/>
          </a:xfrm>
          <a:prstGeom prst="rect">
            <a:avLst/>
          </a:prstGeom>
        </p:spPr>
      </p:pic>
      <p:sp>
        <p:nvSpPr>
          <p:cNvPr id="7" name="椭圆 6">
            <a:extLst>
              <a:ext uri="{FF2B5EF4-FFF2-40B4-BE49-F238E27FC236}">
                <a16:creationId xmlns:a16="http://schemas.microsoft.com/office/drawing/2014/main" id="{02418E2B-9B51-4517-9AD3-7F3D46F39884}"/>
              </a:ext>
            </a:extLst>
          </p:cNvPr>
          <p:cNvSpPr/>
          <p:nvPr/>
        </p:nvSpPr>
        <p:spPr bwMode="auto">
          <a:xfrm>
            <a:off x="6172200" y="4648200"/>
            <a:ext cx="1371600" cy="4572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0" name="椭圆 9">
            <a:extLst>
              <a:ext uri="{FF2B5EF4-FFF2-40B4-BE49-F238E27FC236}">
                <a16:creationId xmlns:a16="http://schemas.microsoft.com/office/drawing/2014/main" id="{7CB7F0C2-2909-4351-9CBB-45584A575CFB}"/>
              </a:ext>
            </a:extLst>
          </p:cNvPr>
          <p:cNvSpPr/>
          <p:nvPr/>
        </p:nvSpPr>
        <p:spPr bwMode="auto">
          <a:xfrm>
            <a:off x="4873625" y="3276600"/>
            <a:ext cx="1371600" cy="4572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Tree>
    <p:extLst>
      <p:ext uri="{BB962C8B-B14F-4D97-AF65-F5344CB8AC3E}">
        <p14:creationId xmlns:p14="http://schemas.microsoft.com/office/powerpoint/2010/main" val="1968720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DC17033B-93E4-4BB3-8C3E-628631B4723C}"/>
              </a:ext>
            </a:extLst>
          </p:cNvPr>
          <p:cNvSpPr txBox="1">
            <a:spLocks/>
          </p:cNvSpPr>
          <p:nvPr/>
        </p:nvSpPr>
        <p:spPr bwMode="auto">
          <a:xfrm>
            <a:off x="696913" y="1682976"/>
            <a:ext cx="7532688" cy="4108224"/>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lnSpc>
                <a:spcPts val="2200"/>
              </a:lnSpc>
              <a:spcBef>
                <a:spcPts val="300"/>
              </a:spcBef>
              <a:buFont typeface="Arial" panose="020B0604020202020204" pitchFamily="34" charset="0"/>
              <a:buChar char="•"/>
            </a:pPr>
            <a:r>
              <a:rPr lang="en-US" altLang="zh-CN" sz="1400" b="0" kern="0" dirty="0"/>
              <a:t>The received power at the cross BSS AP (AP1) may be lower than expected received power,</a:t>
            </a:r>
          </a:p>
          <a:p>
            <a:pPr marL="457200" lvl="1" indent="0">
              <a:lnSpc>
                <a:spcPts val="1800"/>
              </a:lnSpc>
              <a:spcBef>
                <a:spcPts val="0"/>
              </a:spcBef>
            </a:pPr>
            <a:r>
              <a:rPr lang="en-US" altLang="zh-CN" sz="1100" i="1" kern="0" dirty="0"/>
              <a:t>- The PL00 is 60dB, and UL target receive power is set as -70dBm, then the transmit power is -10dBm;</a:t>
            </a:r>
          </a:p>
          <a:p>
            <a:pPr marL="457200" lvl="1" indent="0">
              <a:lnSpc>
                <a:spcPts val="1800"/>
              </a:lnSpc>
              <a:spcBef>
                <a:spcPts val="0"/>
              </a:spcBef>
            </a:pPr>
            <a:r>
              <a:rPr lang="en-US" altLang="zh-CN" sz="1100" b="0" i="1" kern="0" dirty="0"/>
              <a:t>- The PL10 is 75dB, then the received power at AP1 is -85dBm.</a:t>
            </a:r>
          </a:p>
          <a:p>
            <a:pPr>
              <a:lnSpc>
                <a:spcPts val="2200"/>
              </a:lnSpc>
              <a:spcBef>
                <a:spcPts val="300"/>
              </a:spcBef>
              <a:buFont typeface="Arial" panose="020B0604020202020204" pitchFamily="34" charset="0"/>
              <a:buChar char="•"/>
            </a:pPr>
            <a:r>
              <a:rPr lang="en-US" altLang="zh-CN" sz="1400" b="0" kern="0" dirty="0"/>
              <a:t>The received power difference at the cross BSS AP among the STAs may be large;</a:t>
            </a:r>
          </a:p>
          <a:p>
            <a:pPr marL="457200" lvl="1" indent="0">
              <a:lnSpc>
                <a:spcPts val="1800"/>
              </a:lnSpc>
              <a:spcBef>
                <a:spcPts val="0"/>
              </a:spcBef>
            </a:pPr>
            <a:r>
              <a:rPr lang="en-US" altLang="zh-CN" sz="1100" i="1" kern="0" dirty="0"/>
              <a:t>-    The received power of STA0 at AP1 is -85dBm [PL00 = 60dB, PL10 = 75dB], .</a:t>
            </a:r>
          </a:p>
          <a:p>
            <a:pPr marL="628650" lvl="1" indent="-171450">
              <a:lnSpc>
                <a:spcPts val="1800"/>
              </a:lnSpc>
              <a:spcBef>
                <a:spcPts val="0"/>
              </a:spcBef>
              <a:buFontTx/>
              <a:buChar char="-"/>
            </a:pPr>
            <a:r>
              <a:rPr lang="en-US" altLang="zh-CN" sz="1100" i="1" kern="0" dirty="0"/>
              <a:t>The received power of STA1 at AP1 is -75dBm [PL01 = 60dB, PL11 = 65dB], </a:t>
            </a:r>
          </a:p>
          <a:p>
            <a:pPr marL="628650" lvl="1" indent="-171450">
              <a:lnSpc>
                <a:spcPts val="1800"/>
              </a:lnSpc>
              <a:spcBef>
                <a:spcPts val="0"/>
              </a:spcBef>
              <a:buFontTx/>
              <a:buChar char="-"/>
            </a:pPr>
            <a:r>
              <a:rPr lang="en-US" altLang="zh-CN" sz="1100" i="1" kern="0" dirty="0"/>
              <a:t>The received power gap between STA0 and STA1 is 10dB [depending on PL Gap]. </a:t>
            </a:r>
          </a:p>
          <a:p>
            <a:pPr>
              <a:lnSpc>
                <a:spcPts val="2200"/>
              </a:lnSpc>
              <a:spcBef>
                <a:spcPts val="300"/>
              </a:spcBef>
              <a:buFont typeface="Arial" panose="020B0604020202020204" pitchFamily="34" charset="0"/>
              <a:buChar char="•"/>
            </a:pPr>
            <a:r>
              <a:rPr lang="en-US" altLang="zh-CN" sz="1400" b="0" kern="0" dirty="0"/>
              <a:t>The cross BSS CSI seems more important for the cross BSS AP but not the associated AP.</a:t>
            </a:r>
          </a:p>
        </p:txBody>
      </p:sp>
      <p:sp>
        <p:nvSpPr>
          <p:cNvPr id="2" name="标题 1">
            <a:extLst>
              <a:ext uri="{FF2B5EF4-FFF2-40B4-BE49-F238E27FC236}">
                <a16:creationId xmlns:a16="http://schemas.microsoft.com/office/drawing/2014/main" id="{FEBB108E-8144-469E-B5FB-67044F2776C8}"/>
              </a:ext>
            </a:extLst>
          </p:cNvPr>
          <p:cNvSpPr>
            <a:spLocks noGrp="1"/>
          </p:cNvSpPr>
          <p:nvPr>
            <p:ph type="title"/>
          </p:nvPr>
        </p:nvSpPr>
        <p:spPr/>
        <p:txBody>
          <a:bodyPr/>
          <a:lstStyle/>
          <a:p>
            <a:r>
              <a:rPr lang="en-US" altLang="zh-CN" dirty="0"/>
              <a:t>Problem Statement</a:t>
            </a:r>
            <a:endParaRPr lang="zh-CN" altLang="en-US" dirty="0"/>
          </a:p>
        </p:txBody>
      </p:sp>
      <p:sp>
        <p:nvSpPr>
          <p:cNvPr id="4" name="灯片编号占位符 3">
            <a:extLst>
              <a:ext uri="{FF2B5EF4-FFF2-40B4-BE49-F238E27FC236}">
                <a16:creationId xmlns:a16="http://schemas.microsoft.com/office/drawing/2014/main" id="{7043997B-8B09-4BF1-A63D-17E8AE16E8BA}"/>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页脚占位符 4">
            <a:extLst>
              <a:ext uri="{FF2B5EF4-FFF2-40B4-BE49-F238E27FC236}">
                <a16:creationId xmlns:a16="http://schemas.microsoft.com/office/drawing/2014/main" id="{854A9F63-B04C-4CB2-B67D-82613BDF1D85}"/>
              </a:ext>
            </a:extLst>
          </p:cNvPr>
          <p:cNvSpPr>
            <a:spLocks noGrp="1"/>
          </p:cNvSpPr>
          <p:nvPr>
            <p:ph type="ftr" idx="14"/>
          </p:nvPr>
        </p:nvSpPr>
        <p:spPr/>
        <p:txBody>
          <a:bodyPr/>
          <a:lstStyle/>
          <a:p>
            <a:r>
              <a:rPr lang="en-GB"/>
              <a:t>Jiqing Ni, Oppo</a:t>
            </a:r>
            <a:endParaRPr lang="en-GB" dirty="0"/>
          </a:p>
        </p:txBody>
      </p:sp>
      <p:sp>
        <p:nvSpPr>
          <p:cNvPr id="6" name="日期占位符 5">
            <a:extLst>
              <a:ext uri="{FF2B5EF4-FFF2-40B4-BE49-F238E27FC236}">
                <a16:creationId xmlns:a16="http://schemas.microsoft.com/office/drawing/2014/main" id="{50C4D558-29EF-4325-BAB9-E355EF5F9520}"/>
              </a:ext>
            </a:extLst>
          </p:cNvPr>
          <p:cNvSpPr>
            <a:spLocks noGrp="1"/>
          </p:cNvSpPr>
          <p:nvPr>
            <p:ph type="dt" idx="15"/>
          </p:nvPr>
        </p:nvSpPr>
        <p:spPr/>
        <p:txBody>
          <a:bodyPr/>
          <a:lstStyle/>
          <a:p>
            <a:r>
              <a:rPr lang="en-US" altLang="zh-CN"/>
              <a:t>Sep 2025</a:t>
            </a:r>
            <a:endParaRPr lang="en-GB" altLang="zh-CN" dirty="0"/>
          </a:p>
        </p:txBody>
      </p:sp>
      <p:sp>
        <p:nvSpPr>
          <p:cNvPr id="7" name="Rectangle 2">
            <a:extLst>
              <a:ext uri="{FF2B5EF4-FFF2-40B4-BE49-F238E27FC236}">
                <a16:creationId xmlns:a16="http://schemas.microsoft.com/office/drawing/2014/main" id="{CC719653-7065-4CC3-847F-072B4FA05517}"/>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5">
            <a:extLst>
              <a:ext uri="{FF2B5EF4-FFF2-40B4-BE49-F238E27FC236}">
                <a16:creationId xmlns:a16="http://schemas.microsoft.com/office/drawing/2014/main" id="{37C8BB62-FDFB-4372-88B6-D8682E1B53B0}"/>
              </a:ext>
            </a:extLst>
          </p:cNvPr>
          <p:cNvSpPr>
            <a:spLocks noChangeArrowheads="1"/>
          </p:cNvSpPr>
          <p:nvPr/>
        </p:nvSpPr>
        <p:spPr bwMode="auto">
          <a:xfrm>
            <a:off x="2571735" y="28368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3" name="内容占位符 12">
            <a:extLst>
              <a:ext uri="{FF2B5EF4-FFF2-40B4-BE49-F238E27FC236}">
                <a16:creationId xmlns:a16="http://schemas.microsoft.com/office/drawing/2014/main" id="{1C4B479F-160C-44BD-A4DF-708E58A6E8BC}"/>
              </a:ext>
            </a:extLst>
          </p:cNvPr>
          <p:cNvGraphicFramePr>
            <a:graphicFrameLocks noGrp="1" noChangeAspect="1"/>
          </p:cNvGraphicFramePr>
          <p:nvPr>
            <p:ph idx="1"/>
            <p:extLst>
              <p:ext uri="{D42A27DB-BD31-4B8C-83A1-F6EECF244321}">
                <p14:modId xmlns:p14="http://schemas.microsoft.com/office/powerpoint/2010/main" val="251825414"/>
              </p:ext>
            </p:extLst>
          </p:nvPr>
        </p:nvGraphicFramePr>
        <p:xfrm>
          <a:off x="2257259" y="3978276"/>
          <a:ext cx="4295941" cy="1919771"/>
        </p:xfrm>
        <a:graphic>
          <a:graphicData uri="http://schemas.openxmlformats.org/presentationml/2006/ole">
            <mc:AlternateContent xmlns:mc="http://schemas.openxmlformats.org/markup-compatibility/2006">
              <mc:Choice xmlns:v="urn:schemas-microsoft-com:vml" Requires="v">
                <p:oleObj spid="_x0000_s3369" name="Visio" r:id="rId3" imgW="3765372" imgH="1682496" progId="Visio.Drawing.15">
                  <p:embed/>
                </p:oleObj>
              </mc:Choice>
              <mc:Fallback>
                <p:oleObj name="Visio" r:id="rId3" imgW="3765372" imgH="1682496" progId="Visio.Drawing.15">
                  <p:embed/>
                  <p:pic>
                    <p:nvPicPr>
                      <p:cNvPr id="11" name="对象 10">
                        <a:extLst>
                          <a:ext uri="{FF2B5EF4-FFF2-40B4-BE49-F238E27FC236}">
                            <a16:creationId xmlns:a16="http://schemas.microsoft.com/office/drawing/2014/main" id="{B2DFC207-1EA7-440E-A5C2-0087B80B45E1}"/>
                          </a:ext>
                        </a:extLst>
                      </p:cNvPr>
                      <p:cNvPicPr>
                        <a:picLocks noChangeAspect="1" noChangeArrowheads="1"/>
                      </p:cNvPicPr>
                      <p:nvPr/>
                    </p:nvPicPr>
                    <p:blipFill>
                      <a:blip r:embed="rId4"/>
                      <a:srcRect/>
                      <a:stretch>
                        <a:fillRect/>
                      </a:stretch>
                    </p:blipFill>
                    <p:spPr bwMode="auto">
                      <a:xfrm>
                        <a:off x="2257259" y="3978276"/>
                        <a:ext cx="4295941" cy="1919771"/>
                      </a:xfrm>
                      <a:prstGeom prst="rect">
                        <a:avLst/>
                      </a:prstGeom>
                      <a:noFill/>
                    </p:spPr>
                  </p:pic>
                </p:oleObj>
              </mc:Fallback>
            </mc:AlternateContent>
          </a:graphicData>
        </a:graphic>
      </p:graphicFrame>
    </p:spTree>
    <p:extLst>
      <p:ext uri="{BB962C8B-B14F-4D97-AF65-F5344CB8AC3E}">
        <p14:creationId xmlns:p14="http://schemas.microsoft.com/office/powerpoint/2010/main" val="532263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1" y="685800"/>
            <a:ext cx="7970837" cy="798910"/>
          </a:xfrm>
        </p:spPr>
        <p:txBody>
          <a:bodyPr/>
          <a:lstStyle/>
          <a:p>
            <a:r>
              <a:rPr lang="en-US" sz="2800" dirty="0"/>
              <a:t>On UL Target Receive Power</a:t>
            </a:r>
          </a:p>
        </p:txBody>
      </p:sp>
      <p:sp>
        <p:nvSpPr>
          <p:cNvPr id="3" name="Content Placeholder 2"/>
          <p:cNvSpPr>
            <a:spLocks noGrp="1"/>
          </p:cNvSpPr>
          <p:nvPr>
            <p:ph idx="1"/>
          </p:nvPr>
        </p:nvSpPr>
        <p:spPr>
          <a:xfrm>
            <a:off x="696913" y="1555555"/>
            <a:ext cx="7685087" cy="4108224"/>
          </a:xfrm>
        </p:spPr>
        <p:txBody>
          <a:bodyPr/>
          <a:lstStyle/>
          <a:p>
            <a:pPr>
              <a:lnSpc>
                <a:spcPts val="2200"/>
              </a:lnSpc>
              <a:buFont typeface="Arial" panose="020B0604020202020204" pitchFamily="34" charset="0"/>
              <a:buChar char="•"/>
            </a:pPr>
            <a:r>
              <a:rPr lang="en-US" altLang="zh-CN" sz="1400" b="0" dirty="0"/>
              <a:t>For cross BSS Co-BF sounding, it is proposed that the UL target receive power within the BFRP trigger frame is configured for the </a:t>
            </a:r>
            <a:r>
              <a:rPr lang="en-US" altLang="zh-CN" sz="1400" i="1" dirty="0"/>
              <a:t>cross BSS AP </a:t>
            </a:r>
            <a:r>
              <a:rPr lang="en-US" altLang="zh-CN" sz="1400" b="0" dirty="0"/>
              <a:t>but not the associated AP,</a:t>
            </a:r>
          </a:p>
          <a:p>
            <a:pPr marL="457200" lvl="1" indent="0">
              <a:lnSpc>
                <a:spcPts val="1800"/>
              </a:lnSpc>
              <a:spcBef>
                <a:spcPts val="0"/>
              </a:spcBef>
            </a:pPr>
            <a:r>
              <a:rPr lang="en-US" altLang="zh-CN" sz="1200" i="1" kern="0" dirty="0"/>
              <a:t>- The STA would identify the txPow on the indicated UL target receive power, and the PL between the STA and cross BSS AP (it can be achieved or estimated in advance).</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altLang="zh-CN" dirty="0"/>
              <a:t>Jiqing Ni et al., OPPO</a:t>
            </a:r>
          </a:p>
        </p:txBody>
      </p:sp>
      <p:sp>
        <p:nvSpPr>
          <p:cNvPr id="8" name="Date Placeholder 3"/>
          <p:cNvSpPr>
            <a:spLocks noGrp="1"/>
          </p:cNvSpPr>
          <p:nvPr>
            <p:ph type="dt" idx="15"/>
          </p:nvPr>
        </p:nvSpPr>
        <p:spPr>
          <a:xfrm>
            <a:off x="696912" y="333375"/>
            <a:ext cx="2303451" cy="273050"/>
          </a:xfrm>
        </p:spPr>
        <p:txBody>
          <a:bodyPr/>
          <a:lstStyle/>
          <a:p>
            <a:r>
              <a:rPr lang="en-US" altLang="zh-CN" dirty="0"/>
              <a:t>Sep 2025</a:t>
            </a:r>
            <a:endParaRPr lang="en-GB" altLang="zh-CN" dirty="0"/>
          </a:p>
        </p:txBody>
      </p:sp>
      <p:sp>
        <p:nvSpPr>
          <p:cNvPr id="6" name="Rectangle 2">
            <a:extLst>
              <a:ext uri="{FF2B5EF4-FFF2-40B4-BE49-F238E27FC236}">
                <a16:creationId xmlns:a16="http://schemas.microsoft.com/office/drawing/2014/main" id="{C7F44749-5BA0-4580-B8ED-100396568FBE}"/>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10" name="图片 9">
            <a:extLst>
              <a:ext uri="{FF2B5EF4-FFF2-40B4-BE49-F238E27FC236}">
                <a16:creationId xmlns:a16="http://schemas.microsoft.com/office/drawing/2014/main" id="{EBD96490-A200-4E67-B5B2-841DAB298463}"/>
              </a:ext>
            </a:extLst>
          </p:cNvPr>
          <p:cNvPicPr>
            <a:picLocks noChangeAspect="1"/>
          </p:cNvPicPr>
          <p:nvPr/>
        </p:nvPicPr>
        <p:blipFill>
          <a:blip r:embed="rId2"/>
          <a:stretch>
            <a:fillRect/>
          </a:stretch>
        </p:blipFill>
        <p:spPr>
          <a:xfrm>
            <a:off x="954088" y="2965378"/>
            <a:ext cx="6781800" cy="3206822"/>
          </a:xfrm>
          <a:prstGeom prst="rect">
            <a:avLst/>
          </a:prstGeom>
        </p:spPr>
      </p:pic>
    </p:spTree>
    <p:extLst>
      <p:ext uri="{BB962C8B-B14F-4D97-AF65-F5344CB8AC3E}">
        <p14:creationId xmlns:p14="http://schemas.microsoft.com/office/powerpoint/2010/main" val="3608833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4C8132-6EB4-4819-AB22-4D4152D2F2C2}"/>
              </a:ext>
            </a:extLst>
          </p:cNvPr>
          <p:cNvSpPr>
            <a:spLocks noGrp="1"/>
          </p:cNvSpPr>
          <p:nvPr>
            <p:ph type="title"/>
          </p:nvPr>
        </p:nvSpPr>
        <p:spPr/>
        <p:txBody>
          <a:bodyPr/>
          <a:lstStyle/>
          <a:p>
            <a:r>
              <a:rPr lang="en-US" altLang="zh-CN" sz="2800" dirty="0"/>
              <a:t>On UL Target Receive Power</a:t>
            </a:r>
            <a:endParaRPr lang="zh-CN" altLang="en-US" sz="2800" dirty="0"/>
          </a:p>
        </p:txBody>
      </p:sp>
      <p:sp>
        <p:nvSpPr>
          <p:cNvPr id="4" name="灯片编号占位符 3">
            <a:extLst>
              <a:ext uri="{FF2B5EF4-FFF2-40B4-BE49-F238E27FC236}">
                <a16:creationId xmlns:a16="http://schemas.microsoft.com/office/drawing/2014/main" id="{880931C4-4C47-46A4-B820-E1E97123B06F}"/>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页脚占位符 4">
            <a:extLst>
              <a:ext uri="{FF2B5EF4-FFF2-40B4-BE49-F238E27FC236}">
                <a16:creationId xmlns:a16="http://schemas.microsoft.com/office/drawing/2014/main" id="{67770FDD-E540-4E6A-A79E-4806653342A4}"/>
              </a:ext>
            </a:extLst>
          </p:cNvPr>
          <p:cNvSpPr>
            <a:spLocks noGrp="1"/>
          </p:cNvSpPr>
          <p:nvPr>
            <p:ph type="ftr" idx="14"/>
          </p:nvPr>
        </p:nvSpPr>
        <p:spPr/>
        <p:txBody>
          <a:bodyPr/>
          <a:lstStyle/>
          <a:p>
            <a:r>
              <a:rPr lang="en-GB"/>
              <a:t>Jiqing Ni, Oppo</a:t>
            </a:r>
            <a:endParaRPr lang="en-GB" dirty="0"/>
          </a:p>
        </p:txBody>
      </p:sp>
      <p:sp>
        <p:nvSpPr>
          <p:cNvPr id="6" name="日期占位符 5">
            <a:extLst>
              <a:ext uri="{FF2B5EF4-FFF2-40B4-BE49-F238E27FC236}">
                <a16:creationId xmlns:a16="http://schemas.microsoft.com/office/drawing/2014/main" id="{010BE5F1-266D-4C45-9841-8570444F6BE6}"/>
              </a:ext>
            </a:extLst>
          </p:cNvPr>
          <p:cNvSpPr>
            <a:spLocks noGrp="1"/>
          </p:cNvSpPr>
          <p:nvPr>
            <p:ph type="dt" idx="15"/>
          </p:nvPr>
        </p:nvSpPr>
        <p:spPr/>
        <p:txBody>
          <a:bodyPr/>
          <a:lstStyle/>
          <a:p>
            <a:r>
              <a:rPr lang="en-US" altLang="zh-CN"/>
              <a:t>Sep 2025</a:t>
            </a:r>
            <a:endParaRPr lang="en-GB" altLang="zh-CN" dirty="0"/>
          </a:p>
        </p:txBody>
      </p:sp>
      <p:sp>
        <p:nvSpPr>
          <p:cNvPr id="9" name="Content Placeholder 2">
            <a:extLst>
              <a:ext uri="{FF2B5EF4-FFF2-40B4-BE49-F238E27FC236}">
                <a16:creationId xmlns:a16="http://schemas.microsoft.com/office/drawing/2014/main" id="{0BC1CC96-A127-4299-A087-C48D59DEF0E2}"/>
              </a:ext>
            </a:extLst>
          </p:cNvPr>
          <p:cNvSpPr>
            <a:spLocks noGrp="1"/>
          </p:cNvSpPr>
          <p:nvPr>
            <p:ph idx="1"/>
          </p:nvPr>
        </p:nvSpPr>
        <p:spPr>
          <a:xfrm>
            <a:off x="696912" y="1810814"/>
            <a:ext cx="7913688" cy="4108224"/>
          </a:xfrm>
        </p:spPr>
        <p:txBody>
          <a:bodyPr/>
          <a:lstStyle/>
          <a:p>
            <a:pPr>
              <a:lnSpc>
                <a:spcPts val="2200"/>
              </a:lnSpc>
              <a:spcBef>
                <a:spcPts val="300"/>
              </a:spcBef>
              <a:buFont typeface="Arial" panose="020B0604020202020204" pitchFamily="34" charset="0"/>
              <a:buChar char="•"/>
            </a:pPr>
            <a:r>
              <a:rPr lang="en-US" altLang="zh-CN" sz="1600" b="0" dirty="0"/>
              <a:t>For UL target receive power configuration for the cross BSS AP:</a:t>
            </a:r>
          </a:p>
          <a:p>
            <a:pPr marL="628650" lvl="1" indent="-171450">
              <a:lnSpc>
                <a:spcPts val="2200"/>
              </a:lnSpc>
              <a:spcBef>
                <a:spcPts val="0"/>
              </a:spcBef>
              <a:buFontTx/>
              <a:buChar char="-"/>
            </a:pPr>
            <a:r>
              <a:rPr lang="en-US" altLang="zh-CN" sz="1400" i="1" dirty="0"/>
              <a:t>The UL target receiver power is set by the initiating AP by implementation,</a:t>
            </a:r>
          </a:p>
          <a:p>
            <a:pPr marL="628650" lvl="1" indent="-171450">
              <a:lnSpc>
                <a:spcPts val="2200"/>
              </a:lnSpc>
              <a:spcBef>
                <a:spcPts val="0"/>
              </a:spcBef>
              <a:buFontTx/>
              <a:buChar char="-"/>
            </a:pPr>
            <a:r>
              <a:rPr lang="en-US" altLang="zh-CN" sz="1400" b="0" i="1" dirty="0"/>
              <a:t>Or, the </a:t>
            </a:r>
            <a:r>
              <a:rPr lang="en-US" altLang="zh-CN" sz="1400" i="1" dirty="0"/>
              <a:t>UL target receiver power is reported by the response AP in the Co-BF sounding response frame.</a:t>
            </a:r>
            <a:endParaRPr lang="en-US" altLang="zh-CN" sz="1400" b="0" i="1" dirty="0"/>
          </a:p>
        </p:txBody>
      </p:sp>
    </p:spTree>
    <p:extLst>
      <p:ext uri="{BB962C8B-B14F-4D97-AF65-F5344CB8AC3E}">
        <p14:creationId xmlns:p14="http://schemas.microsoft.com/office/powerpoint/2010/main" val="2369569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6AB27C4-2077-478E-A445-DB8A0D1A4B09}"/>
              </a:ext>
            </a:extLst>
          </p:cNvPr>
          <p:cNvSpPr>
            <a:spLocks noGrp="1"/>
          </p:cNvSpPr>
          <p:nvPr>
            <p:ph type="title"/>
          </p:nvPr>
        </p:nvSpPr>
        <p:spPr/>
        <p:txBody>
          <a:bodyPr/>
          <a:lstStyle/>
          <a:p>
            <a:r>
              <a:rPr lang="en-US" altLang="zh-CN" dirty="0"/>
              <a:t>SP1</a:t>
            </a:r>
            <a:endParaRPr lang="zh-CN" altLang="en-US" dirty="0"/>
          </a:p>
        </p:txBody>
      </p:sp>
      <p:sp>
        <p:nvSpPr>
          <p:cNvPr id="4" name="灯片编号占位符 3">
            <a:extLst>
              <a:ext uri="{FF2B5EF4-FFF2-40B4-BE49-F238E27FC236}">
                <a16:creationId xmlns:a16="http://schemas.microsoft.com/office/drawing/2014/main" id="{8E1F7981-70CF-4F4F-9553-8E804130366C}"/>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页脚占位符 4">
            <a:extLst>
              <a:ext uri="{FF2B5EF4-FFF2-40B4-BE49-F238E27FC236}">
                <a16:creationId xmlns:a16="http://schemas.microsoft.com/office/drawing/2014/main" id="{172652DE-0518-4D0A-A47A-84D228227EDA}"/>
              </a:ext>
            </a:extLst>
          </p:cNvPr>
          <p:cNvSpPr>
            <a:spLocks noGrp="1"/>
          </p:cNvSpPr>
          <p:nvPr>
            <p:ph type="ftr" idx="14"/>
          </p:nvPr>
        </p:nvSpPr>
        <p:spPr/>
        <p:txBody>
          <a:bodyPr/>
          <a:lstStyle/>
          <a:p>
            <a:r>
              <a:rPr lang="en-GB" altLang="zh-CN" dirty="0"/>
              <a:t>Jiqing Ni et al., OPPO</a:t>
            </a:r>
          </a:p>
        </p:txBody>
      </p:sp>
      <p:sp>
        <p:nvSpPr>
          <p:cNvPr id="6" name="日期占位符 5">
            <a:extLst>
              <a:ext uri="{FF2B5EF4-FFF2-40B4-BE49-F238E27FC236}">
                <a16:creationId xmlns:a16="http://schemas.microsoft.com/office/drawing/2014/main" id="{8B6EE05E-B8B4-421B-8DB0-2BFDC90A4307}"/>
              </a:ext>
            </a:extLst>
          </p:cNvPr>
          <p:cNvSpPr>
            <a:spLocks noGrp="1"/>
          </p:cNvSpPr>
          <p:nvPr>
            <p:ph type="dt" idx="15"/>
          </p:nvPr>
        </p:nvSpPr>
        <p:spPr/>
        <p:txBody>
          <a:bodyPr/>
          <a:lstStyle/>
          <a:p>
            <a:r>
              <a:rPr lang="en-US" altLang="zh-CN" dirty="0"/>
              <a:t>Sep 2025</a:t>
            </a:r>
            <a:endParaRPr lang="en-GB" altLang="zh-CN" dirty="0"/>
          </a:p>
        </p:txBody>
      </p:sp>
      <p:sp>
        <p:nvSpPr>
          <p:cNvPr id="8" name="内容占位符 7">
            <a:extLst>
              <a:ext uri="{FF2B5EF4-FFF2-40B4-BE49-F238E27FC236}">
                <a16:creationId xmlns:a16="http://schemas.microsoft.com/office/drawing/2014/main" id="{18C951FE-4D16-4CD0-BA39-1F9015998D38}"/>
              </a:ext>
            </a:extLst>
          </p:cNvPr>
          <p:cNvSpPr>
            <a:spLocks noGrp="1"/>
          </p:cNvSpPr>
          <p:nvPr>
            <p:ph idx="1"/>
          </p:nvPr>
        </p:nvSpPr>
        <p:spPr/>
        <p:txBody>
          <a:bodyPr/>
          <a:lstStyle/>
          <a:p>
            <a:pPr lvl="0" defTabSz="914400">
              <a:spcBef>
                <a:spcPct val="20000"/>
              </a:spcBef>
              <a:buClrTx/>
              <a:buSzTx/>
              <a:buFontTx/>
              <a:buChar char="•"/>
            </a:pPr>
            <a:r>
              <a:rPr lang="en-GB" altLang="ko-KR" sz="1600" dirty="0"/>
              <a:t>Do you </a:t>
            </a:r>
            <a:r>
              <a:rPr lang="en-US" altLang="zh-CN" sz="1600" dirty="0">
                <a:solidFill>
                  <a:schemeClr val="tx1"/>
                </a:solidFill>
              </a:rPr>
              <a:t>support</a:t>
            </a:r>
            <a:r>
              <a:rPr lang="en-GB" altLang="ko-KR" sz="1600" dirty="0"/>
              <a:t> adding the following text to the SFD</a:t>
            </a:r>
            <a:r>
              <a:rPr lang="en-GB" altLang="ko-KR" sz="1600" b="0" dirty="0"/>
              <a:t>: </a:t>
            </a:r>
            <a:r>
              <a:rPr lang="en-US" altLang="ko-KR" sz="1600" b="0" dirty="0"/>
              <a:t> </a:t>
            </a:r>
          </a:p>
          <a:p>
            <a:pPr lvl="1">
              <a:lnSpc>
                <a:spcPts val="2200"/>
              </a:lnSpc>
              <a:buFont typeface="Arial" panose="020B0604020202020204" pitchFamily="34" charset="0"/>
              <a:buChar char="•"/>
            </a:pPr>
            <a:r>
              <a:rPr lang="en-US" altLang="zh-CN" sz="1600" b="0" dirty="0"/>
              <a:t>For cross BSS Co-BF sounding, the UL target receive power, within the BFRP trigger frame transmitted by the initiating AP, is configured for the response AP.</a:t>
            </a:r>
          </a:p>
          <a:p>
            <a:pPr lvl="1">
              <a:lnSpc>
                <a:spcPts val="2200"/>
              </a:lnSpc>
              <a:buFont typeface="Arial" panose="020B0604020202020204" pitchFamily="34" charset="0"/>
              <a:buChar char="•"/>
            </a:pPr>
            <a:endParaRPr lang="en-US" altLang="zh-CN" sz="1200" b="0" dirty="0"/>
          </a:p>
        </p:txBody>
      </p:sp>
    </p:spTree>
    <p:extLst>
      <p:ext uri="{BB962C8B-B14F-4D97-AF65-F5344CB8AC3E}">
        <p14:creationId xmlns:p14="http://schemas.microsoft.com/office/powerpoint/2010/main" val="1604318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6AB27C4-2077-478E-A445-DB8A0D1A4B09}"/>
              </a:ext>
            </a:extLst>
          </p:cNvPr>
          <p:cNvSpPr>
            <a:spLocks noGrp="1"/>
          </p:cNvSpPr>
          <p:nvPr>
            <p:ph type="title"/>
          </p:nvPr>
        </p:nvSpPr>
        <p:spPr/>
        <p:txBody>
          <a:bodyPr/>
          <a:lstStyle/>
          <a:p>
            <a:r>
              <a:rPr lang="en-US" altLang="zh-CN" dirty="0"/>
              <a:t>SP2</a:t>
            </a:r>
            <a:endParaRPr lang="zh-CN" altLang="en-US" dirty="0"/>
          </a:p>
        </p:txBody>
      </p:sp>
      <p:sp>
        <p:nvSpPr>
          <p:cNvPr id="4" name="灯片编号占位符 3">
            <a:extLst>
              <a:ext uri="{FF2B5EF4-FFF2-40B4-BE49-F238E27FC236}">
                <a16:creationId xmlns:a16="http://schemas.microsoft.com/office/drawing/2014/main" id="{8E1F7981-70CF-4F4F-9553-8E804130366C}"/>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页脚占位符 4">
            <a:extLst>
              <a:ext uri="{FF2B5EF4-FFF2-40B4-BE49-F238E27FC236}">
                <a16:creationId xmlns:a16="http://schemas.microsoft.com/office/drawing/2014/main" id="{172652DE-0518-4D0A-A47A-84D228227EDA}"/>
              </a:ext>
            </a:extLst>
          </p:cNvPr>
          <p:cNvSpPr>
            <a:spLocks noGrp="1"/>
          </p:cNvSpPr>
          <p:nvPr>
            <p:ph type="ftr" idx="14"/>
          </p:nvPr>
        </p:nvSpPr>
        <p:spPr/>
        <p:txBody>
          <a:bodyPr/>
          <a:lstStyle/>
          <a:p>
            <a:r>
              <a:rPr lang="en-GB" altLang="zh-CN" dirty="0"/>
              <a:t>Jiqing Ni et al., OPPO</a:t>
            </a:r>
          </a:p>
        </p:txBody>
      </p:sp>
      <p:sp>
        <p:nvSpPr>
          <p:cNvPr id="6" name="日期占位符 5">
            <a:extLst>
              <a:ext uri="{FF2B5EF4-FFF2-40B4-BE49-F238E27FC236}">
                <a16:creationId xmlns:a16="http://schemas.microsoft.com/office/drawing/2014/main" id="{8B6EE05E-B8B4-421B-8DB0-2BFDC90A4307}"/>
              </a:ext>
            </a:extLst>
          </p:cNvPr>
          <p:cNvSpPr>
            <a:spLocks noGrp="1"/>
          </p:cNvSpPr>
          <p:nvPr>
            <p:ph type="dt" idx="15"/>
          </p:nvPr>
        </p:nvSpPr>
        <p:spPr/>
        <p:txBody>
          <a:bodyPr/>
          <a:lstStyle/>
          <a:p>
            <a:r>
              <a:rPr lang="en-US" altLang="zh-CN" dirty="0"/>
              <a:t>Sep 2025</a:t>
            </a:r>
            <a:endParaRPr lang="en-GB" altLang="zh-CN" dirty="0"/>
          </a:p>
        </p:txBody>
      </p:sp>
      <p:sp>
        <p:nvSpPr>
          <p:cNvPr id="8" name="内容占位符 7">
            <a:extLst>
              <a:ext uri="{FF2B5EF4-FFF2-40B4-BE49-F238E27FC236}">
                <a16:creationId xmlns:a16="http://schemas.microsoft.com/office/drawing/2014/main" id="{18C951FE-4D16-4CD0-BA39-1F9015998D38}"/>
              </a:ext>
            </a:extLst>
          </p:cNvPr>
          <p:cNvSpPr>
            <a:spLocks noGrp="1"/>
          </p:cNvSpPr>
          <p:nvPr>
            <p:ph idx="1"/>
          </p:nvPr>
        </p:nvSpPr>
        <p:spPr/>
        <p:txBody>
          <a:bodyPr/>
          <a:lstStyle/>
          <a:p>
            <a:pPr lvl="0" defTabSz="914400">
              <a:spcBef>
                <a:spcPct val="20000"/>
              </a:spcBef>
              <a:buClrTx/>
              <a:buSzTx/>
              <a:buFontTx/>
              <a:buChar char="•"/>
            </a:pPr>
            <a:r>
              <a:rPr lang="en-GB" altLang="ko-KR" sz="1600" dirty="0"/>
              <a:t>Do you </a:t>
            </a:r>
            <a:r>
              <a:rPr lang="en-US" altLang="zh-CN" sz="1600" dirty="0">
                <a:solidFill>
                  <a:schemeClr val="tx1"/>
                </a:solidFill>
              </a:rPr>
              <a:t>support</a:t>
            </a:r>
            <a:r>
              <a:rPr lang="en-GB" altLang="ko-KR" sz="1600" dirty="0"/>
              <a:t> adding the following text to the SFD</a:t>
            </a:r>
            <a:r>
              <a:rPr lang="en-GB" altLang="ko-KR" sz="1600" b="0" dirty="0"/>
              <a:t>: </a:t>
            </a:r>
            <a:r>
              <a:rPr lang="en-US" altLang="ko-KR" sz="1600" b="0" dirty="0"/>
              <a:t> </a:t>
            </a:r>
          </a:p>
          <a:p>
            <a:pPr lvl="1">
              <a:lnSpc>
                <a:spcPts val="2200"/>
              </a:lnSpc>
              <a:spcBef>
                <a:spcPts val="300"/>
              </a:spcBef>
              <a:buFont typeface="Arial" panose="020B0604020202020204" pitchFamily="34" charset="0"/>
              <a:buChar char="•"/>
            </a:pPr>
            <a:r>
              <a:rPr lang="en-US" altLang="zh-CN" sz="1600" b="0" dirty="0"/>
              <a:t>For cross BSS Co-BF sounding, the UL target receive power for the response AP</a:t>
            </a:r>
            <a:r>
              <a:rPr lang="en-US" altLang="zh-CN" sz="1600" dirty="0"/>
              <a:t>,</a:t>
            </a:r>
            <a:r>
              <a:rPr lang="en-US" altLang="zh-CN" sz="1600" b="0" dirty="0"/>
              <a:t> is </a:t>
            </a:r>
            <a:r>
              <a:rPr lang="en-US" altLang="zh-CN" sz="1600" dirty="0"/>
              <a:t>determined </a:t>
            </a:r>
          </a:p>
          <a:p>
            <a:pPr lvl="2">
              <a:lnSpc>
                <a:spcPts val="2200"/>
              </a:lnSpc>
              <a:spcBef>
                <a:spcPts val="300"/>
              </a:spcBef>
              <a:buFontTx/>
              <a:buChar char="-"/>
            </a:pPr>
            <a:r>
              <a:rPr lang="en-US" altLang="zh-CN" sz="1400" i="1" dirty="0"/>
              <a:t>by the initiating AP’s implementation,</a:t>
            </a:r>
          </a:p>
          <a:p>
            <a:pPr lvl="2">
              <a:lnSpc>
                <a:spcPts val="2200"/>
              </a:lnSpc>
              <a:spcBef>
                <a:spcPts val="300"/>
              </a:spcBef>
              <a:buFontTx/>
              <a:buChar char="-"/>
            </a:pPr>
            <a:r>
              <a:rPr lang="en-US" altLang="zh-CN" sz="1400" i="1" dirty="0"/>
              <a:t>or, on the UL target receive power reported by the response AP in the Co-BF sounding response frame</a:t>
            </a:r>
            <a:r>
              <a:rPr lang="en-US" altLang="zh-CN" sz="1400" dirty="0"/>
              <a:t>.</a:t>
            </a:r>
          </a:p>
        </p:txBody>
      </p:sp>
    </p:spTree>
    <p:extLst>
      <p:ext uri="{BB962C8B-B14F-4D97-AF65-F5344CB8AC3E}">
        <p14:creationId xmlns:p14="http://schemas.microsoft.com/office/powerpoint/2010/main" val="702419226"/>
      </p:ext>
    </p:extLst>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234928</TotalTime>
  <Words>550</Words>
  <Application>Microsoft Office PowerPoint</Application>
  <PresentationFormat>全屏显示(4:3)</PresentationFormat>
  <Paragraphs>57</Paragraphs>
  <Slides>7</Slides>
  <Notes>1</Notes>
  <HiddenSlides>0</HiddenSlides>
  <MMClips>0</MMClips>
  <ScaleCrop>false</ScaleCrop>
  <HeadingPairs>
    <vt:vector size="8" baseType="variant">
      <vt:variant>
        <vt:lpstr>已用的字体</vt:lpstr>
      </vt:variant>
      <vt:variant>
        <vt:i4>4</vt:i4>
      </vt:variant>
      <vt:variant>
        <vt:lpstr>主题</vt:lpstr>
      </vt:variant>
      <vt:variant>
        <vt:i4>2</vt:i4>
      </vt:variant>
      <vt:variant>
        <vt:lpstr>嵌入 OLE 服务器</vt:lpstr>
      </vt:variant>
      <vt:variant>
        <vt:i4>2</vt:i4>
      </vt:variant>
      <vt:variant>
        <vt:lpstr>幻灯片标题</vt:lpstr>
      </vt:variant>
      <vt:variant>
        <vt:i4>7</vt:i4>
      </vt:variant>
    </vt:vector>
  </HeadingPairs>
  <TitlesOfParts>
    <vt:vector size="15" baseType="lpstr">
      <vt:lpstr>等线</vt:lpstr>
      <vt:lpstr>等线 Light</vt:lpstr>
      <vt:lpstr>Arial</vt:lpstr>
      <vt:lpstr>Times New Roman</vt:lpstr>
      <vt:lpstr>Office Theme</vt:lpstr>
      <vt:lpstr>自定义设计方案</vt:lpstr>
      <vt:lpstr>Document</vt:lpstr>
      <vt:lpstr>Visio</vt:lpstr>
      <vt:lpstr>CSI Report for Cross BSS Co-BF Sounding</vt:lpstr>
      <vt:lpstr>Introduction</vt:lpstr>
      <vt:lpstr>Problem Statement</vt:lpstr>
      <vt:lpstr>On UL Target Receive Power</vt:lpstr>
      <vt:lpstr>On UL Target Receive Power</vt:lpstr>
      <vt:lpstr>SP1</vt:lpstr>
      <vt:lpstr>SP2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TGbe Meeting Agenda</dc:title>
  <dc:creator>shimi.shilo@huawei.com</dc:creator>
  <cp:lastModifiedBy>倪吉庆(JIQING NI)</cp:lastModifiedBy>
  <cp:revision>2957</cp:revision>
  <cp:lastPrinted>1601-01-01T00:00:00Z</cp:lastPrinted>
  <dcterms:created xsi:type="dcterms:W3CDTF">2017-01-26T15:28:16Z</dcterms:created>
  <dcterms:modified xsi:type="dcterms:W3CDTF">2025-09-15T19:36:57Z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1548419121</vt:lpwstr>
  </property>
  <property fmtid="{D5CDD505-2E9C-101B-9397-08002B2CF9AE}" pid="6" name="_2015_ms_pID_725343">
    <vt:lpwstr>(3)4i0UjUmKQOiSMWv0tFysImVKvAL4IwqzvScGjRCGjtipUnz477Rg8CnuLC22sP8QxxHUQQxi
y2R5enBR2rwdzk2wjkoKfF0qI4ZKfc8v/RDEnvjxX/YcWylYfkdzEfUq+/tRQOdcLf3XUMGx
GlEgQXF97YRRrUUlqitaht8pXav83+uq9aSKDFPSMnrEdDigGboOhnkXeGL1WU9qDcje5TH8
ZJkywhSikhqjpka3KE</vt:lpwstr>
  </property>
  <property fmtid="{D5CDD505-2E9C-101B-9397-08002B2CF9AE}" pid="7" name="_2015_ms_pID_7253431">
    <vt:lpwstr>qvQYcCYsBLPjOJAQEgGJEnhS8fcWlD2u5WeFlXAyz8tEkab8TVKWGg
hHKIUBLQKI/xHawbxmTC66r3Hh9xuRjNgQdJSUHGUIiowOFpOZtZ7Ul/M7JOW6cFoF3rqkRl
uSxbbXGhw4hM1P9QdwTyxOSdsBgU/PCrw3XK8O6knzPMmquK9pvDVTByQoltmRaDSK77bmeN
I0my6y6n75ob8lC7vxi7stL7a9KOPNhvSS34</vt:lpwstr>
  </property>
  <property fmtid="{D5CDD505-2E9C-101B-9397-08002B2CF9AE}" pid="8" name="_2015_ms_pID_7253432">
    <vt:lpwstr>FQ==</vt:lpwstr>
  </property>
</Properties>
</file>