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54" r:id="rId3"/>
    <p:sldId id="342" r:id="rId4"/>
    <p:sldId id="343" r:id="rId5"/>
    <p:sldId id="358" r:id="rId6"/>
    <p:sldId id="328" r:id="rId7"/>
    <p:sldId id="347" r:id="rId8"/>
    <p:sldId id="351" r:id="rId9"/>
    <p:sldId id="359" r:id="rId10"/>
    <p:sldId id="357" r:id="rId11"/>
    <p:sldId id="360" r:id="rId12"/>
    <p:sldId id="361" r:id="rId13"/>
    <p:sldId id="362" r:id="rId14"/>
    <p:sldId id="355" r:id="rId15"/>
    <p:sldId id="353" r:id="rId16"/>
    <p:sldId id="344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15" autoAdjust="0"/>
    <p:restoredTop sz="76209" autoAdjust="0"/>
  </p:normalViewPr>
  <p:slideViewPr>
    <p:cSldViewPr snapToGrid="0">
      <p:cViewPr varScale="1">
        <p:scale>
          <a:sx n="63" d="100"/>
          <a:sy n="63" d="100"/>
        </p:scale>
        <p:origin x="1810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208" d="100"/>
          <a:sy n="208" d="100"/>
        </p:scale>
        <p:origin x="-67" y="-41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802.11-25/1617r0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Roya Doostnejad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733800" y="96838"/>
            <a:ext cx="254635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802.11-25/1617r0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366352" y="8985250"/>
            <a:ext cx="1913799" cy="28257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dirty="0"/>
              <a:t>Roya Doostnejad,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802.11-25/1617r0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/>
              <a:t>Roya Doostnejad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sz="1200" b="0" dirty="0">
              <a:highlight>
                <a:srgbClr val="FFFF00"/>
              </a:highlight>
            </a:endParaRP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802.11-25/1617r0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Sept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s-ES"/>
              <a:t>Roya Doostnejad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907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802.11-25/1617r0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Sept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s-ES"/>
              <a:t>Roya Doostnejad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67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802.11-25/1617r0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Sept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s-ES"/>
              <a:t>Roya Doostnejad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08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802.11-25/1617r0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Sept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s-ES"/>
              <a:t>Roya Doostnejad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1411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802.11-25/1617r0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Sept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s-ES"/>
              <a:t>Roya Doostnejad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114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14400" y="297579"/>
            <a:ext cx="7256206" cy="31555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Sept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Roya Doostnejad,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/>
              <a:t>Roya Doostnejad, Ofinno LLC</a:t>
            </a:r>
            <a:endParaRPr lang="en-GB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Roya Doostnejad, Ofinno LLC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Roya Doostnejad, Ofinno LLC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Roya Doostnejad, Ofinno LLC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Roya Doostnejad, Ofinno LLC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Roya Doostnejad, Ofinno LLC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Roya Doostnejad, Ofinno LLC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Roya Doostnejad, Ofinno LLC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2025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dirty="0"/>
              <a:t>Roya Doostnejad,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802.11-25/1617r0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712770" y="487171"/>
            <a:ext cx="10363200" cy="129246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br>
              <a:rPr lang="en-US" dirty="0"/>
            </a:br>
            <a:r>
              <a:rPr lang="en-US" dirty="0"/>
              <a:t>QoS-aware allocation logic in DSO</a:t>
            </a:r>
            <a:br>
              <a:rPr lang="en-US" dirty="0"/>
            </a:b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13983" y="1598613"/>
            <a:ext cx="8534400" cy="564483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2025-09-15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5557491"/>
              </p:ext>
            </p:extLst>
          </p:nvPr>
        </p:nvGraphicFramePr>
        <p:xfrm>
          <a:off x="906463" y="2386013"/>
          <a:ext cx="10429875" cy="344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2514" imgH="3460955" progId="Word.Document.8">
                  <p:embed/>
                </p:oleObj>
              </mc:Choice>
              <mc:Fallback>
                <p:oleObj name="Document" r:id="rId3" imgW="10462514" imgH="346095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6463" y="2386013"/>
                        <a:ext cx="10429875" cy="3441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79B89-94EC-C902-6421-E4521029F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A6CC65-BEE6-9AED-108F-B3E00ABF3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sz="2000" b="0" dirty="0"/>
              <a:t>In this contribution we proposed to develop QoS aware allocation logic in DSO through</a:t>
            </a:r>
            <a:endParaRPr lang="en-US" sz="2000" b="0" i="1" dirty="0"/>
          </a:p>
          <a:p>
            <a:pPr marL="914400" lvl="1" indent="-342900">
              <a:buFont typeface="Courier New" panose="02070309020205020404" pitchFamily="49" charset="0"/>
              <a:buChar char="o"/>
            </a:pPr>
            <a:r>
              <a:rPr lang="en-US" b="1" dirty="0"/>
              <a:t>Enhanced ICF to include TID-to-</a:t>
            </a:r>
            <a:r>
              <a:rPr lang="en-US" b="1" dirty="0" err="1"/>
              <a:t>Subband</a:t>
            </a:r>
            <a:r>
              <a:rPr lang="en-US" b="1" dirty="0"/>
              <a:t> mapping </a:t>
            </a:r>
          </a:p>
          <a:p>
            <a:pPr marL="914400" lvl="1" indent="-342900">
              <a:buFont typeface="Courier New" panose="02070309020205020404" pitchFamily="49" charset="0"/>
              <a:buChar char="o"/>
            </a:pPr>
            <a:r>
              <a:rPr lang="en-US" b="1" dirty="0"/>
              <a:t>Enhanced ICR to provide per-TID feedback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0089F4-9EBA-1D87-9B90-196FACD2893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0E7704-E065-7EBF-B575-5A582A728F9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/>
              <a:t>Roya Doostnejad, Ofinno LLC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F195C64-58D5-661F-B9A2-81BE7604AE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505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3AAD0-98C9-DFC9-B842-A5328EDDA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98159-07EC-C1DB-DEEC-27B7C1C56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Do you support to define an enhanced subtype of ICF for DSO to include               TID-to-</a:t>
            </a:r>
            <a:r>
              <a:rPr lang="en-US" b="0" dirty="0" err="1"/>
              <a:t>Subband</a:t>
            </a:r>
            <a:r>
              <a:rPr lang="en-US" b="0" dirty="0"/>
              <a:t> mapping in user info?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47E324-8D5E-16EA-A270-043A040BE7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176E5-238C-749C-0122-18B75DA859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/>
              <a:t>Roya Doostnejad, Ofinno LLC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A520C28-A66B-CE2C-D929-8A6A220A8F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97209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A67AC2-F6B3-9BD1-18EC-D33E05890F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C7553-8990-66D6-3F22-2F2DE8AE0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6323B-7E5A-2EF4-B487-7B8517E3E5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73682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Do you support to define an enhanced ICR for DSO to provide per-TID feedback 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AFBA7C-CC2F-7E41-3108-E199BFAD7A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4487E-7D3C-F57E-9075-3BDFBE7897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/>
              <a:t>Roya Doostnejad, Ofinno LLC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B910F90-4EB0-5924-DE66-8B0AA72D5F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9199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CF381-45FB-F9CA-455F-D16A6B269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A0781-4315-863D-B261-A22B6C991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b="0" dirty="0">
                <a:solidFill>
                  <a:srgbClr val="222222"/>
                </a:solidFill>
                <a:highlight>
                  <a:srgbClr val="FFFFFF"/>
                </a:highlight>
              </a:rPr>
              <a:t>[1] IEEE802.11bn Draft 1.0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249055-CCFA-91C7-0CD5-05B5BD3C0D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F22B4B-7F76-27B0-3AC8-EB1BFAA62AB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/>
              <a:t>Roya Doostnejad, Ofinno LLC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2EA3D3-AD1B-B8CE-7C61-03F4049028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03581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59F2AB-6755-B3BE-5A3E-A2E9E58EE1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59F9EB-AB55-4889-BA9C-5535BC45A4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2025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1FCDB0-1C73-5610-67AB-BEF47C294EA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/>
              <a:t>Roya Doostnejad, Ofinno LLC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0C9BBB-CE5A-FE41-A3EF-996FDF1116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8743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A3A1E-16B6-A9F4-5CF3-35E83958F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716278"/>
          </a:xfrm>
        </p:spPr>
        <p:txBody>
          <a:bodyPr/>
          <a:lstStyle/>
          <a:p>
            <a:r>
              <a:rPr lang="en-US" sz="2800" dirty="0"/>
              <a:t>DSO QoS Logic – STA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B57FB-D007-7C27-240B-DF24B65539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402081"/>
            <a:ext cx="10677831" cy="507333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QoS awareness at the STA helps (DL):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/>
              <a:t>Power Management Optimization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/>
              <a:t>Receive Buffer and Processing Prioritization (allocate buffer space and prioritize processing based on the QoS level)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/>
              <a:t>Application Layer coordination </a:t>
            </a: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QoS awareness at the STA helps (UL):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b="0" dirty="0"/>
              <a:t>STA Behavior Optimization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400" b="0" dirty="0"/>
              <a:t>MAC Layer Preparation: The STA can prepare the correct traffic queue (based on TID) for transmission.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400" b="0" dirty="0"/>
              <a:t>Frame Aggregation Strategy: For </a:t>
            </a:r>
            <a:r>
              <a:rPr lang="en-US" sz="1400" dirty="0"/>
              <a:t>HT</a:t>
            </a:r>
            <a:r>
              <a:rPr lang="en-US" sz="1400" b="0" dirty="0"/>
              <a:t> traffic, the STA may aggregate more frames; for </a:t>
            </a:r>
            <a:r>
              <a:rPr lang="en-US" sz="1400" dirty="0"/>
              <a:t>LL</a:t>
            </a:r>
            <a:r>
              <a:rPr lang="en-US" sz="1400" b="0" dirty="0"/>
              <a:t>, it may send smaller, faster frames.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400" b="0" dirty="0"/>
              <a:t>Power Control: The STA can adjust transmit power based on the reliability or latency needs.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b="0" dirty="0"/>
              <a:t>The AP can assign </a:t>
            </a:r>
            <a:r>
              <a:rPr lang="en-US" sz="1600" b="0" dirty="0" err="1"/>
              <a:t>subbands</a:t>
            </a:r>
            <a:r>
              <a:rPr lang="en-US" sz="1600" b="0" dirty="0"/>
              <a:t> based on the QoS needs: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400" dirty="0"/>
              <a:t>Low-interference </a:t>
            </a:r>
            <a:r>
              <a:rPr lang="en-US" sz="1400" dirty="0" err="1"/>
              <a:t>subbands</a:t>
            </a:r>
            <a:r>
              <a:rPr lang="en-US" sz="1400" dirty="0"/>
              <a:t> for voice,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400" dirty="0"/>
              <a:t>Wider </a:t>
            </a:r>
            <a:r>
              <a:rPr lang="en-US" sz="1400" dirty="0" err="1"/>
              <a:t>subbands</a:t>
            </a:r>
            <a:r>
              <a:rPr lang="en-US" sz="1400" dirty="0"/>
              <a:t> for video,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400" dirty="0"/>
              <a:t>Less congested </a:t>
            </a:r>
            <a:r>
              <a:rPr lang="en-US" sz="1400" dirty="0" err="1"/>
              <a:t>subbands</a:t>
            </a:r>
            <a:r>
              <a:rPr lang="en-US" sz="1400" dirty="0"/>
              <a:t> for reliable control traffic.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b="0" dirty="0"/>
              <a:t>Cross-layer Optimization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>
              <a:buFont typeface="Arial" panose="020B0604020202020204" pitchFamily="34" charset="0"/>
              <a:buChar char="•"/>
            </a:pPr>
            <a:endParaRPr lang="en-US" sz="1200" b="0" dirty="0"/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66A84A-845A-ADA2-F09A-265B8BCC2D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3A4394-F15B-F317-2824-B03F3A12E1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/>
              <a:t>Roya Doostnejad, Ofinno LLC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4E842E3-39A9-6782-4B9B-FE53FD2952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3047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24926-A651-3601-2A07-2EA17AFCF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755922"/>
          </a:xfrm>
        </p:spPr>
        <p:txBody>
          <a:bodyPr/>
          <a:lstStyle/>
          <a:p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Use Cases for Enhanced QoS-Aware DSO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AF650-F4E5-DB5E-A57A-18B98B046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21101"/>
            <a:ext cx="10361084" cy="4954313"/>
          </a:xfrm>
        </p:spPr>
        <p:txBody>
          <a:bodyPr/>
          <a:lstStyle/>
          <a:p>
            <a:r>
              <a:rPr lang="en-US" sz="1600" dirty="0"/>
              <a:t>Uplink (UL) Use Cases:</a:t>
            </a: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Industrial IoT Sensor Data Uploads:</a:t>
            </a:r>
            <a:r>
              <a:rPr lang="en-US" sz="1600" b="0" dirty="0"/>
              <a:t> In smart factories and industrial environments, sensors generate low-latency data related to machine status, environmental conditions, and control signals.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Augmented Reality (AR)/Virtual Reality (VR) Interactive Feedback:</a:t>
            </a:r>
            <a:r>
              <a:rPr lang="en-US" sz="1600" b="0" dirty="0"/>
              <a:t> Immersive AR/VR applications are highly      sensitive to latency, particularly for user input such as head movements, hand gestures, and voice commands.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Automotive V2X Communications (Uplink Telemetry/Sensor Fusion):</a:t>
            </a:r>
            <a:r>
              <a:rPr lang="en-US" sz="1600" b="0" dirty="0"/>
              <a:t> In the context of autonomous vehicles, the   UL of real-time sensor data and telemetry for cooperative perception and collision avoidance is mission-critical. </a:t>
            </a:r>
          </a:p>
          <a:p>
            <a:endParaRPr lang="en-US" sz="800" dirty="0"/>
          </a:p>
          <a:p>
            <a:r>
              <a:rPr lang="en-US" sz="1600" dirty="0"/>
              <a:t>Downlink (DL) Use Cases:</a:t>
            </a: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Remote Surgery/Telemedicine:</a:t>
            </a:r>
            <a:r>
              <a:rPr lang="en-US" sz="1600" b="0" dirty="0"/>
              <a:t> Critical medical applications, necessitate ultra-reliable, low-latency downlink for high-definition video feeds, feedback, and control signals.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Cloud Gaming/High-Definition Video Streaming:</a:t>
            </a:r>
            <a:r>
              <a:rPr lang="en-US" sz="1600" b="0" dirty="0"/>
              <a:t> For high-definition video streaming, consistent throughput is key   to avoiding buffering and ensuring a smooth viewing experience.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Automated Guided Vehicles (AGVs) in Warehouses:</a:t>
            </a:r>
            <a:r>
              <a:rPr lang="en-US" sz="1600" b="0" dirty="0"/>
              <a:t> AGVs and other autonomous robots in industrial settings rely    on real-time DL commands for precise navigation, task execution, and coordination.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AR/VR Content Delivery:</a:t>
            </a:r>
            <a:r>
              <a:rPr lang="en-US" sz="1600" b="0" dirty="0"/>
              <a:t> Delivering high-resolution augmented reality and virtual reality content requires significant and consistent downlink throughput to render complex virtual environments smoothly.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0C33B2-FD54-EC14-986E-50EC90E892B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FA6A1-EC79-8E1B-D8D5-62EB189281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/>
              <a:t>Roya Doostnejad, Ofinno LLC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9DDC334-FAFE-CEBA-F617-B9CE2A36781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036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7C0C2-F72E-450D-0991-EF0BA2D1E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677690"/>
          </a:xfrm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2A4D3-D2F9-F0F6-41B9-47A193385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363491"/>
            <a:ext cx="10475383" cy="3730923"/>
          </a:xfrm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800" b="0" dirty="0"/>
              <a:t>This contribution proposes enhancements to the DSO framework to enable efficient QoS differentiation.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800" b="0" dirty="0"/>
              <a:t>By introducing TID-to-</a:t>
            </a:r>
            <a:r>
              <a:rPr lang="en-US" sz="1800" b="0" dirty="0" err="1"/>
              <a:t>subband</a:t>
            </a:r>
            <a:r>
              <a:rPr lang="en-US" sz="1800" b="0" dirty="0"/>
              <a:t> mapping, it enables per-flow traffic control based on traffic requirements.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800" b="0" dirty="0"/>
              <a:t>An extended ICF/ICR is proposed to signal TID assignments and QoS metrics across </a:t>
            </a:r>
            <a:r>
              <a:rPr lang="en-US" sz="1800" b="0" dirty="0" err="1"/>
              <a:t>subbands</a:t>
            </a:r>
            <a:r>
              <a:rPr lang="en-US" sz="1800" b="0" dirty="0"/>
              <a:t>.</a:t>
            </a:r>
          </a:p>
          <a:p>
            <a:pPr marL="0" indent="0" algn="just"/>
            <a:endParaRPr lang="en-US" sz="1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A6B8CD-0692-6482-6EB3-53AEB59420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8AED7-EBCC-B3A6-A846-01400E55D80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/>
              <a:t>Roya Doostnejad, Ofinno LLC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4AEAF2B-8A3B-5771-9275-EACA88227D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7524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AF8DA-E008-A4A9-8061-DD412C82F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44525"/>
            <a:ext cx="10361084" cy="767326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F9712-CCD6-5EF4-3188-5A585E0D12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827" y="1592826"/>
            <a:ext cx="11254876" cy="48825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DSO enables dynamic, per-TXOP, allocation of </a:t>
            </a:r>
            <a:r>
              <a:rPr lang="en-US" sz="2000" b="0" dirty="0" err="1"/>
              <a:t>subbands</a:t>
            </a:r>
            <a:r>
              <a:rPr lang="en-US" sz="2000" b="0" dirty="0"/>
              <a:t> for improved utilization of AP’s bandwidth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An AP sends an Initial Control Frame (ICF) to trigger a non-AP STA to switch </a:t>
            </a:r>
            <a:r>
              <a:rPr lang="en-US" sz="2000" b="0" dirty="0" err="1"/>
              <a:t>subbands</a:t>
            </a:r>
            <a:r>
              <a:rPr lang="en-US" sz="2000" b="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non-AP STA transitions to the DSO sub-band indicated in the ICF, and transmits a response (ICR)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Thereafter, the non-AP STA and AP can perform frame exchanges on the DSO sub-band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baseline DSO treats each non-AP STA’s </a:t>
            </a:r>
            <a:r>
              <a:rPr lang="en-US" sz="2000" dirty="0">
                <a:solidFill>
                  <a:schemeClr val="tx1"/>
                </a:solidFill>
              </a:rPr>
              <a:t>traffic</a:t>
            </a:r>
            <a:r>
              <a:rPr lang="en-US" sz="2000" dirty="0"/>
              <a:t> uniformly and lacks flow-awareness.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existing signaling mechanisms primarily focus on facilitating the </a:t>
            </a:r>
            <a:r>
              <a:rPr lang="en-US" sz="2000" b="0" i="1" dirty="0" err="1"/>
              <a:t>subband</a:t>
            </a:r>
            <a:r>
              <a:rPr lang="en-US" sz="2000" b="0" i="1" dirty="0"/>
              <a:t> switch</a:t>
            </a:r>
            <a:r>
              <a:rPr lang="en-US" sz="2000" b="0" dirty="0"/>
              <a:t> itself.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Signaling QoS within ICF/ICR enable AP/ STA to make QoS-aware decisions.</a:t>
            </a:r>
          </a:p>
          <a:p>
            <a:pPr marL="0" indent="0"/>
            <a:endParaRPr lang="en-US" sz="2000" b="0" dirty="0"/>
          </a:p>
          <a:p>
            <a:br>
              <a:rPr lang="en-US" sz="2000" b="0" dirty="0"/>
            </a:br>
            <a:br>
              <a:rPr lang="en-US" sz="2000" b="0" dirty="0"/>
            </a:b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CC791C-F365-697F-CA73-04145C8753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F70909-DE5E-62E2-6004-A0E6175AC3C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/>
              <a:t>Roya Doostnejad, Ofinno LLC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3F2F253-FACF-9366-F5C9-E5D8E7AFD3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2383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27701-12DB-1378-C35C-40471805C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53968"/>
          </a:xfrm>
        </p:spPr>
        <p:txBody>
          <a:bodyPr/>
          <a:lstStyle/>
          <a:p>
            <a:br>
              <a:rPr lang="en-US" sz="2400" dirty="0"/>
            </a:br>
            <a:r>
              <a:rPr lang="en-US" sz="2400" dirty="0"/>
              <a:t>Need for Additional QoS Indicators in ICF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E18043-CB36-256A-44FD-C2CDF112D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175" y="1368213"/>
            <a:ext cx="11463690" cy="5043807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sz="1900" b="0" dirty="0"/>
              <a:t>DSO currently handles the </a:t>
            </a:r>
            <a:r>
              <a:rPr lang="en-US" sz="1900" b="0" dirty="0" err="1"/>
              <a:t>subband</a:t>
            </a:r>
            <a:r>
              <a:rPr lang="en-US" sz="1900" b="0" dirty="0"/>
              <a:t> switching with ICF/ICR but does not directly map QoS flows to </a:t>
            </a:r>
            <a:r>
              <a:rPr lang="en-US" sz="1900" b="0" dirty="0" err="1"/>
              <a:t>subbands</a:t>
            </a:r>
            <a:r>
              <a:rPr lang="en-US" sz="1900" b="0" dirty="0"/>
              <a:t>.</a:t>
            </a:r>
          </a:p>
          <a:p>
            <a:pPr marL="5715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 DSO framework does not provide granular QoS management for diverse traffic types at the </a:t>
            </a:r>
            <a:r>
              <a:rPr lang="en-US" sz="1800" dirty="0" err="1"/>
              <a:t>subband</a:t>
            </a:r>
            <a:r>
              <a:rPr lang="en-US" sz="1800" dirty="0"/>
              <a:t> level.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MLO allows some separation of traffic by link (via advertised TID-to-link mapping)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This is essentially a static configuration and cannot adapt dynamically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There is no dynamic per-packet or per-TXOP operation based on instantaneous QoS needs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3575FA-14E6-8391-BBEE-A5D69560C0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3F638A-098A-A8EF-8ED6-4BD88C983A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/>
              <a:t>Roya Doostnejad, Ofinno LLC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3F4A2C-B95A-613B-B13D-F75BAFB9A4D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919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9F398-5D8F-FEEC-DC62-6EFE61670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809785"/>
          </a:xfrm>
        </p:spPr>
        <p:txBody>
          <a:bodyPr/>
          <a:lstStyle/>
          <a:p>
            <a:r>
              <a:rPr lang="en-US" sz="2800" dirty="0"/>
              <a:t>Need for Additional QoS Indicators in ICF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0D2E44-4BD4-BDA4-54EA-A522F1084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042" y="1441342"/>
            <a:ext cx="11098944" cy="473085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Example:</a:t>
            </a:r>
            <a:r>
              <a:rPr lang="en-US" dirty="0"/>
              <a:t>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b="0" dirty="0"/>
              <a:t>QoS –Data: [TID&gt; = 4]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b="0" dirty="0"/>
              <a:t>Non-QoS Data: [TID &lt; 4  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6B8520-E1C9-0A7C-AAB9-5A92AE2A60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753AB-0315-00A5-F660-8EDC3F6FBC5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/>
              <a:t>Roya Doostnejad, Ofinno LLC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9F4BFD0-0968-AFDE-4B52-FA9CA6F5CBC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2025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C5F3C0B-B829-5EE3-3A86-9ED01F55D4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699" y="2790453"/>
            <a:ext cx="3649593" cy="3533353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C64BAE4-992F-A6A2-3A62-503C145132A6}"/>
              </a:ext>
            </a:extLst>
          </p:cNvPr>
          <p:cNvCxnSpPr/>
          <p:nvPr/>
        </p:nvCxnSpPr>
        <p:spPr bwMode="auto">
          <a:xfrm>
            <a:off x="4378271" y="4401518"/>
            <a:ext cx="74672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7C6CC667-9DB6-1968-DA5B-AED9317554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3497" y="2605555"/>
            <a:ext cx="6290489" cy="3718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528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40ED8-B6C2-3030-9BD1-D1246AE33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644309"/>
          </a:xfrm>
        </p:spPr>
        <p:txBody>
          <a:bodyPr/>
          <a:lstStyle/>
          <a:p>
            <a:r>
              <a:rPr lang="en-US" dirty="0"/>
              <a:t>Proposed Solution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57689-6E79-F042-538F-B35B76D77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472339"/>
            <a:ext cx="10848814" cy="5003076"/>
          </a:xfrm>
        </p:spPr>
        <p:txBody>
          <a:bodyPr/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sz="2000" dirty="0"/>
              <a:t>Develop QoS aware allocation logic in DSO</a:t>
            </a:r>
            <a:endParaRPr lang="en-US" sz="2000" i="1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1700" dirty="0"/>
              <a:t>Extend Initial Control Frame (ICF) to include: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1700" b="1" dirty="0"/>
              <a:t>The addition of 3-4 bits for TID-to-</a:t>
            </a:r>
            <a:r>
              <a:rPr lang="en-US" sz="1700" b="1" dirty="0" err="1"/>
              <a:t>subband</a:t>
            </a:r>
            <a:r>
              <a:rPr lang="en-US" sz="1700" b="1" dirty="0"/>
              <a:t> mapping within the ICF, [User Query].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1700" dirty="0"/>
              <a:t>Mapping QoS sensitive flows (latency/ reliability‐critical) to dedicated </a:t>
            </a:r>
            <a:r>
              <a:rPr lang="en-US" sz="1700" dirty="0" err="1"/>
              <a:t>subbands</a:t>
            </a:r>
            <a:endParaRPr lang="en-US" sz="17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1700" dirty="0" err="1"/>
              <a:t>Subbands</a:t>
            </a:r>
            <a:r>
              <a:rPr lang="en-US" sz="1700" dirty="0"/>
              <a:t> can be dynamically reconfigured each TXOP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1700" dirty="0"/>
              <a:t>The AP may explicitly signal which TID are intended to utilize the dynamically allocated </a:t>
            </a:r>
            <a:r>
              <a:rPr lang="en-US" sz="1700" dirty="0" err="1"/>
              <a:t>subband</a:t>
            </a:r>
            <a:r>
              <a:rPr lang="en-US" sz="1700" dirty="0"/>
              <a:t>.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DEFEA8-B2AD-7114-7634-C2C2CAFF57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8C422D-2F7B-BC9F-C653-8352A5F990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/>
              <a:t>Roya Doostnejad, Ofinno LLC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89C73E-F820-B9ED-AA53-D7E94A9727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2025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E0B92A5-4570-FB0D-92CE-00DF1950C02E}"/>
              </a:ext>
            </a:extLst>
          </p:cNvPr>
          <p:cNvGrpSpPr/>
          <p:nvPr/>
        </p:nvGrpSpPr>
        <p:grpSpPr>
          <a:xfrm>
            <a:off x="1458523" y="4212332"/>
            <a:ext cx="6735602" cy="1564199"/>
            <a:chOff x="2062957" y="3804800"/>
            <a:chExt cx="6735602" cy="1564199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DFF90E1D-FDAB-B45E-3201-8861982917D8}"/>
                </a:ext>
              </a:extLst>
            </p:cNvPr>
            <p:cNvGrpSpPr/>
            <p:nvPr/>
          </p:nvGrpSpPr>
          <p:grpSpPr>
            <a:xfrm>
              <a:off x="2062957" y="3804800"/>
              <a:ext cx="6735602" cy="524925"/>
              <a:chOff x="1988451" y="3167058"/>
              <a:chExt cx="6735602" cy="524925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732FB39D-E66B-9205-C46D-6BFAE3D50727}"/>
                  </a:ext>
                </a:extLst>
              </p:cNvPr>
              <p:cNvSpPr/>
              <p:nvPr/>
            </p:nvSpPr>
            <p:spPr>
              <a:xfrm>
                <a:off x="1988451" y="3167058"/>
                <a:ext cx="1025423" cy="523875"/>
              </a:xfrm>
              <a:prstGeom prst="rect">
                <a:avLst/>
              </a:prstGeom>
              <a:solidFill>
                <a:srgbClr val="4472C4"/>
              </a:solidFill>
              <a:ln w="12700" cap="flat" cmpd="sng" algn="ctr">
                <a:solidFill>
                  <a:srgbClr val="4472C4">
                    <a:shade val="1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>
                <a:defPPr>
                  <a:defRPr lang="en-GB"/>
                </a:defPPr>
                <a:lvl1pPr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1pPr>
                <a:lvl2pPr marL="742950" indent="-28575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2pPr>
                <a:lvl3pPr marL="11430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3pPr>
                <a:lvl4pPr marL="16002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4pPr>
                <a:lvl5pPr marL="20574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Common Info</a:t>
                </a: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D148D53A-462B-7C0E-E2B6-3B64AC08465F}"/>
                  </a:ext>
                </a:extLst>
              </p:cNvPr>
              <p:cNvSpPr/>
              <p:nvPr/>
            </p:nvSpPr>
            <p:spPr>
              <a:xfrm>
                <a:off x="3011961" y="3167058"/>
                <a:ext cx="759358" cy="523875"/>
              </a:xfrm>
              <a:prstGeom prst="rect">
                <a:avLst/>
              </a:prstGeom>
              <a:solidFill>
                <a:srgbClr val="4472C4"/>
              </a:solidFill>
              <a:ln w="12700" cap="flat" cmpd="sng" algn="ctr">
                <a:solidFill>
                  <a:srgbClr val="4472C4">
                    <a:shade val="1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>
                <a:defPPr>
                  <a:defRPr lang="en-GB"/>
                </a:defPPr>
                <a:lvl1pPr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1pPr>
                <a:lvl2pPr marL="742950" indent="-28575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2pPr>
                <a:lvl3pPr marL="11430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3pPr>
                <a:lvl4pPr marL="16002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4pPr>
                <a:lvl5pPr marL="20574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Duration</a:t>
                </a: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A2096F57-9B55-54D7-99A9-096BAB8ACAC8}"/>
                  </a:ext>
                </a:extLst>
              </p:cNvPr>
              <p:cNvSpPr/>
              <p:nvPr/>
            </p:nvSpPr>
            <p:spPr>
              <a:xfrm>
                <a:off x="3710513" y="3168108"/>
                <a:ext cx="620715" cy="523875"/>
              </a:xfrm>
              <a:prstGeom prst="rect">
                <a:avLst/>
              </a:prstGeom>
              <a:solidFill>
                <a:srgbClr val="4472C4"/>
              </a:solidFill>
              <a:ln w="12700" cap="flat" cmpd="sng" algn="ctr">
                <a:solidFill>
                  <a:srgbClr val="4472C4">
                    <a:shade val="1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>
                <a:defPPr>
                  <a:defRPr lang="en-GB"/>
                </a:defPPr>
                <a:lvl1pPr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1pPr>
                <a:lvl2pPr marL="742950" indent="-28575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2pPr>
                <a:lvl3pPr marL="11430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3pPr>
                <a:lvl4pPr marL="16002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4pPr>
                <a:lvl5pPr marL="20574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RA/TA</a:t>
                </a: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44896E4C-7A98-7807-69A5-09AAA2A94846}"/>
                  </a:ext>
                </a:extLst>
              </p:cNvPr>
              <p:cNvSpPr/>
              <p:nvPr/>
            </p:nvSpPr>
            <p:spPr>
              <a:xfrm>
                <a:off x="6038055" y="3167061"/>
                <a:ext cx="476248" cy="523875"/>
              </a:xfrm>
              <a:prstGeom prst="rect">
                <a:avLst/>
              </a:prstGeom>
              <a:solidFill>
                <a:srgbClr val="4472C4"/>
              </a:solidFill>
              <a:ln w="12700" cap="flat" cmpd="sng" algn="ctr">
                <a:solidFill>
                  <a:srgbClr val="4472C4">
                    <a:shade val="1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>
                <a:defPPr>
                  <a:defRPr lang="en-GB"/>
                </a:defPPr>
                <a:lvl1pPr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1pPr>
                <a:lvl2pPr marL="742950" indent="-28575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2pPr>
                <a:lvl3pPr marL="11430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3pPr>
                <a:lvl4pPr marL="16002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4pPr>
                <a:lvl5pPr marL="20574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…</a:t>
                </a: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24E40F3-95E2-8E52-F6AF-9195284E8CE9}"/>
                  </a:ext>
                </a:extLst>
              </p:cNvPr>
              <p:cNvSpPr/>
              <p:nvPr/>
            </p:nvSpPr>
            <p:spPr>
              <a:xfrm>
                <a:off x="6514303" y="3167063"/>
                <a:ext cx="746710" cy="523875"/>
              </a:xfrm>
              <a:prstGeom prst="rect">
                <a:avLst/>
              </a:prstGeom>
              <a:solidFill>
                <a:srgbClr val="4472C4"/>
              </a:solidFill>
              <a:ln w="12700" cap="flat" cmpd="sng" algn="ctr">
                <a:solidFill>
                  <a:srgbClr val="4472C4">
                    <a:shade val="1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>
                <a:defPPr>
                  <a:defRPr lang="en-GB"/>
                </a:defPPr>
                <a:lvl1pPr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1pPr>
                <a:lvl2pPr marL="742950" indent="-28575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2pPr>
                <a:lvl3pPr marL="11430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3pPr>
                <a:lvl4pPr marL="16002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4pPr>
                <a:lvl5pPr marL="20574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User Info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100" kern="0" dirty="0">
                    <a:solidFill>
                      <a:prstClr val="white"/>
                    </a:solidFill>
                    <a:latin typeface="Calibri" panose="020F0502020204030204"/>
                    <a:ea typeface="+mn-ea"/>
                  </a:rPr>
                  <a:t>#N</a:t>
                </a:r>
                <a:endPara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9B0987A5-656E-E66F-5CBF-8B4977BAD19F}"/>
                  </a:ext>
                </a:extLst>
              </p:cNvPr>
              <p:cNvSpPr/>
              <p:nvPr/>
            </p:nvSpPr>
            <p:spPr>
              <a:xfrm>
                <a:off x="7261013" y="3167063"/>
                <a:ext cx="842326" cy="523875"/>
              </a:xfrm>
              <a:prstGeom prst="rect">
                <a:avLst/>
              </a:prstGeom>
              <a:solidFill>
                <a:srgbClr val="4472C4"/>
              </a:solidFill>
              <a:ln w="12700" cap="flat" cmpd="sng" algn="ctr">
                <a:solidFill>
                  <a:srgbClr val="4472C4">
                    <a:shade val="1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>
                <a:defPPr>
                  <a:defRPr lang="en-GB"/>
                </a:defPPr>
                <a:lvl1pPr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1pPr>
                <a:lvl2pPr marL="742950" indent="-28575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2pPr>
                <a:lvl3pPr marL="11430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3pPr>
                <a:lvl4pPr marL="16002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4pPr>
                <a:lvl5pPr marL="20574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Padding</a:t>
                </a: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1EDAAD75-6688-1625-9661-3AABD1C4EDCF}"/>
                  </a:ext>
                </a:extLst>
              </p:cNvPr>
              <p:cNvSpPr/>
              <p:nvPr/>
            </p:nvSpPr>
            <p:spPr>
              <a:xfrm>
                <a:off x="8103339" y="3167063"/>
                <a:ext cx="620714" cy="523875"/>
              </a:xfrm>
              <a:prstGeom prst="rect">
                <a:avLst/>
              </a:prstGeom>
              <a:solidFill>
                <a:srgbClr val="4472C4"/>
              </a:solidFill>
              <a:ln w="12700" cap="flat" cmpd="sng" algn="ctr">
                <a:solidFill>
                  <a:srgbClr val="4472C4">
                    <a:shade val="1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>
                <a:defPPr>
                  <a:defRPr lang="en-GB"/>
                </a:defPPr>
                <a:lvl1pPr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1pPr>
                <a:lvl2pPr marL="742950" indent="-28575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2pPr>
                <a:lvl3pPr marL="11430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3pPr>
                <a:lvl4pPr marL="16002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4pPr>
                <a:lvl5pPr marL="20574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FCS</a:t>
                </a: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2CAE3D6C-E23C-E010-A6D4-FD9D46A19115}"/>
                  </a:ext>
                </a:extLst>
              </p:cNvPr>
              <p:cNvSpPr/>
              <p:nvPr/>
            </p:nvSpPr>
            <p:spPr>
              <a:xfrm>
                <a:off x="5299549" y="3167060"/>
                <a:ext cx="727077" cy="523875"/>
              </a:xfrm>
              <a:prstGeom prst="rect">
                <a:avLst/>
              </a:prstGeom>
              <a:solidFill>
                <a:srgbClr val="4472C4"/>
              </a:solidFill>
              <a:ln w="12700" cap="flat" cmpd="sng" algn="ctr">
                <a:solidFill>
                  <a:srgbClr val="4472C4">
                    <a:shade val="1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>
                <a:defPPr>
                  <a:defRPr lang="en-GB"/>
                </a:defPPr>
                <a:lvl1pPr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1pPr>
                <a:lvl2pPr marL="742950" indent="-28575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2pPr>
                <a:lvl3pPr marL="11430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3pPr>
                <a:lvl4pPr marL="16002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4pPr>
                <a:lvl5pPr marL="20574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100" kern="0" dirty="0">
                    <a:solidFill>
                      <a:prstClr val="white"/>
                    </a:solidFill>
                    <a:latin typeface="Calibri" panose="020F0502020204030204"/>
                  </a:rPr>
                  <a:t>User Info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100" kern="0" dirty="0">
                    <a:solidFill>
                      <a:prstClr val="white"/>
                    </a:solidFill>
                    <a:latin typeface="Calibri" panose="020F0502020204030204"/>
                  </a:rPr>
                  <a:t>#1</a:t>
                </a: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A7185B20-F3E1-92F4-7B59-C8F085515A9C}"/>
                  </a:ext>
                </a:extLst>
              </p:cNvPr>
              <p:cNvSpPr/>
              <p:nvPr/>
            </p:nvSpPr>
            <p:spPr>
              <a:xfrm>
                <a:off x="4328766" y="3167058"/>
                <a:ext cx="531320" cy="523875"/>
              </a:xfrm>
              <a:prstGeom prst="rect">
                <a:avLst/>
              </a:prstGeom>
              <a:solidFill>
                <a:srgbClr val="4472C4"/>
              </a:solidFill>
              <a:ln w="12700" cap="flat" cmpd="sng" algn="ctr">
                <a:solidFill>
                  <a:srgbClr val="4472C4">
                    <a:shade val="1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>
                <a:defPPr>
                  <a:defRPr lang="en-GB"/>
                </a:defPPr>
                <a:lvl1pPr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1pPr>
                <a:lvl2pPr marL="742950" indent="-28575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2pPr>
                <a:lvl3pPr marL="11430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3pPr>
                <a:lvl4pPr marL="16002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4pPr>
                <a:lvl5pPr marL="20574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100" kern="0" dirty="0">
                    <a:solidFill>
                      <a:prstClr val="white"/>
                    </a:solidFill>
                    <a:latin typeface="Calibri" panose="020F0502020204030204"/>
                    <a:ea typeface="+mn-ea"/>
                  </a:rPr>
                  <a:t>BSSID</a:t>
                </a:r>
                <a:endPara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1710E823-C260-C9A6-521D-3A1579A69222}"/>
                  </a:ext>
                </a:extLst>
              </p:cNvPr>
              <p:cNvSpPr/>
              <p:nvPr/>
            </p:nvSpPr>
            <p:spPr>
              <a:xfrm>
                <a:off x="4871515" y="3167058"/>
                <a:ext cx="441180" cy="523875"/>
              </a:xfrm>
              <a:prstGeom prst="rect">
                <a:avLst/>
              </a:prstGeom>
              <a:solidFill>
                <a:srgbClr val="4472C4"/>
              </a:solidFill>
              <a:ln w="12700" cap="flat" cmpd="sng" algn="ctr">
                <a:solidFill>
                  <a:srgbClr val="4472C4">
                    <a:shade val="1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>
                <a:defPPr>
                  <a:defRPr lang="en-GB"/>
                </a:defPPr>
                <a:lvl1pPr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1pPr>
                <a:lvl2pPr marL="742950" indent="-28575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2pPr>
                <a:lvl3pPr marL="11430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3pPr>
                <a:lvl4pPr marL="16002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4pPr>
                <a:lvl5pPr marL="20574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100" kern="0" dirty="0">
                    <a:solidFill>
                      <a:prstClr val="white"/>
                    </a:solidFill>
                    <a:latin typeface="Calibri" panose="020F0502020204030204"/>
                    <a:ea typeface="+mn-ea"/>
                  </a:rPr>
                  <a:t>…</a:t>
                </a:r>
                <a:endPara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82CBB1D6-5C3D-EE97-9591-6A02B70E4B6E}"/>
                </a:ext>
              </a:extLst>
            </p:cNvPr>
            <p:cNvGrpSpPr/>
            <p:nvPr/>
          </p:nvGrpSpPr>
          <p:grpSpPr>
            <a:xfrm>
              <a:off x="3451735" y="4838783"/>
              <a:ext cx="3134826" cy="530216"/>
              <a:chOff x="3438036" y="4647343"/>
              <a:chExt cx="3134826" cy="530216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9228318-78C4-4D4C-D896-421EB3089B8E}"/>
                  </a:ext>
                </a:extLst>
              </p:cNvPr>
              <p:cNvSpPr/>
              <p:nvPr/>
            </p:nvSpPr>
            <p:spPr>
              <a:xfrm>
                <a:off x="3438036" y="4653684"/>
                <a:ext cx="620715" cy="523875"/>
              </a:xfrm>
              <a:prstGeom prst="rect">
                <a:avLst/>
              </a:prstGeom>
              <a:solidFill>
                <a:srgbClr val="4472C4"/>
              </a:solidFill>
              <a:ln w="12700" cap="flat" cmpd="sng" algn="ctr">
                <a:solidFill>
                  <a:srgbClr val="4472C4">
                    <a:shade val="1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>
                <a:defPPr>
                  <a:defRPr lang="en-GB"/>
                </a:defPPr>
                <a:lvl1pPr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1pPr>
                <a:lvl2pPr marL="742950" indent="-28575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2pPr>
                <a:lvl3pPr marL="11430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3pPr>
                <a:lvl4pPr marL="16002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4pPr>
                <a:lvl5pPr marL="20574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AID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06A74B1B-BA78-3FD7-5242-6B2A41E95341}"/>
                  </a:ext>
                </a:extLst>
              </p:cNvPr>
              <p:cNvSpPr/>
              <p:nvPr/>
            </p:nvSpPr>
            <p:spPr>
              <a:xfrm>
                <a:off x="4899558" y="4649568"/>
                <a:ext cx="620715" cy="523875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rgbClr val="4472C4">
                    <a:shade val="1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>
                <a:defPPr>
                  <a:defRPr lang="en-GB"/>
                </a:defPPr>
                <a:lvl1pPr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1pPr>
                <a:lvl2pPr marL="742950" indent="-28575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2pPr>
                <a:lvl3pPr marL="11430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3pPr>
                <a:lvl4pPr marL="16002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4pPr>
                <a:lvl5pPr marL="20574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TID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C5C89D0-B5CE-3E47-4A8D-E2077428AD41}"/>
                  </a:ext>
                </a:extLst>
              </p:cNvPr>
              <p:cNvSpPr/>
              <p:nvPr/>
            </p:nvSpPr>
            <p:spPr>
              <a:xfrm>
                <a:off x="5524768" y="4651060"/>
                <a:ext cx="574094" cy="523875"/>
              </a:xfrm>
              <a:prstGeom prst="rect">
                <a:avLst/>
              </a:prstGeom>
              <a:solidFill>
                <a:srgbClr val="4472C4"/>
              </a:solidFill>
              <a:ln w="12700" cap="flat" cmpd="sng" algn="ctr">
                <a:solidFill>
                  <a:srgbClr val="4472C4">
                    <a:shade val="1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>
                <a:defPPr>
                  <a:defRPr lang="en-GB"/>
                </a:defPPr>
                <a:lvl1pPr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1pPr>
                <a:lvl2pPr marL="742950" indent="-28575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2pPr>
                <a:lvl3pPr marL="11430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3pPr>
                <a:lvl4pPr marL="16002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4pPr>
                <a:lvl5pPr marL="20574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Coding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628AE753-4305-FF41-2680-42DE8D920E91}"/>
                  </a:ext>
                </a:extLst>
              </p:cNvPr>
              <p:cNvSpPr/>
              <p:nvPr/>
            </p:nvSpPr>
            <p:spPr>
              <a:xfrm>
                <a:off x="4076731" y="4651058"/>
                <a:ext cx="805412" cy="523876"/>
              </a:xfrm>
              <a:prstGeom prst="rect">
                <a:avLst/>
              </a:prstGeom>
              <a:solidFill>
                <a:srgbClr val="4472C4"/>
              </a:solidFill>
              <a:ln w="12700" cap="flat" cmpd="sng" algn="ctr">
                <a:solidFill>
                  <a:srgbClr val="4472C4">
                    <a:shade val="1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>
                <a:defPPr>
                  <a:defRPr lang="en-GB"/>
                </a:defPPr>
                <a:lvl1pPr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1pPr>
                <a:lvl2pPr marL="742950" indent="-28575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2pPr>
                <a:lvl3pPr marL="11430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3pPr>
                <a:lvl4pPr marL="16002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4pPr>
                <a:lvl5pPr marL="20574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RU allocation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AAB2BF6A-EA1A-1DFF-A376-934ED911CF1F}"/>
                  </a:ext>
                </a:extLst>
              </p:cNvPr>
              <p:cNvSpPr/>
              <p:nvPr/>
            </p:nvSpPr>
            <p:spPr>
              <a:xfrm>
                <a:off x="6072827" y="4647343"/>
                <a:ext cx="500035" cy="526099"/>
              </a:xfrm>
              <a:prstGeom prst="rect">
                <a:avLst/>
              </a:prstGeom>
              <a:solidFill>
                <a:srgbClr val="4472C4"/>
              </a:solidFill>
              <a:ln w="12700" cap="flat" cmpd="sng" algn="ctr">
                <a:solidFill>
                  <a:srgbClr val="4472C4">
                    <a:shade val="1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>
                <a:defPPr>
                  <a:defRPr lang="en-GB"/>
                </a:defPPr>
                <a:lvl1pPr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1pPr>
                <a:lvl2pPr marL="742950" indent="-28575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2pPr>
                <a:lvl3pPr marL="11430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3pPr>
                <a:lvl4pPr marL="16002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4pPr>
                <a:lvl5pPr marL="20574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100" kern="0" dirty="0">
                    <a:solidFill>
                      <a:prstClr val="white"/>
                    </a:solidFill>
                    <a:latin typeface="Calibri" panose="020F0502020204030204"/>
                    <a:ea typeface="+mn-ea"/>
                  </a:rPr>
                  <a:t>MCS</a:t>
                </a:r>
                <a:endPara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F19EBA3E-E30E-893A-C6DD-8B8D891B59C1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785019" y="4335282"/>
              <a:ext cx="1666512" cy="44779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9C00B777-3BD8-B71D-6E95-DD4454E0918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94943" y="4328675"/>
              <a:ext cx="1189316" cy="45440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4EBC9C90-6561-6700-6ACB-5F39B75BF045}"/>
              </a:ext>
            </a:extLst>
          </p:cNvPr>
          <p:cNvSpPr/>
          <p:nvPr/>
        </p:nvSpPr>
        <p:spPr>
          <a:xfrm>
            <a:off x="5991958" y="5246315"/>
            <a:ext cx="476248" cy="526099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060FD03-A111-8B3A-08A7-1AF02D6448AD}"/>
              </a:ext>
            </a:extLst>
          </p:cNvPr>
          <p:cNvSpPr/>
          <p:nvPr/>
        </p:nvSpPr>
        <p:spPr>
          <a:xfrm>
            <a:off x="6395556" y="5246314"/>
            <a:ext cx="736382" cy="526099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Reserved</a:t>
            </a:r>
          </a:p>
        </p:txBody>
      </p:sp>
    </p:spTree>
    <p:extLst>
      <p:ext uri="{BB962C8B-B14F-4D97-AF65-F5344CB8AC3E}">
        <p14:creationId xmlns:p14="http://schemas.microsoft.com/office/powerpoint/2010/main" val="2092648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C7E93-8988-3E6B-0FD6-7097F7584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902775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 Proposed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C9868-58FD-6D81-6875-A07A8ADE4A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7682" y="1751309"/>
            <a:ext cx="7454684" cy="4664990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700" b="0" dirty="0"/>
              <a:t>ICR acknowledges receipt of the ICF but lacks per-TID feedback granularity 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900" dirty="0"/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700" dirty="0"/>
              <a:t>Solution: ICR Extension for QoS/TID Mapping</a:t>
            </a:r>
          </a:p>
          <a:p>
            <a:pPr marL="685800" lvl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n-US" sz="1600" dirty="0"/>
              <a:t>U</a:t>
            </a:r>
            <a:r>
              <a:rPr lang="en-US" sz="1600" b="0" dirty="0"/>
              <a:t>se the TID and Ack Type bits as flags</a:t>
            </a:r>
          </a:p>
          <a:p>
            <a:pPr marL="685800" lvl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n-US" sz="1600" b="0" dirty="0"/>
              <a:t>For example, a reserved TID value could indicate that                                            the BA feedback relates to a specific TID/AC</a:t>
            </a:r>
          </a:p>
          <a:p>
            <a:pPr marL="0" indent="0">
              <a:lnSpc>
                <a:spcPct val="90000"/>
              </a:lnSpc>
            </a:pPr>
            <a:endParaRPr lang="en-US" sz="900" b="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700" b="0" dirty="0"/>
              <a:t>AP Scheduling Decision:</a:t>
            </a:r>
          </a:p>
          <a:p>
            <a:pPr lvl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n-US" sz="1700" dirty="0"/>
              <a:t> </a:t>
            </a:r>
            <a:r>
              <a:rPr lang="en-US" sz="1600" dirty="0"/>
              <a:t>If STA sent TID = 13, </a:t>
            </a:r>
          </a:p>
          <a:p>
            <a:pPr marL="457200" lvl="1" indent="0">
              <a:lnSpc>
                <a:spcPct val="90000"/>
              </a:lnSpc>
            </a:pPr>
            <a:r>
              <a:rPr lang="en-US" sz="1600" dirty="0"/>
              <a:t>       The AP may skip scheduling that STA                                                                                     </a:t>
            </a:r>
          </a:p>
          <a:p>
            <a:pPr marL="457200" lvl="1" indent="0">
              <a:lnSpc>
                <a:spcPct val="90000"/>
              </a:lnSpc>
            </a:pPr>
            <a:r>
              <a:rPr lang="en-US" sz="1600" dirty="0"/>
              <a:t>       (or that specific traffic TID) in this TXOP </a:t>
            </a:r>
          </a:p>
          <a:p>
            <a:pPr marL="457200" lvl="1" indent="0">
              <a:lnSpc>
                <a:spcPct val="90000"/>
              </a:lnSpc>
            </a:pPr>
            <a:r>
              <a:rPr lang="en-US" sz="1600" dirty="0"/>
              <a:t>        reschedule it in next TXOP in a primary channel or a different </a:t>
            </a:r>
            <a:r>
              <a:rPr lang="en-US" sz="1600" dirty="0" err="1"/>
              <a:t>subband</a:t>
            </a:r>
            <a:endParaRPr lang="en-US" sz="16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700" b="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700" b="0" dirty="0"/>
              <a:t>This enables dynamic, feedback-driven scheduling without new frame formats.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700" b="0" dirty="0"/>
              <a:t>STA may indicate unavailability by not responding                                              (i.e., silence = unavailability), or using Ack Type = 3 </a:t>
            </a:r>
          </a:p>
          <a:p>
            <a:pPr marL="457200" lvl="1" indent="0">
              <a:lnSpc>
                <a:spcPct val="90000"/>
              </a:lnSpc>
            </a:pPr>
            <a:endParaRPr lang="en-US" sz="1100" b="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156B049-7397-E5F5-EDD0-CEDC7D8E36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5742" y="2143977"/>
            <a:ext cx="5592397" cy="3507691"/>
          </a:xfrm>
          <a:prstGeom prst="rect">
            <a:avLst/>
          </a:prstGeom>
          <a:noFill/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558FE9-001D-AAE3-E9B7-12A60B2E0DC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Sept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DB18FB-9355-FD0D-9883-8D25BAEA6515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s-ES"/>
              <a:t>Roya Doostnejad, Ofinno LLC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D3A20F-F554-A5D6-AF40-28BC4DCD7264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731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E4CC5-F427-BA46-7B9A-AFB79FF9D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03860"/>
            <a:ext cx="10361084" cy="695959"/>
          </a:xfrm>
        </p:spPr>
        <p:txBody>
          <a:bodyPr/>
          <a:lstStyle/>
          <a:p>
            <a:r>
              <a:rPr lang="en-US" sz="2800" dirty="0"/>
              <a:t>DSO QoS Logic – STA and AP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66A17C-B95B-3983-F9E5-311CD86B55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466" y="1462397"/>
            <a:ext cx="11002296" cy="521693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Flowchart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DF6B74-3584-7272-61E0-67969EEC4AD9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826000" y="6494463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F24640-16A3-9C1F-9A50-67920B985A6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076195" y="6568101"/>
            <a:ext cx="4246027" cy="180975"/>
          </a:xfrm>
        </p:spPr>
        <p:txBody>
          <a:bodyPr/>
          <a:lstStyle/>
          <a:p>
            <a:r>
              <a:rPr lang="es-ES" dirty="0"/>
              <a:t>Roya Doostnejad,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DAE42EC-DA18-BD2B-3562-BCC2D4FA146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2025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9FBD3E-FD04-2096-8FC6-3D758001439A}"/>
              </a:ext>
            </a:extLst>
          </p:cNvPr>
          <p:cNvSpPr/>
          <p:nvPr/>
        </p:nvSpPr>
        <p:spPr bwMode="auto">
          <a:xfrm>
            <a:off x="6349725" y="1511935"/>
            <a:ext cx="2054942" cy="65207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871414-FD21-68EA-04E2-2111ADC3A3C6}"/>
              </a:ext>
            </a:extLst>
          </p:cNvPr>
          <p:cNvSpPr txBox="1"/>
          <p:nvPr/>
        </p:nvSpPr>
        <p:spPr>
          <a:xfrm>
            <a:off x="6347523" y="1564833"/>
            <a:ext cx="222620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</a:rPr>
              <a:t>  AP Sends ICF including</a:t>
            </a:r>
          </a:p>
          <a:p>
            <a:r>
              <a:rPr lang="en-US" sz="1400" dirty="0">
                <a:solidFill>
                  <a:schemeClr val="tx2"/>
                </a:solidFill>
              </a:rPr>
              <a:t>  TID-to-</a:t>
            </a:r>
            <a:r>
              <a:rPr lang="en-US" sz="1400" dirty="0" err="1">
                <a:solidFill>
                  <a:schemeClr val="tx2"/>
                </a:solidFill>
              </a:rPr>
              <a:t>Subband</a:t>
            </a:r>
            <a:r>
              <a:rPr lang="en-US" sz="1400" dirty="0">
                <a:solidFill>
                  <a:schemeClr val="tx2"/>
                </a:solidFill>
              </a:rPr>
              <a:t> mapping      </a:t>
            </a:r>
          </a:p>
          <a:p>
            <a:r>
              <a:rPr lang="en-US" sz="1400" dirty="0">
                <a:solidFill>
                  <a:schemeClr val="tx2"/>
                </a:solidFill>
              </a:rPr>
              <a:t>      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9F200EC-8FD9-4E27-4706-D9CF876A0141}"/>
              </a:ext>
            </a:extLst>
          </p:cNvPr>
          <p:cNvSpPr/>
          <p:nvPr/>
        </p:nvSpPr>
        <p:spPr bwMode="auto">
          <a:xfrm>
            <a:off x="9027853" y="3977745"/>
            <a:ext cx="1660258" cy="69595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EC94AA1-65C2-69B2-7340-3270FA1D49F5}"/>
              </a:ext>
            </a:extLst>
          </p:cNvPr>
          <p:cNvCxnSpPr>
            <a:cxnSpLocks/>
          </p:cNvCxnSpPr>
          <p:nvPr/>
        </p:nvCxnSpPr>
        <p:spPr bwMode="auto">
          <a:xfrm>
            <a:off x="8118263" y="3476519"/>
            <a:ext cx="1696382" cy="46678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EA891FD-731D-71F2-A846-AE3A21638E03}"/>
              </a:ext>
            </a:extLst>
          </p:cNvPr>
          <p:cNvCxnSpPr>
            <a:cxnSpLocks/>
          </p:cNvCxnSpPr>
          <p:nvPr/>
        </p:nvCxnSpPr>
        <p:spPr bwMode="auto">
          <a:xfrm flipH="1">
            <a:off x="5527696" y="3532275"/>
            <a:ext cx="1407291" cy="6490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E1A9ADD-3675-9ADF-05B6-0E9E5BE7776E}"/>
              </a:ext>
            </a:extLst>
          </p:cNvPr>
          <p:cNvCxnSpPr>
            <a:cxnSpLocks/>
          </p:cNvCxnSpPr>
          <p:nvPr/>
        </p:nvCxnSpPr>
        <p:spPr bwMode="auto">
          <a:xfrm flipH="1">
            <a:off x="7423777" y="3723205"/>
            <a:ext cx="13519" cy="9568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BFA511D8-3CD9-2E4E-7E2A-2068B9C9C906}"/>
              </a:ext>
            </a:extLst>
          </p:cNvPr>
          <p:cNvSpPr txBox="1"/>
          <p:nvPr/>
        </p:nvSpPr>
        <p:spPr>
          <a:xfrm>
            <a:off x="9172813" y="4064114"/>
            <a:ext cx="1430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</a:rPr>
              <a:t>STA is not ready to switch 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9537A19-FDA3-F6C1-EB47-181D70F73E78}"/>
              </a:ext>
            </a:extLst>
          </p:cNvPr>
          <p:cNvCxnSpPr>
            <a:cxnSpLocks/>
            <a:endCxn id="23" idx="0"/>
          </p:cNvCxnSpPr>
          <p:nvPr/>
        </p:nvCxnSpPr>
        <p:spPr bwMode="auto">
          <a:xfrm>
            <a:off x="7423777" y="2164008"/>
            <a:ext cx="6883" cy="35321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49AEFC1-E4F4-4F53-2527-047F6A1E5E3A}"/>
              </a:ext>
            </a:extLst>
          </p:cNvPr>
          <p:cNvGrpSpPr/>
          <p:nvPr/>
        </p:nvGrpSpPr>
        <p:grpSpPr>
          <a:xfrm>
            <a:off x="6091489" y="2517223"/>
            <a:ext cx="2678342" cy="1229033"/>
            <a:chOff x="7058807" y="2498174"/>
            <a:chExt cx="2678342" cy="1229033"/>
          </a:xfrm>
        </p:grpSpPr>
        <p:sp>
          <p:nvSpPr>
            <p:cNvPr id="23" name="Diamond 22">
              <a:extLst>
                <a:ext uri="{FF2B5EF4-FFF2-40B4-BE49-F238E27FC236}">
                  <a16:creationId xmlns:a16="http://schemas.microsoft.com/office/drawing/2014/main" id="{8C9DB51D-A3F5-10D7-D8D4-8DE21BCEDC2D}"/>
                </a:ext>
              </a:extLst>
            </p:cNvPr>
            <p:cNvSpPr/>
            <p:nvPr/>
          </p:nvSpPr>
          <p:spPr bwMode="auto">
            <a:xfrm>
              <a:off x="7058807" y="2498174"/>
              <a:ext cx="2678342" cy="1229033"/>
            </a:xfrm>
            <a:prstGeom prst="diamond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ACB091DD-A2FF-B76E-17BF-4AE6E1420F43}"/>
                </a:ext>
              </a:extLst>
            </p:cNvPr>
            <p:cNvSpPr txBox="1"/>
            <p:nvPr/>
          </p:nvSpPr>
          <p:spPr>
            <a:xfrm>
              <a:off x="7626310" y="2774562"/>
              <a:ext cx="171759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2"/>
                  </a:solidFill>
                </a:rPr>
                <a:t>STA receives ICF and evaluates QoS    </a:t>
              </a:r>
            </a:p>
            <a:p>
              <a:r>
                <a:rPr lang="en-US" sz="1400" dirty="0">
                  <a:solidFill>
                    <a:schemeClr val="tx2"/>
                  </a:solidFill>
                </a:rPr>
                <a:t>       capability</a:t>
              </a:r>
            </a:p>
          </p:txBody>
        </p:sp>
      </p:grpSp>
      <p:sp>
        <p:nvSpPr>
          <p:cNvPr id="31" name="Rectangle 30">
            <a:extLst>
              <a:ext uri="{FF2B5EF4-FFF2-40B4-BE49-F238E27FC236}">
                <a16:creationId xmlns:a16="http://schemas.microsoft.com/office/drawing/2014/main" id="{177E7AA1-19F3-95A8-73E3-6C6290F76E44}"/>
              </a:ext>
            </a:extLst>
          </p:cNvPr>
          <p:cNvSpPr/>
          <p:nvPr/>
        </p:nvSpPr>
        <p:spPr bwMode="auto">
          <a:xfrm>
            <a:off x="6661566" y="4683720"/>
            <a:ext cx="1660258" cy="69595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E17082F-6FCF-6D07-841B-DF9C0066B25B}"/>
              </a:ext>
            </a:extLst>
          </p:cNvPr>
          <p:cNvSpPr/>
          <p:nvPr/>
        </p:nvSpPr>
        <p:spPr bwMode="auto">
          <a:xfrm>
            <a:off x="4537348" y="4224011"/>
            <a:ext cx="1660258" cy="69595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7531D20-F31C-8292-B222-36868CD01B2D}"/>
              </a:ext>
            </a:extLst>
          </p:cNvPr>
          <p:cNvSpPr txBox="1"/>
          <p:nvPr/>
        </p:nvSpPr>
        <p:spPr>
          <a:xfrm>
            <a:off x="6632899" y="4631604"/>
            <a:ext cx="171759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</a:rPr>
              <a:t>STA is ready to switch and support </a:t>
            </a:r>
          </a:p>
          <a:p>
            <a:r>
              <a:rPr lang="en-US" sz="1400" dirty="0">
                <a:solidFill>
                  <a:schemeClr val="tx2"/>
                </a:solidFill>
              </a:rPr>
              <a:t>           QoS 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23A549F-074D-43C4-C1DA-77CBDA75F664}"/>
              </a:ext>
            </a:extLst>
          </p:cNvPr>
          <p:cNvCxnSpPr>
            <a:cxnSpLocks/>
          </p:cNvCxnSpPr>
          <p:nvPr/>
        </p:nvCxnSpPr>
        <p:spPr bwMode="auto">
          <a:xfrm>
            <a:off x="7459577" y="5401848"/>
            <a:ext cx="0" cy="37963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03C3BA84-C3FF-16C5-2AAB-6F4DB8CD6FE4}"/>
              </a:ext>
            </a:extLst>
          </p:cNvPr>
          <p:cNvSpPr txBox="1"/>
          <p:nvPr/>
        </p:nvSpPr>
        <p:spPr>
          <a:xfrm>
            <a:off x="4629929" y="4213445"/>
            <a:ext cx="171759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</a:rPr>
              <a:t>STA is ready to switch but cannot support QoS </a:t>
            </a:r>
          </a:p>
        </p:txBody>
      </p: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29843E09-BEF8-29EF-FC01-C6799542DA43}"/>
              </a:ext>
            </a:extLst>
          </p:cNvPr>
          <p:cNvCxnSpPr>
            <a:cxnSpLocks/>
            <a:stCxn id="36" idx="2"/>
          </p:cNvCxnSpPr>
          <p:nvPr/>
        </p:nvCxnSpPr>
        <p:spPr bwMode="auto">
          <a:xfrm rot="5400000">
            <a:off x="4485780" y="4337291"/>
            <a:ext cx="388129" cy="1617764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E8FB6012-191F-F823-F3F0-3E23CE65B6C7}"/>
              </a:ext>
            </a:extLst>
          </p:cNvPr>
          <p:cNvSpPr/>
          <p:nvPr/>
        </p:nvSpPr>
        <p:spPr bwMode="auto">
          <a:xfrm>
            <a:off x="929217" y="4704526"/>
            <a:ext cx="3089510" cy="125320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02988B5-2A27-1CFF-9397-D3F8EFAB913B}"/>
              </a:ext>
            </a:extLst>
          </p:cNvPr>
          <p:cNvSpPr txBox="1"/>
          <p:nvPr/>
        </p:nvSpPr>
        <p:spPr>
          <a:xfrm>
            <a:off x="940325" y="4769619"/>
            <a:ext cx="3359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</a:rPr>
              <a:t>ICR is sent, indicating availability in </a:t>
            </a:r>
          </a:p>
          <a:p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subband</a:t>
            </a:r>
            <a:r>
              <a:rPr lang="en-US" sz="1400" dirty="0">
                <a:solidFill>
                  <a:schemeClr val="tx2"/>
                </a:solidFill>
              </a:rPr>
              <a:t> but not supporting QoS</a:t>
            </a:r>
          </a:p>
        </p:txBody>
      </p:sp>
      <p:graphicFrame>
        <p:nvGraphicFramePr>
          <p:cNvPr id="44" name="Table 43">
            <a:extLst>
              <a:ext uri="{FF2B5EF4-FFF2-40B4-BE49-F238E27FC236}">
                <a16:creationId xmlns:a16="http://schemas.microsoft.com/office/drawing/2014/main" id="{CF21B567-3C4F-A545-CC7A-38E97AE623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561938"/>
              </p:ext>
            </p:extLst>
          </p:nvPr>
        </p:nvGraphicFramePr>
        <p:xfrm>
          <a:off x="1193043" y="5316380"/>
          <a:ext cx="237065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842">
                  <a:extLst>
                    <a:ext uri="{9D8B030D-6E8A-4147-A177-3AD203B41FA5}">
                      <a16:colId xmlns:a16="http://schemas.microsoft.com/office/drawing/2014/main" val="927138954"/>
                    </a:ext>
                  </a:extLst>
                </a:gridCol>
                <a:gridCol w="721959">
                  <a:extLst>
                    <a:ext uri="{9D8B030D-6E8A-4147-A177-3AD203B41FA5}">
                      <a16:colId xmlns:a16="http://schemas.microsoft.com/office/drawing/2014/main" val="1668154824"/>
                    </a:ext>
                  </a:extLst>
                </a:gridCol>
                <a:gridCol w="999849">
                  <a:extLst>
                    <a:ext uri="{9D8B030D-6E8A-4147-A177-3AD203B41FA5}">
                      <a16:colId xmlns:a16="http://schemas.microsoft.com/office/drawing/2014/main" val="574300568"/>
                    </a:ext>
                  </a:extLst>
                </a:gridCol>
              </a:tblGrid>
              <a:tr h="237827">
                <a:tc>
                  <a:txBody>
                    <a:bodyPr/>
                    <a:lstStyle/>
                    <a:p>
                      <a:r>
                        <a:rPr lang="en-US" sz="1400" dirty="0"/>
                        <a:t>AID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AckType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2029115"/>
                  </a:ext>
                </a:extLst>
              </a:tr>
              <a:tr h="28539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7054515"/>
                  </a:ext>
                </a:extLst>
              </a:tr>
            </a:tbl>
          </a:graphicData>
        </a:graphic>
      </p:graphicFrame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E427369C-D9B3-C8EA-6F0C-3215BCA32D9D}"/>
              </a:ext>
            </a:extLst>
          </p:cNvPr>
          <p:cNvCxnSpPr>
            <a:cxnSpLocks/>
          </p:cNvCxnSpPr>
          <p:nvPr/>
        </p:nvCxnSpPr>
        <p:spPr bwMode="auto">
          <a:xfrm>
            <a:off x="9872976" y="4683720"/>
            <a:ext cx="666240" cy="43310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44F5B6B5-55A4-FB77-7AA4-FF8CF404AB61}"/>
              </a:ext>
            </a:extLst>
          </p:cNvPr>
          <p:cNvSpPr/>
          <p:nvPr/>
        </p:nvSpPr>
        <p:spPr bwMode="auto">
          <a:xfrm>
            <a:off x="6238639" y="5775561"/>
            <a:ext cx="2465464" cy="69595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6661C5B-DF2F-482A-DB05-2AF81832ED00}"/>
              </a:ext>
            </a:extLst>
          </p:cNvPr>
          <p:cNvSpPr txBox="1"/>
          <p:nvPr/>
        </p:nvSpPr>
        <p:spPr>
          <a:xfrm>
            <a:off x="6230375" y="5861931"/>
            <a:ext cx="2616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</a:rPr>
              <a:t>ICR is sent with Ack Type=0 and TID=[mapped TID ]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3AF3C77-C427-0F54-39F2-4A155E97585B}"/>
              </a:ext>
            </a:extLst>
          </p:cNvPr>
          <p:cNvSpPr/>
          <p:nvPr/>
        </p:nvSpPr>
        <p:spPr bwMode="auto">
          <a:xfrm>
            <a:off x="10230380" y="5116828"/>
            <a:ext cx="1091842" cy="54805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6" charset="0"/>
                <a:ea typeface="MS Gothic" charset="-128"/>
              </a:rPr>
              <a:t>STA is not responding 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A21FBE4-AE27-9945-05FE-FFAFDC9BA04E}"/>
              </a:ext>
            </a:extLst>
          </p:cNvPr>
          <p:cNvSpPr/>
          <p:nvPr/>
        </p:nvSpPr>
        <p:spPr bwMode="auto">
          <a:xfrm>
            <a:off x="8722891" y="5174784"/>
            <a:ext cx="1252746" cy="49010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6" charset="0"/>
                <a:ea typeface="MS Gothic" charset="-128"/>
              </a:rPr>
              <a:t>STA responds </a:t>
            </a:r>
            <a:r>
              <a:rPr kumimoji="0" lang="en-US" sz="1400" b="0" i="0" u="none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6" charset="0"/>
                <a:ea typeface="MS Gothic" charset="-128"/>
              </a:rPr>
              <a:t>AcKType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6" charset="0"/>
                <a:ea typeface="MS Gothic" charset="-128"/>
              </a:rPr>
              <a:t>=3 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752B27F-BAA6-D460-168C-F64E0B06AA8C}"/>
              </a:ext>
            </a:extLst>
          </p:cNvPr>
          <p:cNvCxnSpPr>
            <a:cxnSpLocks/>
            <a:stCxn id="9" idx="2"/>
          </p:cNvCxnSpPr>
          <p:nvPr/>
        </p:nvCxnSpPr>
        <p:spPr bwMode="auto">
          <a:xfrm flipH="1">
            <a:off x="9462813" y="4673704"/>
            <a:ext cx="395169" cy="47246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580281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B9E59-CA14-1F5C-C73B-9F1EE8409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585341" cy="1189493"/>
          </a:xfrm>
        </p:spPr>
        <p:txBody>
          <a:bodyPr/>
          <a:lstStyle/>
          <a:p>
            <a:r>
              <a:rPr lang="en-US" dirty="0"/>
              <a:t>STA and AP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16213-B513-9E4E-FF64-453D9F9840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91741" y="1960536"/>
            <a:ext cx="5105363" cy="4133878"/>
          </a:xfrm>
          <a:ln>
            <a:gradFill>
              <a:gsLst>
                <a:gs pos="0">
                  <a:schemeClr val="tx1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ysDot"/>
          </a:ln>
        </p:spPr>
        <p:txBody>
          <a:bodyPr/>
          <a:lstStyle/>
          <a:p>
            <a:pPr marL="0" indent="0"/>
            <a:r>
              <a:rPr lang="en-US" sz="1800" dirty="0"/>
              <a:t>STA Operation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Read </a:t>
            </a:r>
            <a:r>
              <a:rPr lang="en-US" sz="1600" b="0" dirty="0" err="1"/>
              <a:t>Subband</a:t>
            </a:r>
            <a:r>
              <a:rPr lang="en-US" sz="1600" b="0" dirty="0"/>
              <a:t> &amp; TID Mapping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STA identifies assigned </a:t>
            </a:r>
            <a:r>
              <a:rPr lang="en-US" sz="1600" b="0" dirty="0" err="1"/>
              <a:t>subband</a:t>
            </a:r>
            <a:r>
              <a:rPr lang="en-US" sz="1600" b="0" dirty="0"/>
              <a:t>, and TID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Evaluate Feasibility:</a:t>
            </a:r>
          </a:p>
          <a:p>
            <a:pPr marL="0" indent="0"/>
            <a:r>
              <a:rPr lang="en-US" sz="1600" dirty="0"/>
              <a:t>       C</a:t>
            </a:r>
            <a:r>
              <a:rPr lang="en-US" sz="1600" b="0" dirty="0"/>
              <a:t>hecks </a:t>
            </a:r>
            <a:r>
              <a:rPr lang="en-US" sz="1600" b="0" dirty="0" err="1"/>
              <a:t>subband</a:t>
            </a:r>
            <a:r>
              <a:rPr lang="en-US" sz="1600" b="0" dirty="0"/>
              <a:t> availability and internal conditions                     </a:t>
            </a:r>
          </a:p>
          <a:p>
            <a:pPr marL="0" indent="0"/>
            <a:r>
              <a:rPr lang="en-US" sz="1600" b="0" dirty="0"/>
              <a:t>       (link quality, queue state, power, processing load)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/>
              <a:t>QoS Capability Decision                                                         retune &amp; send ICR with normal/ reserved TID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/>
              <a:t>Dynamic MAC Decisioning                                                           Handled by STA MAC/firmware in real-time per TXOP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06E4BE-14BD-2ED0-53FE-4AC134BCF1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97104" y="1960536"/>
            <a:ext cx="5602638" cy="4133878"/>
          </a:xfrm>
          <a:ln>
            <a:gradFill>
              <a:gsLst>
                <a:gs pos="0">
                  <a:schemeClr val="tx1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ysDot"/>
          </a:ln>
        </p:spPr>
        <p:txBody>
          <a:bodyPr/>
          <a:lstStyle/>
          <a:p>
            <a:pPr marL="0" lvl="0" indent="0">
              <a:defRPr/>
            </a:pPr>
            <a:r>
              <a:rPr lang="en-US" sz="1800" dirty="0"/>
              <a:t>AP Operation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STA sends ICR with Reserved-TID →                                                Indicates it cannot meet QoS on assigned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subband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.</a:t>
            </a:r>
          </a:p>
          <a:p>
            <a:pPr marL="342900" marR="0" lvl="0" indent="-34290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AP adapts scheduling:</a:t>
            </a:r>
          </a:p>
          <a:p>
            <a:pPr lvl="1" indent="-342900"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Skips scheduling that TID flow for the STA in current TXOP.</a:t>
            </a:r>
          </a:p>
          <a:p>
            <a:pPr marL="742950" marR="0" lvl="1" indent="-285750" algn="l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tabLst/>
              <a:defRPr/>
            </a:pPr>
            <a:r>
              <a:rPr lang="en-US" sz="1400" dirty="0">
                <a:latin typeface="Times New Roman"/>
                <a:ea typeface="MS Gothic"/>
              </a:rPr>
              <a:t>A</a:t>
            </a: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ssign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 traffic to another </a:t>
            </a: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subband</a:t>
            </a:r>
            <a:r>
              <a:rPr lang="en-US" sz="1400" dirty="0">
                <a:latin typeface="Times New Roman"/>
                <a:ea typeface="MS Gothic"/>
              </a:rPr>
              <a:t>/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primary channel in next TXOP </a:t>
            </a:r>
          </a:p>
          <a:p>
            <a:pPr marL="742950" marR="0" lvl="1" indent="-285750" algn="l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STA remains on </a:t>
            </a: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subband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 but receives best-effort traffic. </a:t>
            </a:r>
          </a:p>
          <a:p>
            <a:pPr marL="342900" marR="0" lvl="0" indent="-34290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The AP uses the feedback to avoid violating the promised        QoS for that STA’s flow.</a:t>
            </a:r>
          </a:p>
          <a:p>
            <a:pPr marL="342900" marR="0" lvl="0" indent="-34290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Dynamic updates per TXOP allow real-time adaptation.</a:t>
            </a:r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11B11C-1F0A-A0D2-FC70-DAE9F02FF71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2025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EF23D7-0523-DD27-2257-F7EC3E4BDCF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/>
              <a:t>Roya Doostnejad, Ofinno LLC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7BC95A-72BC-4795-F5D8-508BBED1BC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217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17305</TotalTime>
  <Words>1394</Words>
  <Application>Microsoft Office PowerPoint</Application>
  <PresentationFormat>Widescreen</PresentationFormat>
  <Paragraphs>215</Paragraphs>
  <Slides>16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Arial Unicode MS</vt:lpstr>
      <vt:lpstr>Calibri</vt:lpstr>
      <vt:lpstr>Courier New</vt:lpstr>
      <vt:lpstr>Times New Roman</vt:lpstr>
      <vt:lpstr>Wingdings</vt:lpstr>
      <vt:lpstr>Office 테마</vt:lpstr>
      <vt:lpstr>Document</vt:lpstr>
      <vt:lpstr> QoS-aware allocation logic in DSO </vt:lpstr>
      <vt:lpstr>Abstract</vt:lpstr>
      <vt:lpstr>Introduction</vt:lpstr>
      <vt:lpstr> Need for Additional QoS Indicators in ICF </vt:lpstr>
      <vt:lpstr>Need for Additional QoS Indicators in ICF</vt:lpstr>
      <vt:lpstr>Proposed Solution </vt:lpstr>
      <vt:lpstr> Proposed Solution</vt:lpstr>
      <vt:lpstr>DSO QoS Logic – STA and AP Operation</vt:lpstr>
      <vt:lpstr>STA and AP Operation</vt:lpstr>
      <vt:lpstr>Conclusion</vt:lpstr>
      <vt:lpstr>SP1</vt:lpstr>
      <vt:lpstr>SP2</vt:lpstr>
      <vt:lpstr>References</vt:lpstr>
      <vt:lpstr>PowerPoint Presentation</vt:lpstr>
      <vt:lpstr>DSO QoS Logic – STA Operations</vt:lpstr>
      <vt:lpstr>Use Cases for Enhanced QoS-Aware DSO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Jeongki Kim</dc:creator>
  <cp:lastModifiedBy>Roya Doostnejad</cp:lastModifiedBy>
  <cp:revision>21</cp:revision>
  <cp:lastPrinted>1601-01-01T00:00:00Z</cp:lastPrinted>
  <dcterms:created xsi:type="dcterms:W3CDTF">2023-03-27T11:21:45Z</dcterms:created>
  <dcterms:modified xsi:type="dcterms:W3CDTF">2025-09-16T01:24:11Z</dcterms:modified>
</cp:coreProperties>
</file>