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7"/>
  </p:notesMasterIdLst>
  <p:handoutMasterIdLst>
    <p:handoutMasterId r:id="rId18"/>
  </p:handoutMasterIdLst>
  <p:sldIdLst>
    <p:sldId id="256" r:id="rId2"/>
    <p:sldId id="257" r:id="rId3"/>
    <p:sldId id="258" r:id="rId4"/>
    <p:sldId id="265" r:id="rId5"/>
    <p:sldId id="266" r:id="rId6"/>
    <p:sldId id="267" r:id="rId7"/>
    <p:sldId id="268" r:id="rId8"/>
    <p:sldId id="269" r:id="rId9"/>
    <p:sldId id="262" r:id="rId10"/>
    <p:sldId id="270" r:id="rId11"/>
    <p:sldId id="271" r:id="rId12"/>
    <p:sldId id="272" r:id="rId13"/>
    <p:sldId id="273" r:id="rId14"/>
    <p:sldId id="274" r:id="rId15"/>
    <p:sldId id="275" r:id="rId16"/>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B67BD28-2422-9B9D-E856-515A17DC277C}" name="Juan Carlos Zuniga (juzuniga)" initials="J(" userId="S::juzuniga@cisco.com::819d4d47-0e26-4d9e-a140-ac575e3de652" providerId="AD"/>
  <p188:author id="{2DDBE16E-D2A2-5AF7-BBD4-69E2BB8FAD92}" name="Ugo Campiglio (ucampigl)" initials="UC" userId="S::ucampigl@cisco.com::95a6968b-48a6-45fa-b946-49655c5ea166" providerId="AD"/>
  <p188:author id="{BBEC27F0-9982-60B2-389A-A95F3AFBBC17}" name="Federico Lovison (flovison)" initials="FL" userId="S::flovison@cisco.com::8b0c45a4-6541-45ce-84dc-a0e3cf286e1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3"/>
    <p:restoredTop sz="94635"/>
  </p:normalViewPr>
  <p:slideViewPr>
    <p:cSldViewPr snapToGrid="0">
      <p:cViewPr varScale="1">
        <p:scale>
          <a:sx n="135" d="100"/>
          <a:sy n="135" d="100"/>
        </p:scale>
        <p:origin x="184" y="304"/>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5384" y="206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10/15/25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doc.: IEEE 802-11-25/1645r1</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September 2025</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802-11-25/1645r1</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1DD9B51-E10B-54A5-06E1-D00BF7A55781}"/>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2079DFAB-A6DD-A5A8-C45E-1A9FC492C10E}"/>
              </a:ext>
            </a:extLst>
          </p:cNvPr>
          <p:cNvSpPr>
            <a:spLocks noGrp="1" noChangeArrowheads="1"/>
          </p:cNvSpPr>
          <p:nvPr>
            <p:ph type="hdr"/>
          </p:nvPr>
        </p:nvSpPr>
        <p:spPr>
          <a:ln/>
        </p:spPr>
        <p:txBody>
          <a:bodyPr/>
          <a:lstStyle/>
          <a:p>
            <a:r>
              <a:rPr lang="en-US" dirty="0"/>
              <a:t>doc.: IEEE 802-11-25/1645r1</a:t>
            </a:r>
          </a:p>
        </p:txBody>
      </p:sp>
      <p:sp>
        <p:nvSpPr>
          <p:cNvPr id="5" name="Rectangle 3">
            <a:extLst>
              <a:ext uri="{FF2B5EF4-FFF2-40B4-BE49-F238E27FC236}">
                <a16:creationId xmlns:a16="http://schemas.microsoft.com/office/drawing/2014/main" id="{19D7DBB9-3F99-1E02-273C-B71A3766FECC}"/>
              </a:ext>
            </a:extLst>
          </p:cNvPr>
          <p:cNvSpPr>
            <a:spLocks noGrp="1" noChangeArrowheads="1"/>
          </p:cNvSpPr>
          <p:nvPr>
            <p:ph type="dt"/>
          </p:nvPr>
        </p:nvSpPr>
        <p:spPr>
          <a:ln/>
        </p:spPr>
        <p:txBody>
          <a:bodyPr/>
          <a:lstStyle/>
          <a:p>
            <a:r>
              <a:rPr lang="en-US"/>
              <a:t>September 2025</a:t>
            </a:r>
          </a:p>
        </p:txBody>
      </p:sp>
      <p:sp>
        <p:nvSpPr>
          <p:cNvPr id="6" name="Rectangle 6">
            <a:extLst>
              <a:ext uri="{FF2B5EF4-FFF2-40B4-BE49-F238E27FC236}">
                <a16:creationId xmlns:a16="http://schemas.microsoft.com/office/drawing/2014/main" id="{D2B2C851-F418-1826-02F1-A35AE5B2B3A2}"/>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0EC5A454-1766-D91A-E409-892F5D898311}"/>
              </a:ext>
            </a:extLst>
          </p:cNvPr>
          <p:cNvSpPr>
            <a:spLocks noGrp="1" noChangeArrowheads="1"/>
          </p:cNvSpPr>
          <p:nvPr>
            <p:ph type="sldNum"/>
          </p:nvPr>
        </p:nvSpPr>
        <p:spPr>
          <a:ln/>
        </p:spPr>
        <p:txBody>
          <a:bodyPr/>
          <a:lstStyle/>
          <a:p>
            <a:r>
              <a:rPr lang="en-US"/>
              <a:t>Page </a:t>
            </a:r>
            <a:fld id="{E6AF579C-E269-44CC-A9F4-B7D1E2EA3836}" type="slidenum">
              <a:rPr lang="en-US"/>
              <a:pPr/>
              <a:t>10</a:t>
            </a:fld>
            <a:endParaRPr lang="en-US"/>
          </a:p>
        </p:txBody>
      </p:sp>
      <p:sp>
        <p:nvSpPr>
          <p:cNvPr id="20481" name="Rectangle 1">
            <a:extLst>
              <a:ext uri="{FF2B5EF4-FFF2-40B4-BE49-F238E27FC236}">
                <a16:creationId xmlns:a16="http://schemas.microsoft.com/office/drawing/2014/main" id="{1781A496-7248-4134-0763-54C6F4268F9F}"/>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a:extLst>
              <a:ext uri="{FF2B5EF4-FFF2-40B4-BE49-F238E27FC236}">
                <a16:creationId xmlns:a16="http://schemas.microsoft.com/office/drawing/2014/main" id="{FE79800B-1D1D-1ABD-49CF-E56D3876BFC4}"/>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88917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45657C85-34DD-E597-A5A5-663AE8C9E2BB}"/>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DAAAD4E6-92F3-4289-2C82-5CFF70A4B789}"/>
              </a:ext>
            </a:extLst>
          </p:cNvPr>
          <p:cNvSpPr>
            <a:spLocks noGrp="1" noChangeArrowheads="1"/>
          </p:cNvSpPr>
          <p:nvPr>
            <p:ph type="hdr"/>
          </p:nvPr>
        </p:nvSpPr>
        <p:spPr>
          <a:ln/>
        </p:spPr>
        <p:txBody>
          <a:bodyPr/>
          <a:lstStyle/>
          <a:p>
            <a:r>
              <a:rPr lang="en-US" dirty="0"/>
              <a:t>doc.: IEEE 802-11-25/1645r1</a:t>
            </a:r>
          </a:p>
        </p:txBody>
      </p:sp>
      <p:sp>
        <p:nvSpPr>
          <p:cNvPr id="5" name="Rectangle 3">
            <a:extLst>
              <a:ext uri="{FF2B5EF4-FFF2-40B4-BE49-F238E27FC236}">
                <a16:creationId xmlns:a16="http://schemas.microsoft.com/office/drawing/2014/main" id="{E7756EE4-798B-AE8E-BA2C-6BC449D2ED7B}"/>
              </a:ext>
            </a:extLst>
          </p:cNvPr>
          <p:cNvSpPr>
            <a:spLocks noGrp="1" noChangeArrowheads="1"/>
          </p:cNvSpPr>
          <p:nvPr>
            <p:ph type="dt"/>
          </p:nvPr>
        </p:nvSpPr>
        <p:spPr>
          <a:ln/>
        </p:spPr>
        <p:txBody>
          <a:bodyPr/>
          <a:lstStyle/>
          <a:p>
            <a:r>
              <a:rPr lang="en-US"/>
              <a:t>September 2025</a:t>
            </a:r>
          </a:p>
        </p:txBody>
      </p:sp>
      <p:sp>
        <p:nvSpPr>
          <p:cNvPr id="6" name="Rectangle 6">
            <a:extLst>
              <a:ext uri="{FF2B5EF4-FFF2-40B4-BE49-F238E27FC236}">
                <a16:creationId xmlns:a16="http://schemas.microsoft.com/office/drawing/2014/main" id="{47C30BB5-6718-3C38-A8D3-33532084C6F1}"/>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8D0B09E5-0A69-DCC9-5C27-16045BCE4C13}"/>
              </a:ext>
            </a:extLst>
          </p:cNvPr>
          <p:cNvSpPr>
            <a:spLocks noGrp="1" noChangeArrowheads="1"/>
          </p:cNvSpPr>
          <p:nvPr>
            <p:ph type="sldNum"/>
          </p:nvPr>
        </p:nvSpPr>
        <p:spPr>
          <a:ln/>
        </p:spPr>
        <p:txBody>
          <a:bodyPr/>
          <a:lstStyle/>
          <a:p>
            <a:r>
              <a:rPr lang="en-US"/>
              <a:t>Page </a:t>
            </a:r>
            <a:fld id="{E6AF579C-E269-44CC-A9F4-B7D1E2EA3836}" type="slidenum">
              <a:rPr lang="en-US"/>
              <a:pPr/>
              <a:t>11</a:t>
            </a:fld>
            <a:endParaRPr lang="en-US"/>
          </a:p>
        </p:txBody>
      </p:sp>
      <p:sp>
        <p:nvSpPr>
          <p:cNvPr id="20481" name="Rectangle 1">
            <a:extLst>
              <a:ext uri="{FF2B5EF4-FFF2-40B4-BE49-F238E27FC236}">
                <a16:creationId xmlns:a16="http://schemas.microsoft.com/office/drawing/2014/main" id="{8BFB8620-FB3B-AF8C-67DF-FB3FEA0378B9}"/>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a:extLst>
              <a:ext uri="{FF2B5EF4-FFF2-40B4-BE49-F238E27FC236}">
                <a16:creationId xmlns:a16="http://schemas.microsoft.com/office/drawing/2014/main" id="{D8CA9B01-509C-F7F1-DA0B-1E6C4E416055}"/>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582584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355A641-E03A-5624-7202-79F16456A04A}"/>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D1D24112-D89F-7044-BEB6-71EA1EF37588}"/>
              </a:ext>
            </a:extLst>
          </p:cNvPr>
          <p:cNvSpPr>
            <a:spLocks noGrp="1" noChangeArrowheads="1"/>
          </p:cNvSpPr>
          <p:nvPr>
            <p:ph type="hdr"/>
          </p:nvPr>
        </p:nvSpPr>
        <p:spPr>
          <a:ln/>
        </p:spPr>
        <p:txBody>
          <a:bodyPr/>
          <a:lstStyle/>
          <a:p>
            <a:r>
              <a:rPr lang="en-US" dirty="0"/>
              <a:t>doc.: IEEE 802-11-25/1645r1</a:t>
            </a:r>
          </a:p>
        </p:txBody>
      </p:sp>
      <p:sp>
        <p:nvSpPr>
          <p:cNvPr id="5" name="Rectangle 3">
            <a:extLst>
              <a:ext uri="{FF2B5EF4-FFF2-40B4-BE49-F238E27FC236}">
                <a16:creationId xmlns:a16="http://schemas.microsoft.com/office/drawing/2014/main" id="{A0938638-E299-EF25-6AD9-AB1021A27B77}"/>
              </a:ext>
            </a:extLst>
          </p:cNvPr>
          <p:cNvSpPr>
            <a:spLocks noGrp="1" noChangeArrowheads="1"/>
          </p:cNvSpPr>
          <p:nvPr>
            <p:ph type="dt"/>
          </p:nvPr>
        </p:nvSpPr>
        <p:spPr>
          <a:ln/>
        </p:spPr>
        <p:txBody>
          <a:bodyPr/>
          <a:lstStyle/>
          <a:p>
            <a:r>
              <a:rPr lang="en-US"/>
              <a:t>September 2025</a:t>
            </a:r>
          </a:p>
        </p:txBody>
      </p:sp>
      <p:sp>
        <p:nvSpPr>
          <p:cNvPr id="6" name="Rectangle 6">
            <a:extLst>
              <a:ext uri="{FF2B5EF4-FFF2-40B4-BE49-F238E27FC236}">
                <a16:creationId xmlns:a16="http://schemas.microsoft.com/office/drawing/2014/main" id="{5ECB05A8-5C88-D8FC-7491-43D0CC7CAEEC}"/>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F03C4557-D324-9459-FA73-47E03F3E13EA}"/>
              </a:ext>
            </a:extLst>
          </p:cNvPr>
          <p:cNvSpPr>
            <a:spLocks noGrp="1" noChangeArrowheads="1"/>
          </p:cNvSpPr>
          <p:nvPr>
            <p:ph type="sldNum"/>
          </p:nvPr>
        </p:nvSpPr>
        <p:spPr>
          <a:ln/>
        </p:spPr>
        <p:txBody>
          <a:bodyPr/>
          <a:lstStyle/>
          <a:p>
            <a:r>
              <a:rPr lang="en-US"/>
              <a:t>Page </a:t>
            </a:r>
            <a:fld id="{E6AF579C-E269-44CC-A9F4-B7D1E2EA3836}" type="slidenum">
              <a:rPr lang="en-US"/>
              <a:pPr/>
              <a:t>12</a:t>
            </a:fld>
            <a:endParaRPr lang="en-US"/>
          </a:p>
        </p:txBody>
      </p:sp>
      <p:sp>
        <p:nvSpPr>
          <p:cNvPr id="20481" name="Rectangle 1">
            <a:extLst>
              <a:ext uri="{FF2B5EF4-FFF2-40B4-BE49-F238E27FC236}">
                <a16:creationId xmlns:a16="http://schemas.microsoft.com/office/drawing/2014/main" id="{6C726737-637C-AE21-DBCB-3190448AF445}"/>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a:extLst>
              <a:ext uri="{FF2B5EF4-FFF2-40B4-BE49-F238E27FC236}">
                <a16:creationId xmlns:a16="http://schemas.microsoft.com/office/drawing/2014/main" id="{911150B2-2986-1B76-0DE7-EBB693F2D0B1}"/>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021253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802-11-25/1645r1</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802-11-25/1645r1</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3</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96060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802-11-25/1645r1</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4</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700255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EC126F88-C3A7-24D4-6CAA-9958C7B30E4A}"/>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C0DE3DB7-127C-2561-5A32-4DF5E57B50AB}"/>
              </a:ext>
            </a:extLst>
          </p:cNvPr>
          <p:cNvSpPr>
            <a:spLocks noGrp="1" noChangeArrowheads="1"/>
          </p:cNvSpPr>
          <p:nvPr>
            <p:ph type="hdr"/>
          </p:nvPr>
        </p:nvSpPr>
        <p:spPr>
          <a:ln/>
        </p:spPr>
        <p:txBody>
          <a:bodyPr/>
          <a:lstStyle/>
          <a:p>
            <a:r>
              <a:rPr lang="en-US" dirty="0"/>
              <a:t>doc.: IEEE 802-11-25/1645r1</a:t>
            </a:r>
          </a:p>
        </p:txBody>
      </p:sp>
      <p:sp>
        <p:nvSpPr>
          <p:cNvPr id="5" name="Rectangle 3">
            <a:extLst>
              <a:ext uri="{FF2B5EF4-FFF2-40B4-BE49-F238E27FC236}">
                <a16:creationId xmlns:a16="http://schemas.microsoft.com/office/drawing/2014/main" id="{86B1C117-9BBD-695E-0B19-960C97743B90}"/>
              </a:ext>
            </a:extLst>
          </p:cNvPr>
          <p:cNvSpPr>
            <a:spLocks noGrp="1" noChangeArrowheads="1"/>
          </p:cNvSpPr>
          <p:nvPr>
            <p:ph type="dt"/>
          </p:nvPr>
        </p:nvSpPr>
        <p:spPr>
          <a:ln/>
        </p:spPr>
        <p:txBody>
          <a:bodyPr/>
          <a:lstStyle/>
          <a:p>
            <a:r>
              <a:rPr lang="en-US"/>
              <a:t>September 2025</a:t>
            </a:r>
          </a:p>
        </p:txBody>
      </p:sp>
      <p:sp>
        <p:nvSpPr>
          <p:cNvPr id="6" name="Rectangle 6">
            <a:extLst>
              <a:ext uri="{FF2B5EF4-FFF2-40B4-BE49-F238E27FC236}">
                <a16:creationId xmlns:a16="http://schemas.microsoft.com/office/drawing/2014/main" id="{5056476D-D7AD-EE45-04B2-0437E116DCC7}"/>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7FDCC724-56C0-5A39-3B86-D159275FA9C2}"/>
              </a:ext>
            </a:extLst>
          </p:cNvPr>
          <p:cNvSpPr>
            <a:spLocks noGrp="1" noChangeArrowheads="1"/>
          </p:cNvSpPr>
          <p:nvPr>
            <p:ph type="sldNum"/>
          </p:nvPr>
        </p:nvSpPr>
        <p:spPr>
          <a:ln/>
        </p:spPr>
        <p:txBody>
          <a:bodyPr/>
          <a:lstStyle/>
          <a:p>
            <a:r>
              <a:rPr lang="en-US"/>
              <a:t>Page </a:t>
            </a:r>
            <a:fld id="{EA25EADA-8DDC-4EE3-B5F1-3BBBDDDD6BEC}" type="slidenum">
              <a:rPr lang="en-US"/>
              <a:pPr/>
              <a:t>5</a:t>
            </a:fld>
            <a:endParaRPr lang="en-US"/>
          </a:p>
        </p:txBody>
      </p:sp>
      <p:sp>
        <p:nvSpPr>
          <p:cNvPr id="14337" name="Rectangle 1">
            <a:extLst>
              <a:ext uri="{FF2B5EF4-FFF2-40B4-BE49-F238E27FC236}">
                <a16:creationId xmlns:a16="http://schemas.microsoft.com/office/drawing/2014/main" id="{BF196F3F-DE51-C1ED-6E32-6291ECE732E6}"/>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a:extLst>
              <a:ext uri="{FF2B5EF4-FFF2-40B4-BE49-F238E27FC236}">
                <a16:creationId xmlns:a16="http://schemas.microsoft.com/office/drawing/2014/main" id="{CE086CF2-389A-25E3-97B1-8DB795572EB3}"/>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5303238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2A35AA02-91DA-4A90-7E45-EEA39E330498}"/>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FFD31B82-145C-A71F-E011-7FCD879606BE}"/>
              </a:ext>
            </a:extLst>
          </p:cNvPr>
          <p:cNvSpPr>
            <a:spLocks noGrp="1" noChangeArrowheads="1"/>
          </p:cNvSpPr>
          <p:nvPr>
            <p:ph type="hdr"/>
          </p:nvPr>
        </p:nvSpPr>
        <p:spPr>
          <a:ln/>
        </p:spPr>
        <p:txBody>
          <a:bodyPr/>
          <a:lstStyle/>
          <a:p>
            <a:r>
              <a:rPr lang="en-US" dirty="0"/>
              <a:t>doc.: IEEE 802-11-25/1645r1</a:t>
            </a:r>
          </a:p>
        </p:txBody>
      </p:sp>
      <p:sp>
        <p:nvSpPr>
          <p:cNvPr id="5" name="Rectangle 3">
            <a:extLst>
              <a:ext uri="{FF2B5EF4-FFF2-40B4-BE49-F238E27FC236}">
                <a16:creationId xmlns:a16="http://schemas.microsoft.com/office/drawing/2014/main" id="{E26E5E80-BE69-D9F3-9D52-B33BF920488C}"/>
              </a:ext>
            </a:extLst>
          </p:cNvPr>
          <p:cNvSpPr>
            <a:spLocks noGrp="1" noChangeArrowheads="1"/>
          </p:cNvSpPr>
          <p:nvPr>
            <p:ph type="dt"/>
          </p:nvPr>
        </p:nvSpPr>
        <p:spPr>
          <a:ln/>
        </p:spPr>
        <p:txBody>
          <a:bodyPr/>
          <a:lstStyle/>
          <a:p>
            <a:r>
              <a:rPr lang="en-US"/>
              <a:t>September 2025</a:t>
            </a:r>
          </a:p>
        </p:txBody>
      </p:sp>
      <p:sp>
        <p:nvSpPr>
          <p:cNvPr id="6" name="Rectangle 6">
            <a:extLst>
              <a:ext uri="{FF2B5EF4-FFF2-40B4-BE49-F238E27FC236}">
                <a16:creationId xmlns:a16="http://schemas.microsoft.com/office/drawing/2014/main" id="{D9BFB420-9951-49F2-7124-213721B6D4BC}"/>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917FA59B-D44F-4F52-E6D7-0FD825EB292F}"/>
              </a:ext>
            </a:extLst>
          </p:cNvPr>
          <p:cNvSpPr>
            <a:spLocks noGrp="1" noChangeArrowheads="1"/>
          </p:cNvSpPr>
          <p:nvPr>
            <p:ph type="sldNum"/>
          </p:nvPr>
        </p:nvSpPr>
        <p:spPr>
          <a:ln/>
        </p:spPr>
        <p:txBody>
          <a:bodyPr/>
          <a:lstStyle/>
          <a:p>
            <a:r>
              <a:rPr lang="en-US"/>
              <a:t>Page </a:t>
            </a:r>
            <a:fld id="{EA25EADA-8DDC-4EE3-B5F1-3BBBDDDD6BEC}" type="slidenum">
              <a:rPr lang="en-US"/>
              <a:pPr/>
              <a:t>6</a:t>
            </a:fld>
            <a:endParaRPr lang="en-US"/>
          </a:p>
        </p:txBody>
      </p:sp>
      <p:sp>
        <p:nvSpPr>
          <p:cNvPr id="14337" name="Rectangle 1">
            <a:extLst>
              <a:ext uri="{FF2B5EF4-FFF2-40B4-BE49-F238E27FC236}">
                <a16:creationId xmlns:a16="http://schemas.microsoft.com/office/drawing/2014/main" id="{99512662-BBB6-7ECC-71FF-11B82B297198}"/>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a:extLst>
              <a:ext uri="{FF2B5EF4-FFF2-40B4-BE49-F238E27FC236}">
                <a16:creationId xmlns:a16="http://schemas.microsoft.com/office/drawing/2014/main" id="{3197F68D-9EDC-3D74-90C0-4EFDA214881E}"/>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700412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1AF38D0B-3EF1-F292-00BD-9409CE745B7F}"/>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DB18E094-685E-C294-7DF1-4CA2C55DB112}"/>
              </a:ext>
            </a:extLst>
          </p:cNvPr>
          <p:cNvSpPr>
            <a:spLocks noGrp="1" noChangeArrowheads="1"/>
          </p:cNvSpPr>
          <p:nvPr>
            <p:ph type="hdr"/>
          </p:nvPr>
        </p:nvSpPr>
        <p:spPr>
          <a:ln/>
        </p:spPr>
        <p:txBody>
          <a:bodyPr/>
          <a:lstStyle/>
          <a:p>
            <a:r>
              <a:rPr lang="en-US" dirty="0"/>
              <a:t>doc.: IEEE 802-11-25/1645r1</a:t>
            </a:r>
          </a:p>
        </p:txBody>
      </p:sp>
      <p:sp>
        <p:nvSpPr>
          <p:cNvPr id="5" name="Rectangle 3">
            <a:extLst>
              <a:ext uri="{FF2B5EF4-FFF2-40B4-BE49-F238E27FC236}">
                <a16:creationId xmlns:a16="http://schemas.microsoft.com/office/drawing/2014/main" id="{22121FF8-8BA0-C60F-AD0A-F62864D3ACBE}"/>
              </a:ext>
            </a:extLst>
          </p:cNvPr>
          <p:cNvSpPr>
            <a:spLocks noGrp="1" noChangeArrowheads="1"/>
          </p:cNvSpPr>
          <p:nvPr>
            <p:ph type="dt"/>
          </p:nvPr>
        </p:nvSpPr>
        <p:spPr>
          <a:ln/>
        </p:spPr>
        <p:txBody>
          <a:bodyPr/>
          <a:lstStyle/>
          <a:p>
            <a:r>
              <a:rPr lang="en-US"/>
              <a:t>September 2025</a:t>
            </a:r>
          </a:p>
        </p:txBody>
      </p:sp>
      <p:sp>
        <p:nvSpPr>
          <p:cNvPr id="6" name="Rectangle 6">
            <a:extLst>
              <a:ext uri="{FF2B5EF4-FFF2-40B4-BE49-F238E27FC236}">
                <a16:creationId xmlns:a16="http://schemas.microsoft.com/office/drawing/2014/main" id="{A7761AC2-7C38-5359-3108-CB79461C41F8}"/>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5AE07877-ECA2-9929-5F33-D424109456C8}"/>
              </a:ext>
            </a:extLst>
          </p:cNvPr>
          <p:cNvSpPr>
            <a:spLocks noGrp="1" noChangeArrowheads="1"/>
          </p:cNvSpPr>
          <p:nvPr>
            <p:ph type="sldNum"/>
          </p:nvPr>
        </p:nvSpPr>
        <p:spPr>
          <a:ln/>
        </p:spPr>
        <p:txBody>
          <a:bodyPr/>
          <a:lstStyle/>
          <a:p>
            <a:r>
              <a:rPr lang="en-US"/>
              <a:t>Page </a:t>
            </a:r>
            <a:fld id="{EA25EADA-8DDC-4EE3-B5F1-3BBBDDDD6BEC}" type="slidenum">
              <a:rPr lang="en-US"/>
              <a:pPr/>
              <a:t>7</a:t>
            </a:fld>
            <a:endParaRPr lang="en-US"/>
          </a:p>
        </p:txBody>
      </p:sp>
      <p:sp>
        <p:nvSpPr>
          <p:cNvPr id="14337" name="Rectangle 1">
            <a:extLst>
              <a:ext uri="{FF2B5EF4-FFF2-40B4-BE49-F238E27FC236}">
                <a16:creationId xmlns:a16="http://schemas.microsoft.com/office/drawing/2014/main" id="{8C17C754-9C45-C66C-4B26-584ECFCA5F1B}"/>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a:extLst>
              <a:ext uri="{FF2B5EF4-FFF2-40B4-BE49-F238E27FC236}">
                <a16:creationId xmlns:a16="http://schemas.microsoft.com/office/drawing/2014/main" id="{97AFB916-8EB4-F9BC-4FCA-75699CDB2035}"/>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690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55C4A2D-11DD-8EB9-15B8-23A98B93C544}"/>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80D15E25-978B-580C-12AE-2FE154BBA113}"/>
              </a:ext>
            </a:extLst>
          </p:cNvPr>
          <p:cNvSpPr>
            <a:spLocks noGrp="1" noChangeArrowheads="1"/>
          </p:cNvSpPr>
          <p:nvPr>
            <p:ph type="hdr"/>
          </p:nvPr>
        </p:nvSpPr>
        <p:spPr>
          <a:ln/>
        </p:spPr>
        <p:txBody>
          <a:bodyPr/>
          <a:lstStyle/>
          <a:p>
            <a:r>
              <a:rPr lang="en-US" dirty="0"/>
              <a:t>doc.: IEEE 802-11-25/1645r1</a:t>
            </a:r>
          </a:p>
        </p:txBody>
      </p:sp>
      <p:sp>
        <p:nvSpPr>
          <p:cNvPr id="5" name="Rectangle 3">
            <a:extLst>
              <a:ext uri="{FF2B5EF4-FFF2-40B4-BE49-F238E27FC236}">
                <a16:creationId xmlns:a16="http://schemas.microsoft.com/office/drawing/2014/main" id="{78041B9F-7D0A-AB50-9095-128ED97609B1}"/>
              </a:ext>
            </a:extLst>
          </p:cNvPr>
          <p:cNvSpPr>
            <a:spLocks noGrp="1" noChangeArrowheads="1"/>
          </p:cNvSpPr>
          <p:nvPr>
            <p:ph type="dt"/>
          </p:nvPr>
        </p:nvSpPr>
        <p:spPr>
          <a:ln/>
        </p:spPr>
        <p:txBody>
          <a:bodyPr/>
          <a:lstStyle/>
          <a:p>
            <a:r>
              <a:rPr lang="en-US"/>
              <a:t>September 2025</a:t>
            </a:r>
          </a:p>
        </p:txBody>
      </p:sp>
      <p:sp>
        <p:nvSpPr>
          <p:cNvPr id="6" name="Rectangle 6">
            <a:extLst>
              <a:ext uri="{FF2B5EF4-FFF2-40B4-BE49-F238E27FC236}">
                <a16:creationId xmlns:a16="http://schemas.microsoft.com/office/drawing/2014/main" id="{51006C59-7CC6-5F93-CEC0-C83DCB210152}"/>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14839242-CB01-7A6E-9C77-F93D830A582A}"/>
              </a:ext>
            </a:extLst>
          </p:cNvPr>
          <p:cNvSpPr>
            <a:spLocks noGrp="1" noChangeArrowheads="1"/>
          </p:cNvSpPr>
          <p:nvPr>
            <p:ph type="sldNum"/>
          </p:nvPr>
        </p:nvSpPr>
        <p:spPr>
          <a:ln/>
        </p:spPr>
        <p:txBody>
          <a:bodyPr/>
          <a:lstStyle/>
          <a:p>
            <a:r>
              <a:rPr lang="en-US"/>
              <a:t>Page </a:t>
            </a:r>
            <a:fld id="{EA25EADA-8DDC-4EE3-B5F1-3BBBDDDD6BEC}" type="slidenum">
              <a:rPr lang="en-US"/>
              <a:pPr/>
              <a:t>8</a:t>
            </a:fld>
            <a:endParaRPr lang="en-US"/>
          </a:p>
        </p:txBody>
      </p:sp>
      <p:sp>
        <p:nvSpPr>
          <p:cNvPr id="14337" name="Rectangle 1">
            <a:extLst>
              <a:ext uri="{FF2B5EF4-FFF2-40B4-BE49-F238E27FC236}">
                <a16:creationId xmlns:a16="http://schemas.microsoft.com/office/drawing/2014/main" id="{1B53CB16-C6F2-C468-DF0B-6DAD6F24CECB}"/>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a:extLst>
              <a:ext uri="{FF2B5EF4-FFF2-40B4-BE49-F238E27FC236}">
                <a16:creationId xmlns:a16="http://schemas.microsoft.com/office/drawing/2014/main" id="{4F448B5A-363F-FE6A-A17F-DCBCD344DF6A}"/>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7163968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802-11-25/1645r1</a:t>
            </a:r>
          </a:p>
        </p:txBody>
      </p:sp>
      <p:sp>
        <p:nvSpPr>
          <p:cNvPr id="5" name="Rectangle 3"/>
          <p:cNvSpPr>
            <a:spLocks noGrp="1" noChangeArrowheads="1"/>
          </p:cNvSpPr>
          <p:nvPr>
            <p:ph type="dt"/>
          </p:nvPr>
        </p:nvSpPr>
        <p:spPr>
          <a:ln/>
        </p:spPr>
        <p:txBody>
          <a:bodyPr/>
          <a:lstStyle/>
          <a:p>
            <a:r>
              <a:rPr lang="en-US"/>
              <a:t>September 2025</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9</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889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Campiglio et al., Cisco</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440F5867-744E-4AA6-B0ED-4C44D2DFBB7B}" type="slidenum">
              <a:rPr lang="en-GB"/>
              <a:pPr/>
              <a:t>‹#›</a:t>
            </a:fld>
            <a:endParaRPr lang="en-GB"/>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Campiglio et al., Cisco</a:t>
            </a:r>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September 2025</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Campiglio et al., Cisco</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September 2025</a:t>
            </a:r>
            <a:endParaRPr lang="en-GB"/>
          </a:p>
        </p:txBody>
      </p:sp>
      <p:sp>
        <p:nvSpPr>
          <p:cNvPr id="6" name="Footer Placeholder 5"/>
          <p:cNvSpPr>
            <a:spLocks noGrp="1"/>
          </p:cNvSpPr>
          <p:nvPr>
            <p:ph type="ftr" idx="11"/>
          </p:nvPr>
        </p:nvSpPr>
        <p:spPr/>
        <p:txBody>
          <a:bodyPr/>
          <a:lstStyle>
            <a:lvl1pPr>
              <a:defRPr/>
            </a:lvl1pPr>
          </a:lstStyle>
          <a:p>
            <a:r>
              <a:rPr lang="en-GB"/>
              <a:t>Campiglio et al., Cisco</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September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Campiglio et al., Cisco</a:t>
            </a:r>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September 2025</a:t>
            </a:r>
            <a:endParaRPr lang="en-GB"/>
          </a:p>
        </p:txBody>
      </p:sp>
      <p:sp>
        <p:nvSpPr>
          <p:cNvPr id="4" name="Footer Placeholder 3"/>
          <p:cNvSpPr>
            <a:spLocks noGrp="1"/>
          </p:cNvSpPr>
          <p:nvPr>
            <p:ph type="ftr" idx="11"/>
          </p:nvPr>
        </p:nvSpPr>
        <p:spPr/>
        <p:txBody>
          <a:bodyPr/>
          <a:lstStyle>
            <a:lvl1pPr>
              <a:defRPr/>
            </a:lvl1pPr>
          </a:lstStyle>
          <a:p>
            <a:r>
              <a:rPr lang="en-GB"/>
              <a:t>Campiglio et al., Cisco</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September 2025</a:t>
            </a:r>
            <a:endParaRPr lang="en-GB"/>
          </a:p>
        </p:txBody>
      </p:sp>
      <p:sp>
        <p:nvSpPr>
          <p:cNvPr id="3" name="Footer Placeholder 2"/>
          <p:cNvSpPr>
            <a:spLocks noGrp="1"/>
          </p:cNvSpPr>
          <p:nvPr>
            <p:ph type="ftr" idx="11"/>
          </p:nvPr>
        </p:nvSpPr>
        <p:spPr/>
        <p:txBody>
          <a:bodyPr/>
          <a:lstStyle>
            <a:lvl1pPr>
              <a:defRPr/>
            </a:lvl1pPr>
          </a:lstStyle>
          <a:p>
            <a:r>
              <a:rPr lang="en-GB"/>
              <a:t>Campiglio et al., Cisco</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Campiglio et al., Cisco</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September 2025</a:t>
            </a:r>
            <a:endParaRPr lang="en-GB"/>
          </a:p>
        </p:txBody>
      </p:sp>
      <p:sp>
        <p:nvSpPr>
          <p:cNvPr id="5" name="Footer Placeholder 4"/>
          <p:cNvSpPr>
            <a:spLocks noGrp="1"/>
          </p:cNvSpPr>
          <p:nvPr>
            <p:ph type="ftr" idx="11"/>
          </p:nvPr>
        </p:nvSpPr>
        <p:spPr/>
        <p:txBody>
          <a:bodyPr/>
          <a:lstStyle>
            <a:lvl1pPr>
              <a:defRPr/>
            </a:lvl1pPr>
          </a:lstStyle>
          <a:p>
            <a:r>
              <a:rPr lang="en-GB"/>
              <a:t>Campiglio et al., Cisco</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September 2025</a:t>
            </a:r>
            <a:endParaRPr lang="en-GB"/>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Campiglio et al., Cisco</a:t>
            </a:r>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802-11-25/1645r1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err="1"/>
              <a:t>Authz</a:t>
            </a:r>
            <a:r>
              <a:rPr lang="en-GB" dirty="0"/>
              <a:t>-ID</a:t>
            </a:r>
          </a:p>
        </p:txBody>
      </p:sp>
      <p:sp>
        <p:nvSpPr>
          <p:cNvPr id="3074" name="Rectangle 2"/>
          <p:cNvSpPr>
            <a:spLocks noGrp="1" noChangeArrowheads="1"/>
          </p:cNvSpPr>
          <p:nvPr>
            <p:ph type="subTitle" idx="1"/>
          </p:nvPr>
        </p:nvSpPr>
        <p:spPr>
          <a:xfrm>
            <a:off x="1828800" y="14636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a:t>Date:</a:t>
            </a:r>
            <a:r>
              <a:rPr lang="en-GB" sz="2000" b="0"/>
              <a:t> 2025-09-16</a:t>
            </a:r>
          </a:p>
        </p:txBody>
      </p:sp>
      <p:sp>
        <p:nvSpPr>
          <p:cNvPr id="6" name="Date Placeholder 3"/>
          <p:cNvSpPr>
            <a:spLocks noGrp="1"/>
          </p:cNvSpPr>
          <p:nvPr>
            <p:ph type="dt" idx="10"/>
          </p:nvPr>
        </p:nvSpPr>
        <p:spPr/>
        <p:txBody>
          <a:bodyPr/>
          <a:lstStyle/>
          <a:p>
            <a:r>
              <a:rPr lang="en-US"/>
              <a:t>September 2025</a:t>
            </a:r>
            <a:endParaRPr lang="en-GB"/>
          </a:p>
        </p:txBody>
      </p:sp>
      <p:sp>
        <p:nvSpPr>
          <p:cNvPr id="7" name="Footer Placeholder 4"/>
          <p:cNvSpPr>
            <a:spLocks noGrp="1"/>
          </p:cNvSpPr>
          <p:nvPr>
            <p:ph type="ftr" idx="11"/>
          </p:nvPr>
        </p:nvSpPr>
        <p:spPr/>
        <p:txBody>
          <a:bodyPr/>
          <a:lstStyle/>
          <a:p>
            <a:r>
              <a:rPr lang="en-GB"/>
              <a:t>Campiglio et al., Cisco</a:t>
            </a:r>
          </a:p>
        </p:txBody>
      </p:sp>
      <p:sp>
        <p:nvSpPr>
          <p:cNvPr id="8" name="Slide Number Placeholder 5"/>
          <p:cNvSpPr>
            <a:spLocks noGrp="1"/>
          </p:cNvSpPr>
          <p:nvPr>
            <p:ph type="sldNum" idx="12"/>
          </p:nvPr>
        </p:nvSpPr>
        <p:spPr/>
        <p:txBody>
          <a:bodyPr/>
          <a:lstStyle/>
          <a:p>
            <a:r>
              <a:rPr lang="en-GB"/>
              <a:t>Slide </a:t>
            </a:r>
            <a:fld id="{93823DB3-BAA4-4F4A-B4B3-ED9ABE70E976}" type="slidenum">
              <a:rPr lang="en-GB"/>
              <a:pPr/>
              <a:t>1</a:t>
            </a:fld>
            <a:endParaRPr lang="en-GB"/>
          </a:p>
        </p:txBody>
      </p:sp>
      <p:graphicFrame>
        <p:nvGraphicFramePr>
          <p:cNvPr id="3075" name="Object 3"/>
          <p:cNvGraphicFramePr>
            <a:graphicFrameLocks noChangeAspect="1"/>
          </p:cNvGraphicFramePr>
          <p:nvPr>
            <p:extLst>
              <p:ext uri="{D42A27DB-BD31-4B8C-83A1-F6EECF244321}">
                <p14:modId xmlns:p14="http://schemas.microsoft.com/office/powerpoint/2010/main" val="432741460"/>
              </p:ext>
            </p:extLst>
          </p:nvPr>
        </p:nvGraphicFramePr>
        <p:xfrm>
          <a:off x="993775" y="2387057"/>
          <a:ext cx="10272713" cy="3400425"/>
        </p:xfrm>
        <a:graphic>
          <a:graphicData uri="http://schemas.openxmlformats.org/presentationml/2006/ole">
            <mc:AlternateContent xmlns:mc="http://schemas.openxmlformats.org/markup-compatibility/2006">
              <mc:Choice xmlns:v="urn:schemas-microsoft-com:vml" Requires="v">
                <p:oleObj name="Document" r:id="rId3" imgW="10439400" imgH="3479800" progId="Word.Document.8">
                  <p:embed/>
                </p:oleObj>
              </mc:Choice>
              <mc:Fallback>
                <p:oleObj name="Document" r:id="rId3" imgW="10439400" imgH="3479800" progId="Word.Document.8">
                  <p:embed/>
                  <p:pic>
                    <p:nvPicPr>
                      <p:cNvPr id="3075" name="Object 3"/>
                      <p:cNvPicPr>
                        <a:picLocks noChangeAspect="1" noChangeArrowheads="1"/>
                      </p:cNvPicPr>
                      <p:nvPr/>
                    </p:nvPicPr>
                    <p:blipFill>
                      <a:blip r:embed="rId4"/>
                      <a:srcRect/>
                      <a:stretch>
                        <a:fillRect/>
                      </a:stretch>
                    </p:blipFill>
                    <p:spPr bwMode="auto">
                      <a:xfrm>
                        <a:off x="993775" y="2387057"/>
                        <a:ext cx="10272713" cy="3400425"/>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B4918-AA5D-F674-20D0-CB50E1F972AC}"/>
            </a:ext>
          </a:extLst>
        </p:cNvPr>
        <p:cNvGrpSpPr/>
        <p:nvPr/>
      </p:nvGrpSpPr>
      <p:grpSpPr>
        <a:xfrm>
          <a:off x="0" y="0"/>
          <a:ext cx="0" cy="0"/>
          <a:chOff x="0" y="0"/>
          <a:chExt cx="0" cy="0"/>
        </a:xfrm>
      </p:grpSpPr>
      <p:sp>
        <p:nvSpPr>
          <p:cNvPr id="11265" name="Rectangle 1">
            <a:extLst>
              <a:ext uri="{FF2B5EF4-FFF2-40B4-BE49-F238E27FC236}">
                <a16:creationId xmlns:a16="http://schemas.microsoft.com/office/drawing/2014/main" id="{4D153E05-B060-3D59-84CF-4BBE97664E4C}"/>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Backup – FAQ (1/4)</a:t>
            </a:r>
          </a:p>
        </p:txBody>
      </p:sp>
      <p:sp>
        <p:nvSpPr>
          <p:cNvPr id="2" name="Content Placeholder 1">
            <a:extLst>
              <a:ext uri="{FF2B5EF4-FFF2-40B4-BE49-F238E27FC236}">
                <a16:creationId xmlns:a16="http://schemas.microsoft.com/office/drawing/2014/main" id="{09393A79-0836-8785-402F-7241994DE9FA}"/>
              </a:ext>
            </a:extLst>
          </p:cNvPr>
          <p:cNvSpPr>
            <a:spLocks noGrp="1"/>
          </p:cNvSpPr>
          <p:nvPr>
            <p:ph idx="1"/>
          </p:nvPr>
        </p:nvSpPr>
        <p:spPr>
          <a:xfrm>
            <a:off x="685800" y="2030110"/>
            <a:ext cx="10361084" cy="4113213"/>
          </a:xfrm>
        </p:spPr>
        <p:txBody>
          <a:bodyPr/>
          <a:lstStyle/>
          <a:p>
            <a:pPr>
              <a:buFont typeface="Arial" panose="020B0604020202020204" pitchFamily="34" charset="0"/>
              <a:buChar char="•"/>
            </a:pPr>
            <a:r>
              <a:rPr lang="en-US">
                <a:ea typeface="ＭＳ Ｐゴシック"/>
              </a:rPr>
              <a:t>How is this different from 802.11bh Device Identifier?</a:t>
            </a:r>
          </a:p>
          <a:p>
            <a:pPr lvl="1" indent="-226695"/>
            <a:r>
              <a:rPr lang="en-US" err="1">
                <a:ea typeface="+mn-lt"/>
                <a:cs typeface="+mn-lt"/>
              </a:rPr>
              <a:t>DeviceID</a:t>
            </a:r>
            <a:r>
              <a:rPr lang="en-US">
                <a:ea typeface="+mn-lt"/>
                <a:cs typeface="+mn-lt"/>
              </a:rPr>
              <a:t> identifies a single device, </a:t>
            </a:r>
            <a:r>
              <a:rPr lang="en-US" err="1">
                <a:ea typeface="+mn-lt"/>
                <a:cs typeface="+mn-lt"/>
              </a:rPr>
              <a:t>AuthZ</a:t>
            </a:r>
            <a:r>
              <a:rPr lang="en-US">
                <a:ea typeface="+mn-lt"/>
                <a:cs typeface="+mn-lt"/>
              </a:rPr>
              <a:t>-ID identifies the group identifier shared by a group of devices that belong to the same group and to whom the same policies should be applied.</a:t>
            </a:r>
            <a:endParaRPr lang="en-US"/>
          </a:p>
          <a:p>
            <a:pPr lvl="1" indent="-226695"/>
            <a:r>
              <a:rPr lang="en-US" err="1">
                <a:ea typeface="+mn-lt"/>
                <a:cs typeface="+mn-lt"/>
              </a:rPr>
              <a:t>DeviceID</a:t>
            </a:r>
            <a:r>
              <a:rPr lang="en-US">
                <a:ea typeface="+mn-lt"/>
                <a:cs typeface="+mn-lt"/>
              </a:rPr>
              <a:t> for a single device changes at each association, </a:t>
            </a:r>
            <a:r>
              <a:rPr lang="en-US" err="1">
                <a:ea typeface="+mn-lt"/>
                <a:cs typeface="+mn-lt"/>
              </a:rPr>
              <a:t>AuthZ</a:t>
            </a:r>
            <a:r>
              <a:rPr lang="en-US">
                <a:ea typeface="+mn-lt"/>
                <a:cs typeface="+mn-lt"/>
              </a:rPr>
              <a:t>-ID is likely to be the same until manually changed by an admin.</a:t>
            </a:r>
            <a:endParaRPr lang="en-US"/>
          </a:p>
          <a:p>
            <a:pPr lvl="1" indent="-226695"/>
            <a:r>
              <a:rPr lang="en-US" err="1">
                <a:ea typeface="+mn-lt"/>
                <a:cs typeface="+mn-lt"/>
              </a:rPr>
              <a:t>AuthZ</a:t>
            </a:r>
            <a:r>
              <a:rPr lang="en-US">
                <a:ea typeface="+mn-lt"/>
                <a:cs typeface="+mn-lt"/>
              </a:rPr>
              <a:t>-ID allows new devices in the correct group without previous onboarding</a:t>
            </a:r>
            <a:endParaRPr lang="en-US"/>
          </a:p>
          <a:p>
            <a:endParaRPr lang="en-GB"/>
          </a:p>
        </p:txBody>
      </p:sp>
      <p:sp>
        <p:nvSpPr>
          <p:cNvPr id="6" name="Slide Number Placeholder 5">
            <a:extLst>
              <a:ext uri="{FF2B5EF4-FFF2-40B4-BE49-F238E27FC236}">
                <a16:creationId xmlns:a16="http://schemas.microsoft.com/office/drawing/2014/main" id="{42FBEA67-8E3E-D556-FFCE-4A85F76A867C}"/>
              </a:ext>
            </a:extLst>
          </p:cNvPr>
          <p:cNvSpPr>
            <a:spLocks noGrp="1"/>
          </p:cNvSpPr>
          <p:nvPr>
            <p:ph type="sldNum" idx="12"/>
          </p:nvPr>
        </p:nvSpPr>
        <p:spPr/>
        <p:txBody>
          <a:bodyPr/>
          <a:lstStyle/>
          <a:p>
            <a:r>
              <a:rPr lang="en-GB"/>
              <a:t>Slide </a:t>
            </a:r>
            <a:fld id="{531D307C-65C7-4BB3-B44A-1501D36803F7}" type="slidenum">
              <a:rPr lang="en-GB"/>
              <a:pPr/>
              <a:t>10</a:t>
            </a:fld>
            <a:endParaRPr lang="en-GB"/>
          </a:p>
        </p:txBody>
      </p:sp>
      <p:sp>
        <p:nvSpPr>
          <p:cNvPr id="5" name="Footer Placeholder 4">
            <a:extLst>
              <a:ext uri="{FF2B5EF4-FFF2-40B4-BE49-F238E27FC236}">
                <a16:creationId xmlns:a16="http://schemas.microsoft.com/office/drawing/2014/main" id="{B6B7659A-FF8B-908B-DA1D-B20807A2FDAB}"/>
              </a:ext>
            </a:extLst>
          </p:cNvPr>
          <p:cNvSpPr>
            <a:spLocks noGrp="1"/>
          </p:cNvSpPr>
          <p:nvPr>
            <p:ph type="ftr" idx="14"/>
          </p:nvPr>
        </p:nvSpPr>
        <p:spPr/>
        <p:txBody>
          <a:bodyPr/>
          <a:lstStyle/>
          <a:p>
            <a:r>
              <a:rPr lang="en-GB"/>
              <a:t>Campiglio et al., Cisco</a:t>
            </a:r>
          </a:p>
        </p:txBody>
      </p:sp>
      <p:sp>
        <p:nvSpPr>
          <p:cNvPr id="4" name="Date Placeholder 3">
            <a:extLst>
              <a:ext uri="{FF2B5EF4-FFF2-40B4-BE49-F238E27FC236}">
                <a16:creationId xmlns:a16="http://schemas.microsoft.com/office/drawing/2014/main" id="{B70D83DF-FFA4-F420-3B05-E7F54FE5D72B}"/>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250456770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A69D52-C137-E0EB-7EA7-50AB172957FD}"/>
            </a:ext>
          </a:extLst>
        </p:cNvPr>
        <p:cNvGrpSpPr/>
        <p:nvPr/>
      </p:nvGrpSpPr>
      <p:grpSpPr>
        <a:xfrm>
          <a:off x="0" y="0"/>
          <a:ext cx="0" cy="0"/>
          <a:chOff x="0" y="0"/>
          <a:chExt cx="0" cy="0"/>
        </a:xfrm>
      </p:grpSpPr>
      <p:sp>
        <p:nvSpPr>
          <p:cNvPr id="11265" name="Rectangle 1">
            <a:extLst>
              <a:ext uri="{FF2B5EF4-FFF2-40B4-BE49-F238E27FC236}">
                <a16:creationId xmlns:a16="http://schemas.microsoft.com/office/drawing/2014/main" id="{03D1245F-2001-7CDB-7B3F-57E4C4782DBA}"/>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Backup – FAQ (2/4)</a:t>
            </a:r>
          </a:p>
        </p:txBody>
      </p:sp>
      <p:sp>
        <p:nvSpPr>
          <p:cNvPr id="2" name="Content Placeholder 1">
            <a:extLst>
              <a:ext uri="{FF2B5EF4-FFF2-40B4-BE49-F238E27FC236}">
                <a16:creationId xmlns:a16="http://schemas.microsoft.com/office/drawing/2014/main" id="{4DAC63E9-AFD2-3A33-8B94-02A529BEF5A1}"/>
              </a:ext>
            </a:extLst>
          </p:cNvPr>
          <p:cNvSpPr>
            <a:spLocks noGrp="1"/>
          </p:cNvSpPr>
          <p:nvPr>
            <p:ph idx="1"/>
          </p:nvPr>
        </p:nvSpPr>
        <p:spPr>
          <a:xfrm>
            <a:off x="685800" y="2030110"/>
            <a:ext cx="10361084" cy="4113213"/>
          </a:xfrm>
        </p:spPr>
        <p:txBody>
          <a:bodyPr/>
          <a:lstStyle/>
          <a:p>
            <a:pPr>
              <a:buFont typeface="Arial" panose="020B0604020202020204" pitchFamily="34" charset="0"/>
              <a:buChar char="•"/>
            </a:pPr>
            <a:r>
              <a:rPr lang="en-US">
                <a:ea typeface="ＭＳ Ｐゴシック"/>
              </a:rPr>
              <a:t>How do you prevent malicious probing of the </a:t>
            </a:r>
            <a:r>
              <a:rPr lang="en-US" err="1">
                <a:ea typeface="ＭＳ Ｐゴシック"/>
              </a:rPr>
              <a:t>AuthZ</a:t>
            </a:r>
            <a:r>
              <a:rPr lang="en-US">
                <a:ea typeface="ＭＳ Ｐゴシック"/>
              </a:rPr>
              <a:t>-ID (STA repeatedly trying different values)?</a:t>
            </a:r>
          </a:p>
          <a:p>
            <a:pPr lvl="1" indent="-226695"/>
            <a:r>
              <a:rPr lang="en-US">
                <a:ea typeface="+mn-lt"/>
                <a:cs typeface="+mn-lt"/>
              </a:rPr>
              <a:t>STA sends the </a:t>
            </a:r>
            <a:r>
              <a:rPr lang="en-US" err="1">
                <a:ea typeface="+mn-lt"/>
                <a:cs typeface="+mn-lt"/>
              </a:rPr>
              <a:t>AuthZ</a:t>
            </a:r>
            <a:r>
              <a:rPr lang="en-US">
                <a:ea typeface="+mn-lt"/>
                <a:cs typeface="+mn-lt"/>
              </a:rPr>
              <a:t> ID during the EAPOL exchange: if authentication fails, </a:t>
            </a:r>
            <a:r>
              <a:rPr lang="en-US" err="1">
                <a:ea typeface="+mn-lt"/>
                <a:cs typeface="+mn-lt"/>
              </a:rPr>
              <a:t>AuthZ</a:t>
            </a:r>
            <a:r>
              <a:rPr lang="en-US">
                <a:ea typeface="+mn-lt"/>
                <a:cs typeface="+mn-lt"/>
              </a:rPr>
              <a:t> ID is never sent (only authenticated station can really do malicious probing)</a:t>
            </a:r>
            <a:endParaRPr lang="en-US">
              <a:ea typeface="ＭＳ Ｐゴシック"/>
              <a:cs typeface="+mn-lt"/>
            </a:endParaRPr>
          </a:p>
          <a:p>
            <a:pPr lvl="1" indent="-226695"/>
            <a:r>
              <a:rPr lang="en-US">
                <a:ea typeface="+mn-lt"/>
                <a:cs typeface="+mn-lt"/>
              </a:rPr>
              <a:t>STA trying random </a:t>
            </a:r>
            <a:r>
              <a:rPr lang="en-US" err="1">
                <a:ea typeface="+mn-lt"/>
                <a:cs typeface="+mn-lt"/>
              </a:rPr>
              <a:t>AuthZ</a:t>
            </a:r>
            <a:r>
              <a:rPr lang="en-US">
                <a:ea typeface="+mn-lt"/>
                <a:cs typeface="+mn-lt"/>
              </a:rPr>
              <a:t> ID would not know if that worked or not.</a:t>
            </a:r>
          </a:p>
          <a:p>
            <a:pPr lvl="1" indent="-226695"/>
            <a:r>
              <a:rPr lang="en-US">
                <a:ea typeface="+mn-lt"/>
                <a:cs typeface="+mn-lt"/>
              </a:rPr>
              <a:t>STA would have to go through the full 4WHS multiple times. The AP should see the same STA attempting the 4WHS multiple times in succession and deny the STA access (Policy on the AP)</a:t>
            </a:r>
            <a:endParaRPr lang="en-GB"/>
          </a:p>
        </p:txBody>
      </p:sp>
      <p:sp>
        <p:nvSpPr>
          <p:cNvPr id="6" name="Slide Number Placeholder 5">
            <a:extLst>
              <a:ext uri="{FF2B5EF4-FFF2-40B4-BE49-F238E27FC236}">
                <a16:creationId xmlns:a16="http://schemas.microsoft.com/office/drawing/2014/main" id="{4E24D79C-1271-87D9-0EE4-1DDC08331D29}"/>
              </a:ext>
            </a:extLst>
          </p:cNvPr>
          <p:cNvSpPr>
            <a:spLocks noGrp="1"/>
          </p:cNvSpPr>
          <p:nvPr>
            <p:ph type="sldNum" idx="12"/>
          </p:nvPr>
        </p:nvSpPr>
        <p:spPr/>
        <p:txBody>
          <a:bodyPr/>
          <a:lstStyle/>
          <a:p>
            <a:r>
              <a:rPr lang="en-GB"/>
              <a:t>Slide </a:t>
            </a:r>
            <a:fld id="{531D307C-65C7-4BB3-B44A-1501D36803F7}" type="slidenum">
              <a:rPr lang="en-GB"/>
              <a:pPr/>
              <a:t>11</a:t>
            </a:fld>
            <a:endParaRPr lang="en-GB"/>
          </a:p>
        </p:txBody>
      </p:sp>
      <p:sp>
        <p:nvSpPr>
          <p:cNvPr id="5" name="Footer Placeholder 4">
            <a:extLst>
              <a:ext uri="{FF2B5EF4-FFF2-40B4-BE49-F238E27FC236}">
                <a16:creationId xmlns:a16="http://schemas.microsoft.com/office/drawing/2014/main" id="{CD0CEB44-98D3-92DE-C431-CA36CCAAF673}"/>
              </a:ext>
            </a:extLst>
          </p:cNvPr>
          <p:cNvSpPr>
            <a:spLocks noGrp="1"/>
          </p:cNvSpPr>
          <p:nvPr>
            <p:ph type="ftr" idx="14"/>
          </p:nvPr>
        </p:nvSpPr>
        <p:spPr/>
        <p:txBody>
          <a:bodyPr/>
          <a:lstStyle/>
          <a:p>
            <a:r>
              <a:rPr lang="en-GB"/>
              <a:t>Campiglio et al., Cisco</a:t>
            </a:r>
          </a:p>
        </p:txBody>
      </p:sp>
      <p:sp>
        <p:nvSpPr>
          <p:cNvPr id="4" name="Date Placeholder 3">
            <a:extLst>
              <a:ext uri="{FF2B5EF4-FFF2-40B4-BE49-F238E27FC236}">
                <a16:creationId xmlns:a16="http://schemas.microsoft.com/office/drawing/2014/main" id="{97D8B2E4-4232-8AD3-7352-E58021B640AE}"/>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120408380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83857-8C84-44CE-4C37-039A8B9B2409}"/>
            </a:ext>
          </a:extLst>
        </p:cNvPr>
        <p:cNvGrpSpPr/>
        <p:nvPr/>
      </p:nvGrpSpPr>
      <p:grpSpPr>
        <a:xfrm>
          <a:off x="0" y="0"/>
          <a:ext cx="0" cy="0"/>
          <a:chOff x="0" y="0"/>
          <a:chExt cx="0" cy="0"/>
        </a:xfrm>
      </p:grpSpPr>
      <p:sp>
        <p:nvSpPr>
          <p:cNvPr id="11265" name="Rectangle 1">
            <a:extLst>
              <a:ext uri="{FF2B5EF4-FFF2-40B4-BE49-F238E27FC236}">
                <a16:creationId xmlns:a16="http://schemas.microsoft.com/office/drawing/2014/main" id="{8D0FE97A-C695-4BF8-6926-E3D0C237586A}"/>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Backup – FAQ (3/4)</a:t>
            </a:r>
          </a:p>
        </p:txBody>
      </p:sp>
      <p:sp>
        <p:nvSpPr>
          <p:cNvPr id="2" name="Content Placeholder 1">
            <a:extLst>
              <a:ext uri="{FF2B5EF4-FFF2-40B4-BE49-F238E27FC236}">
                <a16:creationId xmlns:a16="http://schemas.microsoft.com/office/drawing/2014/main" id="{356E80C9-76FB-2442-CEB9-5F73B85218C3}"/>
              </a:ext>
            </a:extLst>
          </p:cNvPr>
          <p:cNvSpPr>
            <a:spLocks noGrp="1"/>
          </p:cNvSpPr>
          <p:nvPr>
            <p:ph idx="1"/>
          </p:nvPr>
        </p:nvSpPr>
        <p:spPr>
          <a:xfrm>
            <a:off x="685800" y="2030110"/>
            <a:ext cx="10361084" cy="4113213"/>
          </a:xfrm>
        </p:spPr>
        <p:txBody>
          <a:bodyPr/>
          <a:lstStyle/>
          <a:p>
            <a:pPr>
              <a:buFont typeface="Arial" panose="020B0604020202020204" pitchFamily="34" charset="0"/>
              <a:buChar char="•"/>
            </a:pPr>
            <a:r>
              <a:rPr lang="en-US"/>
              <a:t>How do you prevent this from being a tracking mechanism (Group of one device)?</a:t>
            </a:r>
          </a:p>
          <a:p>
            <a:pPr lvl="1" indent="-226695"/>
            <a:r>
              <a:rPr lang="en-US">
                <a:ea typeface="+mn-lt"/>
                <a:cs typeface="+mn-lt"/>
              </a:rPr>
              <a:t> The exchanged KDEs never contain the </a:t>
            </a:r>
            <a:r>
              <a:rPr lang="en-US" err="1">
                <a:ea typeface="+mn-lt"/>
                <a:cs typeface="+mn-lt"/>
              </a:rPr>
              <a:t>AuthZ</a:t>
            </a:r>
            <a:r>
              <a:rPr lang="en-US">
                <a:ea typeface="+mn-lt"/>
                <a:cs typeface="+mn-lt"/>
              </a:rPr>
              <a:t> ID, but only a proof of knowledge. There is no other trace of </a:t>
            </a:r>
            <a:r>
              <a:rPr lang="en-US" err="1">
                <a:ea typeface="+mn-lt"/>
                <a:cs typeface="+mn-lt"/>
              </a:rPr>
              <a:t>AuthZ</a:t>
            </a:r>
            <a:r>
              <a:rPr lang="en-US">
                <a:ea typeface="+mn-lt"/>
                <a:cs typeface="+mn-lt"/>
              </a:rPr>
              <a:t> IDs in other exchanges.</a:t>
            </a:r>
            <a:endParaRPr lang="en-US"/>
          </a:p>
          <a:p>
            <a:endParaRPr lang="en-GB"/>
          </a:p>
        </p:txBody>
      </p:sp>
      <p:sp>
        <p:nvSpPr>
          <p:cNvPr id="6" name="Slide Number Placeholder 5">
            <a:extLst>
              <a:ext uri="{FF2B5EF4-FFF2-40B4-BE49-F238E27FC236}">
                <a16:creationId xmlns:a16="http://schemas.microsoft.com/office/drawing/2014/main" id="{0F437203-5E13-EF67-0E99-9DFEDDAF5961}"/>
              </a:ext>
            </a:extLst>
          </p:cNvPr>
          <p:cNvSpPr>
            <a:spLocks noGrp="1"/>
          </p:cNvSpPr>
          <p:nvPr>
            <p:ph type="sldNum" idx="12"/>
          </p:nvPr>
        </p:nvSpPr>
        <p:spPr/>
        <p:txBody>
          <a:bodyPr/>
          <a:lstStyle/>
          <a:p>
            <a:r>
              <a:rPr lang="en-GB"/>
              <a:t>Slide </a:t>
            </a:r>
            <a:fld id="{531D307C-65C7-4BB3-B44A-1501D36803F7}" type="slidenum">
              <a:rPr lang="en-GB"/>
              <a:pPr/>
              <a:t>12</a:t>
            </a:fld>
            <a:endParaRPr lang="en-GB"/>
          </a:p>
        </p:txBody>
      </p:sp>
      <p:sp>
        <p:nvSpPr>
          <p:cNvPr id="5" name="Footer Placeholder 4">
            <a:extLst>
              <a:ext uri="{FF2B5EF4-FFF2-40B4-BE49-F238E27FC236}">
                <a16:creationId xmlns:a16="http://schemas.microsoft.com/office/drawing/2014/main" id="{6448E704-F13D-E638-511D-63C55073E443}"/>
              </a:ext>
            </a:extLst>
          </p:cNvPr>
          <p:cNvSpPr>
            <a:spLocks noGrp="1"/>
          </p:cNvSpPr>
          <p:nvPr>
            <p:ph type="ftr" idx="14"/>
          </p:nvPr>
        </p:nvSpPr>
        <p:spPr/>
        <p:txBody>
          <a:bodyPr/>
          <a:lstStyle/>
          <a:p>
            <a:r>
              <a:rPr lang="en-GB"/>
              <a:t>Campiglio et al., Cisco</a:t>
            </a:r>
          </a:p>
        </p:txBody>
      </p:sp>
      <p:sp>
        <p:nvSpPr>
          <p:cNvPr id="4" name="Date Placeholder 3">
            <a:extLst>
              <a:ext uri="{FF2B5EF4-FFF2-40B4-BE49-F238E27FC236}">
                <a16:creationId xmlns:a16="http://schemas.microsoft.com/office/drawing/2014/main" id="{4AC3D96F-9F42-6663-C9CF-5C4DE7B254EA}"/>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178144397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51193-ABA9-9DDD-4FB5-57AB45BA8214}"/>
              </a:ext>
            </a:extLst>
          </p:cNvPr>
          <p:cNvSpPr>
            <a:spLocks noGrp="1"/>
          </p:cNvSpPr>
          <p:nvPr>
            <p:ph type="title"/>
          </p:nvPr>
        </p:nvSpPr>
        <p:spPr/>
        <p:txBody>
          <a:bodyPr/>
          <a:lstStyle/>
          <a:p>
            <a:r>
              <a:rPr lang="en-US"/>
              <a:t>Backup - FAQ (4/4)</a:t>
            </a:r>
          </a:p>
        </p:txBody>
      </p:sp>
      <p:sp>
        <p:nvSpPr>
          <p:cNvPr id="3" name="Content Placeholder 2">
            <a:extLst>
              <a:ext uri="{FF2B5EF4-FFF2-40B4-BE49-F238E27FC236}">
                <a16:creationId xmlns:a16="http://schemas.microsoft.com/office/drawing/2014/main" id="{3B1C147C-2961-DA5F-2FC0-234B56CD302D}"/>
              </a:ext>
            </a:extLst>
          </p:cNvPr>
          <p:cNvSpPr>
            <a:spLocks noGrp="1"/>
          </p:cNvSpPr>
          <p:nvPr>
            <p:ph idx="1"/>
          </p:nvPr>
        </p:nvSpPr>
        <p:spPr/>
        <p:txBody>
          <a:bodyPr/>
          <a:lstStyle/>
          <a:p>
            <a:pPr>
              <a:buFont typeface="Arial" panose="020B0604020202020204" pitchFamily="34" charset="0"/>
              <a:buChar char="•"/>
            </a:pPr>
            <a:r>
              <a:rPr lang="en-US" dirty="0"/>
              <a:t>Why don’t we just use password identifiers and do the mapping with .1X on the network?</a:t>
            </a:r>
          </a:p>
          <a:p>
            <a:pPr lvl="1">
              <a:buFont typeface="Arial" panose="020B0604020202020204" pitchFamily="34" charset="0"/>
              <a:buChar char="•"/>
            </a:pPr>
            <a:r>
              <a:rPr lang="en-US" dirty="0"/>
              <a:t>Password identifiers are only available for SAE. </a:t>
            </a:r>
            <a:r>
              <a:rPr lang="en-US" dirty="0" err="1"/>
              <a:t>Authz</a:t>
            </a:r>
            <a:r>
              <a:rPr lang="en-US" dirty="0"/>
              <a:t> ID could be used on top of any authentication that includes a EAPOL exchange (PSK, .1X, etc.)</a:t>
            </a:r>
          </a:p>
          <a:p>
            <a:pPr lvl="1">
              <a:buFont typeface="Arial" panose="020B0604020202020204" pitchFamily="34" charset="0"/>
              <a:buChar char="•"/>
            </a:pPr>
            <a:r>
              <a:rPr lang="en-US" dirty="0"/>
              <a:t>Mapping on the network introduces complexity on Radius/infrastructure:</a:t>
            </a:r>
          </a:p>
          <a:p>
            <a:pPr lvl="2">
              <a:buFont typeface="Arial" panose="020B0604020202020204" pitchFamily="34" charset="0"/>
              <a:buChar char="•"/>
            </a:pPr>
            <a:r>
              <a:rPr lang="en-US" dirty="0"/>
              <a:t>Radius solicited for each SAE/PSK connection</a:t>
            </a:r>
          </a:p>
          <a:p>
            <a:pPr lvl="2">
              <a:buFont typeface="Arial" panose="020B0604020202020204" pitchFamily="34" charset="0"/>
              <a:buChar char="•"/>
            </a:pPr>
            <a:r>
              <a:rPr lang="en-US" dirty="0"/>
              <a:t>Mapping certificate/policy, password identifier/policy needed</a:t>
            </a:r>
          </a:p>
          <a:p>
            <a:pPr lvl="1">
              <a:buFont typeface="Arial" panose="020B0604020202020204" pitchFamily="34" charset="0"/>
              <a:buChar char="•"/>
            </a:pPr>
            <a:r>
              <a:rPr lang="en-US" dirty="0" err="1"/>
              <a:t>AuthZ</a:t>
            </a:r>
            <a:r>
              <a:rPr lang="en-US" dirty="0"/>
              <a:t>-ID offers the possibility to map different devices that authenticate with the same credentials to different groups (for example personal phone vs work laptop in an enterprise context)</a:t>
            </a:r>
          </a:p>
          <a:p>
            <a:pPr lvl="2">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CD9265CA-F7A9-6BA1-C6E2-128966EDA074}"/>
              </a:ext>
            </a:extLst>
          </p:cNvPr>
          <p:cNvSpPr>
            <a:spLocks noGrp="1"/>
          </p:cNvSpPr>
          <p:nvPr>
            <p:ph type="sldNum" idx="12"/>
          </p:nvPr>
        </p:nvSpPr>
        <p:spPr/>
        <p:txBody>
          <a:bodyPr/>
          <a:lstStyle/>
          <a:p>
            <a:r>
              <a:rPr lang="en-GB"/>
              <a:t>Slide </a:t>
            </a:r>
            <a:fld id="{440F5867-744E-4AA6-B0ED-4C44D2DFBB7B}" type="slidenum">
              <a:rPr lang="en-GB" smtClean="0"/>
              <a:pPr/>
              <a:t>13</a:t>
            </a:fld>
            <a:endParaRPr lang="en-GB"/>
          </a:p>
        </p:txBody>
      </p:sp>
      <p:sp>
        <p:nvSpPr>
          <p:cNvPr id="5" name="Footer Placeholder 4">
            <a:extLst>
              <a:ext uri="{FF2B5EF4-FFF2-40B4-BE49-F238E27FC236}">
                <a16:creationId xmlns:a16="http://schemas.microsoft.com/office/drawing/2014/main" id="{B49D4577-7ABB-EFCF-9FA6-4001076D4554}"/>
              </a:ext>
            </a:extLst>
          </p:cNvPr>
          <p:cNvSpPr>
            <a:spLocks noGrp="1"/>
          </p:cNvSpPr>
          <p:nvPr>
            <p:ph type="ftr" idx="14"/>
          </p:nvPr>
        </p:nvSpPr>
        <p:spPr/>
        <p:txBody>
          <a:bodyPr/>
          <a:lstStyle/>
          <a:p>
            <a:r>
              <a:rPr lang="en-GB"/>
              <a:t>Campiglio et al., Cisco</a:t>
            </a:r>
          </a:p>
        </p:txBody>
      </p:sp>
      <p:sp>
        <p:nvSpPr>
          <p:cNvPr id="6" name="Date Placeholder 5">
            <a:extLst>
              <a:ext uri="{FF2B5EF4-FFF2-40B4-BE49-F238E27FC236}">
                <a16:creationId xmlns:a16="http://schemas.microsoft.com/office/drawing/2014/main" id="{EC466035-CE24-59B4-8F6F-EF4D3E017834}"/>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2536058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26CC5-C439-7A26-12E0-DC874E31124A}"/>
              </a:ext>
            </a:extLst>
          </p:cNvPr>
          <p:cNvSpPr>
            <a:spLocks noGrp="1"/>
          </p:cNvSpPr>
          <p:nvPr>
            <p:ph type="title"/>
          </p:nvPr>
        </p:nvSpPr>
        <p:spPr/>
        <p:txBody>
          <a:bodyPr/>
          <a:lstStyle/>
          <a:p>
            <a:r>
              <a:rPr lang="en-US" dirty="0"/>
              <a:t>Straw Poll 1</a:t>
            </a:r>
          </a:p>
        </p:txBody>
      </p:sp>
      <p:sp>
        <p:nvSpPr>
          <p:cNvPr id="3" name="Date Placeholder 2">
            <a:extLst>
              <a:ext uri="{FF2B5EF4-FFF2-40B4-BE49-F238E27FC236}">
                <a16:creationId xmlns:a16="http://schemas.microsoft.com/office/drawing/2014/main" id="{448B06B7-442F-E005-336D-0A433165BAC5}"/>
              </a:ext>
            </a:extLst>
          </p:cNvPr>
          <p:cNvSpPr>
            <a:spLocks noGrp="1"/>
          </p:cNvSpPr>
          <p:nvPr>
            <p:ph type="dt" idx="10"/>
          </p:nvPr>
        </p:nvSpPr>
        <p:spPr/>
        <p:txBody>
          <a:bodyPr/>
          <a:lstStyle/>
          <a:p>
            <a:r>
              <a:rPr lang="en-US"/>
              <a:t>September 2025</a:t>
            </a:r>
            <a:endParaRPr lang="en-GB"/>
          </a:p>
        </p:txBody>
      </p:sp>
      <p:sp>
        <p:nvSpPr>
          <p:cNvPr id="4" name="Footer Placeholder 3">
            <a:extLst>
              <a:ext uri="{FF2B5EF4-FFF2-40B4-BE49-F238E27FC236}">
                <a16:creationId xmlns:a16="http://schemas.microsoft.com/office/drawing/2014/main" id="{507349D5-1722-D8E5-713D-BF4CE80FD062}"/>
              </a:ext>
            </a:extLst>
          </p:cNvPr>
          <p:cNvSpPr>
            <a:spLocks noGrp="1"/>
          </p:cNvSpPr>
          <p:nvPr>
            <p:ph type="ftr" idx="11"/>
          </p:nvPr>
        </p:nvSpPr>
        <p:spPr/>
        <p:txBody>
          <a:bodyPr/>
          <a:lstStyle/>
          <a:p>
            <a:r>
              <a:rPr lang="en-GB"/>
              <a:t>Campiglio et al., Cisco</a:t>
            </a:r>
          </a:p>
        </p:txBody>
      </p:sp>
      <p:sp>
        <p:nvSpPr>
          <p:cNvPr id="5" name="Slide Number Placeholder 4">
            <a:extLst>
              <a:ext uri="{FF2B5EF4-FFF2-40B4-BE49-F238E27FC236}">
                <a16:creationId xmlns:a16="http://schemas.microsoft.com/office/drawing/2014/main" id="{F1EEA86D-E2F8-E3BC-B375-8AB2ADE31C25}"/>
              </a:ext>
            </a:extLst>
          </p:cNvPr>
          <p:cNvSpPr>
            <a:spLocks noGrp="1"/>
          </p:cNvSpPr>
          <p:nvPr>
            <p:ph type="sldNum" idx="12"/>
          </p:nvPr>
        </p:nvSpPr>
        <p:spPr/>
        <p:txBody>
          <a:bodyPr/>
          <a:lstStyle/>
          <a:p>
            <a:r>
              <a:rPr lang="en-GB"/>
              <a:t>Slide </a:t>
            </a:r>
            <a:fld id="{06B781AF-4CCF-49B0-A572-DE54FBE5D942}" type="slidenum">
              <a:rPr lang="en-GB" smtClean="0"/>
              <a:pPr/>
              <a:t>14</a:t>
            </a:fld>
            <a:endParaRPr lang="en-GB"/>
          </a:p>
        </p:txBody>
      </p:sp>
      <p:sp>
        <p:nvSpPr>
          <p:cNvPr id="6" name="Content Placeholder 2">
            <a:extLst>
              <a:ext uri="{FF2B5EF4-FFF2-40B4-BE49-F238E27FC236}">
                <a16:creationId xmlns:a16="http://schemas.microsoft.com/office/drawing/2014/main" id="{A9D96E81-EBBB-13DF-7C99-BB3972D21ED1}"/>
              </a:ext>
            </a:extLst>
          </p:cNvPr>
          <p:cNvSpPr txBox="1">
            <a:spLocks/>
          </p:cNvSpPr>
          <p:nvPr/>
        </p:nvSpPr>
        <p:spPr>
          <a:xfrm>
            <a:off x="914401" y="1981201"/>
            <a:ext cx="10361084" cy="4113213"/>
          </a:xfrm>
          <a:prstGeom prst="rect">
            <a:avLst/>
          </a:prstGeom>
        </p:spPr>
        <p:txBody>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kern="0" dirty="0"/>
              <a:t>Do you support introducing the </a:t>
            </a:r>
            <a:r>
              <a:rPr lang="en-US" kern="0" dirty="0" err="1"/>
              <a:t>Authz</a:t>
            </a:r>
            <a:r>
              <a:rPr lang="en-US" kern="0" dirty="0"/>
              <a:t>-ID element into 802.11?</a:t>
            </a:r>
          </a:p>
          <a:p>
            <a:pPr lvl="1">
              <a:buFont typeface="Arial" panose="020B0604020202020204" pitchFamily="34" charset="0"/>
              <a:buChar char="•"/>
            </a:pPr>
            <a:r>
              <a:rPr lang="en-US" kern="0" dirty="0"/>
              <a:t>Yes</a:t>
            </a:r>
          </a:p>
          <a:p>
            <a:pPr lvl="1">
              <a:buFont typeface="Arial" panose="020B0604020202020204" pitchFamily="34" charset="0"/>
              <a:buChar char="•"/>
            </a:pPr>
            <a:r>
              <a:rPr lang="en-US" kern="0" dirty="0"/>
              <a:t>No</a:t>
            </a:r>
          </a:p>
          <a:p>
            <a:pPr lvl="1">
              <a:buFont typeface="Arial" panose="020B0604020202020204" pitchFamily="34" charset="0"/>
              <a:buChar char="•"/>
            </a:pPr>
            <a:r>
              <a:rPr lang="en-US" kern="0" dirty="0"/>
              <a:t>Abstain</a:t>
            </a:r>
          </a:p>
          <a:p>
            <a:pPr lvl="2">
              <a:buFont typeface="Arial" panose="020B0604020202020204" pitchFamily="34" charset="0"/>
              <a:buChar char="•"/>
            </a:pPr>
            <a:endParaRPr lang="en-US" sz="1800" kern="0" dirty="0"/>
          </a:p>
        </p:txBody>
      </p:sp>
    </p:spTree>
    <p:extLst>
      <p:ext uri="{BB962C8B-B14F-4D97-AF65-F5344CB8AC3E}">
        <p14:creationId xmlns:p14="http://schemas.microsoft.com/office/powerpoint/2010/main" val="11478181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56603-509F-5942-5A46-5FE761B4F2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A34B02-074B-5046-5381-E7C1023BCD1F}"/>
              </a:ext>
            </a:extLst>
          </p:cNvPr>
          <p:cNvSpPr>
            <a:spLocks noGrp="1"/>
          </p:cNvSpPr>
          <p:nvPr>
            <p:ph type="title"/>
          </p:nvPr>
        </p:nvSpPr>
        <p:spPr/>
        <p:txBody>
          <a:bodyPr/>
          <a:lstStyle/>
          <a:p>
            <a:r>
              <a:rPr lang="en-US" dirty="0"/>
              <a:t>Straw Poll 2</a:t>
            </a:r>
          </a:p>
        </p:txBody>
      </p:sp>
      <p:sp>
        <p:nvSpPr>
          <p:cNvPr id="3" name="Date Placeholder 2">
            <a:extLst>
              <a:ext uri="{FF2B5EF4-FFF2-40B4-BE49-F238E27FC236}">
                <a16:creationId xmlns:a16="http://schemas.microsoft.com/office/drawing/2014/main" id="{3AB86AF5-C0A7-2552-6230-B37277B02D0D}"/>
              </a:ext>
            </a:extLst>
          </p:cNvPr>
          <p:cNvSpPr>
            <a:spLocks noGrp="1"/>
          </p:cNvSpPr>
          <p:nvPr>
            <p:ph type="dt" idx="10"/>
          </p:nvPr>
        </p:nvSpPr>
        <p:spPr/>
        <p:txBody>
          <a:bodyPr/>
          <a:lstStyle/>
          <a:p>
            <a:r>
              <a:rPr lang="en-US"/>
              <a:t>September 2025</a:t>
            </a:r>
            <a:endParaRPr lang="en-GB"/>
          </a:p>
        </p:txBody>
      </p:sp>
      <p:sp>
        <p:nvSpPr>
          <p:cNvPr id="4" name="Footer Placeholder 3">
            <a:extLst>
              <a:ext uri="{FF2B5EF4-FFF2-40B4-BE49-F238E27FC236}">
                <a16:creationId xmlns:a16="http://schemas.microsoft.com/office/drawing/2014/main" id="{BE49450B-C8C4-567E-0F18-C0BF1C1644BE}"/>
              </a:ext>
            </a:extLst>
          </p:cNvPr>
          <p:cNvSpPr>
            <a:spLocks noGrp="1"/>
          </p:cNvSpPr>
          <p:nvPr>
            <p:ph type="ftr" idx="11"/>
          </p:nvPr>
        </p:nvSpPr>
        <p:spPr/>
        <p:txBody>
          <a:bodyPr/>
          <a:lstStyle/>
          <a:p>
            <a:r>
              <a:rPr lang="en-GB"/>
              <a:t>Campiglio et al., Cisco</a:t>
            </a:r>
          </a:p>
        </p:txBody>
      </p:sp>
      <p:sp>
        <p:nvSpPr>
          <p:cNvPr id="5" name="Slide Number Placeholder 4">
            <a:extLst>
              <a:ext uri="{FF2B5EF4-FFF2-40B4-BE49-F238E27FC236}">
                <a16:creationId xmlns:a16="http://schemas.microsoft.com/office/drawing/2014/main" id="{E0521337-8718-FBA9-8478-A2DF4341485A}"/>
              </a:ext>
            </a:extLst>
          </p:cNvPr>
          <p:cNvSpPr>
            <a:spLocks noGrp="1"/>
          </p:cNvSpPr>
          <p:nvPr>
            <p:ph type="sldNum" idx="12"/>
          </p:nvPr>
        </p:nvSpPr>
        <p:spPr/>
        <p:txBody>
          <a:bodyPr/>
          <a:lstStyle/>
          <a:p>
            <a:r>
              <a:rPr lang="en-GB"/>
              <a:t>Slide </a:t>
            </a:r>
            <a:fld id="{06B781AF-4CCF-49B0-A572-DE54FBE5D942}" type="slidenum">
              <a:rPr lang="en-GB" smtClean="0"/>
              <a:pPr/>
              <a:t>15</a:t>
            </a:fld>
            <a:endParaRPr lang="en-GB"/>
          </a:p>
        </p:txBody>
      </p:sp>
      <p:sp>
        <p:nvSpPr>
          <p:cNvPr id="6" name="Content Placeholder 2">
            <a:extLst>
              <a:ext uri="{FF2B5EF4-FFF2-40B4-BE49-F238E27FC236}">
                <a16:creationId xmlns:a16="http://schemas.microsoft.com/office/drawing/2014/main" id="{CAACABA7-9177-18B9-04E9-4A315073CBA8}"/>
              </a:ext>
            </a:extLst>
          </p:cNvPr>
          <p:cNvSpPr txBox="1">
            <a:spLocks/>
          </p:cNvSpPr>
          <p:nvPr/>
        </p:nvSpPr>
        <p:spPr>
          <a:xfrm>
            <a:off x="914401" y="1981201"/>
            <a:ext cx="10361084" cy="4113213"/>
          </a:xfrm>
          <a:prstGeom prst="rect">
            <a:avLst/>
          </a:prstGeom>
        </p:spPr>
        <p:txBody>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kern="0" dirty="0"/>
              <a:t>What group do you think this proposal could fit in?</a:t>
            </a:r>
          </a:p>
          <a:p>
            <a:pPr lvl="1">
              <a:buFont typeface="Arial" panose="020B0604020202020204" pitchFamily="34" charset="0"/>
              <a:buChar char="•"/>
            </a:pPr>
            <a:r>
              <a:rPr lang="en-US" kern="0" dirty="0" err="1"/>
              <a:t>TGbi</a:t>
            </a:r>
            <a:endParaRPr lang="en-US" kern="0" dirty="0"/>
          </a:p>
          <a:p>
            <a:pPr lvl="1">
              <a:buFont typeface="Arial" panose="020B0604020202020204" pitchFamily="34" charset="0"/>
              <a:buChar char="•"/>
            </a:pPr>
            <a:r>
              <a:rPr lang="en-US" kern="0" dirty="0" err="1"/>
              <a:t>TGmf</a:t>
            </a:r>
            <a:endParaRPr lang="en-US" kern="0" dirty="0"/>
          </a:p>
          <a:p>
            <a:pPr lvl="1">
              <a:buFont typeface="Arial" panose="020B0604020202020204" pitchFamily="34" charset="0"/>
              <a:buChar char="•"/>
            </a:pPr>
            <a:r>
              <a:rPr lang="en-US" kern="0" dirty="0" err="1"/>
              <a:t>TGbt</a:t>
            </a:r>
            <a:endParaRPr lang="en-US" kern="0" dirty="0"/>
          </a:p>
          <a:p>
            <a:pPr lvl="1">
              <a:buFont typeface="Arial" panose="020B0604020202020204" pitchFamily="34" charset="0"/>
              <a:buChar char="•"/>
            </a:pPr>
            <a:r>
              <a:rPr lang="en-US" kern="0" dirty="0"/>
              <a:t>Other</a:t>
            </a:r>
          </a:p>
          <a:p>
            <a:pPr lvl="1">
              <a:buFont typeface="Arial" panose="020B0604020202020204" pitchFamily="34" charset="0"/>
              <a:buChar char="•"/>
            </a:pPr>
            <a:r>
              <a:rPr lang="en-US" kern="0" dirty="0"/>
              <a:t>None</a:t>
            </a:r>
          </a:p>
          <a:p>
            <a:pPr lvl="2">
              <a:buFont typeface="Arial" panose="020B0604020202020204" pitchFamily="34" charset="0"/>
              <a:buChar char="•"/>
            </a:pPr>
            <a:endParaRPr lang="en-US" sz="1800" kern="0" dirty="0"/>
          </a:p>
        </p:txBody>
      </p:sp>
    </p:spTree>
    <p:extLst>
      <p:ext uri="{BB962C8B-B14F-4D97-AF65-F5344CB8AC3E}">
        <p14:creationId xmlns:p14="http://schemas.microsoft.com/office/powerpoint/2010/main" val="2489755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a:t>Introduction of a new encrypted KDE for a STA to declare what group it belong to, allowing the Authenticator to group STAs, independently on the authentication type (PSK, SAE, .1X, etc.)</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a:t>Campiglio et al., Cisco</a:t>
            </a:r>
          </a:p>
        </p:txBody>
      </p:sp>
      <p:sp>
        <p:nvSpPr>
          <p:cNvPr id="4" name="Date Placeholder 3"/>
          <p:cNvSpPr>
            <a:spLocks noGrp="1"/>
          </p:cNvSpPr>
          <p:nvPr>
            <p:ph type="dt" idx="15"/>
          </p:nvPr>
        </p:nvSpPr>
        <p:spPr/>
        <p:txBody>
          <a:bodyPr/>
          <a:lstStyle/>
          <a:p>
            <a:r>
              <a:rPr lang="en-US"/>
              <a:t>September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Use Cases</a:t>
            </a:r>
          </a:p>
        </p:txBody>
      </p:sp>
      <p:sp>
        <p:nvSpPr>
          <p:cNvPr id="5122" name="Rectangle 2"/>
          <p:cNvSpPr>
            <a:spLocks noGrp="1" noChangeArrowheads="1"/>
          </p:cNvSpPr>
          <p:nvPr>
            <p:ph idx="1"/>
          </p:nvPr>
        </p:nvSpPr>
        <p:spPr>
          <a:xfrm>
            <a:off x="914401" y="1717653"/>
            <a:ext cx="10361084" cy="4376761"/>
          </a:xfrm>
          <a:ln/>
        </p:spPr>
        <p:txBody>
          <a:bodyPr/>
          <a:lstStyle/>
          <a:p>
            <a:pPr marL="400050">
              <a:buFont typeface="Arial" panose="020B0604020202020204"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There is a growing market demand to have both Passphrase and 802.1X Authentication available on the same (B)SSID</a:t>
            </a:r>
          </a:p>
          <a:p>
            <a:pPr marL="57150" indent="0">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p>
          <a:p>
            <a:pPr marL="400050">
              <a:buFont typeface="Arial" panose="020B0604020202020204"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t>Within a single (B)SSID, there is a need to group and apply policy to a subset of devices </a:t>
            </a:r>
            <a:endParaRPr lang="en-US">
              <a:cs typeface="Times New Roman"/>
            </a:endParaRPr>
          </a:p>
          <a:p>
            <a:pPr marL="400050" indent="-342900">
              <a:buFont typeface="Arial" panose="020B0604020202020204" pitchFamily="34" charset="0"/>
              <a:buChar char="•"/>
            </a:pPr>
            <a:endParaRPr lang="en-US"/>
          </a:p>
          <a:p>
            <a:pPr marL="400050" indent="-342900">
              <a:buFont typeface="Arial" panose="020B0604020202020204" pitchFamily="34" charset="0"/>
              <a:buChar char="•"/>
            </a:pPr>
            <a:r>
              <a:rPr lang="en-US">
                <a:cs typeface="Times New Roman"/>
              </a:rPr>
              <a:t>Examples</a:t>
            </a:r>
            <a:endParaRPr lang="en-US"/>
          </a:p>
          <a:p>
            <a:pPr marL="800100" lvl="1" indent="-342900">
              <a:buFont typeface="Arial" panose="020B0604020202020204" pitchFamily="34" charset="0"/>
              <a:buChar char="•"/>
            </a:pPr>
            <a:r>
              <a:rPr lang="en-US"/>
              <a:t>Home use case – grouping a subset of IoT devices per device or per function (e.g., door locks, children devices. </a:t>
            </a:r>
            <a:r>
              <a:rPr lang="en-US" err="1"/>
              <a:t>etc</a:t>
            </a:r>
            <a:r>
              <a:rPr lang="en-US"/>
              <a:t>)</a:t>
            </a:r>
            <a:endParaRPr lang="en-US">
              <a:cs typeface="Times New Roman"/>
            </a:endParaRPr>
          </a:p>
          <a:p>
            <a:pPr marL="800100" lvl="1" indent="-342900">
              <a:buFont typeface="Arial" panose="020B0604020202020204" pitchFamily="34" charset="0"/>
              <a:buChar char="•"/>
            </a:pPr>
            <a:r>
              <a:rPr lang="en-US"/>
              <a:t>Multi-dwelling unit (Dorm </a:t>
            </a:r>
            <a:r>
              <a:rPr lang="en-US" err="1"/>
              <a:t>etc</a:t>
            </a:r>
            <a:r>
              <a:rPr lang="en-US"/>
              <a:t>) – all of the devices in one apartment off a shared WLAN</a:t>
            </a:r>
            <a:endParaRPr lang="en-US">
              <a:cs typeface="Times New Roman"/>
            </a:endParaRPr>
          </a:p>
          <a:p>
            <a:pPr marL="457200" lvl="1" indent="0"/>
            <a:endParaRPr lang="en-US"/>
          </a:p>
          <a:p>
            <a:pPr marL="340995" indent="-283845">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a:cs typeface="Times New Roman"/>
            </a:endParaRPr>
          </a:p>
        </p:txBody>
      </p:sp>
      <p:sp>
        <p:nvSpPr>
          <p:cNvPr id="6" name="Slide Number Placeholder 5"/>
          <p:cNvSpPr>
            <a:spLocks noGrp="1"/>
          </p:cNvSpPr>
          <p:nvPr>
            <p:ph type="sldNum" idx="12"/>
          </p:nvPr>
        </p:nvSpPr>
        <p:spPr/>
        <p:txBody>
          <a:bodyPr/>
          <a:lstStyle/>
          <a:p>
            <a:r>
              <a:rPr lang="en-GB"/>
              <a:t>Slide </a:t>
            </a:r>
            <a:fld id="{B3165115-9078-433B-A278-1F5ED971F63A}" type="slidenum">
              <a:rPr lang="en-GB"/>
              <a:pPr/>
              <a:t>3</a:t>
            </a:fld>
            <a:endParaRPr lang="en-GB"/>
          </a:p>
        </p:txBody>
      </p:sp>
      <p:sp>
        <p:nvSpPr>
          <p:cNvPr id="5" name="Footer Placeholder 4"/>
          <p:cNvSpPr>
            <a:spLocks noGrp="1"/>
          </p:cNvSpPr>
          <p:nvPr>
            <p:ph type="ftr" idx="14"/>
          </p:nvPr>
        </p:nvSpPr>
        <p:spPr/>
        <p:txBody>
          <a:bodyPr/>
          <a:lstStyle/>
          <a:p>
            <a:r>
              <a:rPr lang="en-GB"/>
              <a:t>Campiglio et al., Cisco</a:t>
            </a:r>
          </a:p>
        </p:txBody>
      </p:sp>
      <p:sp>
        <p:nvSpPr>
          <p:cNvPr id="4" name="Date Placeholder 3"/>
          <p:cNvSpPr>
            <a:spLocks noGrp="1"/>
          </p:cNvSpPr>
          <p:nvPr>
            <p:ph type="dt" idx="15"/>
          </p:nvPr>
        </p:nvSpPr>
        <p:spPr/>
        <p:txBody>
          <a:bodyPr/>
          <a:lstStyle/>
          <a:p>
            <a:r>
              <a:rPr lang="en-US"/>
              <a:t>September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Technical Problem</a:t>
            </a:r>
          </a:p>
        </p:txBody>
      </p:sp>
      <p:sp>
        <p:nvSpPr>
          <p:cNvPr id="5122" name="Rectangle 2"/>
          <p:cNvSpPr>
            <a:spLocks noGrp="1" noChangeArrowheads="1"/>
          </p:cNvSpPr>
          <p:nvPr>
            <p:ph idx="1"/>
          </p:nvPr>
        </p:nvSpPr>
        <p:spPr>
          <a:xfrm>
            <a:off x="914401" y="1751015"/>
            <a:ext cx="10361084" cy="4724400"/>
          </a:xfrm>
          <a:ln/>
        </p:spPr>
        <p:txBody>
          <a:bodyPr/>
          <a:lstStyle/>
          <a:p>
            <a:pPr marL="687070" lvl="1" indent="-457200">
              <a:buFont typeface="+mj-lt"/>
              <a:buAutoNum type="arabicPeriod"/>
            </a:pPr>
            <a:r>
              <a:rPr lang="en-US"/>
              <a:t>Passphrase (PSK or SAE) networks combine authentication and authorization within the same construct – if I know the password I get access to the network, and there is no ability to differentiate/group devices and apply policy (other than MAC Address or using password identifiers)</a:t>
            </a:r>
          </a:p>
          <a:p>
            <a:pPr marL="687070" lvl="1" indent="-457200">
              <a:buAutoNum type="arabicPeriod"/>
            </a:pPr>
            <a:endParaRPr lang="en-US">
              <a:cs typeface="Times New Roman"/>
            </a:endParaRPr>
          </a:p>
          <a:p>
            <a:pPr marL="687070" lvl="1" indent="-457200">
              <a:buFont typeface="+mj-lt"/>
              <a:buAutoNum type="arabicPeriod"/>
            </a:pPr>
            <a:r>
              <a:rPr lang="en-US"/>
              <a:t>There is no current mechanism that enables “grouping” of devices across authentication types (PSK, SAE, 802.1X) – with RCM (now on commercial devices) it is impossible to do this via MAC Address</a:t>
            </a:r>
            <a:endParaRPr lang="en-US">
              <a:cs typeface="Times New Roman"/>
            </a:endParaRPr>
          </a:p>
        </p:txBody>
      </p:sp>
      <p:sp>
        <p:nvSpPr>
          <p:cNvPr id="6" name="Slide Number Placeholder 5"/>
          <p:cNvSpPr>
            <a:spLocks noGrp="1"/>
          </p:cNvSpPr>
          <p:nvPr>
            <p:ph type="sldNum" idx="12"/>
          </p:nvPr>
        </p:nvSpPr>
        <p:spPr/>
        <p:txBody>
          <a:bodyPr/>
          <a:lstStyle/>
          <a:p>
            <a:r>
              <a:rPr lang="en-GB"/>
              <a:t>Slide </a:t>
            </a:r>
            <a:fld id="{B3165115-9078-433B-A278-1F5ED971F63A}" type="slidenum">
              <a:rPr lang="en-GB"/>
              <a:pPr/>
              <a:t>4</a:t>
            </a:fld>
            <a:endParaRPr lang="en-GB"/>
          </a:p>
        </p:txBody>
      </p:sp>
      <p:sp>
        <p:nvSpPr>
          <p:cNvPr id="5" name="Footer Placeholder 4"/>
          <p:cNvSpPr>
            <a:spLocks noGrp="1"/>
          </p:cNvSpPr>
          <p:nvPr>
            <p:ph type="ftr" idx="14"/>
          </p:nvPr>
        </p:nvSpPr>
        <p:spPr/>
        <p:txBody>
          <a:bodyPr/>
          <a:lstStyle/>
          <a:p>
            <a:r>
              <a:rPr lang="en-GB"/>
              <a:t>Campiglio et al., Cisco</a:t>
            </a:r>
          </a:p>
        </p:txBody>
      </p:sp>
      <p:sp>
        <p:nvSpPr>
          <p:cNvPr id="4" name="Date Placeholder 3"/>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160976106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A6B42-DE78-D795-5D61-FAE30D0554D9}"/>
            </a:ext>
          </a:extLst>
        </p:cNvPr>
        <p:cNvGrpSpPr/>
        <p:nvPr/>
      </p:nvGrpSpPr>
      <p:grpSpPr>
        <a:xfrm>
          <a:off x="0" y="0"/>
          <a:ext cx="0" cy="0"/>
          <a:chOff x="0" y="0"/>
          <a:chExt cx="0" cy="0"/>
        </a:xfrm>
      </p:grpSpPr>
      <p:sp>
        <p:nvSpPr>
          <p:cNvPr id="5121" name="Rectangle 1">
            <a:extLst>
              <a:ext uri="{FF2B5EF4-FFF2-40B4-BE49-F238E27FC236}">
                <a16:creationId xmlns:a16="http://schemas.microsoft.com/office/drawing/2014/main" id="{A7328ECD-11D2-8823-27F9-DEDFD7AAD382}"/>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Authorization Element (</a:t>
            </a:r>
            <a:r>
              <a:rPr lang="en-GB" err="1"/>
              <a:t>AuthZ</a:t>
            </a:r>
            <a:r>
              <a:rPr lang="en-GB"/>
              <a:t>-ID)</a:t>
            </a:r>
          </a:p>
        </p:txBody>
      </p:sp>
      <p:sp>
        <p:nvSpPr>
          <p:cNvPr id="5122" name="Rectangle 2">
            <a:extLst>
              <a:ext uri="{FF2B5EF4-FFF2-40B4-BE49-F238E27FC236}">
                <a16:creationId xmlns:a16="http://schemas.microsoft.com/office/drawing/2014/main" id="{76F8BEC8-D174-B92A-D5E6-96C7D144D8D5}"/>
              </a:ext>
            </a:extLst>
          </p:cNvPr>
          <p:cNvSpPr>
            <a:spLocks noGrp="1" noChangeArrowheads="1"/>
          </p:cNvSpPr>
          <p:nvPr>
            <p:ph idx="1"/>
          </p:nvPr>
        </p:nvSpPr>
        <p:spPr>
          <a:xfrm>
            <a:off x="914401" y="1751015"/>
            <a:ext cx="10361084" cy="4724400"/>
          </a:xfrm>
          <a:ln/>
        </p:spPr>
        <p:txBody>
          <a:bodyPr/>
          <a:lstStyle/>
          <a:p>
            <a:pPr>
              <a:buFont typeface="Arial" panose="020B0604020202020204" pitchFamily="34" charset="0"/>
              <a:buChar char="•"/>
            </a:pPr>
            <a:r>
              <a:rPr lang="en-US"/>
              <a:t>Decoupling authentication to the wireless network from authorization in an ESS</a:t>
            </a:r>
          </a:p>
          <a:p>
            <a:pPr lvl="1"/>
            <a:r>
              <a:rPr lang="en-US"/>
              <a:t>Could also be used across multiple authentication mechanisms (OWE, PSK, SAE, .1X </a:t>
            </a:r>
            <a:r>
              <a:rPr lang="en-US" err="1"/>
              <a:t>etc</a:t>
            </a:r>
            <a:r>
              <a:rPr lang="en-US"/>
              <a:t>)</a:t>
            </a:r>
          </a:p>
          <a:p>
            <a:pPr>
              <a:buFont typeface="Arial" panose="020B0604020202020204" pitchFamily="34" charset="0"/>
              <a:buChar char="•"/>
            </a:pPr>
            <a:r>
              <a:rPr lang="en-US"/>
              <a:t>Authorization Element is a new encrypted KDE sent in 4WHS-M2 from non-AP STA to AP protecting the element from passive observation </a:t>
            </a:r>
          </a:p>
          <a:p>
            <a:pPr>
              <a:buFont typeface="Arial" panose="020B0604020202020204" pitchFamily="34" charset="0"/>
              <a:buChar char="•"/>
            </a:pPr>
            <a:r>
              <a:rPr lang="en-US"/>
              <a:t>The </a:t>
            </a:r>
            <a:r>
              <a:rPr lang="en-US" err="1"/>
              <a:t>AuthZ</a:t>
            </a:r>
            <a:r>
              <a:rPr lang="en-US"/>
              <a:t> Element contains proof of knowledge of the “</a:t>
            </a:r>
            <a:r>
              <a:rPr lang="en-US" err="1"/>
              <a:t>AuthZ</a:t>
            </a:r>
            <a:r>
              <a:rPr lang="en-US"/>
              <a:t>-ID” which is a word/phrase/designator used to “group” and then apply policy to a set of devices:</a:t>
            </a:r>
          </a:p>
          <a:p>
            <a:pPr lvl="1"/>
            <a:r>
              <a:rPr lang="en-US"/>
              <a:t>“Living Room”</a:t>
            </a:r>
          </a:p>
          <a:p>
            <a:pPr lvl="1"/>
            <a:r>
              <a:rPr lang="en-US"/>
              <a:t>“my devices”</a:t>
            </a:r>
          </a:p>
          <a:p>
            <a:pPr lvl="1"/>
            <a:r>
              <a:rPr lang="en-US"/>
              <a:t>“11122233344”</a:t>
            </a:r>
          </a:p>
          <a:p>
            <a:pPr lvl="1"/>
            <a:endParaRPr lang="en-US"/>
          </a:p>
        </p:txBody>
      </p:sp>
      <p:sp>
        <p:nvSpPr>
          <p:cNvPr id="6" name="Slide Number Placeholder 5">
            <a:extLst>
              <a:ext uri="{FF2B5EF4-FFF2-40B4-BE49-F238E27FC236}">
                <a16:creationId xmlns:a16="http://schemas.microsoft.com/office/drawing/2014/main" id="{298A220D-EFB9-78B6-2BF1-C69905CBC9C8}"/>
              </a:ext>
            </a:extLst>
          </p:cNvPr>
          <p:cNvSpPr>
            <a:spLocks noGrp="1"/>
          </p:cNvSpPr>
          <p:nvPr>
            <p:ph type="sldNum" idx="12"/>
          </p:nvPr>
        </p:nvSpPr>
        <p:spPr/>
        <p:txBody>
          <a:bodyPr/>
          <a:lstStyle/>
          <a:p>
            <a:r>
              <a:rPr lang="en-GB"/>
              <a:t>Slide </a:t>
            </a:r>
            <a:fld id="{B3165115-9078-433B-A278-1F5ED971F63A}" type="slidenum">
              <a:rPr lang="en-GB"/>
              <a:pPr/>
              <a:t>5</a:t>
            </a:fld>
            <a:endParaRPr lang="en-GB"/>
          </a:p>
        </p:txBody>
      </p:sp>
      <p:sp>
        <p:nvSpPr>
          <p:cNvPr id="5" name="Footer Placeholder 4">
            <a:extLst>
              <a:ext uri="{FF2B5EF4-FFF2-40B4-BE49-F238E27FC236}">
                <a16:creationId xmlns:a16="http://schemas.microsoft.com/office/drawing/2014/main" id="{8524941E-540F-E11E-8DD2-A7D40A1EC833}"/>
              </a:ext>
            </a:extLst>
          </p:cNvPr>
          <p:cNvSpPr>
            <a:spLocks noGrp="1"/>
          </p:cNvSpPr>
          <p:nvPr>
            <p:ph type="ftr" idx="14"/>
          </p:nvPr>
        </p:nvSpPr>
        <p:spPr/>
        <p:txBody>
          <a:bodyPr/>
          <a:lstStyle/>
          <a:p>
            <a:r>
              <a:rPr lang="en-GB"/>
              <a:t>Campiglio et al., Cisco</a:t>
            </a:r>
          </a:p>
        </p:txBody>
      </p:sp>
      <p:sp>
        <p:nvSpPr>
          <p:cNvPr id="4" name="Date Placeholder 3">
            <a:extLst>
              <a:ext uri="{FF2B5EF4-FFF2-40B4-BE49-F238E27FC236}">
                <a16:creationId xmlns:a16="http://schemas.microsoft.com/office/drawing/2014/main" id="{CDDD7BC4-0369-2112-AE32-5B7DBB23C830}"/>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109465759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548424-0A0B-F4F2-8E51-CFB8B64C5ABA}"/>
            </a:ext>
          </a:extLst>
        </p:cNvPr>
        <p:cNvGrpSpPr/>
        <p:nvPr/>
      </p:nvGrpSpPr>
      <p:grpSpPr>
        <a:xfrm>
          <a:off x="0" y="0"/>
          <a:ext cx="0" cy="0"/>
          <a:chOff x="0" y="0"/>
          <a:chExt cx="0" cy="0"/>
        </a:xfrm>
      </p:grpSpPr>
      <p:sp>
        <p:nvSpPr>
          <p:cNvPr id="5121" name="Rectangle 1">
            <a:extLst>
              <a:ext uri="{FF2B5EF4-FFF2-40B4-BE49-F238E27FC236}">
                <a16:creationId xmlns:a16="http://schemas.microsoft.com/office/drawing/2014/main" id="{10CB10D6-B134-676E-28F1-E002654799F5}"/>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Authorization Element (cont.)</a:t>
            </a:r>
          </a:p>
        </p:txBody>
      </p:sp>
      <p:sp>
        <p:nvSpPr>
          <p:cNvPr id="5122" name="Rectangle 2">
            <a:extLst>
              <a:ext uri="{FF2B5EF4-FFF2-40B4-BE49-F238E27FC236}">
                <a16:creationId xmlns:a16="http://schemas.microsoft.com/office/drawing/2014/main" id="{1831D1F3-1ACB-7DB2-8409-5FCD39545BCF}"/>
              </a:ext>
            </a:extLst>
          </p:cNvPr>
          <p:cNvSpPr>
            <a:spLocks noGrp="1" noChangeArrowheads="1"/>
          </p:cNvSpPr>
          <p:nvPr>
            <p:ph idx="1"/>
          </p:nvPr>
        </p:nvSpPr>
        <p:spPr>
          <a:xfrm>
            <a:off x="914401" y="1751015"/>
            <a:ext cx="10361084" cy="4724400"/>
          </a:xfrm>
          <a:ln/>
        </p:spPr>
        <p:txBody>
          <a:bodyPr/>
          <a:lstStyle/>
          <a:p>
            <a:pPr>
              <a:buFont typeface="Arial" panose="020B0604020202020204" pitchFamily="34" charset="0"/>
              <a:buChar char="•"/>
            </a:pPr>
            <a:r>
              <a:rPr lang="en-US"/>
              <a:t>The AP applies a policy/grouping to those non-AP STAs that share the same </a:t>
            </a:r>
            <a:r>
              <a:rPr lang="en-US" err="1"/>
              <a:t>AuthZ</a:t>
            </a:r>
            <a:r>
              <a:rPr lang="en-US"/>
              <a:t>-ID.  A group of STAs owned by the same entity and sharing the authorization identifier allows adding each device to the same group/policy (across multiple authentication mechanisms) </a:t>
            </a:r>
          </a:p>
          <a:p>
            <a:pPr>
              <a:buFont typeface="Arial" panose="020B0604020202020204" pitchFamily="34" charset="0"/>
              <a:buChar char="•"/>
            </a:pPr>
            <a:r>
              <a:rPr lang="en-US"/>
              <a:t>The AP may apply an </a:t>
            </a:r>
            <a:r>
              <a:rPr lang="en-US" err="1"/>
              <a:t>AuthZ</a:t>
            </a:r>
            <a:r>
              <a:rPr lang="en-US"/>
              <a:t>-ID specific GTK to each of the non-AP STAs in the group providing multicast security segmentation.</a:t>
            </a:r>
            <a:endParaRPr lang="en-US">
              <a:cs typeface="Times New Roman"/>
            </a:endParaRPr>
          </a:p>
          <a:p>
            <a:pPr>
              <a:buFont typeface="Arial" panose="020B0604020202020204" pitchFamily="34" charset="0"/>
              <a:buChar char="•"/>
            </a:pPr>
            <a:r>
              <a:rPr lang="en-US"/>
              <a:t>Behavior when the non-AP STA does not send an Authorization Element or an Authorization Element is sent with an unknown </a:t>
            </a:r>
            <a:r>
              <a:rPr lang="en-US" err="1"/>
              <a:t>AuthZ</a:t>
            </a:r>
            <a:r>
              <a:rPr lang="en-US"/>
              <a:t>-ID</a:t>
            </a:r>
            <a:endParaRPr lang="en-US">
              <a:cs typeface="Times New Roman"/>
            </a:endParaRPr>
          </a:p>
          <a:p>
            <a:pPr marL="800100" lvl="1" indent="-342900">
              <a:buFont typeface="Arial" panose="020B0604020202020204" pitchFamily="34" charset="0"/>
              <a:buChar char="•"/>
            </a:pPr>
            <a:r>
              <a:rPr lang="en-US"/>
              <a:t>The non-AP STA may be allowed network access with a default policy as if it were using just the PSK/</a:t>
            </a:r>
            <a:r>
              <a:rPr lang="en-US" err="1"/>
              <a:t>PassPhrase</a:t>
            </a:r>
            <a:r>
              <a:rPr lang="en-US"/>
              <a:t> to get on the Network with a default GTK (legacy STA behavior)</a:t>
            </a:r>
            <a:endParaRPr lang="en-US">
              <a:cs typeface="Times New Roman"/>
            </a:endParaRPr>
          </a:p>
          <a:p>
            <a:pPr marL="800100" lvl="1" indent="-342900">
              <a:buFont typeface="Arial" panose="020B0604020202020204" pitchFamily="34" charset="0"/>
              <a:buChar char="•"/>
            </a:pPr>
            <a:r>
              <a:rPr lang="en-US"/>
              <a:t>The AP may refuse the non-AP STA access to the network without a valid Auth-ID</a:t>
            </a:r>
            <a:endParaRPr lang="en-US">
              <a:cs typeface="Times New Roman"/>
            </a:endParaRPr>
          </a:p>
          <a:p>
            <a:pPr lvl="1"/>
            <a:endParaRPr lang="en-US"/>
          </a:p>
        </p:txBody>
      </p:sp>
      <p:sp>
        <p:nvSpPr>
          <p:cNvPr id="6" name="Slide Number Placeholder 5">
            <a:extLst>
              <a:ext uri="{FF2B5EF4-FFF2-40B4-BE49-F238E27FC236}">
                <a16:creationId xmlns:a16="http://schemas.microsoft.com/office/drawing/2014/main" id="{1A8D500D-37BF-151D-567C-A8DA3B87A6FF}"/>
              </a:ext>
            </a:extLst>
          </p:cNvPr>
          <p:cNvSpPr>
            <a:spLocks noGrp="1"/>
          </p:cNvSpPr>
          <p:nvPr>
            <p:ph type="sldNum" idx="12"/>
          </p:nvPr>
        </p:nvSpPr>
        <p:spPr/>
        <p:txBody>
          <a:bodyPr/>
          <a:lstStyle/>
          <a:p>
            <a:r>
              <a:rPr lang="en-GB"/>
              <a:t>Slide </a:t>
            </a:r>
            <a:fld id="{B3165115-9078-433B-A278-1F5ED971F63A}" type="slidenum">
              <a:rPr lang="en-GB"/>
              <a:pPr/>
              <a:t>6</a:t>
            </a:fld>
            <a:endParaRPr lang="en-GB"/>
          </a:p>
        </p:txBody>
      </p:sp>
      <p:sp>
        <p:nvSpPr>
          <p:cNvPr id="5" name="Footer Placeholder 4">
            <a:extLst>
              <a:ext uri="{FF2B5EF4-FFF2-40B4-BE49-F238E27FC236}">
                <a16:creationId xmlns:a16="http://schemas.microsoft.com/office/drawing/2014/main" id="{9674107E-0405-5F84-E4AC-D4136C9E5821}"/>
              </a:ext>
            </a:extLst>
          </p:cNvPr>
          <p:cNvSpPr>
            <a:spLocks noGrp="1"/>
          </p:cNvSpPr>
          <p:nvPr>
            <p:ph type="ftr" idx="14"/>
          </p:nvPr>
        </p:nvSpPr>
        <p:spPr/>
        <p:txBody>
          <a:bodyPr/>
          <a:lstStyle/>
          <a:p>
            <a:r>
              <a:rPr lang="en-GB"/>
              <a:t>Campiglio et al., Cisco</a:t>
            </a:r>
          </a:p>
        </p:txBody>
      </p:sp>
      <p:sp>
        <p:nvSpPr>
          <p:cNvPr id="4" name="Date Placeholder 3">
            <a:extLst>
              <a:ext uri="{FF2B5EF4-FFF2-40B4-BE49-F238E27FC236}">
                <a16:creationId xmlns:a16="http://schemas.microsoft.com/office/drawing/2014/main" id="{C73F02EA-E052-B914-44A9-4D888CD51FC4}"/>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281183682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80B8B4-0172-7EC1-5244-66C9E596CCB2}"/>
            </a:ext>
          </a:extLst>
        </p:cNvPr>
        <p:cNvGrpSpPr/>
        <p:nvPr/>
      </p:nvGrpSpPr>
      <p:grpSpPr>
        <a:xfrm>
          <a:off x="0" y="0"/>
          <a:ext cx="0" cy="0"/>
          <a:chOff x="0" y="0"/>
          <a:chExt cx="0" cy="0"/>
        </a:xfrm>
      </p:grpSpPr>
      <p:sp>
        <p:nvSpPr>
          <p:cNvPr id="5121" name="Rectangle 1">
            <a:extLst>
              <a:ext uri="{FF2B5EF4-FFF2-40B4-BE49-F238E27FC236}">
                <a16:creationId xmlns:a16="http://schemas.microsoft.com/office/drawing/2014/main" id="{825F353A-FED2-2B62-8F77-24E891DEE2C0}"/>
              </a:ext>
            </a:extLst>
          </p:cNvPr>
          <p:cNvSpPr>
            <a:spLocks noGrp="1" noChangeArrowheads="1"/>
          </p:cNvSpPr>
          <p:nvPr>
            <p:ph type="title"/>
          </p:nvPr>
        </p:nvSpPr>
        <p:spPr>
          <a:xfrm>
            <a:off x="915458" y="416978"/>
            <a:ext cx="10361084" cy="1065213"/>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4-way Handshake messages (over-simplified)</a:t>
            </a:r>
          </a:p>
        </p:txBody>
      </p:sp>
      <p:sp>
        <p:nvSpPr>
          <p:cNvPr id="6" name="Slide Number Placeholder 5">
            <a:extLst>
              <a:ext uri="{FF2B5EF4-FFF2-40B4-BE49-F238E27FC236}">
                <a16:creationId xmlns:a16="http://schemas.microsoft.com/office/drawing/2014/main" id="{C9A7EE80-783F-68F5-8D57-54BBBA31CA03}"/>
              </a:ext>
            </a:extLst>
          </p:cNvPr>
          <p:cNvSpPr>
            <a:spLocks noGrp="1"/>
          </p:cNvSpPr>
          <p:nvPr>
            <p:ph type="sldNum" idx="12"/>
          </p:nvPr>
        </p:nvSpPr>
        <p:spPr/>
        <p:txBody>
          <a:bodyPr/>
          <a:lstStyle/>
          <a:p>
            <a:r>
              <a:rPr lang="en-GB"/>
              <a:t>Slide </a:t>
            </a:r>
            <a:fld id="{B3165115-9078-433B-A278-1F5ED971F63A}" type="slidenum">
              <a:rPr lang="en-GB"/>
              <a:pPr/>
              <a:t>7</a:t>
            </a:fld>
            <a:endParaRPr lang="en-GB"/>
          </a:p>
        </p:txBody>
      </p:sp>
      <p:sp>
        <p:nvSpPr>
          <p:cNvPr id="5" name="Footer Placeholder 4">
            <a:extLst>
              <a:ext uri="{FF2B5EF4-FFF2-40B4-BE49-F238E27FC236}">
                <a16:creationId xmlns:a16="http://schemas.microsoft.com/office/drawing/2014/main" id="{9D1F2F6C-439B-45D3-3B6E-DEBB9558DCD8}"/>
              </a:ext>
            </a:extLst>
          </p:cNvPr>
          <p:cNvSpPr>
            <a:spLocks noGrp="1"/>
          </p:cNvSpPr>
          <p:nvPr>
            <p:ph type="ftr" idx="14"/>
          </p:nvPr>
        </p:nvSpPr>
        <p:spPr/>
        <p:txBody>
          <a:bodyPr/>
          <a:lstStyle/>
          <a:p>
            <a:r>
              <a:rPr lang="en-GB"/>
              <a:t>Campiglio et al., Cisco</a:t>
            </a:r>
          </a:p>
        </p:txBody>
      </p:sp>
      <p:sp>
        <p:nvSpPr>
          <p:cNvPr id="4" name="Date Placeholder 3">
            <a:extLst>
              <a:ext uri="{FF2B5EF4-FFF2-40B4-BE49-F238E27FC236}">
                <a16:creationId xmlns:a16="http://schemas.microsoft.com/office/drawing/2014/main" id="{7A4CA6A5-1407-6617-C219-F7FA6A9E5EE0}"/>
              </a:ext>
            </a:extLst>
          </p:cNvPr>
          <p:cNvSpPr>
            <a:spLocks noGrp="1"/>
          </p:cNvSpPr>
          <p:nvPr>
            <p:ph type="dt" idx="15"/>
          </p:nvPr>
        </p:nvSpPr>
        <p:spPr/>
        <p:txBody>
          <a:bodyPr/>
          <a:lstStyle/>
          <a:p>
            <a:r>
              <a:rPr lang="en-US"/>
              <a:t>September 2025</a:t>
            </a:r>
            <a:endParaRPr lang="en-GB"/>
          </a:p>
        </p:txBody>
      </p:sp>
      <p:pic>
        <p:nvPicPr>
          <p:cNvPr id="10" name="Picture 9" descr="A diagram of a process flow&#10;&#10;AI-generated content may be incorrect.">
            <a:extLst>
              <a:ext uri="{FF2B5EF4-FFF2-40B4-BE49-F238E27FC236}">
                <a16:creationId xmlns:a16="http://schemas.microsoft.com/office/drawing/2014/main" id="{92E7C1A3-4A44-475A-C53E-EFB3E9E89D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98849" y="1631087"/>
            <a:ext cx="5593151" cy="4446123"/>
          </a:xfrm>
          <a:prstGeom prst="rect">
            <a:avLst/>
          </a:prstGeom>
        </p:spPr>
      </p:pic>
      <p:sp>
        <p:nvSpPr>
          <p:cNvPr id="14" name="Content Placeholder 13">
            <a:extLst>
              <a:ext uri="{FF2B5EF4-FFF2-40B4-BE49-F238E27FC236}">
                <a16:creationId xmlns:a16="http://schemas.microsoft.com/office/drawing/2014/main" id="{ACE5724D-1637-C2C6-BA67-13FB804D7039}"/>
              </a:ext>
            </a:extLst>
          </p:cNvPr>
          <p:cNvSpPr>
            <a:spLocks noGrp="1"/>
          </p:cNvSpPr>
          <p:nvPr>
            <p:ph idx="1"/>
          </p:nvPr>
        </p:nvSpPr>
        <p:spPr>
          <a:xfrm>
            <a:off x="685800" y="1372393"/>
            <a:ext cx="5913049" cy="4113213"/>
          </a:xfrm>
        </p:spPr>
        <p:txBody>
          <a:bodyPr/>
          <a:lstStyle/>
          <a:p>
            <a:pPr>
              <a:buFont typeface="Arial" panose="020B0604020202020204" pitchFamily="34" charset="0"/>
              <a:buChar char="•"/>
            </a:pPr>
            <a:r>
              <a:rPr lang="en-US" sz="1400"/>
              <a:t>STA/AP go through Authentication process and generate PMK</a:t>
            </a:r>
          </a:p>
          <a:p>
            <a:pPr>
              <a:buFont typeface="Arial" panose="020B0604020202020204" pitchFamily="34" charset="0"/>
              <a:buChar char="•"/>
            </a:pPr>
            <a:r>
              <a:rPr lang="en-US" sz="1400"/>
              <a:t>Message 1: AP-&gt;STA</a:t>
            </a:r>
          </a:p>
          <a:p>
            <a:pPr lvl="1"/>
            <a:r>
              <a:rPr lang="en-US" sz="1200"/>
              <a:t>Authenticator sends </a:t>
            </a:r>
            <a:r>
              <a:rPr lang="en-US" sz="1200" err="1"/>
              <a:t>EAPoL</a:t>
            </a:r>
            <a:r>
              <a:rPr lang="en-US" sz="1200"/>
              <a:t> KDE containing new element indicating support for </a:t>
            </a:r>
            <a:r>
              <a:rPr lang="en-US" sz="1200" err="1"/>
              <a:t>AuthZ</a:t>
            </a:r>
            <a:r>
              <a:rPr lang="en-US" sz="1200"/>
              <a:t> Element</a:t>
            </a:r>
          </a:p>
          <a:p>
            <a:pPr lvl="1"/>
            <a:r>
              <a:rPr lang="en-US" sz="1200"/>
              <a:t>Authenticator sends an </a:t>
            </a:r>
            <a:r>
              <a:rPr lang="en-US" sz="1200" err="1"/>
              <a:t>authz</a:t>
            </a:r>
            <a:r>
              <a:rPr lang="en-US" sz="1200"/>
              <a:t>-id-</a:t>
            </a:r>
            <a:r>
              <a:rPr lang="en-US" sz="1200" err="1"/>
              <a:t>anonce</a:t>
            </a:r>
            <a:r>
              <a:rPr lang="en-US" sz="1200"/>
              <a:t>.</a:t>
            </a:r>
          </a:p>
          <a:p>
            <a:pPr>
              <a:buFont typeface="Arial" panose="020B0604020202020204" pitchFamily="34" charset="0"/>
              <a:buChar char="•"/>
            </a:pPr>
            <a:r>
              <a:rPr lang="en-US" sz="1400"/>
              <a:t>Message 2:</a:t>
            </a:r>
          </a:p>
          <a:p>
            <a:pPr lvl="1"/>
            <a:r>
              <a:rPr lang="en-US" sz="1200"/>
              <a:t>Supplicant sends Authenticator S-Nonce and may send encrypted KDE containing the </a:t>
            </a:r>
            <a:r>
              <a:rPr lang="en-US" sz="1200" err="1"/>
              <a:t>AuthZ</a:t>
            </a:r>
            <a:r>
              <a:rPr lang="en-US" sz="1200"/>
              <a:t>-ID </a:t>
            </a:r>
            <a:r>
              <a:rPr lang="en-US" sz="1200" err="1"/>
              <a:t>anonce</a:t>
            </a:r>
            <a:r>
              <a:rPr lang="en-US" sz="1200"/>
              <a:t> with the </a:t>
            </a:r>
            <a:r>
              <a:rPr lang="en-US" sz="1200" err="1"/>
              <a:t>AuthZ</a:t>
            </a:r>
            <a:r>
              <a:rPr lang="en-US" sz="1200"/>
              <a:t>-ID (opt-in)</a:t>
            </a:r>
          </a:p>
          <a:p>
            <a:pPr>
              <a:buFont typeface="Arial" panose="020B0604020202020204" pitchFamily="34" charset="0"/>
              <a:buChar char="•"/>
            </a:pPr>
            <a:r>
              <a:rPr lang="en-US" sz="1400"/>
              <a:t>Between M2&amp;M3 – Authenticator determines “policy/grouping” for STA based on inclusion of </a:t>
            </a:r>
            <a:r>
              <a:rPr lang="en-US" sz="1400" err="1"/>
              <a:t>AuthZ</a:t>
            </a:r>
            <a:r>
              <a:rPr lang="en-US" sz="1400"/>
              <a:t>-ID</a:t>
            </a:r>
          </a:p>
          <a:p>
            <a:pPr lvl="1"/>
            <a:r>
              <a:rPr lang="en-US" sz="1200"/>
              <a:t>Authenticator can now generate PTK (GTK and IGTK if needed)</a:t>
            </a:r>
          </a:p>
          <a:p>
            <a:pPr lvl="1"/>
            <a:r>
              <a:rPr lang="en-US" sz="1200"/>
              <a:t>After finding the matching </a:t>
            </a:r>
            <a:r>
              <a:rPr lang="en-US" sz="1200" err="1"/>
              <a:t>AuthZ</a:t>
            </a:r>
            <a:r>
              <a:rPr lang="en-US" sz="1200"/>
              <a:t>-ID the Authenticator will do one of the following:</a:t>
            </a:r>
          </a:p>
          <a:p>
            <a:pPr lvl="1"/>
            <a:r>
              <a:rPr lang="en-US" sz="1200"/>
              <a:t>Success: apply specific group policies</a:t>
            </a:r>
          </a:p>
          <a:p>
            <a:pPr lvl="1"/>
            <a:r>
              <a:rPr lang="en-US" sz="1200"/>
              <a:t>Missing </a:t>
            </a:r>
            <a:r>
              <a:rPr lang="en-US" sz="1200" err="1"/>
              <a:t>AuthZ</a:t>
            </a:r>
            <a:r>
              <a:rPr lang="en-US" sz="1200"/>
              <a:t>-ID: apply default group policies</a:t>
            </a:r>
          </a:p>
          <a:p>
            <a:pPr lvl="1"/>
            <a:r>
              <a:rPr lang="en-US" sz="1200"/>
              <a:t>Failure (invalid </a:t>
            </a:r>
            <a:r>
              <a:rPr lang="en-US" sz="1200" err="1"/>
              <a:t>AuthZ</a:t>
            </a:r>
            <a:r>
              <a:rPr lang="en-US" sz="1200"/>
              <a:t>-ID): apply default group policy or deny access (</a:t>
            </a:r>
            <a:r>
              <a:rPr lang="en-US" sz="1200" err="1"/>
              <a:t>deauth</a:t>
            </a:r>
            <a:r>
              <a:rPr lang="en-US" sz="1200"/>
              <a:t>)</a:t>
            </a:r>
          </a:p>
          <a:p>
            <a:pPr>
              <a:buFont typeface="Arial" panose="020B0604020202020204" pitchFamily="34" charset="0"/>
              <a:buChar char="•"/>
            </a:pPr>
            <a:r>
              <a:rPr lang="en-US" sz="1400"/>
              <a:t>Message 3:</a:t>
            </a:r>
          </a:p>
          <a:p>
            <a:pPr lvl="1"/>
            <a:r>
              <a:rPr lang="en-US" sz="1200"/>
              <a:t>GTK, IGTK delivered to Supplicant encrypted with PTK</a:t>
            </a:r>
          </a:p>
          <a:p>
            <a:pPr lvl="1"/>
            <a:r>
              <a:rPr lang="en-US" sz="1200"/>
              <a:t>Authenticator may deliver a </a:t>
            </a:r>
            <a:r>
              <a:rPr lang="en-US" sz="1200" err="1"/>
              <a:t>AuthZ</a:t>
            </a:r>
            <a:r>
              <a:rPr lang="en-US" sz="1200"/>
              <a:t>-ID specific GTK or a default GTK</a:t>
            </a:r>
          </a:p>
          <a:p>
            <a:pPr>
              <a:buFont typeface="Arial" panose="020B0604020202020204" pitchFamily="34" charset="0"/>
              <a:buChar char="•"/>
            </a:pPr>
            <a:r>
              <a:rPr lang="en-US" sz="1400"/>
              <a:t>Message 4:</a:t>
            </a:r>
          </a:p>
          <a:p>
            <a:pPr lvl="1"/>
            <a:r>
              <a:rPr lang="en-US" sz="1200"/>
              <a:t>Supplicant informs authenticator that keys have been installed</a:t>
            </a:r>
          </a:p>
          <a:p>
            <a:endParaRPr lang="en-US"/>
          </a:p>
        </p:txBody>
      </p:sp>
    </p:spTree>
    <p:extLst>
      <p:ext uri="{BB962C8B-B14F-4D97-AF65-F5344CB8AC3E}">
        <p14:creationId xmlns:p14="http://schemas.microsoft.com/office/powerpoint/2010/main" val="58440555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DEE98-99EC-E140-AFCC-CFAF3DD1EC5F}"/>
            </a:ext>
          </a:extLst>
        </p:cNvPr>
        <p:cNvGrpSpPr/>
        <p:nvPr/>
      </p:nvGrpSpPr>
      <p:grpSpPr>
        <a:xfrm>
          <a:off x="0" y="0"/>
          <a:ext cx="0" cy="0"/>
          <a:chOff x="0" y="0"/>
          <a:chExt cx="0" cy="0"/>
        </a:xfrm>
      </p:grpSpPr>
      <p:sp>
        <p:nvSpPr>
          <p:cNvPr id="5121" name="Rectangle 1">
            <a:extLst>
              <a:ext uri="{FF2B5EF4-FFF2-40B4-BE49-F238E27FC236}">
                <a16:creationId xmlns:a16="http://schemas.microsoft.com/office/drawing/2014/main" id="{07506735-4DC8-6BCC-CF92-A47361AD9F04}"/>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err="1"/>
              <a:t>Authz</a:t>
            </a:r>
            <a:r>
              <a:rPr lang="en-GB"/>
              <a:t>-ID &amp; Privacy</a:t>
            </a:r>
          </a:p>
        </p:txBody>
      </p:sp>
      <p:sp>
        <p:nvSpPr>
          <p:cNvPr id="5122" name="Rectangle 2">
            <a:extLst>
              <a:ext uri="{FF2B5EF4-FFF2-40B4-BE49-F238E27FC236}">
                <a16:creationId xmlns:a16="http://schemas.microsoft.com/office/drawing/2014/main" id="{C4253636-4180-52EC-6960-8ECCFA0A954C}"/>
              </a:ext>
            </a:extLst>
          </p:cNvPr>
          <p:cNvSpPr>
            <a:spLocks noGrp="1" noChangeArrowheads="1"/>
          </p:cNvSpPr>
          <p:nvPr>
            <p:ph idx="1"/>
          </p:nvPr>
        </p:nvSpPr>
        <p:spPr>
          <a:xfrm>
            <a:off x="914401" y="1751015"/>
            <a:ext cx="10361084" cy="4724400"/>
          </a:xfrm>
          <a:ln/>
        </p:spPr>
        <p:txBody>
          <a:bodyPr/>
          <a:lstStyle/>
          <a:p>
            <a:pPr>
              <a:buFont typeface="Arial" panose="020B0604020202020204" pitchFamily="34" charset="0"/>
              <a:buChar char="•"/>
            </a:pPr>
            <a:endParaRPr lang="en-US"/>
          </a:p>
          <a:p>
            <a:pPr>
              <a:buFont typeface="Arial" panose="020B0604020202020204" pitchFamily="34" charset="0"/>
              <a:buChar char="•"/>
            </a:pPr>
            <a:r>
              <a:rPr lang="en-US"/>
              <a:t>Privacy compliant: </a:t>
            </a:r>
            <a:r>
              <a:rPr lang="en-US" b="0">
                <a:ea typeface="+mn-lt"/>
                <a:cs typeface="+mn-lt"/>
              </a:rPr>
              <a:t>The exchanged KDEs does not contain the </a:t>
            </a:r>
            <a:r>
              <a:rPr lang="en-US" b="0" err="1">
                <a:ea typeface="+mn-lt"/>
                <a:cs typeface="+mn-lt"/>
              </a:rPr>
              <a:t>AuthZ</a:t>
            </a:r>
            <a:r>
              <a:rPr lang="en-US" b="0">
                <a:ea typeface="+mn-lt"/>
                <a:cs typeface="+mn-lt"/>
              </a:rPr>
              <a:t> ID, but only a proof of knowledge and are encrypted so eavesdroppers can't decode them. There is no other trace of </a:t>
            </a:r>
            <a:r>
              <a:rPr lang="en-US" b="0" err="1">
                <a:ea typeface="+mn-lt"/>
                <a:cs typeface="+mn-lt"/>
              </a:rPr>
              <a:t>AuthZ</a:t>
            </a:r>
            <a:r>
              <a:rPr lang="en-US" b="0">
                <a:ea typeface="+mn-lt"/>
                <a:cs typeface="+mn-lt"/>
              </a:rPr>
              <a:t> IDs in other exchanges.</a:t>
            </a:r>
          </a:p>
          <a:p>
            <a:pPr marL="0" indent="0"/>
            <a:endParaRPr lang="en-US" b="0"/>
          </a:p>
          <a:p>
            <a:pPr>
              <a:buFont typeface="Arial" panose="020B0604020202020204" pitchFamily="34" charset="0"/>
              <a:buChar char="•"/>
            </a:pPr>
            <a:endParaRPr lang="en-US"/>
          </a:p>
          <a:p>
            <a:pPr lvl="1"/>
            <a:endParaRPr lang="en-US"/>
          </a:p>
        </p:txBody>
      </p:sp>
      <p:sp>
        <p:nvSpPr>
          <p:cNvPr id="6" name="Slide Number Placeholder 5">
            <a:extLst>
              <a:ext uri="{FF2B5EF4-FFF2-40B4-BE49-F238E27FC236}">
                <a16:creationId xmlns:a16="http://schemas.microsoft.com/office/drawing/2014/main" id="{6A538CED-C126-3237-3810-72E21036753C}"/>
              </a:ext>
            </a:extLst>
          </p:cNvPr>
          <p:cNvSpPr>
            <a:spLocks noGrp="1"/>
          </p:cNvSpPr>
          <p:nvPr>
            <p:ph type="sldNum" idx="12"/>
          </p:nvPr>
        </p:nvSpPr>
        <p:spPr/>
        <p:txBody>
          <a:bodyPr/>
          <a:lstStyle/>
          <a:p>
            <a:r>
              <a:rPr lang="en-GB"/>
              <a:t>Slide </a:t>
            </a:r>
            <a:fld id="{B3165115-9078-433B-A278-1F5ED971F63A}" type="slidenum">
              <a:rPr lang="en-GB"/>
              <a:pPr/>
              <a:t>8</a:t>
            </a:fld>
            <a:endParaRPr lang="en-GB"/>
          </a:p>
        </p:txBody>
      </p:sp>
      <p:sp>
        <p:nvSpPr>
          <p:cNvPr id="5" name="Footer Placeholder 4">
            <a:extLst>
              <a:ext uri="{FF2B5EF4-FFF2-40B4-BE49-F238E27FC236}">
                <a16:creationId xmlns:a16="http://schemas.microsoft.com/office/drawing/2014/main" id="{8A216EBB-0E7C-D23A-A931-AF90BE151CF1}"/>
              </a:ext>
            </a:extLst>
          </p:cNvPr>
          <p:cNvSpPr>
            <a:spLocks noGrp="1"/>
          </p:cNvSpPr>
          <p:nvPr>
            <p:ph type="ftr" idx="14"/>
          </p:nvPr>
        </p:nvSpPr>
        <p:spPr/>
        <p:txBody>
          <a:bodyPr/>
          <a:lstStyle/>
          <a:p>
            <a:r>
              <a:rPr lang="en-GB"/>
              <a:t>Campiglio et al., Cisco</a:t>
            </a:r>
          </a:p>
        </p:txBody>
      </p:sp>
      <p:sp>
        <p:nvSpPr>
          <p:cNvPr id="4" name="Date Placeholder 3">
            <a:extLst>
              <a:ext uri="{FF2B5EF4-FFF2-40B4-BE49-F238E27FC236}">
                <a16:creationId xmlns:a16="http://schemas.microsoft.com/office/drawing/2014/main" id="{2DA695E1-3E43-C820-A828-6E42731D8543}"/>
              </a:ext>
            </a:extLst>
          </p:cNvPr>
          <p:cNvSpPr>
            <a:spLocks noGrp="1"/>
          </p:cNvSpPr>
          <p:nvPr>
            <p:ph type="dt" idx="15"/>
          </p:nvPr>
        </p:nvSpPr>
        <p:spPr/>
        <p:txBody>
          <a:bodyPr/>
          <a:lstStyle/>
          <a:p>
            <a:r>
              <a:rPr lang="en-US"/>
              <a:t>September 2025</a:t>
            </a:r>
            <a:endParaRPr lang="en-GB"/>
          </a:p>
        </p:txBody>
      </p:sp>
    </p:spTree>
    <p:extLst>
      <p:ext uri="{BB962C8B-B14F-4D97-AF65-F5344CB8AC3E}">
        <p14:creationId xmlns:p14="http://schemas.microsoft.com/office/powerpoint/2010/main" val="87934372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Summary</a:t>
            </a:r>
          </a:p>
        </p:txBody>
      </p:sp>
      <p:sp>
        <p:nvSpPr>
          <p:cNvPr id="9218" name="Rectangle 2"/>
          <p:cNvSpPr>
            <a:spLocks noGrp="1" noChangeArrowheads="1"/>
          </p:cNvSpPr>
          <p:nvPr>
            <p:ph idx="1"/>
          </p:nvPr>
        </p:nvSpPr>
        <p:spPr>
          <a:ln/>
        </p:spPr>
        <p:txBody>
          <a:bodyPr/>
          <a:lstStyle/>
          <a:p>
            <a:pPr>
              <a:buFont typeface="Arial" panose="020B0604020202020204" pitchFamily="34" charset="0"/>
              <a:buChar char="•"/>
            </a:pPr>
            <a:r>
              <a:rPr lang="en-US" err="1"/>
              <a:t>Authz</a:t>
            </a:r>
            <a:r>
              <a:rPr lang="en-US"/>
              <a:t>-ID seamlessly integrates with any “authentication” mechanism</a:t>
            </a:r>
          </a:p>
          <a:p>
            <a:pPr lvl="1"/>
            <a:r>
              <a:rPr lang="en-US"/>
              <a:t>Does not require changes to any current authentication protocol (802.11 or EAP)</a:t>
            </a:r>
          </a:p>
          <a:p>
            <a:pPr>
              <a:buFont typeface="Arial" panose="020B0604020202020204" pitchFamily="34" charset="0"/>
              <a:buChar char="•"/>
            </a:pPr>
            <a:r>
              <a:rPr lang="en-US"/>
              <a:t>Satisfies the requirement to apply policy/group devices within a network</a:t>
            </a:r>
          </a:p>
          <a:p>
            <a:pPr>
              <a:buFont typeface="Arial" panose="020B0604020202020204" pitchFamily="34" charset="0"/>
              <a:buChar char="•"/>
            </a:pPr>
            <a:r>
              <a:rPr lang="en-US"/>
              <a:t>Maximizes interoperability </a:t>
            </a:r>
          </a:p>
          <a:p>
            <a:pPr lvl="1"/>
            <a:r>
              <a:rPr lang="en-US"/>
              <a:t>Allows legacy devices or devices that do not support Auth Element to connect to the network</a:t>
            </a:r>
          </a:p>
          <a:p>
            <a:pPr>
              <a:buFont typeface="Arial" panose="020B0604020202020204" pitchFamily="34" charset="0"/>
              <a:buChar char="•"/>
            </a:pPr>
            <a:r>
              <a:rPr lang="en-US"/>
              <a:t>Offers an independent capability to generate multiple GTKs, enabling robust multicast security segmentation </a:t>
            </a: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9</a:t>
            </a:fld>
            <a:endParaRPr lang="en-GB"/>
          </a:p>
        </p:txBody>
      </p:sp>
      <p:sp>
        <p:nvSpPr>
          <p:cNvPr id="5" name="Footer Placeholder 4"/>
          <p:cNvSpPr>
            <a:spLocks noGrp="1"/>
          </p:cNvSpPr>
          <p:nvPr>
            <p:ph type="ftr" idx="14"/>
          </p:nvPr>
        </p:nvSpPr>
        <p:spPr/>
        <p:txBody>
          <a:bodyPr/>
          <a:lstStyle/>
          <a:p>
            <a:r>
              <a:rPr lang="en-GB"/>
              <a:t>Campiglio et al., Cisco</a:t>
            </a:r>
          </a:p>
        </p:txBody>
      </p:sp>
      <p:sp>
        <p:nvSpPr>
          <p:cNvPr id="4" name="Date Placeholder 3"/>
          <p:cNvSpPr>
            <a:spLocks noGrp="1"/>
          </p:cNvSpPr>
          <p:nvPr>
            <p:ph type="dt" idx="15"/>
          </p:nvPr>
        </p:nvSpPr>
        <p:spPr/>
        <p:txBody>
          <a:bodyPr/>
          <a:lstStyle/>
          <a:p>
            <a:r>
              <a:rPr lang="en-US"/>
              <a:t>September 2025</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potx" id="{39B8279D-3729-4704-AB80-54F0A287AE33}" vid="{CABC245B-FFD7-4563-8595-2F43F99F39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14</TotalTime>
  <Words>1434</Words>
  <Application>Microsoft Macintosh PowerPoint</Application>
  <PresentationFormat>Widescreen</PresentationFormat>
  <Paragraphs>185</Paragraphs>
  <Slides>15</Slides>
  <Notes>12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Arial Unicode MS</vt:lpstr>
      <vt:lpstr>ＭＳ Ｐゴシック</vt:lpstr>
      <vt:lpstr>Arial</vt:lpstr>
      <vt:lpstr>Times New Roman</vt:lpstr>
      <vt:lpstr>Office Theme</vt:lpstr>
      <vt:lpstr>Document</vt:lpstr>
      <vt:lpstr>Authz-ID</vt:lpstr>
      <vt:lpstr>Abstract</vt:lpstr>
      <vt:lpstr>Use Cases</vt:lpstr>
      <vt:lpstr>Technical Problem</vt:lpstr>
      <vt:lpstr>Authorization Element (AuthZ-ID)</vt:lpstr>
      <vt:lpstr>Authorization Element (cont.)</vt:lpstr>
      <vt:lpstr>4-way Handshake messages (over-simplified)</vt:lpstr>
      <vt:lpstr>Authz-ID &amp; Privacy</vt:lpstr>
      <vt:lpstr>Summary</vt:lpstr>
      <vt:lpstr>Backup – FAQ (1/4)</vt:lpstr>
      <vt:lpstr>Backup – FAQ (2/4)</vt:lpstr>
      <vt:lpstr>Backup – FAQ (3/4)</vt:lpstr>
      <vt:lpstr>Backup - FAQ (4/4)</vt:lpstr>
      <vt:lpstr>Straw Poll 1</vt:lpstr>
      <vt:lpstr>Straw Poll 2</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Authz-ID</dc:title>
  <dc:subject/>
  <dc:creator>Ugo Campiglio (ucampigl)</dc:creator>
  <cp:keywords/>
  <dc:description/>
  <cp:lastModifiedBy>Ugo Campiglio (ucampigl)</cp:lastModifiedBy>
  <cp:revision>5</cp:revision>
  <cp:lastPrinted>1601-01-01T00:00:00Z</cp:lastPrinted>
  <dcterms:created xsi:type="dcterms:W3CDTF">2025-08-27T12:16:53Z</dcterms:created>
  <dcterms:modified xsi:type="dcterms:W3CDTF">2025-10-15T09:42:37Z</dcterms:modified>
  <cp:category>Name, Affiliation</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Theme:3</vt:lpwstr>
  </property>
  <property fmtid="{D5CDD505-2E9C-101B-9397-08002B2CF9AE}" pid="3" name="ClassificationContentMarkingFooterText">
    <vt:lpwstr>Cisco Confidential</vt:lpwstr>
  </property>
  <property fmtid="{D5CDD505-2E9C-101B-9397-08002B2CF9AE}" pid="4" name="MSIP_Label_c8f49a32-fde3-48a5-9266-b5b0972a22dc_Enabled">
    <vt:lpwstr>true</vt:lpwstr>
  </property>
  <property fmtid="{D5CDD505-2E9C-101B-9397-08002B2CF9AE}" pid="5" name="MSIP_Label_c8f49a32-fde3-48a5-9266-b5b0972a22dc_SetDate">
    <vt:lpwstr>2025-09-16T21:00:30Z</vt:lpwstr>
  </property>
  <property fmtid="{D5CDD505-2E9C-101B-9397-08002B2CF9AE}" pid="6" name="MSIP_Label_c8f49a32-fde3-48a5-9266-b5b0972a22dc_Method">
    <vt:lpwstr>Privileged</vt:lpwstr>
  </property>
  <property fmtid="{D5CDD505-2E9C-101B-9397-08002B2CF9AE}" pid="7" name="MSIP_Label_c8f49a32-fde3-48a5-9266-b5b0972a22dc_Name">
    <vt:lpwstr>Cisco Confidential</vt:lpwstr>
  </property>
  <property fmtid="{D5CDD505-2E9C-101B-9397-08002B2CF9AE}" pid="8" name="MSIP_Label_c8f49a32-fde3-48a5-9266-b5b0972a22dc_SiteId">
    <vt:lpwstr>5ae1af62-9505-4097-a69a-c1553ef7840e</vt:lpwstr>
  </property>
  <property fmtid="{D5CDD505-2E9C-101B-9397-08002B2CF9AE}" pid="9" name="MSIP_Label_c8f49a32-fde3-48a5-9266-b5b0972a22dc_ActionId">
    <vt:lpwstr>6f871158-800d-48e7-9e10-f0a7adfdec32</vt:lpwstr>
  </property>
  <property fmtid="{D5CDD505-2E9C-101B-9397-08002B2CF9AE}" pid="10" name="MSIP_Label_c8f49a32-fde3-48a5-9266-b5b0972a22dc_ContentBits">
    <vt:lpwstr>2</vt:lpwstr>
  </property>
  <property fmtid="{D5CDD505-2E9C-101B-9397-08002B2CF9AE}" pid="11" name="MSIP_Label_c8f49a32-fde3-48a5-9266-b5b0972a22dc_Tag">
    <vt:lpwstr>50, 0, 1, 1</vt:lpwstr>
  </property>
</Properties>
</file>