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8"/>
  </p:notesMasterIdLst>
  <p:sldIdLst>
    <p:sldId id="288" r:id="rId3"/>
    <p:sldId id="257" r:id="rId4"/>
    <p:sldId id="259" r:id="rId5"/>
    <p:sldId id="291" r:id="rId6"/>
    <p:sldId id="290" r:id="rId7"/>
  </p:sldIdLst>
  <p:sldSz cx="12192000" cy="6858000"/>
  <p:notesSz cx="6934200" cy="92805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7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chemeClr val="dk1"/>
                </a:solidFill>
                <a:latin typeface="Times New Roman"/>
              </a:rPr>
              <a:t>Click to move the slide</a:t>
            </a: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9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93" name="PlaceHolder 4"/>
          <p:cNvSpPr>
            <a:spLocks noGrp="1"/>
          </p:cNvSpPr>
          <p:nvPr>
            <p:ph type="dt" idx="3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94" name="PlaceHolder 5"/>
          <p:cNvSpPr>
            <a:spLocks noGrp="1"/>
          </p:cNvSpPr>
          <p:nvPr>
            <p:ph type="ftr" idx="3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95" name="PlaceHolder 6"/>
          <p:cNvSpPr>
            <a:spLocks noGrp="1"/>
          </p:cNvSpPr>
          <p:nvPr>
            <p:ph type="sldNum" idx="3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C792261A-3ADC-41F2-8ED5-3BB300C17889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‹Nr.›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000" cy="210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dt" idx="116"/>
          </p:nvPr>
        </p:nvSpPr>
        <p:spPr>
          <a:xfrm>
            <a:off x="654120" y="96840"/>
            <a:ext cx="824760" cy="210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ftr" idx="117"/>
          </p:nvPr>
        </p:nvSpPr>
        <p:spPr>
          <a:xfrm>
            <a:off x="5357880" y="8985240"/>
            <a:ext cx="921600" cy="1803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sldNum" idx="118"/>
          </p:nvPr>
        </p:nvSpPr>
        <p:spPr>
          <a:xfrm>
            <a:off x="3222720" y="8985240"/>
            <a:ext cx="510480" cy="3628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BB190E74-C7EC-4C42-A5D4-42350C5CFD05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9" name="Text Box 1"/>
          <p:cNvSpPr/>
          <p:nvPr/>
        </p:nvSpPr>
        <p:spPr>
          <a:xfrm>
            <a:off x="1154160" y="701640"/>
            <a:ext cx="4625280" cy="34678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30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5720" cy="426960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196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000" cy="210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dt" idx="119"/>
          </p:nvPr>
        </p:nvSpPr>
        <p:spPr>
          <a:xfrm>
            <a:off x="654120" y="96840"/>
            <a:ext cx="824760" cy="210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ftr" idx="120"/>
          </p:nvPr>
        </p:nvSpPr>
        <p:spPr>
          <a:xfrm>
            <a:off x="5357880" y="8985240"/>
            <a:ext cx="921600" cy="1803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sldNum" idx="121"/>
          </p:nvPr>
        </p:nvSpPr>
        <p:spPr>
          <a:xfrm>
            <a:off x="3222720" y="8985240"/>
            <a:ext cx="510480" cy="3628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20AC73A4-A4BA-4A8D-BCB4-F1DE6D2EF81F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Text Box 1"/>
          <p:cNvSpPr/>
          <p:nvPr/>
        </p:nvSpPr>
        <p:spPr>
          <a:xfrm>
            <a:off x="1154160" y="701640"/>
            <a:ext cx="4625280" cy="34678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36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5720" cy="426960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000" cy="210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dt" idx="125"/>
          </p:nvPr>
        </p:nvSpPr>
        <p:spPr>
          <a:xfrm>
            <a:off x="654120" y="96840"/>
            <a:ext cx="824760" cy="210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ftr" idx="126"/>
          </p:nvPr>
        </p:nvSpPr>
        <p:spPr>
          <a:xfrm>
            <a:off x="5357880" y="8985240"/>
            <a:ext cx="921600" cy="1803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sldNum" idx="127"/>
          </p:nvPr>
        </p:nvSpPr>
        <p:spPr>
          <a:xfrm>
            <a:off x="3222720" y="8985240"/>
            <a:ext cx="510480" cy="3628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1C4488B5-FFDC-421C-AC1E-908142D3A5BA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7" name="Text Box 1"/>
          <p:cNvSpPr/>
          <p:nvPr/>
        </p:nvSpPr>
        <p:spPr>
          <a:xfrm>
            <a:off x="1154160" y="701640"/>
            <a:ext cx="4625280" cy="34678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48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5720" cy="426960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440" cy="106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914400" y="1981080"/>
            <a:ext cx="10360440" cy="411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de-DE"/>
              <a:t>Stephan Jaeckel, Fraunhofer HHI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106C582-D741-41DF-A7E1-C2EB320EFB01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de-DE"/>
              <a:t>September 2025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440" cy="106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360440" cy="411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de-DE" dirty="0"/>
              <a:t>Volker Jungnickel, Fraunhofer HHI</a:t>
            </a:r>
            <a:endParaRPr dirty="0"/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22A89ED-BA48-469F-B252-92E9E4E37020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de-DE"/>
              <a:t>September 2025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915480" y="6475320"/>
            <a:ext cx="711000" cy="1828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" name="Date Placeholder 3"/>
          <p:cNvSpPr/>
          <p:nvPr/>
        </p:nvSpPr>
        <p:spPr>
          <a:xfrm>
            <a:off x="6667560" y="357120"/>
            <a:ext cx="4666680" cy="272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doc.: IEEE </a:t>
            </a:r>
            <a:r>
              <a:rPr lang="en-GB" sz="18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802.11-25/1637r1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440" cy="106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Times New Roman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7143840" y="6475320"/>
            <a:ext cx="4245480" cy="1803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Stephan Jaeckel,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sldNum" idx="2"/>
          </p:nvPr>
        </p:nvSpPr>
        <p:spPr>
          <a:xfrm>
            <a:off x="5793480" y="6475320"/>
            <a:ext cx="704160" cy="3628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</a:tabLst>
            </a:pPr>
            <a:fld id="{36E3FBA7-A03D-4BF9-9597-82B93630D04C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dt" idx="3"/>
          </p:nvPr>
        </p:nvSpPr>
        <p:spPr>
          <a:xfrm>
            <a:off x="929160" y="333360"/>
            <a:ext cx="2499120" cy="2721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September 2025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Times New Roman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Times New Roman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Times New Roman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Times New Roman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Times New Roman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Times New Roman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Times New Roman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915480" y="6475320"/>
            <a:ext cx="711000" cy="1828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14" name="Date Placeholder 3"/>
          <p:cNvSpPr/>
          <p:nvPr/>
        </p:nvSpPr>
        <p:spPr>
          <a:xfrm>
            <a:off x="6667560" y="357120"/>
            <a:ext cx="4666680" cy="272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doc.: IEEE </a:t>
            </a:r>
            <a:r>
              <a:rPr lang="en-GB" sz="18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802.11-25/1637r0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440" cy="106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Times New Roman"/>
              </a:rPr>
              <a:t>Click to edit the title text format</a:t>
            </a: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914400" y="1981080"/>
            <a:ext cx="10360440" cy="411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Times New Roman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Times New Roman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Times New Roman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Times New Roman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Times New Roman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Times New Roman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Times New Roman"/>
              </a:rPr>
              <a:t>Seventh Outline Level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ftr" idx="4"/>
          </p:nvPr>
        </p:nvSpPr>
        <p:spPr>
          <a:xfrm>
            <a:off x="7143840" y="6475320"/>
            <a:ext cx="4245480" cy="1803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Stephan Jaeckel,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sldNum" idx="5"/>
          </p:nvPr>
        </p:nvSpPr>
        <p:spPr>
          <a:xfrm>
            <a:off x="5793480" y="6475320"/>
            <a:ext cx="704160" cy="3628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</a:tabLst>
            </a:pPr>
            <a:fld id="{31C60033-BBF8-41C0-8979-A6B61C6B2956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dt" idx="6"/>
          </p:nvPr>
        </p:nvSpPr>
        <p:spPr>
          <a:xfrm>
            <a:off x="929160" y="333360"/>
            <a:ext cx="2499120" cy="2721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September 2025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algn="ctr" defTabSz="449280">
              <a:lnSpc>
                <a:spcPct val="100000"/>
              </a:lnSpc>
              <a:tabLst>
                <a:tab pos="0" algn="l"/>
              </a:tabLst>
            </a:pPr>
            <a:r>
              <a:rPr lang="en-US" sz="3200" b="1" spc="-1" dirty="0">
                <a:solidFill>
                  <a:srgbClr val="000000"/>
                </a:solidFill>
              </a:rPr>
              <a:t>Unified Channel Model: Targeted New Features</a:t>
            </a:r>
            <a:endParaRPr lang="de-DE" sz="3200" b="0" strike="noStrike" spc="-1" dirty="0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914400" y="1830600"/>
            <a:ext cx="10360440" cy="4370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228600" indent="0" algn="ctr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Date: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2025-09-15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de-DE" dirty="0"/>
              <a:t>Volker Jungnickel, Fraunhofer HHI</a:t>
            </a:r>
            <a:endParaRPr dirty="0"/>
          </a:p>
        </p:txBody>
      </p:sp>
      <p:sp>
        <p:nvSpPr>
          <p:cNvPr id="99" name="PlaceHolder 4"/>
          <p:cNvSpPr>
            <a:spLocks noGrp="1"/>
          </p:cNvSpPr>
          <p:nvPr>
            <p:ph type="sldNum" idx="2"/>
          </p:nvPr>
        </p:nvSpPr>
        <p:spPr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E0CC79F6-F282-4EAB-95B6-AD2C0D70285F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dt" idx="3"/>
          </p:nvPr>
        </p:nvSpPr>
        <p:spPr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September 2025</a:t>
            </a:r>
            <a:endParaRPr lang="en-US" sz="1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Rectangle 4"/>
          <p:cNvSpPr/>
          <p:nvPr/>
        </p:nvSpPr>
        <p:spPr>
          <a:xfrm>
            <a:off x="914400" y="2267680"/>
            <a:ext cx="1447200" cy="380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t">
            <a:noAutofit/>
          </a:bodyPr>
          <a:lstStyle/>
          <a:p>
            <a:pPr defTabSz="449280">
              <a:lnSpc>
                <a:spcPct val="100000"/>
              </a:lnSpc>
              <a:spcBef>
                <a:spcPts val="499"/>
              </a:spcBef>
              <a:tabLst>
                <a:tab pos="343080" algn="l"/>
                <a:tab pos="1257480" algn="l"/>
                <a:tab pos="2171880" algn="l"/>
                <a:tab pos="3086280" algn="l"/>
                <a:tab pos="4000680" algn="l"/>
                <a:tab pos="4915080" algn="l"/>
                <a:tab pos="5829480" algn="l"/>
                <a:tab pos="6743880" algn="l"/>
                <a:tab pos="7658280" algn="l"/>
                <a:tab pos="8572680" algn="l"/>
                <a:tab pos="9487080" algn="l"/>
                <a:tab pos="1040148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Authors: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428099"/>
              </p:ext>
            </p:extLst>
          </p:nvPr>
        </p:nvGraphicFramePr>
        <p:xfrm>
          <a:off x="929160" y="2773000"/>
          <a:ext cx="10347838" cy="17145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88581">
                  <a:extLst>
                    <a:ext uri="{9D8B030D-6E8A-4147-A177-3AD203B41FA5}">
                      <a16:colId xmlns:a16="http://schemas.microsoft.com/office/drawing/2014/main" val="2949844028"/>
                    </a:ext>
                  </a:extLst>
                </a:gridCol>
                <a:gridCol w="2261453">
                  <a:extLst>
                    <a:ext uri="{9D8B030D-6E8A-4147-A177-3AD203B41FA5}">
                      <a16:colId xmlns:a16="http://schemas.microsoft.com/office/drawing/2014/main" val="1067433102"/>
                    </a:ext>
                  </a:extLst>
                </a:gridCol>
                <a:gridCol w="1829264">
                  <a:extLst>
                    <a:ext uri="{9D8B030D-6E8A-4147-A177-3AD203B41FA5}">
                      <a16:colId xmlns:a16="http://schemas.microsoft.com/office/drawing/2014/main" val="123843227"/>
                    </a:ext>
                  </a:extLst>
                </a:gridCol>
                <a:gridCol w="3668540">
                  <a:extLst>
                    <a:ext uri="{9D8B030D-6E8A-4147-A177-3AD203B41FA5}">
                      <a16:colId xmlns:a16="http://schemas.microsoft.com/office/drawing/2014/main" val="1340921848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Name</a:t>
                      </a:r>
                      <a:endParaRPr lang="de-DE" sz="18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Affiliations</a:t>
                      </a:r>
                      <a:endParaRPr lang="de-D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Phone</a:t>
                      </a:r>
                      <a:endParaRPr lang="de-D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email</a:t>
                      </a:r>
                      <a:endParaRPr lang="de-D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55983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Volker </a:t>
                      </a:r>
                      <a:r>
                        <a:rPr lang="en-US" sz="1600" dirty="0" err="1">
                          <a:effectLst/>
                        </a:rPr>
                        <a:t>Jungnickel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Fraunhofer</a:t>
                      </a:r>
                      <a:r>
                        <a:rPr lang="en-US" sz="1600" dirty="0">
                          <a:effectLst/>
                        </a:rPr>
                        <a:t> HHI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+49 162 2552756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volker.jungnickel@hhi.fraunhofer.de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306038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Stephan Jaeckel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SJC / </a:t>
                      </a:r>
                      <a:r>
                        <a:rPr lang="en-US" sz="1600" dirty="0" err="1">
                          <a:effectLst/>
                        </a:rPr>
                        <a:t>Fraunhofer</a:t>
                      </a:r>
                      <a:r>
                        <a:rPr lang="en-US" sz="1600" dirty="0">
                          <a:effectLst/>
                        </a:rPr>
                        <a:t> HHI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+49 30 60980512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jaeckel@sjc-wireless.com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651289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853873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1261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82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440" cy="106452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Abstract</a:t>
            </a:r>
            <a:endParaRPr lang="de-DE" sz="32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360440" cy="411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400" b="1" spc="-1" dirty="0">
                <a:solidFill>
                  <a:srgbClr val="000000"/>
                </a:solidFill>
                <a:latin typeface="Times New Roman"/>
              </a:rPr>
              <a:t>This contribution provides an initial list of targeted new features and requirements for the Unified Channel Model. It is intended as a starting point for further discussion in the group. </a:t>
            </a: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de-DE" sz="2000" b="0" strike="noStrike" spc="-1" dirty="0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sldNum" idx="36"/>
          </p:nvPr>
        </p:nvSpPr>
        <p:spPr>
          <a:xfrm>
            <a:off x="5793480" y="6475320"/>
            <a:ext cx="704160" cy="3628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233B81A9-9837-4A20-9444-ED52841EA046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dt" idx="37"/>
          </p:nvPr>
        </p:nvSpPr>
        <p:spPr>
          <a:xfrm>
            <a:off x="929160" y="333360"/>
            <a:ext cx="2499120" cy="2721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September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de-DE" dirty="0"/>
              <a:t>Volker Jungnickel, Fraunhofer HHI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/>
          </p:nvPr>
        </p:nvSpPr>
        <p:spPr>
          <a:xfrm>
            <a:off x="612360" y="1949400"/>
            <a:ext cx="10360440" cy="411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Hotspot scenarios</a:t>
            </a:r>
            <a:endParaRPr lang="de-DE" sz="2400" b="0" strike="noStrike" spc="-1">
              <a:solidFill>
                <a:schemeClr val="dk1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in conference-/classrooms </a:t>
            </a:r>
            <a:endParaRPr lang="de-DE" sz="2000" b="0" strike="noStrike" spc="-1">
              <a:solidFill>
                <a:schemeClr val="dk1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dual 5/60 GHz coverage in industry [12]</a:t>
            </a:r>
            <a:endParaRPr lang="de-DE" sz="2000" b="0" strike="noStrike" spc="-1">
              <a:solidFill>
                <a:schemeClr val="dk1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hospital (4K video from endoscope to screen)</a:t>
            </a:r>
            <a:endParaRPr lang="de-DE" sz="2000" b="0" strike="noStrike" spc="-1">
              <a:solidFill>
                <a:schemeClr val="dk1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others tbd.</a:t>
            </a:r>
            <a:endParaRPr lang="de-DE" sz="2000" b="0" strike="noStrike" spc="-1">
              <a:solidFill>
                <a:schemeClr val="dk1"/>
              </a:solidFill>
              <a:latin typeface="Times New Roman"/>
            </a:endParaRPr>
          </a:p>
          <a:p>
            <a:pPr marL="74304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Can be addressed by network densification: Embedded high-band APs</a:t>
            </a:r>
            <a:endParaRPr lang="de-DE" sz="2400" b="0" strike="noStrike" spc="-1">
              <a:solidFill>
                <a:schemeClr val="dk1"/>
              </a:solidFill>
              <a:latin typeface="Times New Roman"/>
            </a:endParaRPr>
          </a:p>
          <a:p>
            <a:pPr marL="11430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below-7 GHz APs (every 10-20 m) plus mm-wave/optical APs (every room)</a:t>
            </a:r>
            <a:endParaRPr lang="de-DE" sz="2000" b="0" strike="noStrike" spc="-1">
              <a:solidFill>
                <a:schemeClr val="dk1"/>
              </a:solidFill>
              <a:latin typeface="Times New Roman"/>
            </a:endParaRPr>
          </a:p>
          <a:p>
            <a:pPr marL="74304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Demonstrate the performance gain</a:t>
            </a:r>
            <a:endParaRPr lang="de-DE" sz="2400" b="0" strike="noStrike" spc="-1">
              <a:solidFill>
                <a:schemeClr val="dk1"/>
              </a:solidFill>
              <a:latin typeface="Times New Roman"/>
            </a:endParaRPr>
          </a:p>
          <a:p>
            <a:pPr marL="11430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offloading synergy: enhanced rates for both, below-7 GHz and high-band STAs</a:t>
            </a:r>
            <a:endParaRPr lang="de-DE" sz="2000" b="0" strike="noStrike" spc="-1">
              <a:solidFill>
                <a:schemeClr val="dk1"/>
              </a:solidFill>
              <a:latin typeface="Times New Roman"/>
            </a:endParaRPr>
          </a:p>
          <a:p>
            <a:pPr marL="11430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low latency: higher bands are less congested</a:t>
            </a:r>
            <a:endParaRPr lang="de-DE" sz="2000" b="0" strike="noStrike" spc="-1">
              <a:solidFill>
                <a:schemeClr val="dk1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2000" b="0" strike="noStrike" spc="-1">
              <a:solidFill>
                <a:schemeClr val="dk1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2400" b="0" strike="noStrike" spc="-1">
              <a:solidFill>
                <a:schemeClr val="dk1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2400" b="0" strike="noStrike" spc="-1">
              <a:solidFill>
                <a:schemeClr val="dk1"/>
              </a:solidFill>
              <a:latin typeface="Times New Roman"/>
            </a:endParaRPr>
          </a:p>
        </p:txBody>
      </p:sp>
      <p:pic>
        <p:nvPicPr>
          <p:cNvPr id="112" name="Grafik 13"/>
          <p:cNvPicPr/>
          <p:nvPr/>
        </p:nvPicPr>
        <p:blipFill>
          <a:blip r:embed="rId3"/>
          <a:stretch/>
        </p:blipFill>
        <p:spPr>
          <a:xfrm>
            <a:off x="8508600" y="2198160"/>
            <a:ext cx="2265120" cy="1438560"/>
          </a:xfrm>
          <a:prstGeom prst="rect">
            <a:avLst/>
          </a:prstGeom>
          <a:ln w="0">
            <a:noFill/>
          </a:ln>
        </p:spPr>
      </p:pic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440" cy="106452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Use cases and scenarios</a:t>
            </a:r>
            <a:endParaRPr lang="de-DE" sz="32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sldNum" idx="40"/>
          </p:nvPr>
        </p:nvSpPr>
        <p:spPr>
          <a:xfrm>
            <a:off x="5793480" y="6475320"/>
            <a:ext cx="704160" cy="3628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C54AAB2D-F143-4B91-BADC-EC790B8C9FAE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5" name="Grafik 2"/>
          <p:cNvPicPr/>
          <p:nvPr/>
        </p:nvPicPr>
        <p:blipFill>
          <a:blip r:embed="rId4"/>
          <a:stretch/>
        </p:blipFill>
        <p:spPr>
          <a:xfrm>
            <a:off x="6966720" y="2233080"/>
            <a:ext cx="1552320" cy="1355760"/>
          </a:xfrm>
          <a:prstGeom prst="rect">
            <a:avLst/>
          </a:prstGeom>
          <a:ln w="12700">
            <a:solidFill>
              <a:srgbClr val="179C7D"/>
            </a:solidFill>
            <a:round/>
          </a:ln>
        </p:spPr>
      </p:pic>
      <p:sp>
        <p:nvSpPr>
          <p:cNvPr id="116" name="Gleichschenkliges Dreieck 7"/>
          <p:cNvSpPr/>
          <p:nvPr/>
        </p:nvSpPr>
        <p:spPr>
          <a:xfrm>
            <a:off x="7508160" y="2649960"/>
            <a:ext cx="173160" cy="412200"/>
          </a:xfrm>
          <a:prstGeom prst="triangle">
            <a:avLst>
              <a:gd name="adj" fmla="val 50000"/>
            </a:avLst>
          </a:prstGeom>
          <a:gradFill rotWithShape="0">
            <a:gsLst>
              <a:gs pos="2000">
                <a:srgbClr val="CCCCCC"/>
              </a:gs>
              <a:gs pos="100000">
                <a:srgbClr val="FFC5B6">
                  <a:alpha val="0"/>
                </a:srgbClr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t">
            <a:noAutofit/>
          </a:bodyPr>
          <a:lstStyle/>
          <a:p>
            <a:pPr defTabSz="914400">
              <a:lnSpc>
                <a:spcPct val="100000"/>
              </a:lnSpc>
              <a:spcAft>
                <a:spcPts val="720"/>
              </a:spcAft>
              <a:tabLst>
                <a:tab pos="0" algn="l"/>
              </a:tabLst>
            </a:pPr>
            <a:endParaRPr lang="de-DE" sz="1800" b="0" strike="noStrike" spc="-1">
              <a:solidFill>
                <a:schemeClr val="dk1">
                  <a:lumMod val="50000"/>
                  <a:lumOff val="50000"/>
                </a:schemeClr>
              </a:solidFill>
              <a:latin typeface="Frutiger LT Com 55 Roman"/>
              <a:ea typeface="MS Gothic"/>
            </a:endParaRPr>
          </a:p>
        </p:txBody>
      </p:sp>
      <p:pic>
        <p:nvPicPr>
          <p:cNvPr id="117" name="Grafik 9"/>
          <p:cNvPicPr/>
          <p:nvPr/>
        </p:nvPicPr>
        <p:blipFill>
          <a:blip r:embed="rId5"/>
          <a:stretch/>
        </p:blipFill>
        <p:spPr>
          <a:xfrm>
            <a:off x="10650600" y="2235960"/>
            <a:ext cx="1532880" cy="1361520"/>
          </a:xfrm>
          <a:prstGeom prst="rect">
            <a:avLst/>
          </a:prstGeom>
          <a:ln w="0">
            <a:noFill/>
          </a:ln>
        </p:spPr>
      </p:pic>
      <p:sp>
        <p:nvSpPr>
          <p:cNvPr id="118" name="PlaceHolder 4"/>
          <p:cNvSpPr>
            <a:spLocks noGrp="1"/>
          </p:cNvSpPr>
          <p:nvPr>
            <p:ph type="dt" idx="41"/>
          </p:nvPr>
        </p:nvSpPr>
        <p:spPr>
          <a:xfrm>
            <a:off x="929160" y="333360"/>
            <a:ext cx="2499120" cy="2721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September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de-DE" dirty="0"/>
              <a:t>Volker Jungnickel, Fraunhofer HHI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440" cy="106452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algn="ct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3200" b="1" spc="-1" dirty="0">
                <a:solidFill>
                  <a:srgbClr val="000000"/>
                </a:solidFill>
              </a:rPr>
              <a:t>UCM: Relevant reference scenarios</a:t>
            </a:r>
            <a:endParaRPr lang="de-DE" sz="3200" b="0" strike="noStrike" spc="-1" dirty="0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360440" cy="411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</a:pPr>
            <a:r>
              <a:rPr lang="en-US" sz="2000" spc="-1" dirty="0">
                <a:solidFill>
                  <a:schemeClr val="dk1"/>
                </a:solidFill>
              </a:rPr>
              <a:t>Open list of reference scenarios</a:t>
            </a:r>
          </a:p>
          <a:p>
            <a:pPr marL="715963" indent="-271463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chemeClr val="dk1"/>
                </a:solidFill>
              </a:rPr>
              <a:t>Single family home</a:t>
            </a:r>
          </a:p>
          <a:p>
            <a:pPr marL="715963" indent="-271463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chemeClr val="dk1"/>
                </a:solidFill>
              </a:rPr>
              <a:t>Multi-dwelling building</a:t>
            </a:r>
          </a:p>
          <a:p>
            <a:pPr marL="715963" indent="-271463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chemeClr val="dk1"/>
                </a:solidFill>
              </a:rPr>
              <a:t>Open plan office</a:t>
            </a:r>
          </a:p>
          <a:p>
            <a:pPr marL="715963" indent="-271463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chemeClr val="dk1"/>
                </a:solidFill>
              </a:rPr>
              <a:t>Industrial / factory hall</a:t>
            </a:r>
          </a:p>
          <a:p>
            <a:pPr marL="715963" indent="-271463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chemeClr val="dk1"/>
                </a:solidFill>
              </a:rPr>
              <a:t>Large indoor area (hotel lobby, mall/exhibition)</a:t>
            </a:r>
          </a:p>
          <a:p>
            <a:pPr marL="715963" indent="-271463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chemeClr val="dk1"/>
                </a:solidFill>
              </a:rPr>
              <a:t>Open outdoor area (fixed wireless access, wireless-to-the-home)</a:t>
            </a:r>
          </a:p>
          <a:p>
            <a:pPr marL="715963" indent="-271463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chemeClr val="dk1"/>
                </a:solidFill>
              </a:rPr>
              <a:t>…</a:t>
            </a:r>
          </a:p>
          <a:p>
            <a:pPr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</a:pPr>
            <a:r>
              <a:rPr lang="en-US" sz="2000" spc="-1" dirty="0">
                <a:solidFill>
                  <a:schemeClr val="dk1"/>
                </a:solidFill>
              </a:rPr>
              <a:t>Selection criteria are</a:t>
            </a:r>
          </a:p>
          <a:p>
            <a:pPr marL="715963" indent="-28575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chemeClr val="dk1"/>
                </a:solidFill>
              </a:rPr>
              <a:t>Relevance for the market</a:t>
            </a:r>
          </a:p>
          <a:p>
            <a:pPr marL="715963" indent="-28575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chemeClr val="dk1"/>
                </a:solidFill>
              </a:rPr>
              <a:t>Measurement data should be (made) available</a:t>
            </a:r>
          </a:p>
          <a:p>
            <a:pPr marL="715963" indent="-28575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chemeClr val="dk1"/>
                </a:solidFill>
              </a:rPr>
              <a:t>Channel statistics reflects critical cases properly</a:t>
            </a:r>
          </a:p>
          <a:p>
            <a:pPr marL="715963" indent="-28575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chemeClr val="dk1"/>
                </a:solidFill>
              </a:rPr>
              <a:t>….</a:t>
            </a: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endParaRPr lang="en-US" sz="1800" spc="-1" dirty="0">
              <a:solidFill>
                <a:schemeClr val="dk1"/>
              </a:solidFill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endParaRPr lang="en-US" sz="2000" spc="-1" dirty="0">
              <a:solidFill>
                <a:schemeClr val="dk1"/>
              </a:solidFill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endParaRPr lang="en-US" sz="2000" b="1" spc="-1" dirty="0">
              <a:solidFill>
                <a:schemeClr val="dk1"/>
              </a:solidFill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endParaRPr lang="en-US" sz="2000" b="1" spc="-1" dirty="0">
              <a:solidFill>
                <a:schemeClr val="dk1"/>
              </a:solidFill>
            </a:endParaRPr>
          </a:p>
          <a:p>
            <a:pPr indent="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sldNum" idx="4294967295"/>
          </p:nvPr>
        </p:nvSpPr>
        <p:spPr>
          <a:xfrm>
            <a:off x="5793480" y="6475320"/>
            <a:ext cx="704160" cy="3628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7D21F930-106C-4573-817C-2B8855ABB745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dt" idx="4294967295"/>
          </p:nvPr>
        </p:nvSpPr>
        <p:spPr>
          <a:xfrm>
            <a:off x="929160" y="333360"/>
            <a:ext cx="2499120" cy="2721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September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de-DE" dirty="0"/>
              <a:t>Volker Jungnickel, Fraunhofer HHI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37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440" cy="106452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algn="ct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3200" b="1" spc="-1" dirty="0">
                <a:solidFill>
                  <a:srgbClr val="000000"/>
                </a:solidFill>
              </a:rPr>
              <a:t>UCM: New features for consideration</a:t>
            </a:r>
            <a:endParaRPr lang="de-DE" sz="3200" b="0" strike="noStrike" spc="-1" dirty="0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360440" cy="411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</a:pPr>
            <a:r>
              <a:rPr lang="en-US" sz="2000" b="1" spc="-1" dirty="0">
                <a:solidFill>
                  <a:schemeClr val="dk1"/>
                </a:solidFill>
              </a:rPr>
              <a:t>Unified modeling approach across a frequency range from 1 to 60 GHz and optical bands</a:t>
            </a:r>
          </a:p>
          <a:p>
            <a:pPr marL="803275" indent="-28575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chemeClr val="dk1"/>
                </a:solidFill>
              </a:rPr>
              <a:t>correlated large-scale fading for multiple RF and optical bands (shadowing, LOS blocking)</a:t>
            </a:r>
          </a:p>
          <a:p>
            <a:pPr marL="803275" indent="-28575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chemeClr val="dk1"/>
                </a:solidFill>
              </a:rPr>
              <a:t>correlated small-scale-fading across multiple RF bands</a:t>
            </a:r>
          </a:p>
          <a:p>
            <a:pPr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</a:pPr>
            <a:r>
              <a:rPr lang="en-US" sz="2000" spc="-1" dirty="0">
                <a:solidFill>
                  <a:schemeClr val="dk1"/>
                </a:solidFill>
                <a:sym typeface="Wingdings" panose="05000000000000000000" pitchFamily="2" charset="2"/>
              </a:rPr>
              <a:t> S</a:t>
            </a:r>
            <a:r>
              <a:rPr lang="en-US" sz="2000" spc="-1" dirty="0">
                <a:solidFill>
                  <a:schemeClr val="dk1"/>
                </a:solidFill>
              </a:rPr>
              <a:t>upport for multi-link operation (MLO).</a:t>
            </a:r>
          </a:p>
          <a:p>
            <a:pPr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</a:pPr>
            <a:endParaRPr lang="en-US" sz="2000" spc="-1" dirty="0">
              <a:solidFill>
                <a:schemeClr val="dk1"/>
              </a:solidFill>
            </a:endParaRPr>
          </a:p>
          <a:p>
            <a:pPr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</a:pPr>
            <a:r>
              <a:rPr lang="en-US" sz="2000" b="1" spc="-1" dirty="0">
                <a:solidFill>
                  <a:schemeClr val="dk1"/>
                </a:solidFill>
              </a:rPr>
              <a:t>Spatial consistency for multiple stations</a:t>
            </a:r>
          </a:p>
          <a:p>
            <a:pPr marL="803275" indent="-261938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chemeClr val="dk1"/>
                </a:solidFill>
              </a:rPr>
              <a:t>flexible antenna modeling, incl. polarization and beamforming, separately for each band</a:t>
            </a:r>
          </a:p>
          <a:p>
            <a:pPr marL="803275" indent="-261938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chemeClr val="dk1"/>
                </a:solidFill>
              </a:rPr>
              <a:t>cross-talk modeling between co-located and distributed antennas</a:t>
            </a:r>
          </a:p>
          <a:p>
            <a:pPr marL="342900" indent="-34290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à"/>
            </a:pPr>
            <a:r>
              <a:rPr lang="en-US" sz="2000" spc="-1" dirty="0">
                <a:solidFill>
                  <a:schemeClr val="dk1"/>
                </a:solidFill>
              </a:rPr>
              <a:t>Support for MU-MIMO with multiple AP </a:t>
            </a:r>
          </a:p>
          <a:p>
            <a:pPr marL="342900" indent="-34290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à"/>
            </a:pPr>
            <a:endParaRPr lang="en-US" sz="2000" spc="-1" dirty="0">
              <a:solidFill>
                <a:schemeClr val="dk1"/>
              </a:solidFill>
            </a:endParaRPr>
          </a:p>
          <a:p>
            <a:pPr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</a:pPr>
            <a:r>
              <a:rPr lang="en-US" sz="2000" spc="-1" dirty="0">
                <a:solidFill>
                  <a:schemeClr val="dk1"/>
                </a:solidFill>
              </a:rPr>
              <a:t>…</a:t>
            </a:r>
          </a:p>
          <a:p>
            <a:pPr marL="541337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</a:pPr>
            <a:r>
              <a:rPr lang="en-US" sz="2000" spc="-1" dirty="0">
                <a:solidFill>
                  <a:schemeClr val="dk1"/>
                </a:solidFill>
              </a:rPr>
              <a:t> </a:t>
            </a:r>
          </a:p>
          <a:p>
            <a:pPr marL="803275" indent="-261938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</a:pPr>
            <a:endParaRPr lang="en-US" sz="2000" spc="-1" dirty="0">
              <a:solidFill>
                <a:schemeClr val="dk1"/>
              </a:solidFill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endParaRPr lang="en-US" sz="2000" spc="-1" dirty="0">
              <a:solidFill>
                <a:schemeClr val="dk1"/>
              </a:solidFill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endParaRPr lang="en-US" sz="2000" b="1" spc="-1" dirty="0">
              <a:solidFill>
                <a:schemeClr val="dk1"/>
              </a:solidFill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endParaRPr lang="en-US" sz="2000" b="1" spc="-1" dirty="0">
              <a:solidFill>
                <a:schemeClr val="dk1"/>
              </a:solidFill>
            </a:endParaRPr>
          </a:p>
          <a:p>
            <a:pPr indent="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sldNum" idx="4294967295"/>
          </p:nvPr>
        </p:nvSpPr>
        <p:spPr>
          <a:xfrm>
            <a:off x="5793480" y="6475320"/>
            <a:ext cx="704160" cy="3628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7D21F930-106C-4573-817C-2B8855ABB745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dt" idx="4294967295"/>
          </p:nvPr>
        </p:nvSpPr>
        <p:spPr>
          <a:xfrm>
            <a:off x="929160" y="333360"/>
            <a:ext cx="2499120" cy="2721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September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de-DE" dirty="0"/>
              <a:t>Volker Jungnickel, Fraunhofer HHI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7601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(1)</Template>
  <TotalTime>0</TotalTime>
  <Words>404</Words>
  <Application>Microsoft Office PowerPoint</Application>
  <PresentationFormat>Breitbild</PresentationFormat>
  <Paragraphs>89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Frutiger LT Com 55 Roman</vt:lpstr>
      <vt:lpstr>Symbol</vt:lpstr>
      <vt:lpstr>Times New Roman</vt:lpstr>
      <vt:lpstr>Wingdings</vt:lpstr>
      <vt:lpstr>Office</vt:lpstr>
      <vt:lpstr>Office</vt:lpstr>
      <vt:lpstr>Unified Channel Model: Targeted New Features</vt:lpstr>
      <vt:lpstr>Abstract</vt:lpstr>
      <vt:lpstr>Use cases and scenarios</vt:lpstr>
      <vt:lpstr>UCM: Relevant reference scenarios</vt:lpstr>
      <vt:lpstr>UCM: New features for consideration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Multi-band channel models in 802.11</dc:title>
  <dc:subject/>
  <dc:creator>Jungnickel, Volker</dc:creator>
  <dc:description/>
  <cp:lastModifiedBy>Jungnickel, Volker</cp:lastModifiedBy>
  <cp:revision>73</cp:revision>
  <cp:lastPrinted>1601-01-01T00:00:00Z</cp:lastPrinted>
  <dcterms:created xsi:type="dcterms:W3CDTF">2025-04-25T12:26:14Z</dcterms:created>
  <dcterms:modified xsi:type="dcterms:W3CDTF">2025-09-17T23:11:57Z</dcterms:modified>
  <cp:category>Name, Affiliation</cp:category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0x01010006C10CFFC78C9946B3304FF3C5A43F1A</vt:lpwstr>
  </property>
  <property fmtid="{D5CDD505-2E9C-101B-9397-08002B2CF9AE}" pid="3" name="Notes">
    <vt:i4>21</vt:i4>
  </property>
  <property fmtid="{D5CDD505-2E9C-101B-9397-08002B2CF9AE}" pid="4" name="PresentationFormat">
    <vt:lpwstr>Breitbild</vt:lpwstr>
  </property>
  <property fmtid="{D5CDD505-2E9C-101B-9397-08002B2CF9AE}" pid="5" name="Slides">
    <vt:i4>32</vt:i4>
  </property>
</Properties>
</file>