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257" r:id="rId5"/>
    <p:sldId id="266" r:id="rId6"/>
    <p:sldId id="268" r:id="rId7"/>
    <p:sldId id="262" r:id="rId8"/>
    <p:sldId id="265" r:id="rId9"/>
    <p:sldId id="264" r:id="rId10"/>
    <p:sldId id="278" r:id="rId11"/>
    <p:sldId id="263" r:id="rId12"/>
    <p:sldId id="258" r:id="rId13"/>
    <p:sldId id="260" r:id="rId14"/>
    <p:sldId id="261" r:id="rId15"/>
    <p:sldId id="259" r:id="rId16"/>
  </p:sldIdLst>
  <p:sldSz cx="9144000" cy="6858000" type="screen4x3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-Meng" initials="0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2" autoAdjust="0"/>
    <p:restoredTop sz="96281"/>
  </p:normalViewPr>
  <p:slideViewPr>
    <p:cSldViewPr>
      <p:cViewPr varScale="1">
        <p:scale>
          <a:sx n="128" d="100"/>
          <a:sy n="128" d="100"/>
        </p:scale>
        <p:origin x="1120" y="176"/>
      </p:cViewPr>
      <p:guideLst>
        <p:guide orient="horz" pos="2160"/>
        <p:guide pos="278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3"/>
        <p:guide pos="21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9-02T10:04:03.046" idx="2">
    <p:pos x="10" y="10"/>
    <p:text>Auth-3与Asso Req可以融合成一帧，共4帧
PTK的生成
Key Confirm的原因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802.11-24/1103r0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 eaLnBrk="1" fontAlgn="base" latinLnBrk="0" hangingPunct="1"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  <a:cs typeface="Arial Unicode MS" charset="0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u="none" strike="noStrike" kern="0" cap="all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 u="none" strike="noStrike" kern="0" cap="none" spc="0" normalizeH="0">
                <a:solidFill>
                  <a:srgbClr val="000000"/>
                </a:solidFill>
                <a:uFillTx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sz="20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sz="18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sz="20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sz="18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sz="1600"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  <a:lvl2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2pPr>
            <a:lvl3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3pPr>
            <a:lvl4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4pPr>
            <a:lvl5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>
                <a:sym typeface="+mn-ea"/>
              </a:rPr>
              <a:t>September</a:t>
            </a:r>
            <a:r>
              <a:rPr lang="en-US"/>
              <a:t>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u="none" strike="noStrike" kern="0" cap="none" spc="0" normalizeH="0">
                <a:solidFill>
                  <a:srgbClr val="000000"/>
                </a:solidFill>
                <a:uFillTx/>
                <a:ea typeface="宋体" panose="02010600030101010101" pitchFamily="2" charset="-122"/>
              </a:defRPr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C</a:t>
            </a:r>
            <a:r>
              <a:rPr lang="en-US" altLang="en-GB"/>
              <a:t>hu-Meng Wang, ZTE</a:t>
            </a:r>
            <a:endParaRPr lang="en-US" alt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1635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0" indent="0" algn="l" defTabSz="449580" rtl="0" eaLnBrk="1" fontAlgn="base" latinLnBrk="0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 u="none" strike="noStrike" kern="0" cap="none" spc="0" normalizeH="0">
          <a:solidFill>
            <a:srgbClr val="000000"/>
          </a:solidFill>
          <a:uFillTx/>
          <a:latin typeface="Times New Roman" panose="02020603050405020304" pitchFamily="16" charset="0"/>
          <a:ea typeface="宋体" panose="02010600030101010101" pitchFamily="2" charset="-122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en-GB">
                <a:sym typeface="+mn-ea"/>
              </a:rPr>
              <a:t>Chu-Meng Wang, ZTE</a:t>
            </a:r>
            <a:endParaRPr lang="en-GB"/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An Improved PQC PAKE</a:t>
            </a:r>
            <a:endParaRPr lang="en-US" alt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</a:t>
            </a:r>
            <a:r>
              <a:rPr lang="en-US" altLang="en-GB" sz="2000" b="0" dirty="0"/>
              <a:t>8</a:t>
            </a:r>
            <a:r>
              <a:rPr lang="en-GB" sz="2000" b="0" dirty="0"/>
              <a:t>-</a:t>
            </a:r>
            <a:r>
              <a:rPr lang="en-US" altLang="en-GB" sz="2000" b="0" dirty="0"/>
              <a:t>2</a:t>
            </a:r>
            <a:r>
              <a:rPr lang="en-US" altLang="en-GB" sz="2000" b="0" dirty="0"/>
              <a:t>5</a:t>
            </a:r>
            <a:endParaRPr lang="en-US" alt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73773" y="2452529"/>
          <a:ext cx="9216390" cy="30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1" imgW="9328150" imgH="3130550" progId="Word.Document.8">
                  <p:embed/>
                </p:oleObj>
              </mc:Choice>
              <mc:Fallback>
                <p:oleObj name="Document" r:id="rId1" imgW="9328150" imgH="31305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773" y="2452529"/>
                        <a:ext cx="9216390" cy="308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  <a:endParaRPr lang="en-GB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000" b="0"/>
              <a:t>[1] RFC9807. “The OPAQUE Augmented Password-Authenticated Key Exchange (aPAKE) Protocol”.</a:t>
            </a:r>
            <a:endParaRPr lang="en-US" altLang="zh-CN" sz="2000" b="0"/>
          </a:p>
          <a:p>
            <a:r>
              <a:rPr lang="en-US" altLang="zh-CN" sz="2000" b="0"/>
              <a:t>[2] draft-vos-cfrg-pqpake-00. “Hybrid Post-Quantum Password Authenticated Key Exchange”.</a:t>
            </a:r>
            <a:endParaRPr lang="en-US" altLang="zh-CN" sz="2000" b="0"/>
          </a:p>
          <a:p>
            <a:r>
              <a:rPr lang="en-US" altLang="zh-CN" sz="2000" b="0"/>
              <a:t>[3] </a:t>
            </a:r>
            <a:r>
              <a:rPr lang="zh-CN" altLang="en-US" sz="2000" b="0"/>
              <a:t>25/1108r</a:t>
            </a:r>
            <a:r>
              <a:rPr lang="en-US" altLang="zh-CN" sz="2000" b="0"/>
              <a:t>3. “</a:t>
            </a:r>
            <a:r>
              <a:rPr lang="zh-CN" altLang="en-US" sz="2000" b="0"/>
              <a:t>PQC Protocol Definitions</a:t>
            </a:r>
            <a:r>
              <a:rPr lang="en-US" sz="2000" b="0"/>
              <a:t>”</a:t>
            </a:r>
            <a:r>
              <a:rPr lang="en-US" altLang="zh-CN" sz="2000" b="0"/>
              <a:t>.</a:t>
            </a:r>
            <a:endParaRPr lang="zh-CN" altLang="en-US" sz="2000" b="0"/>
          </a:p>
          <a:p>
            <a:r>
              <a:rPr lang="en-US" altLang="zh-CN" sz="2000" b="0"/>
              <a:t>[4] </a:t>
            </a:r>
            <a:r>
              <a:rPr lang="zh-CN" altLang="en-US" sz="2000" b="0"/>
              <a:t>25/0770r1</a:t>
            </a:r>
            <a:r>
              <a:rPr lang="en-US" altLang="zh-CN" sz="2000" b="0"/>
              <a:t>. “</a:t>
            </a:r>
            <a:r>
              <a:rPr lang="zh-CN" altLang="en-US" sz="2000" b="0"/>
              <a:t>A PQC PAKE</a:t>
            </a:r>
            <a:r>
              <a:rPr lang="en-US" sz="2000" b="0"/>
              <a:t>”</a:t>
            </a:r>
            <a:r>
              <a:rPr lang="en-US" altLang="zh-CN" sz="2000" b="0"/>
              <a:t>.</a:t>
            </a:r>
            <a:endParaRPr lang="zh-CN" altLang="en-US" sz="2000" b="0"/>
          </a:p>
          <a:p>
            <a:endParaRPr lang="zh-CN" altLang="en-US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/>
              <a:t>Do you agree</a:t>
            </a:r>
            <a:r>
              <a:rPr lang="en-US" altLang="zh-CN" b="0"/>
              <a:t> to define PASN with PQC PAKE</a:t>
            </a:r>
            <a:r>
              <a:rPr lang="en-US" b="0"/>
              <a:t>?</a:t>
            </a:r>
            <a:endParaRPr lang="en-US" b="0"/>
          </a:p>
          <a:p>
            <a:endParaRPr lang="zh-CN" altLang="en-US" b="0"/>
          </a:p>
          <a:p>
            <a:r>
              <a:rPr lang="en-US" altLang="zh-CN" b="0"/>
              <a:t>Y:</a:t>
            </a:r>
            <a:endParaRPr lang="en-US" altLang="zh-CN" b="0"/>
          </a:p>
          <a:p>
            <a:r>
              <a:rPr lang="en-US" altLang="zh-CN" b="0"/>
              <a:t>N:</a:t>
            </a:r>
            <a:endParaRPr lang="en-US" altLang="zh-CN" b="0"/>
          </a:p>
          <a:p>
            <a:r>
              <a:rPr lang="en-US" altLang="zh-CN" b="0"/>
              <a:t>A: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Straw Poll 2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0"/>
              <a:t>Do you agree to use a </a:t>
            </a:r>
            <a:r>
              <a:rPr lang="en-US" altLang="zh-CN" b="0"/>
              <a:t>unified </a:t>
            </a:r>
            <a:r>
              <a:rPr lang="zh-CN" altLang="en-US" b="0"/>
              <a:t>3-frame </a:t>
            </a:r>
            <a:r>
              <a:rPr lang="en-US" altLang="zh-CN" b="0"/>
              <a:t>exchange</a:t>
            </a:r>
            <a:r>
              <a:rPr lang="zh-CN" altLang="en-US" b="0"/>
              <a:t> method for password authentication in both associat</a:t>
            </a:r>
            <a:r>
              <a:rPr lang="en-US" altLang="zh-CN" b="0"/>
              <a:t>ion</a:t>
            </a:r>
            <a:r>
              <a:rPr lang="zh-CN" altLang="en-US" b="0"/>
              <a:t> and </a:t>
            </a:r>
            <a:r>
              <a:rPr lang="en-US" altLang="zh-CN" b="0"/>
              <a:t>pre-</a:t>
            </a:r>
            <a:r>
              <a:rPr lang="zh-CN" altLang="en-US" b="0"/>
              <a:t>associat</a:t>
            </a:r>
            <a:r>
              <a:rPr lang="en-US" altLang="zh-CN" b="0"/>
              <a:t>ion</a:t>
            </a:r>
            <a:r>
              <a:rPr lang="zh-CN" altLang="en-US" b="0"/>
              <a:t> scenarios?</a:t>
            </a:r>
            <a:endParaRPr lang="zh-CN" altLang="en-US" b="0"/>
          </a:p>
          <a:p>
            <a:endParaRPr lang="zh-CN" altLang="en-US" b="0"/>
          </a:p>
          <a:p>
            <a:r>
              <a:rPr lang="en-US" altLang="zh-CN" b="0"/>
              <a:t>Y:</a:t>
            </a:r>
            <a:endParaRPr lang="en-US" altLang="zh-CN" b="0"/>
          </a:p>
          <a:p>
            <a:r>
              <a:rPr lang="en-US" altLang="zh-CN" b="0"/>
              <a:t>N:</a:t>
            </a:r>
            <a:endParaRPr lang="en-US" altLang="zh-CN" b="0"/>
          </a:p>
          <a:p>
            <a:r>
              <a:rPr lang="en-US" altLang="zh-CN" b="0"/>
              <a:t>A:</a:t>
            </a:r>
            <a:endParaRPr lang="en-US" altLang="zh-CN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-532765" y="2819414"/>
            <a:ext cx="10515600" cy="14045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This proposal introduces a PQC PAKE method to:​</a:t>
            </a:r>
            <a:endParaRPr lang="en-US" altLang="zh-CN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tx1"/>
                </a:solidFill>
              </a:rPr>
              <a:t>In association scenarios:</a:t>
            </a:r>
            <a:r>
              <a:rPr lang="en-US" altLang="zh-CN" b="0">
                <a:solidFill>
                  <a:schemeClr val="tx1"/>
                </a:solidFill>
              </a:rPr>
              <a:t> </a:t>
            </a:r>
            <a:endParaRPr lang="en-US" altLang="zh-CN" b="0">
              <a:solidFill>
                <a:schemeClr val="tx1"/>
              </a:solidFill>
            </a:endParaRPr>
          </a:p>
          <a:p>
            <a:pPr marL="360045">
              <a:buFont typeface="Arial" panose="020B0604020202020204" pitchFamily="34" charset="0"/>
              <a:buNone/>
            </a:pPr>
            <a:r>
              <a:rPr lang="en-US" altLang="zh-CN" b="0">
                <a:solidFill>
                  <a:schemeClr val="tx1"/>
                </a:solidFill>
              </a:rPr>
              <a:t>Simplify the procedure of</a:t>
            </a:r>
            <a:r>
              <a:rPr lang="en-US" altLang="zh-CN" b="0">
                <a:solidFill>
                  <a:schemeClr val="tx1"/>
                </a:solidFill>
              </a:rPr>
              <a:t> the PQC </a:t>
            </a:r>
            <a:r>
              <a:rPr lang="en-US" altLang="zh-CN" b="0">
                <a:sym typeface="+mn-ea"/>
              </a:rPr>
              <a:t>password authentication and key exchange</a:t>
            </a:r>
            <a:r>
              <a:rPr lang="en-US" altLang="zh-CN" b="0"/>
              <a:t>.​</a:t>
            </a:r>
            <a:endParaRPr lang="en-US" altLang="zh-CN" b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In </a:t>
            </a:r>
            <a:r>
              <a:rPr lang="en-US" altLang="zh-CN">
                <a:solidFill>
                  <a:schemeClr val="tx1"/>
                </a:solidFill>
                <a:sym typeface="+mn-ea"/>
              </a:rPr>
              <a:t>pre-association scenarios: </a:t>
            </a:r>
            <a:endParaRPr lang="en-US" altLang="zh-CN">
              <a:solidFill>
                <a:schemeClr val="tx1"/>
              </a:solidFill>
              <a:sym typeface="+mn-ea"/>
            </a:endParaRPr>
          </a:p>
          <a:p>
            <a:pPr marL="360045" algn="l">
              <a:buSzTx/>
              <a:buFont typeface="Arial" panose="020B0604020202020204" pitchFamily="34" charset="0"/>
            </a:pPr>
            <a:r>
              <a:rPr lang="en-US" altLang="zh-CN" b="0">
                <a:solidFill>
                  <a:schemeClr val="tx1"/>
                </a:solidFill>
              </a:rPr>
              <a:t>Enable PQC </a:t>
            </a:r>
            <a:r>
              <a:rPr lang="en-US" altLang="zh-CN" b="0">
                <a:solidFill>
                  <a:schemeClr val="tx1"/>
                </a:solidFill>
                <a:sym typeface="+mn-ea"/>
              </a:rPr>
              <a:t>password authentication and key exchange</a:t>
            </a:r>
            <a:r>
              <a:rPr lang="en-US" altLang="zh-CN" b="0">
                <a:solidFill>
                  <a:schemeClr val="tx1"/>
                </a:solidFill>
              </a:rPr>
              <a:t> with the PASN framework. </a:t>
            </a:r>
            <a:endParaRPr lang="en-US" altLang="zh-CN" b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24400" y="2712085"/>
            <a:ext cx="4154805" cy="37363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Recap: 802.11 legacy PAKE and PASN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251190" cy="4113530"/>
          </a:xfrm>
        </p:spPr>
        <p:txBody>
          <a:bodyPr/>
          <a:p>
            <a:r>
              <a:rPr lang="en-US" altLang="zh-CN" sz="2000"/>
              <a:t>SAE</a:t>
            </a:r>
            <a:r>
              <a:rPr lang="en-US" altLang="zh-CN" sz="2000" b="0"/>
              <a:t>: Core PAKE in 802.11 </a:t>
            </a:r>
            <a:r>
              <a:rPr lang="en-US" altLang="zh-CN" sz="2000" b="0">
                <a:sym typeface="+mn-ea"/>
              </a:rPr>
              <a:t>with 4 frames (no order required in confirm).</a:t>
            </a:r>
            <a:endParaRPr lang="en-US" altLang="zh-CN" sz="2000" b="0"/>
          </a:p>
          <a:p>
            <a:r>
              <a:rPr lang="en-US" altLang="zh-CN" sz="2000"/>
              <a:t>PASN</a:t>
            </a:r>
            <a:r>
              <a:rPr lang="en-US" altLang="zh-CN" sz="2000" b="0"/>
              <a:t>: Supplements SAE as base AKMP in pre-association security with 3-message authentication frame exchange.</a:t>
            </a:r>
            <a:endParaRPr lang="en-US" altLang="zh-CN" sz="2000" b="0"/>
          </a:p>
          <a:p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505200"/>
            <a:ext cx="4934585" cy="27870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内容占位符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486400" y="2514600"/>
            <a:ext cx="3582035" cy="360553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629920" y="1600200"/>
            <a:ext cx="8064500" cy="911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0" indent="0" algn="l" defTabSz="449580" rtl="0" eaLnBrk="1" fontAlgn="base" latinLnBrk="0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200"/>
              <a:t>In [3] and [4], OQUAKE</a:t>
            </a:r>
            <a:r>
              <a:rPr lang="en-US" altLang="zh-CN" sz="2200">
                <a:sym typeface="+mn-ea"/>
              </a:rPr>
              <a:t> was introduced as a promising PQC PAKE mechanism in 802.11</a:t>
            </a:r>
            <a:r>
              <a:rPr lang="en-US" altLang="zh-CN" sz="2200"/>
              <a:t>.</a:t>
            </a:r>
            <a:endParaRPr lang="en-US" altLang="zh-CN" sz="2200">
              <a:solidFill>
                <a:srgbClr val="C0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305800" y="4325620"/>
            <a:ext cx="742315" cy="3371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PMK</a:t>
            </a:r>
            <a:endParaRPr lang="en-US" altLang="en-US" sz="1600" b="1" dirty="0" err="1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05400" y="4724400"/>
            <a:ext cx="742315" cy="33718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PMK</a:t>
            </a:r>
            <a:endParaRPr lang="en-US" altLang="en-US" sz="1600" b="1" dirty="0" err="1">
              <a:solidFill>
                <a:srgbClr val="C0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6595" y="2438400"/>
            <a:ext cx="457200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Four 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message exchange in order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: 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two message to generate fsid,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two message exchange of NoIC.</a:t>
            </a:r>
            <a:endParaRPr lang="en-US" altLang="zh-CN" sz="2000" b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Provable security.</a:t>
            </a:r>
            <a:endParaRPr lang="en-US" altLang="zh-CN" sz="2000" b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tx1"/>
                </a:solidFill>
                <a:sym typeface="+mn-ea"/>
              </a:rPr>
              <a:t>Requires key confirmation step.</a:t>
            </a:r>
            <a:endParaRPr lang="en-US" altLang="zh-CN" sz="200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C00000"/>
                </a:solidFill>
                <a:sym typeface="+mn-ea"/>
              </a:rPr>
              <a:t>Something need to be solved:</a:t>
            </a:r>
            <a:endParaRPr lang="en-US" altLang="zh-CN" sz="2000">
              <a:solidFill>
                <a:srgbClr val="C00000"/>
              </a:solidFill>
              <a:sym typeface="+mn-ea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C00000"/>
                </a:solidFill>
                <a:sym typeface="+mn-ea"/>
              </a:rPr>
              <a:t>Cannot be encapsuled into PASN framework as base AKMP.</a:t>
            </a:r>
            <a:endParaRPr lang="en-US" altLang="zh-CN" sz="2000">
              <a:solidFill>
                <a:srgbClr val="C00000"/>
              </a:solidFill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C00000"/>
                </a:solidFill>
                <a:sym typeface="+mn-ea"/>
              </a:rPr>
              <a:t>Redundancy of the first two message.</a:t>
            </a:r>
            <a:endParaRPr lang="en-US" altLang="zh-CN" sz="2000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Solution</a:t>
            </a:r>
            <a:r>
              <a:rPr lang="en-US" altLang="zh-CN"/>
              <a:t>: Session Identifier Flexibility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p>
            <a:r>
              <a:rPr lang="en-US" altLang="zh-CN"/>
              <a:t>According to IETF RFC 9807 and draft-vos-cfrg-pqpake-00, STA can generate session identifier</a:t>
            </a:r>
            <a:r>
              <a:rPr lang="en-US" altLang="zh-CN"/>
              <a:t>,  as long as:</a:t>
            </a:r>
            <a:endParaRPr lang="en-US" altLang="zh-CN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>
                <a:sym typeface="+mn-ea"/>
              </a:rPr>
              <a:t>The session identifier</a:t>
            </a:r>
            <a:r>
              <a:rPr lang="en-US" altLang="zh-CN" b="0"/>
              <a:t> is consistent between STA and AP;</a:t>
            </a:r>
            <a:endParaRPr lang="en-US" altLang="zh-CN" b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0">
                <a:sym typeface="+mn-ea"/>
              </a:rPr>
              <a:t>The session identifier</a:t>
            </a:r>
            <a:r>
              <a:rPr lang="en-US" altLang="zh-CN" b="0"/>
              <a:t> </a:t>
            </a:r>
            <a:r>
              <a:rPr lang="en-US" altLang="zh-CN" b="0">
                <a:sym typeface="+mn-ea"/>
              </a:rPr>
              <a:t>has not been used before in a session between </a:t>
            </a:r>
            <a:r>
              <a:rPr lang="en-US" altLang="zh-CN" b="0">
                <a:sym typeface="+mn-ea"/>
              </a:rPr>
              <a:t>STA and AP.</a:t>
            </a:r>
            <a:endParaRPr lang="en-US" altLang="zh-CN" sz="20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4038600"/>
            <a:ext cx="5398770" cy="233934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5867400" y="4114800"/>
            <a:ext cx="3096260" cy="151257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0" indent="0" algn="l" defTabSz="449580" rtl="0" eaLnBrk="1" fontAlgn="base" latinLnBrk="0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 u="none" strike="noStrike" kern="0" cap="none" spc="0" normalizeH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宋体" panose="02010600030101010101" pitchFamily="2" charset="-122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charset="0"/>
              <a:buNone/>
            </a:pPr>
            <a:r>
              <a:rPr lang="en-US" altLang="zh-CN" sz="2000">
                <a:solidFill>
                  <a:srgbClr val="C00000"/>
                </a:solidFill>
              </a:rPr>
              <a:t>Solution:</a:t>
            </a:r>
            <a:endParaRPr lang="en-US" altLang="zh-CN" sz="2000">
              <a:solidFill>
                <a:srgbClr val="C00000"/>
              </a:solidFill>
            </a:endParaRPr>
          </a:p>
          <a:p>
            <a:pPr>
              <a:buFont typeface="Wingdings" panose="05000000000000000000" charset="0"/>
              <a:buNone/>
            </a:pPr>
            <a:r>
              <a:rPr lang="en-US" altLang="zh-CN" sz="2000">
                <a:solidFill>
                  <a:srgbClr val="C00000"/>
                </a:solidFill>
              </a:rPr>
              <a:t>Let STA generate sid.</a:t>
            </a:r>
            <a:endParaRPr lang="en-US" altLang="zh-CN" sz="2000">
              <a:solidFill>
                <a:srgbClr val="C00000"/>
              </a:solidFill>
            </a:endParaRPr>
          </a:p>
          <a:p>
            <a:pPr>
              <a:buFont typeface="Wingdings" panose="05000000000000000000" charset="0"/>
              <a:buNone/>
            </a:pPr>
            <a:r>
              <a:rPr lang="en-US" altLang="zh-CN" sz="1600" b="0">
                <a:solidFill>
                  <a:srgbClr val="C00000"/>
                </a:solidFill>
              </a:rPr>
              <a:t>One frame can be saved in identity exchange and fsid generation.</a:t>
            </a:r>
            <a:endParaRPr lang="en-US" altLang="zh-CN" sz="1600" b="0">
              <a:solidFill>
                <a:srgbClr val="C00000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62000" y="4114800"/>
            <a:ext cx="5029200" cy="1143000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</a:pPr>
            <a:endParaRPr kumimoji="0" lang="en-GB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p>
            <a:r>
              <a:rPr lang="en-US" altLang="zh-CN"/>
              <a:t>Example——PQC PAKE with 3 Frames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233930" y="1285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94985" y="1275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 flipH="1">
            <a:off x="2819400" y="1683385"/>
            <a:ext cx="34290" cy="4488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214745" y="1673225"/>
            <a:ext cx="33655" cy="43465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872740" y="2656205"/>
            <a:ext cx="3375660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66390" y="418782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67475" y="36258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67475" y="36258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1"/>
          <p:cNvSpPr txBox="1"/>
          <p:nvPr/>
        </p:nvSpPr>
        <p:spPr>
          <a:xfrm>
            <a:off x="2874010" y="2296795"/>
            <a:ext cx="36125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</a:t>
            </a:r>
            <a:r>
              <a:rPr lang="en-US" sz="1600" dirty="0">
                <a:solidFill>
                  <a:schemeClr val="accent2"/>
                </a:solidFill>
              </a:rPr>
              <a:t>sc, {identity 1,sid}</a:t>
            </a:r>
            <a:r>
              <a:rPr lang="en-US" sz="1000" dirty="0">
                <a:solidFill>
                  <a:schemeClr val="accent2"/>
                </a:solidFill>
              </a:rPr>
              <a:t>ke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11"/>
          <p:cNvSpPr txBox="1"/>
          <p:nvPr/>
        </p:nvSpPr>
        <p:spPr>
          <a:xfrm>
            <a:off x="2860675" y="3824605"/>
            <a:ext cx="33820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</a:t>
            </a:r>
            <a:r>
              <a:rPr lang="en-US" sz="1600" dirty="0">
                <a:solidFill>
                  <a:schemeClr val="accent2"/>
                </a:solidFill>
                <a:sym typeface="+mn-ea"/>
              </a:rPr>
              <a:t>{identity 2}</a:t>
            </a:r>
            <a:r>
              <a:rPr lang="en-US" sz="1000" dirty="0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s, T]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9"/>
          <p:cNvCxnSpPr/>
          <p:nvPr/>
        </p:nvCxnSpPr>
        <p:spPr>
          <a:xfrm flipV="1">
            <a:off x="2846705" y="5486400"/>
            <a:ext cx="3401695" cy="1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9" name="TextBox 11"/>
          <p:cNvSpPr txBox="1"/>
          <p:nvPr/>
        </p:nvSpPr>
        <p:spPr>
          <a:xfrm>
            <a:off x="2872740" y="5124450"/>
            <a:ext cx="33369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Auth-3[</a:t>
            </a:r>
            <a:r>
              <a:rPr lang="en-US" sz="1600" dirty="0">
                <a:solidFill>
                  <a:schemeClr val="tx1"/>
                </a:solidFill>
              </a:rPr>
              <a:t>c, tag]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TextBox 9"/>
          <p:cNvSpPr txBox="1"/>
          <p:nvPr/>
        </p:nvSpPr>
        <p:spPr>
          <a:xfrm>
            <a:off x="173990" y="4123690"/>
            <a:ext cx="270256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fsid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accent2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, identity 1,identity 2)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(r, Z) = 2F</a:t>
            </a:r>
            <a:r>
              <a:rPr lang="en-US" sz="1400" baseline="3000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s, T)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pk = kemeleon_decode(Z)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(c, K)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KEM.Encaps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PMKKDF(K,c,s,T,pk,pwd,fsid)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95985" y="1447800"/>
            <a:ext cx="178181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spk, pwd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8410" y="1434465"/>
            <a:ext cx="18161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ssk, pwd</a:t>
            </a:r>
            <a:endParaRPr lang="en-US" altLang="en-US" sz="1400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14745" y="5501005"/>
            <a:ext cx="272796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K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KEM.Decaps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sk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c)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anose="05000000000000000000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 pk, s, T, c, 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PMKKDF(K,c,s,T,pk.pwd,fsid)</a:t>
            </a:r>
            <a:endParaRPr lang="en-US" alt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4" name="TextBox 8"/>
          <p:cNvSpPr txBox="1"/>
          <p:nvPr/>
        </p:nvSpPr>
        <p:spPr>
          <a:xfrm>
            <a:off x="6287135" y="2667000"/>
            <a:ext cx="2750185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400" dirty="0">
                <a:solidFill>
                  <a:schemeClr val="accent2"/>
                </a:solidFill>
                <a:sym typeface="+mn-ea"/>
              </a:rPr>
              <a:t>sK =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KEM.Decaps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(sc, </a:t>
            </a:r>
            <a:r>
              <a:rPr lang="en-US" sz="1400" dirty="0" err="1">
                <a:solidFill>
                  <a:schemeClr val="accent2"/>
                </a:solidFill>
                <a:sym typeface="+mn-ea"/>
              </a:rPr>
              <a:t>ssk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)</a:t>
            </a:r>
            <a:endParaRPr lang="en-US" sz="1400" dirty="0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  <a:sym typeface="+mn-ea"/>
              </a:rPr>
              <a:t>ke</a:t>
            </a:r>
            <a:r>
              <a:rPr lang="en-US" sz="1400" dirty="0">
                <a:solidFill>
                  <a:schemeClr val="accent2"/>
                </a:solidFill>
                <a:sym typeface="+mn-ea"/>
              </a:rPr>
              <a:t> = KDF(sK, “string”)</a:t>
            </a:r>
            <a:endParaRPr lang="en-US" sz="1400" dirty="0" err="1">
              <a:solidFill>
                <a:schemeClr val="accent2"/>
              </a:solidFill>
            </a:endParaRPr>
          </a:p>
          <a:p>
            <a:pPr algn="l"/>
            <a:r>
              <a:rPr lang="en-US" sz="1400" dirty="0" err="1">
                <a:solidFill>
                  <a:schemeClr val="accent2"/>
                </a:solidFill>
              </a:rPr>
              <a:t>fsid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 (</a:t>
            </a:r>
            <a:r>
              <a:rPr lang="en-US" sz="1400" dirty="0" err="1">
                <a:solidFill>
                  <a:schemeClr val="accent2"/>
                </a:solidFill>
                <a:sym typeface="Wingdings" panose="05000000000000000000" pitchFamily="2" charset="2"/>
              </a:rPr>
              <a:t>sid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, identity 1,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identity </a:t>
            </a:r>
            <a:r>
              <a:rPr lang="en-US" sz="1400" dirty="0">
                <a:solidFill>
                  <a:schemeClr val="accent2"/>
                </a:solidFill>
                <a:sym typeface="Wingdings" panose="05000000000000000000" pitchFamily="2" charset="2"/>
              </a:rPr>
              <a:t>2)</a:t>
            </a:r>
            <a:endParaRPr lang="en-US" sz="1400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pk)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KEM.KeyGen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r  random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Z = kemeleon_encode(pk)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(s, T)  2F(</a:t>
            </a:r>
            <a:r>
              <a:rPr lang="en-US" sz="1400" dirty="0" err="1">
                <a:solidFill>
                  <a:schemeClr val="tx1"/>
                </a:solidFill>
                <a:sym typeface="Wingdings" panose="05000000000000000000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,fsid, r, pk)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20" name="TextBox 24"/>
          <p:cNvSpPr txBox="1"/>
          <p:nvPr/>
        </p:nvSpPr>
        <p:spPr>
          <a:xfrm>
            <a:off x="685852" y="1981200"/>
            <a:ext cx="2124075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sc, sK = </a:t>
            </a:r>
            <a:r>
              <a:rPr lang="en-US" sz="1400" dirty="0" err="1">
                <a:solidFill>
                  <a:schemeClr val="accent2"/>
                </a:solidFill>
              </a:rPr>
              <a:t>KEM.Encaps</a:t>
            </a:r>
            <a:r>
              <a:rPr lang="en-US" sz="1400" dirty="0">
                <a:solidFill>
                  <a:schemeClr val="accent2"/>
                </a:solidFill>
              </a:rPr>
              <a:t>(spk)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 err="1">
                <a:solidFill>
                  <a:schemeClr val="accent2"/>
                </a:solidFill>
              </a:rPr>
              <a:t>ke</a:t>
            </a:r>
            <a:r>
              <a:rPr lang="en-US" sz="1400" dirty="0">
                <a:solidFill>
                  <a:schemeClr val="accent2"/>
                </a:solidFill>
              </a:rPr>
              <a:t> = KDF(sK, “string”)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sid = rand()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581400" y="2908300"/>
            <a:ext cx="1781810" cy="82994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Identity Exchange</a:t>
            </a:r>
            <a:endParaRPr 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alt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and </a:t>
            </a:r>
            <a:endParaRPr lang="en-US" alt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altLang="en-US" sz="1600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fsid Generation</a:t>
            </a:r>
            <a:endParaRPr lang="en-US" altLang="en-US" sz="1600" b="1" dirty="0" err="1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642995" y="4572000"/>
            <a:ext cx="178181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en-US" sz="1600" b="1" dirty="0" err="1">
                <a:solidFill>
                  <a:schemeClr val="tx1"/>
                </a:solidFill>
                <a:sym typeface="Wingdings" panose="05000000000000000000" pitchFamily="2" charset="2"/>
              </a:rPr>
              <a:t>NoIC Exchange</a:t>
            </a:r>
            <a:endParaRPr lang="en-US" altLang="en-US" sz="1600" b="1" dirty="0" err="1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595" y="533400"/>
            <a:ext cx="7770813" cy="1065213"/>
          </a:xfrm>
        </p:spPr>
        <p:txBody>
          <a:bodyPr/>
          <a:p>
            <a:r>
              <a:rPr lang="en-US" altLang="zh-CN"/>
              <a:t>Scenario 1——PQC PAKE in PASN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157730" y="1666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18785" y="1656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>
            <a:off x="2777490" y="2064385"/>
            <a:ext cx="41910" cy="4184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138545" y="2054225"/>
            <a:ext cx="33655" cy="4194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796540" y="31134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19400" y="4416425"/>
            <a:ext cx="3308350" cy="31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graphicFrame>
        <p:nvGraphicFramePr>
          <p:cNvPr id="30" name="对象 2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91275" y="34734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91275" y="34734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1"/>
          <p:cNvSpPr txBox="1"/>
          <p:nvPr/>
        </p:nvSpPr>
        <p:spPr>
          <a:xfrm>
            <a:off x="2809240" y="2018030"/>
            <a:ext cx="361251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400" dirty="0"/>
              <a:t>Auth-1[PASN,1,RSNE,RSNXE,Wrapped Data(Message-1 with {identity,sid}</a:t>
            </a:r>
            <a:r>
              <a:rPr lang="en-US" sz="1200" dirty="0"/>
              <a:t>spk</a:t>
            </a:r>
            <a:r>
              <a:rPr lang="en-US" sz="1400" dirty="0"/>
              <a:t>),</a:t>
            </a:r>
            <a:endParaRPr lang="en-US" sz="1400" dirty="0"/>
          </a:p>
          <a:p>
            <a:pPr algn="l"/>
            <a:r>
              <a:rPr lang="en-US" sz="1400" dirty="0"/>
              <a:t>PASN Parameters</a:t>
            </a:r>
            <a:r>
              <a:rPr lang="en-US" sz="1400" dirty="0"/>
              <a:t>]</a:t>
            </a:r>
            <a:endParaRPr lang="en-US" sz="1400" dirty="0"/>
          </a:p>
        </p:txBody>
      </p:sp>
      <p:sp>
        <p:nvSpPr>
          <p:cNvPr id="34" name="TextBox 11"/>
          <p:cNvSpPr txBox="1"/>
          <p:nvPr/>
        </p:nvSpPr>
        <p:spPr>
          <a:xfrm>
            <a:off x="2868295" y="3298190"/>
            <a:ext cx="328104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/>
              <a:t>Auth-2[PASN,2,RSNE,RSNXE,Wrapped Data(Message-2 with </a:t>
            </a:r>
            <a:r>
              <a:rPr lang="en-US" sz="1600" dirty="0">
                <a:sym typeface="+mn-ea"/>
              </a:rPr>
              <a:t>s, T, MIC-1</a:t>
            </a:r>
            <a:r>
              <a:rPr lang="en-US" sz="1600" dirty="0"/>
              <a:t>),</a:t>
            </a:r>
            <a:endParaRPr lang="en-US" sz="1600" dirty="0"/>
          </a:p>
          <a:p>
            <a:pPr algn="r"/>
            <a:r>
              <a:rPr lang="en-US" sz="1600" dirty="0"/>
              <a:t>PASN Parameters]</a:t>
            </a:r>
            <a:endParaRPr lang="en-US" sz="1600" dirty="0"/>
          </a:p>
        </p:txBody>
      </p:sp>
      <p:cxnSp>
        <p:nvCxnSpPr>
          <p:cNvPr id="37" name="Straight Arrow Connector 9"/>
          <p:cNvCxnSpPr/>
          <p:nvPr/>
        </p:nvCxnSpPr>
        <p:spPr>
          <a:xfrm>
            <a:off x="2819400" y="5562600"/>
            <a:ext cx="3352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" name="TextBox 11"/>
          <p:cNvSpPr txBox="1"/>
          <p:nvPr/>
        </p:nvSpPr>
        <p:spPr>
          <a:xfrm>
            <a:off x="2731135" y="2246630"/>
            <a:ext cx="3310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Auth-1[PASN, 1, RSNE, RSNXE, Wrapped Data ({identity 1, sid}</a:t>
            </a:r>
            <a:r>
              <a:rPr lang="en-US" sz="1200" dirty="0">
                <a:solidFill>
                  <a:schemeClr val="tx1"/>
                </a:solidFill>
              </a:rPr>
              <a:t>ke)</a:t>
            </a:r>
            <a:r>
              <a:rPr lang="en-US" sz="1600" dirty="0">
                <a:solidFill>
                  <a:schemeClr val="tx1"/>
                </a:solidFill>
              </a:rPr>
              <a:t>, PASN Parameters]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1"/>
          <p:cNvSpPr txBox="1"/>
          <p:nvPr/>
        </p:nvSpPr>
        <p:spPr>
          <a:xfrm>
            <a:off x="2730500" y="3526790"/>
            <a:ext cx="3418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Auth-2[PASN, 2, RSNE, RSNXE, Wrapped Data (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{identity 2}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T</a:t>
            </a:r>
            <a:r>
              <a:rPr lang="en-US" sz="1600" dirty="0">
                <a:solidFill>
                  <a:schemeClr val="tx1"/>
                </a:solidFill>
              </a:rPr>
              <a:t>), PASN Parameters]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TextBox 11"/>
          <p:cNvSpPr txBox="1"/>
          <p:nvPr/>
        </p:nvSpPr>
        <p:spPr>
          <a:xfrm>
            <a:off x="2790190" y="4724400"/>
            <a:ext cx="32518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  <a:sym typeface="+mn-ea"/>
              </a:rPr>
              <a:t>Auth-3[PASN, 3, RSNE, RSNXE, Wrapped Data (c, tag), PASN Parameters]</a:t>
            </a:r>
            <a:endParaRPr lang="en-US" sz="1600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595" y="533400"/>
            <a:ext cx="7770813" cy="1065213"/>
          </a:xfrm>
        </p:spPr>
        <p:txBody>
          <a:bodyPr/>
          <a:p>
            <a:r>
              <a:rPr lang="en-US" altLang="zh-CN"/>
              <a:t>Scenario 2——PQC PAKE and Association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s 5"/>
          <p:cNvSpPr/>
          <p:nvPr/>
        </p:nvSpPr>
        <p:spPr>
          <a:xfrm>
            <a:off x="2157730" y="166687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5518785" y="1656715"/>
            <a:ext cx="1238885" cy="3975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</a:endParaRPr>
          </a:p>
        </p:txBody>
      </p:sp>
      <p:cxnSp>
        <p:nvCxnSpPr>
          <p:cNvPr id="9" name="Straight Connector 7"/>
          <p:cNvCxnSpPr>
            <a:stCxn id="7" idx="2"/>
          </p:cNvCxnSpPr>
          <p:nvPr/>
        </p:nvCxnSpPr>
        <p:spPr>
          <a:xfrm>
            <a:off x="2777490" y="2064385"/>
            <a:ext cx="41910" cy="4184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8"/>
          <p:cNvCxnSpPr>
            <a:stCxn id="8" idx="2"/>
          </p:cNvCxnSpPr>
          <p:nvPr/>
        </p:nvCxnSpPr>
        <p:spPr>
          <a:xfrm>
            <a:off x="6138545" y="2054225"/>
            <a:ext cx="33655" cy="4194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Arrow Connector 9"/>
          <p:cNvCxnSpPr/>
          <p:nvPr/>
        </p:nvCxnSpPr>
        <p:spPr>
          <a:xfrm>
            <a:off x="2796540" y="25800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" name="Straight Arrow Connector 9"/>
          <p:cNvCxnSpPr/>
          <p:nvPr/>
        </p:nvCxnSpPr>
        <p:spPr>
          <a:xfrm flipV="1">
            <a:off x="2800985" y="315531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13" name="文本框 12"/>
          <p:cNvSpPr txBox="1"/>
          <p:nvPr/>
        </p:nvSpPr>
        <p:spPr>
          <a:xfrm>
            <a:off x="6138545" y="5272405"/>
            <a:ext cx="27279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sz="1400" dirty="0">
                <a:sym typeface="Wingdings" panose="05000000000000000000" pitchFamily="2" charset="2"/>
              </a:rPr>
              <a:t>K  </a:t>
            </a:r>
            <a:r>
              <a:rPr lang="en-US" sz="1400" dirty="0" err="1">
                <a:sym typeface="Wingdings" panose="05000000000000000000" pitchFamily="2" charset="2"/>
              </a:rPr>
              <a:t>KEM.Decaps</a:t>
            </a:r>
            <a:r>
              <a:rPr lang="en-US" sz="1400" dirty="0">
                <a:sym typeface="Wingdings" panose="05000000000000000000" pitchFamily="2" charset="2"/>
              </a:rPr>
              <a:t>(</a:t>
            </a:r>
            <a:r>
              <a:rPr lang="en-US" sz="1400" dirty="0" err="1">
                <a:sym typeface="Wingdings" panose="05000000000000000000" pitchFamily="2" charset="2"/>
              </a:rPr>
              <a:t>sk</a:t>
            </a:r>
            <a:r>
              <a:rPr lang="en-US" sz="1400" dirty="0">
                <a:sym typeface="Wingdings" panose="05000000000000000000" pitchFamily="2" charset="2"/>
              </a:rPr>
              <a:t>, c)</a:t>
            </a:r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1400" dirty="0">
                <a:sym typeface="Wingdings" panose="05000000000000000000" pitchFamily="2" charset="2"/>
              </a:rPr>
              <a:t>PMKKDF(K,c,s,T,pk.pwd,fsid)</a:t>
            </a:r>
            <a:endParaRPr lang="en-US" altLang="en-US" sz="1400" dirty="0">
              <a:sym typeface="Wingdings" panose="05000000000000000000" pitchFamily="2" charset="2"/>
            </a:endParaRPr>
          </a:p>
        </p:txBody>
      </p:sp>
      <p:sp>
        <p:nvSpPr>
          <p:cNvPr id="18" name="TextBox 11"/>
          <p:cNvSpPr txBox="1"/>
          <p:nvPr/>
        </p:nvSpPr>
        <p:spPr>
          <a:xfrm>
            <a:off x="2807335" y="2170430"/>
            <a:ext cx="37566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Auth-1[{identity 1,sid}</a:t>
            </a:r>
            <a:r>
              <a:rPr lang="en-US" sz="1200" dirty="0">
                <a:solidFill>
                  <a:schemeClr val="tx1"/>
                </a:solidFill>
              </a:rPr>
              <a:t>ke</a:t>
            </a:r>
            <a:r>
              <a:rPr lang="en-US" sz="1600" dirty="0">
                <a:solidFill>
                  <a:schemeClr val="tx1"/>
                </a:solidFill>
              </a:rPr>
              <a:t>)]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1"/>
          <p:cNvSpPr txBox="1"/>
          <p:nvPr/>
        </p:nvSpPr>
        <p:spPr>
          <a:xfrm>
            <a:off x="2857500" y="2819400"/>
            <a:ext cx="3281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Auth-2[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{identity 2}</a:t>
            </a:r>
            <a:r>
              <a:rPr lang="en-US" sz="1200" dirty="0">
                <a:solidFill>
                  <a:schemeClr val="tx1"/>
                </a:solidFill>
                <a:sym typeface="+mn-ea"/>
              </a:rPr>
              <a:t>ke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, T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9"/>
          <p:cNvCxnSpPr/>
          <p:nvPr/>
        </p:nvCxnSpPr>
        <p:spPr>
          <a:xfrm>
            <a:off x="2811780" y="3951605"/>
            <a:ext cx="3332480" cy="76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" name="Straight Arrow Connector 9"/>
          <p:cNvCxnSpPr/>
          <p:nvPr/>
        </p:nvCxnSpPr>
        <p:spPr>
          <a:xfrm flipV="1">
            <a:off x="2816225" y="4526915"/>
            <a:ext cx="3337560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</p:cxnSp>
      <p:sp>
        <p:nvSpPr>
          <p:cNvPr id="14" name="TextBox 11"/>
          <p:cNvSpPr txBox="1"/>
          <p:nvPr/>
        </p:nvSpPr>
        <p:spPr>
          <a:xfrm>
            <a:off x="2777490" y="3359785"/>
            <a:ext cx="3133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Association Request[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c, tag, </a:t>
            </a:r>
            <a:endParaRPr lang="en-US" sz="1600" dirty="0">
              <a:solidFill>
                <a:schemeClr val="tx1"/>
              </a:solidFill>
              <a:sym typeface="+mn-ea"/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Key Confirm 1]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2696210" y="4191000"/>
            <a:ext cx="34575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1600" dirty="0">
                <a:solidFill>
                  <a:schemeClr val="tx1"/>
                </a:solidFill>
              </a:rPr>
              <a:t>Association Response[</a:t>
            </a:r>
            <a:r>
              <a:rPr lang="en-US" sz="1600" dirty="0">
                <a:solidFill>
                  <a:schemeClr val="tx1"/>
                </a:solidFill>
                <a:sym typeface="+mn-ea"/>
              </a:rPr>
              <a:t>Key Confirm 2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Proposed a 3-frame PQC PAKE method to simplify password authentication</a:t>
            </a:r>
            <a:r>
              <a:rPr lang="en-US" altLang="zh-CN"/>
              <a:t>.</a:t>
            </a:r>
            <a:r>
              <a:rPr lang="zh-CN" altLang="en-US"/>
              <a:t>​</a:t>
            </a:r>
            <a:endParaRPr lang="zh-CN" altLang="en-US"/>
          </a:p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/>
              <a:t>Realized 5-frame key </a:t>
            </a:r>
            <a:r>
              <a:rPr lang="en-US" altLang="zh-CN"/>
              <a:t>exchange</a:t>
            </a:r>
            <a:r>
              <a:rPr lang="zh-CN" altLang="en-US"/>
              <a:t> in associat</a:t>
            </a:r>
            <a:r>
              <a:rPr lang="en-US" altLang="zh-CN"/>
              <a:t>ion</a:t>
            </a:r>
            <a:r>
              <a:rPr lang="zh-CN" altLang="en-US"/>
              <a:t> scenarios</a:t>
            </a:r>
            <a:r>
              <a:rPr lang="en-US" altLang="zh-CN"/>
              <a:t>.</a:t>
            </a:r>
            <a:endParaRPr lang="zh-CN" altLang="en-US"/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/>
              <a:t>Realize 3-frame </a:t>
            </a:r>
            <a:r>
              <a:rPr lang="zh-CN" altLang="en-US"/>
              <a:t>key </a:t>
            </a:r>
            <a:r>
              <a:rPr lang="en-US" altLang="zh-CN">
                <a:sym typeface="+mn-ea"/>
              </a:rPr>
              <a:t>exchange</a:t>
            </a:r>
            <a:r>
              <a:rPr lang="zh-CN" altLang="en-US"/>
              <a:t> in </a:t>
            </a:r>
            <a:r>
              <a:rPr lang="en-US" altLang="zh-CN"/>
              <a:t>un</a:t>
            </a:r>
            <a:r>
              <a:rPr lang="zh-CN" altLang="en-US"/>
              <a:t>associat</a:t>
            </a:r>
            <a:r>
              <a:rPr lang="en-US" altLang="zh-CN"/>
              <a:t>ion</a:t>
            </a:r>
            <a:r>
              <a:rPr lang="zh-CN" altLang="en-US"/>
              <a:t> scenarios</a:t>
            </a:r>
            <a:r>
              <a:rPr lang="en-US" altLang="zh-CN"/>
              <a:t> by combining</a:t>
            </a:r>
            <a:r>
              <a:rPr lang="zh-CN" altLang="en-US"/>
              <a:t> PASN </a:t>
            </a:r>
            <a:r>
              <a:rPr lang="en-US" altLang="zh-CN"/>
              <a:t>framework</a:t>
            </a:r>
            <a:r>
              <a:rPr lang="zh-CN" altLang="en-US"/>
              <a:t>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Chu-Meng Wang, ZTE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3696</Words>
  <Application>WPS 演示</Application>
  <PresentationFormat>On-screen Show (4:3)</PresentationFormat>
  <Paragraphs>240</Paragraphs>
  <Slides>13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MS Gothic</vt:lpstr>
      <vt:lpstr>Arial Unicode MS</vt:lpstr>
      <vt:lpstr>Wingdings</vt:lpstr>
      <vt:lpstr>微软雅黑</vt:lpstr>
      <vt:lpstr>Calibri</vt:lpstr>
      <vt:lpstr>Office Theme</vt:lpstr>
      <vt:lpstr>Word.Document.8</vt:lpstr>
      <vt:lpstr>Equation.KSEE3</vt:lpstr>
      <vt:lpstr>Equation.KSEE3</vt:lpstr>
      <vt:lpstr>A PQC PAKE</vt:lpstr>
      <vt:lpstr>Introduction</vt:lpstr>
      <vt:lpstr>Recap: 802.11 legacy PAKE and PASN</vt:lpstr>
      <vt:lpstr>Motivation</vt:lpstr>
      <vt:lpstr>Solution: Session Identifier Flexibility</vt:lpstr>
      <vt:lpstr>Example——PQC PAKE with 3 Frames</vt:lpstr>
      <vt:lpstr>Scenario 1——PQC PAKE in PASN</vt:lpstr>
      <vt:lpstr>Scenario 2——PQC PAKE and Association</vt:lpstr>
      <vt:lpstr>Summary</vt:lpstr>
      <vt:lpstr>Reference</vt:lpstr>
      <vt:lpstr>Straw Poll 1</vt:lpstr>
      <vt:lpstr>Straw Poll 2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Post-Quantum 802.11</dc:title>
  <dc:creator>Harkins, Dan</dc:creator>
  <cp:lastModifiedBy>Chu-Meng Wang</cp:lastModifiedBy>
  <cp:revision>120</cp:revision>
  <cp:lastPrinted>2113-01-01T00:00:00Z</cp:lastPrinted>
  <dcterms:created xsi:type="dcterms:W3CDTF">2024-06-04T18:28:00Z</dcterms:created>
  <dcterms:modified xsi:type="dcterms:W3CDTF">2025-09-14T18:06:57Z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2DF1B2922E204C46813BFF55952694FC</vt:lpwstr>
  </property>
  <property fmtid="{D5CDD505-2E9C-101B-9397-08002B2CF9AE}" pid="3" name="KSOProductBuildVer">
    <vt:lpwstr>2052-11.8.2.12085</vt:lpwstr>
  </property>
</Properties>
</file>