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770" r:id="rId3"/>
    <p:sldId id="778" r:id="rId4"/>
    <p:sldId id="786" r:id="rId5"/>
    <p:sldId id="768" r:id="rId6"/>
    <p:sldId id="278" r:id="rId7"/>
    <p:sldId id="1050" r:id="rId8"/>
    <p:sldId id="1045" r:id="rId9"/>
    <p:sldId id="1047" r:id="rId10"/>
    <p:sldId id="1051" r:id="rId11"/>
    <p:sldId id="1042" r:id="rId12"/>
    <p:sldId id="792" r:id="rId13"/>
    <p:sldId id="273" r:id="rId14"/>
    <p:sldId id="788" r:id="rId15"/>
    <p:sldId id="779" r:id="rId16"/>
    <p:sldId id="1053" r:id="rId17"/>
    <p:sldId id="1052" r:id="rId18"/>
    <p:sldId id="767" r:id="rId19"/>
    <p:sldId id="1049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>
      <p:cViewPr varScale="1">
        <p:scale>
          <a:sx n="96" d="100"/>
          <a:sy n="96" d="100"/>
        </p:scale>
        <p:origin x="130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802.11-25/1332r0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802.11-25/1332r0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802.11-25/1332r0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5381D11-F0A2-C072-E6E6-4BFFC3E558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1FC99E5-414C-AD2F-1879-B272B2CF9BCE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802.11-25/1332r0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D0F5BF4-7BD3-A424-5B50-0B40F0EEE25F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831F6D2E-D157-A829-C5FF-70A32AD78D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50E410AB-7DA1-81B2-47EF-DEF062056D6F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8071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BB07AB9-3BBB-CBBB-34C7-95BA0037D0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F5090FC-EBDA-0679-7EAB-AB28EB1F4478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6AF8D5D-202A-80AC-2F94-5262696FA4D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D14EC85-5F64-93EF-8040-53C7DFA36DD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11A667F-6056-FF62-EB09-F78F03AE8A9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16EE9B86-E82A-2713-00F6-93C6EDD70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FEB7AFD2-D7C8-BE34-CFFE-39910BDD17FA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304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2645851-5977-FDAF-7740-D116E8D8F6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CFF7201-0D58-EA5A-27E2-02D48CC2FBF8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802.11-25/1332r0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883A479-25F5-9084-FBFD-7BF4620D6D8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F4EF527B-EA16-719F-2AB4-F285D780F5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28631A99-E54E-8D0F-B998-ECA1E7D14FDA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5526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9ECE3D1-492E-49D9-1B69-D8B3AE663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547FA2E-13BB-78D7-9ABF-1D596B3BABEB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802.11-25/1332r0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3AFAF84-35FE-E1C8-E9E0-91D7246D3FB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B5EAD7F4-226F-F497-7D0D-4050114AD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CB5161BE-46F1-CBCD-8939-F648FF0595D4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5016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9D586C6-E9BB-BE22-8BBA-4910266DCC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7269914-FA57-3AD9-6C3C-8A3AFB991DCD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802.11-25/1332r0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B983ED7-2D7C-A01E-35FB-E3054470F38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DA9C1F6E-BB38-C22E-461E-1482662AA5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7360B102-3DE9-5990-C79C-19B52DEA1445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573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Safi Hoque,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Safi Hoque,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Safi Hoque,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Safi Hoque, Ofinno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Safi Hoque,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Safi Hoque, Ofinno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Safi Hoque,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Safi Hoque,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802.11-25/1633r0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5/11-25-1332-01-00bq-immw-range-extension.ppt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IMMW Range Extension Follow-up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2025-09-15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7221700-5047-C59E-CF58-1CB8938265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3330769"/>
              </p:ext>
            </p:extLst>
          </p:nvPr>
        </p:nvGraphicFramePr>
        <p:xfrm>
          <a:off x="1003300" y="2428875"/>
          <a:ext cx="9758363" cy="339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665241" imgH="3714677" progId="Word.Document.8">
                  <p:embed/>
                </p:oleObj>
              </mc:Choice>
              <mc:Fallback>
                <p:oleObj name="Document" r:id="rId3" imgW="10665241" imgH="3714677" progId="Word.Document.8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B7221700-5047-C59E-CF58-1CB89382650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28875"/>
                        <a:ext cx="9758363" cy="3392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C6359E-0D42-CA35-E146-8ADA33B58B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37031-7CA2-65AC-9F6D-CDB351635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CFO Consideration Across </a:t>
            </a:r>
            <a:r>
              <a:rPr lang="en-US" dirty="0" err="1"/>
              <a:t>MmWave</a:t>
            </a:r>
            <a:r>
              <a:rPr lang="en-US" dirty="0"/>
              <a:t> Band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7F2DD1-C9C9-EEF2-B7BE-D8123F58F8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435098-5C4E-C11A-ABE4-1C0EA5303B4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D51684-96B3-9E37-BFC7-AC61B7AA0A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7D47A841-97CC-A755-CBDB-086EF668419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26277653"/>
                  </p:ext>
                </p:extLst>
              </p:nvPr>
            </p:nvGraphicFramePr>
            <p:xfrm>
              <a:off x="1828800" y="3258429"/>
              <a:ext cx="8128000" cy="289985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33600">
                      <a:extLst>
                        <a:ext uri="{9D8B030D-6E8A-4147-A177-3AD203B41FA5}">
                          <a16:colId xmlns:a16="http://schemas.microsoft.com/office/drawing/2014/main" val="2067073832"/>
                        </a:ext>
                      </a:extLst>
                    </a:gridCol>
                    <a:gridCol w="2311400">
                      <a:extLst>
                        <a:ext uri="{9D8B030D-6E8A-4147-A177-3AD203B41FA5}">
                          <a16:colId xmlns:a16="http://schemas.microsoft.com/office/drawing/2014/main" val="443547140"/>
                        </a:ext>
                      </a:extLst>
                    </a:gridCol>
                    <a:gridCol w="1905000">
                      <a:extLst>
                        <a:ext uri="{9D8B030D-6E8A-4147-A177-3AD203B41FA5}">
                          <a16:colId xmlns:a16="http://schemas.microsoft.com/office/drawing/2014/main" val="617851583"/>
                        </a:ext>
                      </a:extLst>
                    </a:gridCol>
                    <a:gridCol w="1778000">
                      <a:extLst>
                        <a:ext uri="{9D8B030D-6E8A-4147-A177-3AD203B41FA5}">
                          <a16:colId xmlns:a16="http://schemas.microsoft.com/office/drawing/2014/main" val="3076211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Upclocking number [VHT]</a:t>
                          </a:r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CFO Precorrection needed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>
                                      <a:latin typeface="Cambria Math" panose="02040503050406030204" pitchFamily="18" charset="0"/>
                                    </a:rPr>
                                    <m:t>𝛥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1400" b="0" i="0">
                                      <a:latin typeface="Cambria Math" panose="02040503050406030204" pitchFamily="18" charset="0"/>
                                    </a:rPr>
                                    <m:t>cfo</m:t>
                                  </m:r>
                                  <m:r>
                                    <a:rPr lang="en-US" sz="1400" b="0" i="0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latin typeface="Cambria Math" panose="02040503050406030204" pitchFamily="18" charset="0"/>
                                    </a:rPr>
                                    <m:t>max</m:t>
                                  </m:r>
                                  <m:r>
                                    <a:rPr lang="en-US" sz="1400" b="0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sub>
                              </m:s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>
                                      <a:latin typeface="Cambria Math" panose="02040503050406030204" pitchFamily="18" charset="0"/>
                                    </a:rPr>
                                    <m:t>𝛥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1400" b="0" i="0">
                                      <a:latin typeface="Cambria Math" panose="02040503050406030204" pitchFamily="18" charset="0"/>
                                    </a:rPr>
                                    <m:t>cfo</m:t>
                                  </m:r>
                                  <m:r>
                                    <a:rPr lang="en-US" sz="1400" b="0" i="0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</m:sSub>
                            </m:oMath>
                          </a14:m>
                          <a:endParaRPr lang="en-US" sz="1400" dirty="0"/>
                        </a:p>
                        <a:p>
                          <a:pPr algn="ctr"/>
                          <a:r>
                            <a:rPr lang="en-US" sz="1400" dirty="0"/>
                            <a:t>[MHz/ppm]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2713938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Center frequency [GHz]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42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60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71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08205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Max CFO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>
                                      <a:latin typeface="Cambria Math" panose="02040503050406030204" pitchFamily="18" charset="0"/>
                                    </a:rPr>
                                    <m:t>𝛥</m:t>
                                  </m:r>
                                </m:e>
                                <m:sub>
                                  <m:r>
                                    <a:rPr lang="en-US" sz="1400" b="0" i="1">
                                      <a:latin typeface="Cambria Math" panose="02040503050406030204" pitchFamily="18" charset="0"/>
                                    </a:rPr>
                                    <m:t>𝑐𝑓𝑜</m:t>
                                  </m:r>
                                  <m:r>
                                    <a:rPr lang="en-US" sz="1400" b="0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400" dirty="0"/>
                            <a:t> [MHz]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/>
                            <a:t>1.6</a:t>
                          </a:r>
                        </a:p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2.4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2.84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915180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/>
                            <a:t>2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0" dirty="0"/>
                            <a:t>0.22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0" dirty="0"/>
                            <a:t>0.575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0" dirty="0"/>
                            <a:t>0.795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74031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0.17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712948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6</a:t>
                          </a:r>
                        </a:p>
                      </a:txBody>
                      <a:tcPr/>
                    </a:tc>
                    <a:tc rowSpan="2" gridSpan="3"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535680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8</a:t>
                          </a:r>
                        </a:p>
                      </a:txBody>
                      <a:tcPr/>
                    </a:tc>
                    <a:tc gridSpan="3"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06172199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7D47A841-97CC-A755-CBDB-086EF668419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26277653"/>
                  </p:ext>
                </p:extLst>
              </p:nvPr>
            </p:nvGraphicFramePr>
            <p:xfrm>
              <a:off x="1828800" y="3258429"/>
              <a:ext cx="8128000" cy="289985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33600">
                      <a:extLst>
                        <a:ext uri="{9D8B030D-6E8A-4147-A177-3AD203B41FA5}">
                          <a16:colId xmlns:a16="http://schemas.microsoft.com/office/drawing/2014/main" val="2067073832"/>
                        </a:ext>
                      </a:extLst>
                    </a:gridCol>
                    <a:gridCol w="2311400">
                      <a:extLst>
                        <a:ext uri="{9D8B030D-6E8A-4147-A177-3AD203B41FA5}">
                          <a16:colId xmlns:a16="http://schemas.microsoft.com/office/drawing/2014/main" val="443547140"/>
                        </a:ext>
                      </a:extLst>
                    </a:gridCol>
                    <a:gridCol w="1905000">
                      <a:extLst>
                        <a:ext uri="{9D8B030D-6E8A-4147-A177-3AD203B41FA5}">
                          <a16:colId xmlns:a16="http://schemas.microsoft.com/office/drawing/2014/main" val="617851583"/>
                        </a:ext>
                      </a:extLst>
                    </a:gridCol>
                    <a:gridCol w="1778000">
                      <a:extLst>
                        <a:ext uri="{9D8B030D-6E8A-4147-A177-3AD203B41FA5}">
                          <a16:colId xmlns:a16="http://schemas.microsoft.com/office/drawing/2014/main" val="307621152"/>
                        </a:ext>
                      </a:extLst>
                    </a:gridCol>
                  </a:tblGrid>
                  <a:tr h="527495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Upclocking number [VHT]</a:t>
                          </a:r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5772" t="-1149" r="-407" b="-450575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2713938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Center frequency [GHz]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42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60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71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082053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71" t="-175294" r="-282286" b="-2894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/>
                            <a:t>1.6</a:t>
                          </a:r>
                        </a:p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2.4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2.84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915180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/>
                            <a:t>2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0" dirty="0"/>
                            <a:t>0.22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0" dirty="0"/>
                            <a:t>0.575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0" dirty="0"/>
                            <a:t>0.795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74031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0.17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712948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6</a:t>
                          </a:r>
                        </a:p>
                      </a:txBody>
                      <a:tcPr/>
                    </a:tc>
                    <a:tc rowSpan="2" gridSpan="3"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535680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8</a:t>
                          </a:r>
                        </a:p>
                      </a:txBody>
                      <a:tcPr/>
                    </a:tc>
                    <a:tc gridSpan="3"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0617219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0506DBE-9814-C1CB-DF8E-D3D952A684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981201"/>
            <a:ext cx="10484330" cy="11429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40 ppm CFO, the precorrection needed to enable lower upclocking number is given below:</a:t>
            </a:r>
          </a:p>
          <a:p>
            <a:r>
              <a:rPr lang="en-US" b="0" dirty="0"/>
              <a:t>		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128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6AF42-E20B-5A30-4D33-445E15501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Parameters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3EA46F-A299-0A0D-4F11-C37898BFDD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5D00C-F9BB-FDC9-E1C9-8B976FB672F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A4EA6A-7529-2751-7166-A05938BD539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aphicFrame>
        <p:nvGraphicFramePr>
          <p:cNvPr id="7" name="표 7">
            <a:extLst>
              <a:ext uri="{FF2B5EF4-FFF2-40B4-BE49-F238E27FC236}">
                <a16:creationId xmlns:a16="http://schemas.microsoft.com/office/drawing/2014/main" id="{BC26243D-4063-FE89-1834-DA3EC40ED0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920008"/>
              </p:ext>
            </p:extLst>
          </p:nvPr>
        </p:nvGraphicFramePr>
        <p:xfrm>
          <a:off x="2933700" y="1877199"/>
          <a:ext cx="6324600" cy="4248785"/>
        </p:xfrm>
        <a:graphic>
          <a:graphicData uri="http://schemas.openxmlformats.org/drawingml/2006/table">
            <a:tbl>
              <a:tblPr/>
              <a:tblGrid>
                <a:gridCol w="1780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44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9575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</a:rPr>
                        <a:t>Parameter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ea typeface="Times New Roman" panose="02020603050405020304" pitchFamily="18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</a:rPr>
                        <a:t>Description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ea typeface="Times New Roman" panose="02020603050405020304" pitchFamily="18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5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</a:rPr>
                        <a:t>MCS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</a:rPr>
                        <a:t>MCS 0,3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788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</a:rPr>
                        <a:t>Base bandwidth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</a:rPr>
                        <a:t>80MHz</a:t>
                      </a:r>
                      <a:endParaRPr lang="ko-KR" sz="1600" dirty="0">
                        <a:solidFill>
                          <a:srgbClr val="000000"/>
                        </a:solidFill>
                        <a:effectLst/>
                        <a:ea typeface="Times New Roman" panose="02020603050405020304" pitchFamily="18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4788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</a:rPr>
                        <a:t>CP length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</a:rPr>
                        <a:t>0.2us</a:t>
                      </a:r>
                      <a:endParaRPr lang="ko-KR" sz="1600" dirty="0">
                        <a:solidFill>
                          <a:srgbClr val="000000"/>
                        </a:solidFill>
                        <a:effectLst/>
                        <a:ea typeface="Times New Roman" panose="02020603050405020304" pitchFamily="18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</a:rPr>
                        <a:t>Channel model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</a:rPr>
                        <a:t>802.11ay channel model (open hotspot)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</a:rPr>
                        <a:t>TX/RX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</a:rPr>
                        <a:t>1T1R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4788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</a:rPr>
                        <a:t>Fc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</a:rPr>
                        <a:t>60,71 GHz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4788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</a:rPr>
                        <a:t>Channel coding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</a:rPr>
                        <a:t>LDPC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</a:rPr>
                        <a:t>Packet size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</a:rPr>
                        <a:t>1000bits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</a:rPr>
                        <a:t>Phase noise model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</a:rPr>
                        <a:t>Model [3]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9461181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</a:rPr>
                        <a:t>CFO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</a:rPr>
                        <a:t>+-20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7138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B73F5-FA93-E2FC-47B6-807060318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D3F59D-48AD-E79C-05F1-3B4340DD0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 results shows that if CFO can be </a:t>
            </a:r>
            <a:r>
              <a:rPr lang="en-US" dirty="0" err="1"/>
              <a:t>precorrected</a:t>
            </a:r>
            <a:r>
              <a:rPr lang="en-US" dirty="0"/>
              <a:t> within 33 ppm,</a:t>
            </a:r>
          </a:p>
          <a:p>
            <a:r>
              <a:rPr lang="en-US" dirty="0"/>
              <a:t>4x upclocking factor can work in 71 GHz center frequency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3E8410-96FD-A2C1-9FB7-0FEC50FC25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4D250D-6FF7-9333-8E43-5957A81F45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6DD43EE-46FF-B793-3022-612FDEA4B8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pic>
        <p:nvPicPr>
          <p:cNvPr id="9" name="Picture 8" descr="A graph with a red line&#10;&#10;AI-generated content may be incorrect.">
            <a:extLst>
              <a:ext uri="{FF2B5EF4-FFF2-40B4-BE49-F238E27FC236}">
                <a16:creationId xmlns:a16="http://schemas.microsoft.com/office/drawing/2014/main" id="{A34B2BA0-D755-4569-A7ED-30E9CA0BB7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2877469"/>
            <a:ext cx="5105400" cy="3597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1029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3C2391-49C9-8D29-C9AF-070B20A798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8BE3EB52-3513-B216-6484-EC1D7D7224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60642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Clock-drift Constraint for MLDs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59AE87-9D1D-AAC9-190C-6A33247A66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74C165-0985-A2CE-F76C-01C1D52821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434605-C4C7-A765-93A0-8BC7FCDB31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F31B512C-B6A0-4FE1-A2A4-AD0163726FAD}"/>
              </a:ext>
            </a:extLst>
          </p:cNvPr>
          <p:cNvSpPr txBox="1">
            <a:spLocks/>
          </p:cNvSpPr>
          <p:nvPr/>
        </p:nvSpPr>
        <p:spPr bwMode="auto">
          <a:xfrm>
            <a:off x="762000" y="1447800"/>
            <a:ext cx="10361084" cy="472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kern="0" dirty="0"/>
              <a:t>ELR PPDU can rely on the sub-7 beacons for CFO precorrection, </a:t>
            </a:r>
            <a:r>
              <a:rPr lang="en-US" sz="2000" dirty="0"/>
              <a:t>but the </a:t>
            </a:r>
            <a:r>
              <a:rPr lang="en-US" sz="2000" dirty="0" err="1"/>
              <a:t>mmWave</a:t>
            </a:r>
            <a:r>
              <a:rPr lang="en-US" sz="2000" dirty="0"/>
              <a:t> link may not define a beacon</a:t>
            </a:r>
            <a:endParaRPr lang="en-US" sz="20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current standard [35.3.1] already defines a clock drift constraint for Multi-Link Devices (MLDs), requiring the drift between two affiliated APs to be ≤ 30µs</a:t>
            </a:r>
            <a:endParaRPr lang="en-US" sz="200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/>
              <a:t>A similar or tighter clock drift constraints between sub7 and </a:t>
            </a:r>
            <a:r>
              <a:rPr lang="en-US" sz="2000" kern="0" dirty="0" err="1"/>
              <a:t>mmWave</a:t>
            </a:r>
            <a:r>
              <a:rPr lang="en-US" sz="2000" kern="0" dirty="0"/>
              <a:t> AP MLDs can ensure that Sub-7 GHz beacons/signals may be used for CFO precorrection in the </a:t>
            </a:r>
            <a:r>
              <a:rPr lang="en-US" sz="2000" kern="0" dirty="0" err="1"/>
              <a:t>mmWave</a:t>
            </a:r>
            <a:r>
              <a:rPr lang="en-US" sz="2000" kern="0" dirty="0"/>
              <a:t> link</a:t>
            </a:r>
          </a:p>
        </p:txBody>
      </p:sp>
      <p:pic>
        <p:nvPicPr>
          <p:cNvPr id="11" name="Content Placeholder 2">
            <a:extLst>
              <a:ext uri="{FF2B5EF4-FFF2-40B4-BE49-F238E27FC236}">
                <a16:creationId xmlns:a16="http://schemas.microsoft.com/office/drawing/2014/main" id="{54EEBE6C-AEEF-2486-C240-273E0A54D0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b="49976"/>
          <a:stretch>
            <a:fillRect/>
          </a:stretch>
        </p:blipFill>
        <p:spPr>
          <a:xfrm>
            <a:off x="2590800" y="2865592"/>
            <a:ext cx="5943600" cy="1365227"/>
          </a:xfrm>
          <a:ln/>
        </p:spPr>
      </p:pic>
    </p:spTree>
    <p:extLst>
      <p:ext uri="{BB962C8B-B14F-4D97-AF65-F5344CB8AC3E}">
        <p14:creationId xmlns:p14="http://schemas.microsoft.com/office/powerpoint/2010/main" val="34616011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F7DCFB-A722-AA48-187A-308186E08A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2025C-8B28-E688-712C-B964A369C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691012"/>
            <a:ext cx="9906000" cy="4403402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C64581-20C4-E736-0487-50A983EC1B6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113299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E49147-C942-6CE6-07C8-B67D0B990AD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BDA06A-2B51-5B17-D01F-0A9654B598E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0C4846E7-8B5E-57C2-331D-A98663670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405AC71-20E7-D617-FE82-6E5380D724EA}"/>
              </a:ext>
            </a:extLst>
          </p:cNvPr>
          <p:cNvSpPr txBox="1">
            <a:spLocks/>
          </p:cNvSpPr>
          <p:nvPr/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We discussed how coarse CFO precorrection can enable lower upclocking number/ low bandwidth  to achieve a longer range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We provided simulation results to compare different numerology with and without CFO correction</a:t>
            </a:r>
          </a:p>
        </p:txBody>
      </p:sp>
    </p:spTree>
    <p:extLst>
      <p:ext uri="{BB962C8B-B14F-4D97-AF65-F5344CB8AC3E}">
        <p14:creationId xmlns:p14="http://schemas.microsoft.com/office/powerpoint/2010/main" val="2964693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907170-3B18-DFCE-24C3-D22D9C3ED4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921C7-72E6-AE99-44F3-69D037C8248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20E32-AEBA-3264-8FE6-8164EE596B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402E46-8AA6-92EE-E481-198EA25728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A417FEB-6BEE-123F-E333-49B0B907E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18E9311-52F5-9AFB-F067-81FA8C094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having an residual CFO requirement in 11bq?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0283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8851AB-E626-4F52-4A32-48835ADC10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1F899-5A7A-B3FF-5471-AF979E04D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80921-9F36-269B-D035-25D20D97E36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68FEED-A198-211D-316A-04BE8D67268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6861F3B-B0FF-DE01-834F-406AE82CD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40CCD59-A171-C1DE-2D3A-C3AA2FA54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having an option to enable lower upclocking numbers in 11bq?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4812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259474-A8DF-5B99-5A9F-3C07014063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E9772D-56D2-9E6D-3931-D0E7274AB6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2EA8AF-6D61-9080-A943-AF084A2431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00DE3A-4CA9-0957-7190-E689EF3B18E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8630876-FF50-BFDA-B450-9D0FC6162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99B2F86-F536-18D2-98BD-5C961E361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having a clock drift constraint between </a:t>
            </a:r>
            <a:r>
              <a:rPr lang="en-US" dirty="0" err="1"/>
              <a:t>mmWave</a:t>
            </a:r>
            <a:r>
              <a:rPr lang="en-US" dirty="0"/>
              <a:t> and sub-7 GHz AP?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7198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167D7-74FE-8B9F-678C-E057C4ADD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E7F39-9E7A-F6EA-B213-058C5E1AB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IMMW Range Extension, </a:t>
            </a:r>
            <a:r>
              <a:rPr lang="en-US" dirty="0">
                <a:hlinkClick r:id="rId2"/>
              </a:rPr>
              <a:t>https://mentor.ieee.org/802.11/dcn/25/11-25-1332-01-00bq-immw-range-extension.pptx</a:t>
            </a:r>
            <a:endParaRPr lang="en-US" dirty="0"/>
          </a:p>
          <a:p>
            <a:r>
              <a:rPr lang="en-US" dirty="0"/>
              <a:t>[2] </a:t>
            </a:r>
            <a:r>
              <a:rPr lang="en-US" b="0" dirty="0"/>
              <a:t>11-25-0360-00-00bq-high-level-thoughts-on-immw-phy-design</a:t>
            </a:r>
          </a:p>
          <a:p>
            <a:r>
              <a:rPr lang="en-US" dirty="0"/>
              <a:t>[3] </a:t>
            </a:r>
            <a:r>
              <a:rPr lang="en-US" b="0" dirty="0"/>
              <a:t>11-09-0296-16-00ad-evaluation-methodology</a:t>
            </a:r>
            <a:endParaRPr lang="en-US" dirty="0"/>
          </a:p>
          <a:p>
            <a:endParaRPr lang="en-GB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EEA152-E813-72BA-9368-6E23B89AE6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B0DAE-9846-5833-708E-426D513A83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B01201D-CA13-4D34-90D1-413CDBC257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05766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30901-EDEF-B66A-DEA8-7CB8BD1D4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27C66-B3D9-52CC-B719-B007261C74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A94FFF-4D2A-CC71-FE4C-F5B06CEE6B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C0084-A6B4-918D-A52E-86D285A98BF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594FA0-F99F-AF3E-3F89-5E79EE5CA07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4814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7F148-C934-88D5-42B9-16904C098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94520-F082-C601-89DF-DB6E93462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267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In contribution [1], </a:t>
            </a:r>
            <a:r>
              <a:rPr lang="en-US" sz="2000" dirty="0"/>
              <a:t>the problem of the limited range of a </a:t>
            </a:r>
            <a:r>
              <a:rPr lang="en-US" sz="2000" dirty="0" err="1"/>
              <a:t>mmWave</a:t>
            </a:r>
            <a:r>
              <a:rPr lang="en-US" sz="2000" dirty="0"/>
              <a:t> link before the establishment of beamforming was presented</a:t>
            </a: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Two of the ELR PPDU features were proposed in [1] for extending the range for IMMW PPDUs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CFO Precorrection + Preamble power boost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Lower bandwidth/upclocking number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In this contribution, we investigate further and present simulation results to verify the proposed solutions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2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75DF85-634C-73BB-4F46-74C24A2B20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2F72F-854F-3E34-0B94-FBA5D54841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EEC971-38FA-AFFF-5F8E-5806A92FDE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7055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EC663E-1033-11E5-F2CE-CCD7664F1C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375760-1E61-022D-1505-FE39EF8252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7DC5F8-B714-A9D5-2A28-80778F2D9F7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44E719-ED4C-9E75-DA71-21ACDC0C957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E9F86A-499E-BECF-535C-C8FAD9195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979" y="611285"/>
            <a:ext cx="8634194" cy="1065213"/>
          </a:xfrm>
        </p:spPr>
        <p:txBody>
          <a:bodyPr/>
          <a:lstStyle/>
          <a:p>
            <a:pPr marL="457200" lvl="1" indent="0"/>
            <a:r>
              <a:rPr lang="en-US" dirty="0"/>
              <a:t>Background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D29C0-BCB5-F376-9C5D-087867A472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229" y="1221745"/>
            <a:ext cx="10640555" cy="2455510"/>
          </a:xfrm>
        </p:spPr>
        <p:txBody>
          <a:bodyPr/>
          <a:lstStyle/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Even if most management and control signaling is offloaded to the sub‑7 GHz link, </a:t>
            </a:r>
            <a:r>
              <a:rPr lang="en-US" sz="1800" b="1" dirty="0" err="1"/>
              <a:t>mmWave</a:t>
            </a:r>
            <a:r>
              <a:rPr lang="en-US" sz="1800" b="1" dirty="0"/>
              <a:t> signaling (e.g., light beacons, beam training frames) may still be required before beamforming, but is constrained by limited coverage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err="1"/>
              <a:t>Tgbq</a:t>
            </a:r>
            <a:r>
              <a:rPr lang="en-US" sz="1800" dirty="0"/>
              <a:t> may not define a control mode PPDU format [2] or an enhanced range PPDU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962313D6-4254-33A6-FBB7-4D33AB9DECE9}"/>
              </a:ext>
            </a:extLst>
          </p:cNvPr>
          <p:cNvGrpSpPr/>
          <p:nvPr/>
        </p:nvGrpSpPr>
        <p:grpSpPr>
          <a:xfrm>
            <a:off x="1201746" y="3404584"/>
            <a:ext cx="9887991" cy="2455510"/>
            <a:chOff x="950419" y="3337781"/>
            <a:chExt cx="10497386" cy="2765762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782E208E-5C8D-0B83-3106-1C6AA44059B5}"/>
                </a:ext>
              </a:extLst>
            </p:cNvPr>
            <p:cNvSpPr/>
            <p:nvPr/>
          </p:nvSpPr>
          <p:spPr bwMode="auto">
            <a:xfrm>
              <a:off x="4660510" y="5328302"/>
              <a:ext cx="2118210" cy="544355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36000"/>
              </a:schemeClr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en-US" sz="800" dirty="0">
                <a:solidFill>
                  <a:schemeClr val="tx1"/>
                </a:solidFill>
              </a:endParaRP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8B15222E-1AB3-388A-F4F4-DE5354C75018}"/>
                </a:ext>
              </a:extLst>
            </p:cNvPr>
            <p:cNvGrpSpPr/>
            <p:nvPr/>
          </p:nvGrpSpPr>
          <p:grpSpPr>
            <a:xfrm>
              <a:off x="9161805" y="3712905"/>
              <a:ext cx="2286000" cy="2144417"/>
              <a:chOff x="7315200" y="2033668"/>
              <a:chExt cx="3811586" cy="3811586"/>
            </a:xfrm>
          </p:grpSpPr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FDA85B7A-9F3C-155A-7178-45F3422688FF}"/>
                  </a:ext>
                </a:extLst>
              </p:cNvPr>
              <p:cNvSpPr/>
              <p:nvPr/>
            </p:nvSpPr>
            <p:spPr bwMode="auto">
              <a:xfrm>
                <a:off x="7315200" y="2033668"/>
                <a:ext cx="3811586" cy="3811586"/>
              </a:xfrm>
              <a:prstGeom prst="ellipse">
                <a:avLst/>
              </a:prstGeom>
              <a:solidFill>
                <a:schemeClr val="accent3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dashDot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AE594E19-4340-E540-B48D-3008F64E0551}"/>
                  </a:ext>
                </a:extLst>
              </p:cNvPr>
              <p:cNvSpPr/>
              <p:nvPr/>
            </p:nvSpPr>
            <p:spPr bwMode="auto">
              <a:xfrm>
                <a:off x="8565272" y="3280053"/>
                <a:ext cx="1265838" cy="1265839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 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EFE554A-0D74-4984-0F7D-F20924BCFB9F}"/>
                  </a:ext>
                </a:extLst>
              </p:cNvPr>
              <p:cNvSpPr txBox="1"/>
              <p:nvPr/>
            </p:nvSpPr>
            <p:spPr>
              <a:xfrm>
                <a:off x="8593345" y="2654581"/>
                <a:ext cx="1317458" cy="5186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9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Sub 7 GZ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D034254-C949-59D1-17C6-AB2317A6D05C}"/>
                  </a:ext>
                </a:extLst>
              </p:cNvPr>
              <p:cNvSpPr txBox="1"/>
              <p:nvPr/>
            </p:nvSpPr>
            <p:spPr>
              <a:xfrm>
                <a:off x="8593345" y="3638995"/>
                <a:ext cx="1237765" cy="622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9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mmWave</a:t>
                </a: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 </a:t>
                </a:r>
              </a:p>
            </p:txBody>
          </p:sp>
        </p:grp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D855045-2590-7186-F2DB-C7F5BDA5C31F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984355" y="3906680"/>
              <a:ext cx="5626245" cy="161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07528AA-4F1D-FB11-95AA-373448582CB8}"/>
                </a:ext>
              </a:extLst>
            </p:cNvPr>
            <p:cNvSpPr txBox="1"/>
            <p:nvPr/>
          </p:nvSpPr>
          <p:spPr>
            <a:xfrm>
              <a:off x="6452208" y="3774190"/>
              <a:ext cx="28725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2454FF6-B69D-3B6F-7B14-7BBB79BC15CC}"/>
                </a:ext>
              </a:extLst>
            </p:cNvPr>
            <p:cNvSpPr txBox="1"/>
            <p:nvPr/>
          </p:nvSpPr>
          <p:spPr>
            <a:xfrm>
              <a:off x="1636239" y="3855422"/>
              <a:ext cx="38343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11ad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5C35F96-5509-1852-1CA3-71FC88F99E10}"/>
                </a:ext>
              </a:extLst>
            </p:cNvPr>
            <p:cNvSpPr txBox="1"/>
            <p:nvPr/>
          </p:nvSpPr>
          <p:spPr>
            <a:xfrm>
              <a:off x="2331993" y="3767335"/>
              <a:ext cx="54053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11ad AP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D79641F-28CA-CD57-0CED-028A00EDAF33}"/>
                </a:ext>
              </a:extLst>
            </p:cNvPr>
            <p:cNvSpPr txBox="1"/>
            <p:nvPr/>
          </p:nvSpPr>
          <p:spPr>
            <a:xfrm>
              <a:off x="2331993" y="4041571"/>
              <a:ext cx="6030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11ad STA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0F57C3A-D493-F884-DB28-BD429A399201}"/>
                </a:ext>
              </a:extLst>
            </p:cNvPr>
            <p:cNvSpPr/>
            <p:nvPr/>
          </p:nvSpPr>
          <p:spPr bwMode="auto">
            <a:xfrm>
              <a:off x="4740563" y="3743372"/>
              <a:ext cx="855640" cy="1633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Control PPDU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9AA5D9F7-0AD8-3F4F-7A77-2F93655B6783}"/>
                </a:ext>
              </a:extLst>
            </p:cNvPr>
            <p:cNvGrpSpPr/>
            <p:nvPr/>
          </p:nvGrpSpPr>
          <p:grpSpPr>
            <a:xfrm>
              <a:off x="1752600" y="4798102"/>
              <a:ext cx="6553200" cy="1020454"/>
              <a:chOff x="1219200" y="3857567"/>
              <a:chExt cx="8519399" cy="2275514"/>
            </a:xfrm>
          </p:grpSpPr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524610C-4DFA-2E29-50D3-666BC17D0841}"/>
                  </a:ext>
                </a:extLst>
              </p:cNvPr>
              <p:cNvSpPr txBox="1"/>
              <p:nvPr/>
            </p:nvSpPr>
            <p:spPr>
              <a:xfrm>
                <a:off x="3580901" y="3857567"/>
                <a:ext cx="6097002" cy="4804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800" b="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rPr>
                  <a:t>60 GHz downlink</a:t>
                </a:r>
              </a:p>
            </p:txBody>
          </p: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7A3181B7-FDD9-3F19-4420-0AF22BFCBCB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971800" y="4423198"/>
                <a:ext cx="6766799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995CE57-B71B-A3FC-0AE0-7B32B63E8DAA}"/>
                  </a:ext>
                </a:extLst>
              </p:cNvPr>
              <p:cNvSpPr txBox="1"/>
              <p:nvPr/>
            </p:nvSpPr>
            <p:spPr>
              <a:xfrm>
                <a:off x="7023847" y="4124161"/>
                <a:ext cx="373446" cy="480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BE2F205-08B9-4CB3-FE92-AE6C6CCDC89D}"/>
                  </a:ext>
                </a:extLst>
              </p:cNvPr>
              <p:cNvSpPr txBox="1"/>
              <p:nvPr/>
            </p:nvSpPr>
            <p:spPr>
              <a:xfrm>
                <a:off x="1219200" y="4305300"/>
                <a:ext cx="896521" cy="7549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>
                    <a:solidFill>
                      <a:schemeClr val="tx1"/>
                    </a:solidFill>
                  </a:rPr>
                  <a:t>Link1</a:t>
                </a:r>
              </a:p>
              <a:p>
                <a:r>
                  <a:rPr lang="en-US" sz="800" dirty="0">
                    <a:solidFill>
                      <a:schemeClr val="tx1"/>
                    </a:solidFill>
                  </a:rPr>
                  <a:t>(sub 7 GHz)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DF4A36D2-2600-D55F-6AA3-DB49FEEB2D81}"/>
                  </a:ext>
                </a:extLst>
              </p:cNvPr>
              <p:cNvSpPr txBox="1"/>
              <p:nvPr/>
            </p:nvSpPr>
            <p:spPr>
              <a:xfrm>
                <a:off x="1242504" y="5334000"/>
                <a:ext cx="844422" cy="7549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>
                    <a:solidFill>
                      <a:schemeClr val="tx1"/>
                    </a:solidFill>
                  </a:rPr>
                  <a:t>Link2</a:t>
                </a:r>
              </a:p>
              <a:p>
                <a:r>
                  <a:rPr lang="en-US" sz="800" dirty="0">
                    <a:solidFill>
                      <a:schemeClr val="tx1"/>
                    </a:solidFill>
                  </a:rPr>
                  <a:t>(</a:t>
                </a:r>
                <a:r>
                  <a:rPr lang="en-US" sz="800" dirty="0" err="1">
                    <a:solidFill>
                      <a:schemeClr val="tx1"/>
                    </a:solidFill>
                  </a:rPr>
                  <a:t>mmWave</a:t>
                </a:r>
                <a:r>
                  <a:rPr lang="en-US" sz="800" dirty="0">
                    <a:solidFill>
                      <a:schemeClr val="tx1"/>
                    </a:solidFill>
                  </a:rPr>
                  <a:t>)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E6C1BBA-CB96-664F-EEB1-7BE3CA43E6D8}"/>
                  </a:ext>
                </a:extLst>
              </p:cNvPr>
              <p:cNvSpPr txBox="1"/>
              <p:nvPr/>
            </p:nvSpPr>
            <p:spPr>
              <a:xfrm>
                <a:off x="2123706" y="4108875"/>
                <a:ext cx="477644" cy="480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>
                    <a:solidFill>
                      <a:schemeClr val="tx1"/>
                    </a:solidFill>
                  </a:rPr>
                  <a:t>AP1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9779A35-8907-9E8C-44CC-7A30AE3AA729}"/>
                  </a:ext>
                </a:extLst>
              </p:cNvPr>
              <p:cNvSpPr txBox="1"/>
              <p:nvPr/>
            </p:nvSpPr>
            <p:spPr>
              <a:xfrm>
                <a:off x="2123706" y="4720395"/>
                <a:ext cx="558919" cy="480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>
                    <a:solidFill>
                      <a:schemeClr val="tx1"/>
                    </a:solidFill>
                  </a:rPr>
                  <a:t>STA1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DCF3FF2-D8E5-AACF-8B27-4C0A489857CD}"/>
                  </a:ext>
                </a:extLst>
              </p:cNvPr>
              <p:cNvSpPr txBox="1"/>
              <p:nvPr/>
            </p:nvSpPr>
            <p:spPr>
              <a:xfrm>
                <a:off x="2104384" y="5234123"/>
                <a:ext cx="477644" cy="480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>
                    <a:solidFill>
                      <a:schemeClr val="tx1"/>
                    </a:solidFill>
                  </a:rPr>
                  <a:t>AP2</a:t>
                </a:r>
              </a:p>
            </p:txBody>
          </p: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8C4325C4-6922-9BCE-4893-EE851524653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971800" y="5620006"/>
                <a:ext cx="6766799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427BFFA-414F-944C-7D3A-E93F5B318D9C}"/>
                  </a:ext>
                </a:extLst>
              </p:cNvPr>
              <p:cNvSpPr txBox="1"/>
              <p:nvPr/>
            </p:nvSpPr>
            <p:spPr>
              <a:xfrm>
                <a:off x="2104384" y="5652662"/>
                <a:ext cx="558919" cy="480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>
                    <a:solidFill>
                      <a:schemeClr val="tx1"/>
                    </a:solidFill>
                  </a:rPr>
                  <a:t>STA2</a:t>
                </a:r>
              </a:p>
            </p:txBody>
          </p:sp>
        </p:grp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E5E81A75-12EF-1920-DBD3-401726F373E0}"/>
                </a:ext>
              </a:extLst>
            </p:cNvPr>
            <p:cNvSpPr txBox="1"/>
            <p:nvPr/>
          </p:nvSpPr>
          <p:spPr>
            <a:xfrm>
              <a:off x="950419" y="3986463"/>
              <a:ext cx="7711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11ad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48786BBA-1648-71E6-DC7E-117AAC4133E3}"/>
                </a:ext>
              </a:extLst>
            </p:cNvPr>
            <p:cNvSpPr txBox="1"/>
            <p:nvPr/>
          </p:nvSpPr>
          <p:spPr>
            <a:xfrm>
              <a:off x="975285" y="5145598"/>
              <a:ext cx="788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11bq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FD9A1FA-1808-DD14-C892-FDF390379BE9}"/>
                </a:ext>
              </a:extLst>
            </p:cNvPr>
            <p:cNvSpPr/>
            <p:nvPr/>
          </p:nvSpPr>
          <p:spPr bwMode="auto">
            <a:xfrm>
              <a:off x="5737378" y="3913659"/>
              <a:ext cx="855640" cy="1633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Control PPDU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683E3A8-8BF6-C72E-41D2-AACAE90D23A0}"/>
                </a:ext>
              </a:extLst>
            </p:cNvPr>
            <p:cNvSpPr/>
            <p:nvPr/>
          </p:nvSpPr>
          <p:spPr bwMode="auto">
            <a:xfrm>
              <a:off x="4691251" y="3590974"/>
              <a:ext cx="2118210" cy="649604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36000"/>
              </a:schemeClr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8B3C192D-4150-85AF-95DD-F9A841CCEA74}"/>
                </a:ext>
              </a:extLst>
            </p:cNvPr>
            <p:cNvSpPr/>
            <p:nvPr/>
          </p:nvSpPr>
          <p:spPr bwMode="auto">
            <a:xfrm>
              <a:off x="6930807" y="3743372"/>
              <a:ext cx="855640" cy="1633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SC PPDU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C407D10F-B438-5573-B364-41ACAFA6716C}"/>
                </a:ext>
              </a:extLst>
            </p:cNvPr>
            <p:cNvSpPr txBox="1"/>
            <p:nvPr/>
          </p:nvSpPr>
          <p:spPr>
            <a:xfrm>
              <a:off x="6941073" y="3545135"/>
              <a:ext cx="855640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Beamformed</a:t>
              </a:r>
              <a:endParaRPr lang="en-US" sz="800" dirty="0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7570EF42-C0CF-B2AF-87D5-71ACE004D0A9}"/>
                </a:ext>
              </a:extLst>
            </p:cNvPr>
            <p:cNvSpPr/>
            <p:nvPr/>
          </p:nvSpPr>
          <p:spPr bwMode="auto">
            <a:xfrm>
              <a:off x="3183027" y="4883085"/>
              <a:ext cx="623265" cy="1633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    PPDU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FFE54808-7F23-0FBA-450A-66F25A1F5CFE}"/>
                </a:ext>
              </a:extLst>
            </p:cNvPr>
            <p:cNvSpPr/>
            <p:nvPr/>
          </p:nvSpPr>
          <p:spPr bwMode="auto">
            <a:xfrm>
              <a:off x="3866557" y="5051446"/>
              <a:ext cx="689612" cy="1633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     PPDU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190DC6FC-DBCF-285C-1270-48958E3F3826}"/>
                </a:ext>
              </a:extLst>
            </p:cNvPr>
            <p:cNvSpPr/>
            <p:nvPr/>
          </p:nvSpPr>
          <p:spPr bwMode="auto">
            <a:xfrm>
              <a:off x="4760188" y="5413578"/>
              <a:ext cx="855640" cy="1633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       PPDU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D2C727FC-3F38-15B4-55BB-263B3E98E17C}"/>
                </a:ext>
              </a:extLst>
            </p:cNvPr>
            <p:cNvSpPr txBox="1"/>
            <p:nvPr/>
          </p:nvSpPr>
          <p:spPr>
            <a:xfrm>
              <a:off x="4996259" y="3337781"/>
              <a:ext cx="2084390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Beam training procedure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73F0B3AD-CD53-494D-D413-CEA89C2EA69B}"/>
                </a:ext>
              </a:extLst>
            </p:cNvPr>
            <p:cNvSpPr/>
            <p:nvPr/>
          </p:nvSpPr>
          <p:spPr bwMode="auto">
            <a:xfrm>
              <a:off x="7907954" y="3907980"/>
              <a:ext cx="457200" cy="1633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  BA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257019C7-A6FE-78EF-AB82-70F970795872}"/>
                </a:ext>
              </a:extLst>
            </p:cNvPr>
            <p:cNvSpPr txBox="1"/>
            <p:nvPr/>
          </p:nvSpPr>
          <p:spPr>
            <a:xfrm>
              <a:off x="4694860" y="5857322"/>
              <a:ext cx="2623899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Beam training procedure failure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82F9A117-50D7-8E06-6102-6508B8192FD3}"/>
                </a:ext>
              </a:extLst>
            </p:cNvPr>
            <p:cNvSpPr/>
            <p:nvPr/>
          </p:nvSpPr>
          <p:spPr bwMode="auto">
            <a:xfrm>
              <a:off x="5765291" y="5587137"/>
              <a:ext cx="855640" cy="1633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       PPDU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308688B-9827-BFB5-F641-C6D396D475D5}"/>
                </a:ext>
              </a:extLst>
            </p:cNvPr>
            <p:cNvSpPr txBox="1"/>
            <p:nvPr/>
          </p:nvSpPr>
          <p:spPr>
            <a:xfrm>
              <a:off x="5897332" y="5546080"/>
              <a:ext cx="463885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×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9269062B-581E-9580-5B9A-02052A553773}"/>
                </a:ext>
              </a:extLst>
            </p:cNvPr>
            <p:cNvSpPr/>
            <p:nvPr/>
          </p:nvSpPr>
          <p:spPr bwMode="auto">
            <a:xfrm>
              <a:off x="3126475" y="4759151"/>
              <a:ext cx="1488626" cy="544355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36000"/>
              </a:schemeClr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39765493-7428-7A5D-1A16-7FBC9BEB615B}"/>
                </a:ext>
              </a:extLst>
            </p:cNvPr>
            <p:cNvSpPr txBox="1"/>
            <p:nvPr/>
          </p:nvSpPr>
          <p:spPr>
            <a:xfrm>
              <a:off x="2984355" y="4350583"/>
              <a:ext cx="2147668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Sub-7 GHz signaling to initiate </a:t>
              </a:r>
              <a:r>
                <a:rPr lang="en-US" sz="1000" dirty="0" err="1">
                  <a:solidFill>
                    <a:schemeClr val="tx1"/>
                  </a:solidFill>
                </a:rPr>
                <a:t>mmWave</a:t>
              </a:r>
              <a:r>
                <a:rPr lang="en-US" sz="1000" dirty="0">
                  <a:solidFill>
                    <a:schemeClr val="tx1"/>
                  </a:solidFill>
                </a:rPr>
                <a:t> beam training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A37A5B1F-7403-6156-F7D2-4A9172A01DD0}"/>
                </a:ext>
              </a:extLst>
            </p:cNvPr>
            <p:cNvSpPr txBox="1"/>
            <p:nvPr/>
          </p:nvSpPr>
          <p:spPr>
            <a:xfrm>
              <a:off x="6952724" y="5349513"/>
              <a:ext cx="49807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×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E80B5856-3E84-F53E-C304-D201410D8863}"/>
                </a:ext>
              </a:extLst>
            </p:cNvPr>
            <p:cNvSpPr txBox="1"/>
            <p:nvPr/>
          </p:nvSpPr>
          <p:spPr>
            <a:xfrm>
              <a:off x="4910291" y="5375842"/>
              <a:ext cx="49807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×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92989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72F517-0F0E-C4FA-288A-07C2EA4550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Rectangle 89">
            <a:extLst>
              <a:ext uri="{FF2B5EF4-FFF2-40B4-BE49-F238E27FC236}">
                <a16:creationId xmlns:a16="http://schemas.microsoft.com/office/drawing/2014/main" id="{A044A3FF-B613-1F5C-5DBB-9924AE4F019C}"/>
              </a:ext>
            </a:extLst>
          </p:cNvPr>
          <p:cNvSpPr/>
          <p:nvPr/>
        </p:nvSpPr>
        <p:spPr bwMode="auto">
          <a:xfrm>
            <a:off x="3709489" y="4497457"/>
            <a:ext cx="2118210" cy="544355"/>
          </a:xfrm>
          <a:prstGeom prst="rect">
            <a:avLst/>
          </a:prstGeom>
          <a:solidFill>
            <a:schemeClr val="accent1">
              <a:lumMod val="20000"/>
              <a:lumOff val="80000"/>
              <a:alpha val="36000"/>
            </a:schemeClr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F1BE0000-FB73-CB91-2AD6-9DC6A496308C}"/>
              </a:ext>
            </a:extLst>
          </p:cNvPr>
          <p:cNvSpPr/>
          <p:nvPr/>
        </p:nvSpPr>
        <p:spPr bwMode="auto">
          <a:xfrm>
            <a:off x="3714936" y="3249998"/>
            <a:ext cx="2118210" cy="544355"/>
          </a:xfrm>
          <a:prstGeom prst="rect">
            <a:avLst/>
          </a:prstGeom>
          <a:solidFill>
            <a:schemeClr val="accent1">
              <a:lumMod val="20000"/>
              <a:lumOff val="80000"/>
              <a:alpha val="36000"/>
            </a:schemeClr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3F2D67-26B3-5CBD-B979-BEB2BC688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81948-CEF3-9FAB-9BB8-3CA458A705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701" y="1606728"/>
            <a:ext cx="9826099" cy="448768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CFO pre-correction and preamble power boost can provide the </a:t>
            </a:r>
            <a:r>
              <a:rPr lang="en-US" sz="1600" dirty="0" err="1"/>
              <a:t>mmWave</a:t>
            </a:r>
            <a:r>
              <a:rPr lang="en-US" sz="1600" dirty="0"/>
              <a:t> range extension and can reduce the gap between the sub-7 GHz and 60 GHz operating range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31E3AA-A780-CF72-C0AE-ED20F244083B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113299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382EB8-DAE5-7A27-04B1-AF4E048A2691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32262" y="6455738"/>
            <a:ext cx="4246027" cy="180975"/>
          </a:xfrm>
        </p:spPr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A68059-4767-15C6-2150-4F570F8580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7B66BCAB-32B9-4F42-A005-FA3D9EC5E073}"/>
              </a:ext>
            </a:extLst>
          </p:cNvPr>
          <p:cNvGrpSpPr/>
          <p:nvPr/>
        </p:nvGrpSpPr>
        <p:grpSpPr>
          <a:xfrm>
            <a:off x="807026" y="3984555"/>
            <a:ext cx="6553200" cy="1020454"/>
            <a:chOff x="1219200" y="3857567"/>
            <a:chExt cx="8519399" cy="2275514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22B28D8B-7ABA-CA98-0435-F5E063B6235D}"/>
                </a:ext>
              </a:extLst>
            </p:cNvPr>
            <p:cNvSpPr txBox="1"/>
            <p:nvPr/>
          </p:nvSpPr>
          <p:spPr>
            <a:xfrm>
              <a:off x="3580901" y="3857567"/>
              <a:ext cx="6097002" cy="48041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60 GHz downlink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537DA46F-4EE8-AEAF-DC98-6F33B01E438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1800" y="4423198"/>
              <a:ext cx="676679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DF2725FD-918E-0F44-9C0C-6D88849D10EF}"/>
                </a:ext>
              </a:extLst>
            </p:cNvPr>
            <p:cNvSpPr txBox="1"/>
            <p:nvPr/>
          </p:nvSpPr>
          <p:spPr>
            <a:xfrm>
              <a:off x="7023847" y="4124161"/>
              <a:ext cx="373446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9419ED7E-D2BD-1BD9-875C-518118653FF3}"/>
                </a:ext>
              </a:extLst>
            </p:cNvPr>
            <p:cNvSpPr txBox="1"/>
            <p:nvPr/>
          </p:nvSpPr>
          <p:spPr>
            <a:xfrm>
              <a:off x="1219200" y="4305300"/>
              <a:ext cx="896521" cy="7549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Link1</a:t>
              </a:r>
            </a:p>
            <a:p>
              <a:r>
                <a:rPr lang="en-US" sz="800" dirty="0">
                  <a:solidFill>
                    <a:schemeClr val="tx1"/>
                  </a:solidFill>
                </a:rPr>
                <a:t>(sub 7 GHz)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C728749E-899F-6834-E820-BC0B993CDC11}"/>
                </a:ext>
              </a:extLst>
            </p:cNvPr>
            <p:cNvSpPr txBox="1"/>
            <p:nvPr/>
          </p:nvSpPr>
          <p:spPr>
            <a:xfrm>
              <a:off x="1242504" y="5334000"/>
              <a:ext cx="844422" cy="7549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Link2</a:t>
              </a:r>
            </a:p>
            <a:p>
              <a:r>
                <a:rPr lang="en-US" sz="800" dirty="0">
                  <a:solidFill>
                    <a:schemeClr val="tx1"/>
                  </a:solidFill>
                </a:rPr>
                <a:t>(</a:t>
              </a:r>
              <a:r>
                <a:rPr lang="en-US" sz="800" dirty="0" err="1">
                  <a:solidFill>
                    <a:schemeClr val="tx1"/>
                  </a:solidFill>
                </a:rPr>
                <a:t>mmWave</a:t>
              </a:r>
              <a:r>
                <a:rPr lang="en-US" sz="800" dirty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792D964D-8A68-81F9-A73B-20DEB385E708}"/>
                </a:ext>
              </a:extLst>
            </p:cNvPr>
            <p:cNvSpPr txBox="1"/>
            <p:nvPr/>
          </p:nvSpPr>
          <p:spPr>
            <a:xfrm>
              <a:off x="2123706" y="4108875"/>
              <a:ext cx="477644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AP1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EC589F55-566D-6FB8-B5C7-7EF57DC78CE8}"/>
                </a:ext>
              </a:extLst>
            </p:cNvPr>
            <p:cNvSpPr txBox="1"/>
            <p:nvPr/>
          </p:nvSpPr>
          <p:spPr>
            <a:xfrm>
              <a:off x="2123706" y="4720395"/>
              <a:ext cx="558919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STA1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4279364B-1BF7-72B2-9DC7-2E451D01E100}"/>
                </a:ext>
              </a:extLst>
            </p:cNvPr>
            <p:cNvSpPr txBox="1"/>
            <p:nvPr/>
          </p:nvSpPr>
          <p:spPr>
            <a:xfrm>
              <a:off x="2104384" y="5234123"/>
              <a:ext cx="477644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AP2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94C69EE5-3EFD-05AF-AB87-58FFD99D294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1800" y="5620006"/>
              <a:ext cx="676679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71C57EEA-1FE4-8F7D-626A-2BF06DD9921D}"/>
                </a:ext>
              </a:extLst>
            </p:cNvPr>
            <p:cNvSpPr txBox="1"/>
            <p:nvPr/>
          </p:nvSpPr>
          <p:spPr>
            <a:xfrm>
              <a:off x="2104384" y="5652662"/>
              <a:ext cx="558919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STA2</a:t>
              </a:r>
            </a:p>
          </p:txBody>
        </p: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id="{6691D871-C8DD-7954-08DC-E498A71E2C10}"/>
              </a:ext>
            </a:extLst>
          </p:cNvPr>
          <p:cNvSpPr txBox="1"/>
          <p:nvPr/>
        </p:nvSpPr>
        <p:spPr>
          <a:xfrm>
            <a:off x="2130644" y="4789565"/>
            <a:ext cx="14814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 precorrection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C9BC4177-A23B-26DA-1F7E-A3AAE63492E6}"/>
              </a:ext>
            </a:extLst>
          </p:cNvPr>
          <p:cNvCxnSpPr>
            <a:cxnSpLocks/>
            <a:stCxn id="90" idx="1"/>
          </p:cNvCxnSpPr>
          <p:nvPr/>
        </p:nvCxnSpPr>
        <p:spPr bwMode="auto">
          <a:xfrm flipH="1">
            <a:off x="2112542" y="4769635"/>
            <a:ext cx="1596947" cy="7341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BE578FF2-15CF-FAFC-1CA4-12F0B7DFA204}"/>
              </a:ext>
            </a:extLst>
          </p:cNvPr>
          <p:cNvCxnSpPr>
            <a:cxnSpLocks/>
            <a:stCxn id="90" idx="3"/>
          </p:cNvCxnSpPr>
          <p:nvPr/>
        </p:nvCxnSpPr>
        <p:spPr bwMode="auto">
          <a:xfrm>
            <a:off x="5827699" y="4769635"/>
            <a:ext cx="1781800" cy="86025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graphicFrame>
        <p:nvGraphicFramePr>
          <p:cNvPr id="65" name="Table 64">
            <a:extLst>
              <a:ext uri="{FF2B5EF4-FFF2-40B4-BE49-F238E27FC236}">
                <a16:creationId xmlns:a16="http://schemas.microsoft.com/office/drawing/2014/main" id="{B0AC8AE1-B3DC-11E5-57EC-B612000363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054639"/>
              </p:ext>
            </p:extLst>
          </p:nvPr>
        </p:nvGraphicFramePr>
        <p:xfrm>
          <a:off x="3313349" y="5648608"/>
          <a:ext cx="4296150" cy="3622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914">
                  <a:extLst>
                    <a:ext uri="{9D8B030D-6E8A-4147-A177-3AD203B41FA5}">
                      <a16:colId xmlns:a16="http://schemas.microsoft.com/office/drawing/2014/main" val="390213679"/>
                    </a:ext>
                  </a:extLst>
                </a:gridCol>
                <a:gridCol w="454761">
                  <a:extLst>
                    <a:ext uri="{9D8B030D-6E8A-4147-A177-3AD203B41FA5}">
                      <a16:colId xmlns:a16="http://schemas.microsoft.com/office/drawing/2014/main" val="2401139113"/>
                    </a:ext>
                  </a:extLst>
                </a:gridCol>
                <a:gridCol w="476161">
                  <a:extLst>
                    <a:ext uri="{9D8B030D-6E8A-4147-A177-3AD203B41FA5}">
                      <a16:colId xmlns:a16="http://schemas.microsoft.com/office/drawing/2014/main" val="2011769322"/>
                    </a:ext>
                  </a:extLst>
                </a:gridCol>
                <a:gridCol w="470810">
                  <a:extLst>
                    <a:ext uri="{9D8B030D-6E8A-4147-A177-3AD203B41FA5}">
                      <a16:colId xmlns:a16="http://schemas.microsoft.com/office/drawing/2014/main" val="558995073"/>
                    </a:ext>
                  </a:extLst>
                </a:gridCol>
                <a:gridCol w="1863402">
                  <a:extLst>
                    <a:ext uri="{9D8B030D-6E8A-4147-A177-3AD203B41FA5}">
                      <a16:colId xmlns:a16="http://schemas.microsoft.com/office/drawing/2014/main" val="3178280429"/>
                    </a:ext>
                  </a:extLst>
                </a:gridCol>
                <a:gridCol w="421102">
                  <a:extLst>
                    <a:ext uri="{9D8B030D-6E8A-4147-A177-3AD203B41FA5}">
                      <a16:colId xmlns:a16="http://schemas.microsoft.com/office/drawing/2014/main" val="3151268899"/>
                    </a:ext>
                  </a:extLst>
                </a:gridCol>
              </a:tblGrid>
              <a:tr h="362281"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>
                          <a:solidFill>
                            <a:schemeClr val="tx1"/>
                          </a:solidFill>
                        </a:rPr>
                        <a:t>U-SIG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>
                          <a:solidFill>
                            <a:schemeClr val="tx1"/>
                          </a:solidFill>
                        </a:rPr>
                        <a:t>IMMW</a:t>
                      </a:r>
                    </a:p>
                    <a:p>
                      <a:pPr algn="ctr"/>
                      <a:r>
                        <a:rPr lang="en-US" sz="600" b="0" dirty="0">
                          <a:solidFill>
                            <a:schemeClr val="tx1"/>
                          </a:solidFill>
                        </a:rPr>
                        <a:t>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</a:rPr>
                        <a:t>IMMW 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</a:rPr>
                        <a:t>IMMW 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>
                          <a:solidFill>
                            <a:schemeClr val="tx1"/>
                          </a:solidFill>
                        </a:rPr>
                        <a:t>PE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896682"/>
                  </a:ext>
                </a:extLst>
              </a:tr>
            </a:tbl>
          </a:graphicData>
        </a:graphic>
      </p:graphicFrame>
      <p:graphicFrame>
        <p:nvGraphicFramePr>
          <p:cNvPr id="66" name="Table 65">
            <a:extLst>
              <a:ext uri="{FF2B5EF4-FFF2-40B4-BE49-F238E27FC236}">
                <a16:creationId xmlns:a16="http://schemas.microsoft.com/office/drawing/2014/main" id="{4DEB1C89-CCB3-FAF0-6696-4BB6400BA7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182509"/>
              </p:ext>
            </p:extLst>
          </p:nvPr>
        </p:nvGraphicFramePr>
        <p:xfrm>
          <a:off x="2112542" y="5509056"/>
          <a:ext cx="1200807" cy="496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593">
                  <a:extLst>
                    <a:ext uri="{9D8B030D-6E8A-4147-A177-3AD203B41FA5}">
                      <a16:colId xmlns:a16="http://schemas.microsoft.com/office/drawing/2014/main" val="1675694084"/>
                    </a:ext>
                  </a:extLst>
                </a:gridCol>
                <a:gridCol w="599214">
                  <a:extLst>
                    <a:ext uri="{9D8B030D-6E8A-4147-A177-3AD203B41FA5}">
                      <a16:colId xmlns:a16="http://schemas.microsoft.com/office/drawing/2014/main" val="3885835929"/>
                    </a:ext>
                  </a:extLst>
                </a:gridCol>
              </a:tblGrid>
              <a:tr h="496563"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>
                          <a:solidFill>
                            <a:schemeClr val="tx1"/>
                          </a:solidFill>
                        </a:rPr>
                        <a:t>LSTF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>
                          <a:solidFill>
                            <a:schemeClr val="tx1"/>
                          </a:solidFill>
                        </a:rPr>
                        <a:t>LLTF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3350006"/>
                  </a:ext>
                </a:extLst>
              </a:tr>
            </a:tbl>
          </a:graphicData>
        </a:graphic>
      </p:graphicFrame>
      <p:sp>
        <p:nvSpPr>
          <p:cNvPr id="67" name="TextBox 66">
            <a:extLst>
              <a:ext uri="{FF2B5EF4-FFF2-40B4-BE49-F238E27FC236}">
                <a16:creationId xmlns:a16="http://schemas.microsoft.com/office/drawing/2014/main" id="{E7755CA8-259B-6216-E1AE-F5DD1E1DAE90}"/>
              </a:ext>
            </a:extLst>
          </p:cNvPr>
          <p:cNvSpPr txBox="1"/>
          <p:nvPr/>
        </p:nvSpPr>
        <p:spPr>
          <a:xfrm>
            <a:off x="2026101" y="6090665"/>
            <a:ext cx="609700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Power boosted LSTF and LLTF 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2B336D6-7EAF-84B3-ADE9-1F022493A464}"/>
              </a:ext>
            </a:extLst>
          </p:cNvPr>
          <p:cNvGrpSpPr/>
          <p:nvPr/>
        </p:nvGrpSpPr>
        <p:grpSpPr>
          <a:xfrm>
            <a:off x="8171934" y="2214250"/>
            <a:ext cx="2827604" cy="2035234"/>
            <a:chOff x="6868592" y="2384366"/>
            <a:chExt cx="3905735" cy="312420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1A38BC95-EC4E-2D52-386B-2B69D4805D61}"/>
                </a:ext>
              </a:extLst>
            </p:cNvPr>
            <p:cNvSpPr/>
            <p:nvPr/>
          </p:nvSpPr>
          <p:spPr bwMode="auto">
            <a:xfrm>
              <a:off x="7650127" y="2384366"/>
              <a:ext cx="3124200" cy="31242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94BC3E17-CB60-A684-8395-FD15B504EDBF}"/>
                </a:ext>
              </a:extLst>
            </p:cNvPr>
            <p:cNvSpPr/>
            <p:nvPr/>
          </p:nvSpPr>
          <p:spPr bwMode="auto">
            <a:xfrm>
              <a:off x="8565272" y="3280054"/>
              <a:ext cx="1265839" cy="1265839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3F990D5D-3373-6EA4-E97C-639AF3612D5D}"/>
                </a:ext>
              </a:extLst>
            </p:cNvPr>
            <p:cNvSpPr txBox="1"/>
            <p:nvPr/>
          </p:nvSpPr>
          <p:spPr>
            <a:xfrm>
              <a:off x="8604319" y="3912560"/>
              <a:ext cx="1132268" cy="42520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mmWave</a:t>
              </a:r>
              <a:r>
                <a:rPr kumimoji="0" 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E9CEE41-3162-0B8C-976E-D1DD441D31CC}"/>
                </a:ext>
              </a:extLst>
            </p:cNvPr>
            <p:cNvSpPr txBox="1"/>
            <p:nvPr/>
          </p:nvSpPr>
          <p:spPr>
            <a:xfrm>
              <a:off x="6868592" y="4782974"/>
              <a:ext cx="1219199" cy="70868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>
                  <a:solidFill>
                    <a:schemeClr val="tx1"/>
                  </a:solidFill>
                </a:rPr>
                <a:t>Range extension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CCE226F0-637D-FBAB-99AE-160F20AF825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090261" y="4539439"/>
              <a:ext cx="53739" cy="96912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29BA070A-2EBA-4CD7-888E-4F30122C13E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578281" y="5074294"/>
              <a:ext cx="56571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20216904-C292-2CAC-29A0-C3AA0B919043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7848600" y="5074294"/>
              <a:ext cx="729681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8CF93A8D-50ED-8BB2-F4DD-CCA327A8A4D7}"/>
              </a:ext>
            </a:extLst>
          </p:cNvPr>
          <p:cNvGrpSpPr/>
          <p:nvPr/>
        </p:nvGrpSpPr>
        <p:grpSpPr>
          <a:xfrm>
            <a:off x="807026" y="2719798"/>
            <a:ext cx="6553200" cy="1020454"/>
            <a:chOff x="1219200" y="3857567"/>
            <a:chExt cx="8519399" cy="2275514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2DF0AF68-4046-2B15-CD54-F5769169542A}"/>
                </a:ext>
              </a:extLst>
            </p:cNvPr>
            <p:cNvSpPr txBox="1"/>
            <p:nvPr/>
          </p:nvSpPr>
          <p:spPr>
            <a:xfrm>
              <a:off x="3580901" y="3857567"/>
              <a:ext cx="6097002" cy="48041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60 GHz downlink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C17A9899-26CB-3D86-9FE1-315D6AAE007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1800" y="4423198"/>
              <a:ext cx="676679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EB4A3110-FE6B-6225-CE13-4343721B0217}"/>
                </a:ext>
              </a:extLst>
            </p:cNvPr>
            <p:cNvSpPr txBox="1"/>
            <p:nvPr/>
          </p:nvSpPr>
          <p:spPr>
            <a:xfrm>
              <a:off x="7023847" y="4124161"/>
              <a:ext cx="373446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62DF0282-596C-8701-FA94-BF0E46982670}"/>
                </a:ext>
              </a:extLst>
            </p:cNvPr>
            <p:cNvSpPr txBox="1"/>
            <p:nvPr/>
          </p:nvSpPr>
          <p:spPr>
            <a:xfrm>
              <a:off x="1219200" y="4305300"/>
              <a:ext cx="896521" cy="7549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Link1</a:t>
              </a:r>
            </a:p>
            <a:p>
              <a:r>
                <a:rPr lang="en-US" sz="800" dirty="0">
                  <a:solidFill>
                    <a:schemeClr val="tx1"/>
                  </a:solidFill>
                </a:rPr>
                <a:t>(sub 7 GHz)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64CDECD2-C6B2-A7CF-F53F-D2C9A0E7EE1D}"/>
                </a:ext>
              </a:extLst>
            </p:cNvPr>
            <p:cNvSpPr txBox="1"/>
            <p:nvPr/>
          </p:nvSpPr>
          <p:spPr>
            <a:xfrm>
              <a:off x="1242504" y="5334000"/>
              <a:ext cx="844422" cy="7549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Link2</a:t>
              </a:r>
            </a:p>
            <a:p>
              <a:r>
                <a:rPr lang="en-US" sz="800" dirty="0">
                  <a:solidFill>
                    <a:schemeClr val="tx1"/>
                  </a:solidFill>
                </a:rPr>
                <a:t>(</a:t>
              </a:r>
              <a:r>
                <a:rPr lang="en-US" sz="800" dirty="0" err="1">
                  <a:solidFill>
                    <a:schemeClr val="tx1"/>
                  </a:solidFill>
                </a:rPr>
                <a:t>mmWave</a:t>
              </a:r>
              <a:r>
                <a:rPr lang="en-US" sz="800" dirty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32991E39-1390-B3B8-05D6-75B0B281D40E}"/>
                </a:ext>
              </a:extLst>
            </p:cNvPr>
            <p:cNvSpPr txBox="1"/>
            <p:nvPr/>
          </p:nvSpPr>
          <p:spPr>
            <a:xfrm>
              <a:off x="2123706" y="4108875"/>
              <a:ext cx="477644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AP1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EDEC096E-3CBA-07D8-3767-A7D4F6D970AA}"/>
                </a:ext>
              </a:extLst>
            </p:cNvPr>
            <p:cNvSpPr txBox="1"/>
            <p:nvPr/>
          </p:nvSpPr>
          <p:spPr>
            <a:xfrm>
              <a:off x="2123706" y="4720395"/>
              <a:ext cx="558919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STA1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8F44C0F2-F82B-9CF3-8544-A3002A728C69}"/>
                </a:ext>
              </a:extLst>
            </p:cNvPr>
            <p:cNvSpPr txBox="1"/>
            <p:nvPr/>
          </p:nvSpPr>
          <p:spPr>
            <a:xfrm>
              <a:off x="2104384" y="5234123"/>
              <a:ext cx="477644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AP2</a:t>
              </a:r>
            </a:p>
          </p:txBody>
        </p: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83F20419-851B-9274-0997-7D281D68039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1800" y="5620006"/>
              <a:ext cx="676679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27A37362-29DC-3BD8-9641-C8DC2206D670}"/>
                </a:ext>
              </a:extLst>
            </p:cNvPr>
            <p:cNvSpPr txBox="1"/>
            <p:nvPr/>
          </p:nvSpPr>
          <p:spPr>
            <a:xfrm>
              <a:off x="2104384" y="5652662"/>
              <a:ext cx="558919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STA2</a:t>
              </a:r>
            </a:p>
          </p:txBody>
        </p:sp>
      </p:grpSp>
      <p:sp>
        <p:nvSpPr>
          <p:cNvPr id="76" name="Rectangle 75">
            <a:extLst>
              <a:ext uri="{FF2B5EF4-FFF2-40B4-BE49-F238E27FC236}">
                <a16:creationId xmlns:a16="http://schemas.microsoft.com/office/drawing/2014/main" id="{8C5968CE-CC79-98AE-2DB6-F6ECCF7BFEF5}"/>
              </a:ext>
            </a:extLst>
          </p:cNvPr>
          <p:cNvSpPr/>
          <p:nvPr/>
        </p:nvSpPr>
        <p:spPr bwMode="auto">
          <a:xfrm>
            <a:off x="2237453" y="2804781"/>
            <a:ext cx="623265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PPDU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092361E5-A4CD-8D5E-500F-F2E1DA72C19E}"/>
              </a:ext>
            </a:extLst>
          </p:cNvPr>
          <p:cNvSpPr/>
          <p:nvPr/>
        </p:nvSpPr>
        <p:spPr bwMode="auto">
          <a:xfrm>
            <a:off x="2920983" y="2973142"/>
            <a:ext cx="689612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PPDU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3457BD45-DB74-87ED-6811-63000B8BDAB4}"/>
              </a:ext>
            </a:extLst>
          </p:cNvPr>
          <p:cNvSpPr txBox="1"/>
          <p:nvPr/>
        </p:nvSpPr>
        <p:spPr>
          <a:xfrm>
            <a:off x="3807988" y="2301830"/>
            <a:ext cx="262389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Beam training procedure failure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0B46614F-E7D9-9C8A-E457-75E28B22C2C0}"/>
              </a:ext>
            </a:extLst>
          </p:cNvPr>
          <p:cNvSpPr/>
          <p:nvPr/>
        </p:nvSpPr>
        <p:spPr bwMode="auto">
          <a:xfrm>
            <a:off x="4819717" y="3508833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PPDU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AD35F1B2-8CC4-84E3-AF01-24527909AA94}"/>
              </a:ext>
            </a:extLst>
          </p:cNvPr>
          <p:cNvSpPr txBox="1"/>
          <p:nvPr/>
        </p:nvSpPr>
        <p:spPr>
          <a:xfrm>
            <a:off x="5005044" y="3480367"/>
            <a:ext cx="4638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×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E77A0E5A-BA89-93D6-86C7-A430E41CFF9D}"/>
              </a:ext>
            </a:extLst>
          </p:cNvPr>
          <p:cNvSpPr/>
          <p:nvPr/>
        </p:nvSpPr>
        <p:spPr bwMode="auto">
          <a:xfrm>
            <a:off x="2180901" y="2680847"/>
            <a:ext cx="1488626" cy="544355"/>
          </a:xfrm>
          <a:prstGeom prst="rect">
            <a:avLst/>
          </a:prstGeom>
          <a:solidFill>
            <a:schemeClr val="accent1">
              <a:lumMod val="20000"/>
              <a:lumOff val="80000"/>
              <a:alpha val="36000"/>
            </a:schemeClr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892B1FC3-6FD4-A537-0D55-DA7FDF4C73F1}"/>
              </a:ext>
            </a:extLst>
          </p:cNvPr>
          <p:cNvSpPr txBox="1"/>
          <p:nvPr/>
        </p:nvSpPr>
        <p:spPr>
          <a:xfrm>
            <a:off x="2098805" y="2231829"/>
            <a:ext cx="21476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Sub-7 GHz signaling to initiate </a:t>
            </a:r>
            <a:r>
              <a:rPr lang="en-US" sz="1000" dirty="0" err="1">
                <a:solidFill>
                  <a:schemeClr val="tx1"/>
                </a:solidFill>
              </a:rPr>
              <a:t>mmWave</a:t>
            </a:r>
            <a:r>
              <a:rPr lang="en-US" sz="1000" dirty="0">
                <a:solidFill>
                  <a:schemeClr val="tx1"/>
                </a:solidFill>
              </a:rPr>
              <a:t> link transmission</a:t>
            </a:r>
          </a:p>
        </p:txBody>
      </p: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6DE52C68-9A55-3AB7-851C-3E7B331526D2}"/>
              </a:ext>
            </a:extLst>
          </p:cNvPr>
          <p:cNvCxnSpPr/>
          <p:nvPr/>
        </p:nvCxnSpPr>
        <p:spPr bwMode="auto">
          <a:xfrm>
            <a:off x="4748707" y="2590800"/>
            <a:ext cx="0" cy="6591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7" name="Rectangle 86">
            <a:extLst>
              <a:ext uri="{FF2B5EF4-FFF2-40B4-BE49-F238E27FC236}">
                <a16:creationId xmlns:a16="http://schemas.microsoft.com/office/drawing/2014/main" id="{9F31400F-9D04-F824-E915-5C5A8C3762F0}"/>
              </a:ext>
            </a:extLst>
          </p:cNvPr>
          <p:cNvSpPr/>
          <p:nvPr/>
        </p:nvSpPr>
        <p:spPr bwMode="auto">
          <a:xfrm>
            <a:off x="2238384" y="4077036"/>
            <a:ext cx="623265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PPDU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864AC7AE-39DF-DC80-AC14-19FA246DE80A}"/>
              </a:ext>
            </a:extLst>
          </p:cNvPr>
          <p:cNvSpPr/>
          <p:nvPr/>
        </p:nvSpPr>
        <p:spPr bwMode="auto">
          <a:xfrm>
            <a:off x="2921914" y="4245397"/>
            <a:ext cx="689612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PPDU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08980D14-64A0-17E3-7763-9B584DC8AB74}"/>
              </a:ext>
            </a:extLst>
          </p:cNvPr>
          <p:cNvSpPr/>
          <p:nvPr/>
        </p:nvSpPr>
        <p:spPr bwMode="auto">
          <a:xfrm>
            <a:off x="3815545" y="4607529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PPDU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996E6E8E-7FC4-1289-49C1-0BAD87DA30EB}"/>
              </a:ext>
            </a:extLst>
          </p:cNvPr>
          <p:cNvSpPr/>
          <p:nvPr/>
        </p:nvSpPr>
        <p:spPr bwMode="auto">
          <a:xfrm>
            <a:off x="4820648" y="4781088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PPDU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9C946FEE-42AB-EF1F-BAE5-A532D12046C3}"/>
              </a:ext>
            </a:extLst>
          </p:cNvPr>
          <p:cNvSpPr/>
          <p:nvPr/>
        </p:nvSpPr>
        <p:spPr bwMode="auto">
          <a:xfrm>
            <a:off x="2181832" y="3953102"/>
            <a:ext cx="1488626" cy="544355"/>
          </a:xfrm>
          <a:prstGeom prst="rect">
            <a:avLst/>
          </a:prstGeom>
          <a:solidFill>
            <a:schemeClr val="accent1">
              <a:lumMod val="20000"/>
              <a:lumOff val="80000"/>
              <a:alpha val="36000"/>
            </a:schemeClr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81B29F4-C057-DF63-A57B-3AF1004F9020}"/>
              </a:ext>
            </a:extLst>
          </p:cNvPr>
          <p:cNvSpPr txBox="1"/>
          <p:nvPr/>
        </p:nvSpPr>
        <p:spPr>
          <a:xfrm>
            <a:off x="4751864" y="5020441"/>
            <a:ext cx="2590299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CFO </a:t>
            </a:r>
            <a:r>
              <a:rPr kumimoji="0" lang="en-US" sz="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precorrected</a:t>
            </a:r>
            <a:endParaRPr lang="en-US" sz="900" dirty="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E72BED79-74CB-1721-0196-16CF8C16F898}"/>
              </a:ext>
            </a:extLst>
          </p:cNvPr>
          <p:cNvSpPr/>
          <p:nvPr/>
        </p:nvSpPr>
        <p:spPr bwMode="auto">
          <a:xfrm>
            <a:off x="4829172" y="4784197"/>
            <a:ext cx="212042" cy="2030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0A37D4E1-2595-7D1B-7739-F5B6FFF42ECE}"/>
              </a:ext>
            </a:extLst>
          </p:cNvPr>
          <p:cNvSpPr txBox="1"/>
          <p:nvPr/>
        </p:nvSpPr>
        <p:spPr>
          <a:xfrm>
            <a:off x="2143931" y="3431446"/>
            <a:ext cx="16417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w/o precorrection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09449CC6-02FA-C789-5602-CAB4E574B8EB}"/>
              </a:ext>
            </a:extLst>
          </p:cNvPr>
          <p:cNvSpPr/>
          <p:nvPr/>
        </p:nvSpPr>
        <p:spPr bwMode="auto">
          <a:xfrm>
            <a:off x="6000419" y="4612258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SC PPDU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6E4800DE-073C-BD99-3D04-C04980D120B9}"/>
              </a:ext>
            </a:extLst>
          </p:cNvPr>
          <p:cNvSpPr txBox="1"/>
          <p:nvPr/>
        </p:nvSpPr>
        <p:spPr>
          <a:xfrm>
            <a:off x="6010685" y="4414021"/>
            <a:ext cx="85564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Beamformed</a:t>
            </a:r>
            <a:endParaRPr lang="en-US" sz="800" dirty="0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CB0AEC74-5E61-F3A9-EB48-6845EC52DAEE}"/>
              </a:ext>
            </a:extLst>
          </p:cNvPr>
          <p:cNvSpPr/>
          <p:nvPr/>
        </p:nvSpPr>
        <p:spPr bwMode="auto">
          <a:xfrm>
            <a:off x="6962601" y="4775797"/>
            <a:ext cx="45720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BA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82328924-6CFD-54F3-0662-85F08E83822F}"/>
              </a:ext>
            </a:extLst>
          </p:cNvPr>
          <p:cNvSpPr txBox="1"/>
          <p:nvPr/>
        </p:nvSpPr>
        <p:spPr>
          <a:xfrm>
            <a:off x="6051977" y="3293259"/>
            <a:ext cx="4980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×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E8922732-F44F-10C5-D7BB-C4EBB181698B}"/>
              </a:ext>
            </a:extLst>
          </p:cNvPr>
          <p:cNvSpPr/>
          <p:nvPr/>
        </p:nvSpPr>
        <p:spPr bwMode="auto">
          <a:xfrm>
            <a:off x="3814405" y="3345525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PPDU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EF30D34C-646F-F6CD-1FBF-3F708CC04D92}"/>
              </a:ext>
            </a:extLst>
          </p:cNvPr>
          <p:cNvSpPr/>
          <p:nvPr/>
        </p:nvSpPr>
        <p:spPr bwMode="auto">
          <a:xfrm>
            <a:off x="3823656" y="4612844"/>
            <a:ext cx="212042" cy="2030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8F4A8713-A17A-4812-B656-5B0D3BA162C5}"/>
              </a:ext>
            </a:extLst>
          </p:cNvPr>
          <p:cNvSpPr txBox="1"/>
          <p:nvPr/>
        </p:nvSpPr>
        <p:spPr>
          <a:xfrm>
            <a:off x="3964508" y="3307789"/>
            <a:ext cx="4980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×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025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1D1BAD-BABF-5783-A94E-8CDC1F71D0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8346D-36AF-CBD4-DB3A-15B6044AB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8383E-90EC-A78E-B1D0-8AE86A491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701" y="1751014"/>
            <a:ext cx="10969099" cy="170533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Sub-7 GHz link may be leveraged for pre-correcting IMMW PPDU, for example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By transmitting clock drift information over the sub‑7 GHz link to assist CFO estimation for the IMMW link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If driven by the same reference clock,  the </a:t>
            </a:r>
            <a:r>
              <a:rPr lang="en-US" dirty="0" err="1"/>
              <a:t>mmWave</a:t>
            </a:r>
            <a:r>
              <a:rPr lang="en-US" dirty="0"/>
              <a:t> and sub-7 GHz CFOs may be correlated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EBEDF9-AB84-3EAF-183E-AF1C4DC639D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113299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15AC8-A36D-9EE8-825C-90AC24E71084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32262" y="6455738"/>
            <a:ext cx="4246027" cy="180975"/>
          </a:xfrm>
        </p:spPr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694534-CD07-011D-93D0-FF3D39F4D6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A561F943-BC7F-17CC-D43F-75A96218897A}"/>
              </a:ext>
            </a:extLst>
          </p:cNvPr>
          <p:cNvGrpSpPr/>
          <p:nvPr/>
        </p:nvGrpSpPr>
        <p:grpSpPr>
          <a:xfrm>
            <a:off x="2667000" y="4296529"/>
            <a:ext cx="6553200" cy="907755"/>
            <a:chOff x="1219200" y="4108875"/>
            <a:chExt cx="8519399" cy="2024206"/>
          </a:xfrm>
        </p:grpSpPr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1B026914-525B-E307-55F2-3015AD7B99F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1800" y="4498089"/>
              <a:ext cx="676679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AF1B7BCB-892E-B1CB-A2E4-FF5E5AB9B792}"/>
                </a:ext>
              </a:extLst>
            </p:cNvPr>
            <p:cNvSpPr txBox="1"/>
            <p:nvPr/>
          </p:nvSpPr>
          <p:spPr>
            <a:xfrm>
              <a:off x="7023847" y="4124161"/>
              <a:ext cx="373446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8279974-D9D8-5CA6-D82B-FFB4D1738149}"/>
                </a:ext>
              </a:extLst>
            </p:cNvPr>
            <p:cNvSpPr txBox="1"/>
            <p:nvPr/>
          </p:nvSpPr>
          <p:spPr>
            <a:xfrm>
              <a:off x="1219200" y="4305300"/>
              <a:ext cx="896521" cy="7549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Link1</a:t>
              </a:r>
            </a:p>
            <a:p>
              <a:r>
                <a:rPr lang="en-US" sz="800" dirty="0">
                  <a:solidFill>
                    <a:schemeClr val="tx1"/>
                  </a:solidFill>
                </a:rPr>
                <a:t>(sub 7 GHz)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D409F8C-4F36-B5C3-02A5-E3473C056357}"/>
                </a:ext>
              </a:extLst>
            </p:cNvPr>
            <p:cNvSpPr txBox="1"/>
            <p:nvPr/>
          </p:nvSpPr>
          <p:spPr>
            <a:xfrm>
              <a:off x="1242504" y="5334000"/>
              <a:ext cx="844422" cy="7549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Link2</a:t>
              </a:r>
            </a:p>
            <a:p>
              <a:r>
                <a:rPr lang="en-US" sz="800" dirty="0">
                  <a:solidFill>
                    <a:schemeClr val="tx1"/>
                  </a:solidFill>
                </a:rPr>
                <a:t>(</a:t>
              </a:r>
              <a:r>
                <a:rPr lang="en-US" sz="800" dirty="0" err="1">
                  <a:solidFill>
                    <a:schemeClr val="tx1"/>
                  </a:solidFill>
                </a:rPr>
                <a:t>mmWave</a:t>
              </a:r>
              <a:r>
                <a:rPr lang="en-US" sz="800" dirty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E3E0A569-5E8F-85CE-B9B7-A8E3291350E3}"/>
                </a:ext>
              </a:extLst>
            </p:cNvPr>
            <p:cNvSpPr txBox="1"/>
            <p:nvPr/>
          </p:nvSpPr>
          <p:spPr>
            <a:xfrm>
              <a:off x="2123706" y="4108875"/>
              <a:ext cx="477644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AP1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2121AF57-CC88-B74E-C085-38C8D69FB630}"/>
                </a:ext>
              </a:extLst>
            </p:cNvPr>
            <p:cNvSpPr txBox="1"/>
            <p:nvPr/>
          </p:nvSpPr>
          <p:spPr>
            <a:xfrm>
              <a:off x="2123706" y="4720395"/>
              <a:ext cx="558919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STA1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BD956860-D9CF-B8C2-C21D-7CA2B8F17A13}"/>
                </a:ext>
              </a:extLst>
            </p:cNvPr>
            <p:cNvSpPr txBox="1"/>
            <p:nvPr/>
          </p:nvSpPr>
          <p:spPr>
            <a:xfrm>
              <a:off x="2104384" y="5234123"/>
              <a:ext cx="477644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AP2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AE40F4C6-5609-4229-31C2-13A3D9B9416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1800" y="5703896"/>
              <a:ext cx="676679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8E196D31-D054-76F4-C2F4-7207F353A230}"/>
                </a:ext>
              </a:extLst>
            </p:cNvPr>
            <p:cNvSpPr txBox="1"/>
            <p:nvPr/>
          </p:nvSpPr>
          <p:spPr>
            <a:xfrm>
              <a:off x="2104384" y="5652662"/>
              <a:ext cx="558919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STA2</a:t>
              </a:r>
            </a:p>
          </p:txBody>
        </p: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id="{B38698C7-7E7C-FE4C-F538-AC5AE7523317}"/>
              </a:ext>
            </a:extLst>
          </p:cNvPr>
          <p:cNvSpPr txBox="1"/>
          <p:nvPr/>
        </p:nvSpPr>
        <p:spPr>
          <a:xfrm>
            <a:off x="3874922" y="3908308"/>
            <a:ext cx="25908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Precorrection based on sub-7 GHz link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4DEB5FFC-4D26-7D3B-CFE2-0F4598339E46}"/>
              </a:ext>
            </a:extLst>
          </p:cNvPr>
          <p:cNvSpPr/>
          <p:nvPr/>
        </p:nvSpPr>
        <p:spPr bwMode="auto">
          <a:xfrm>
            <a:off x="4247552" y="4307764"/>
            <a:ext cx="623265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PPDU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C34DB5C-A20D-4E02-F37D-12AD2516FFB3}"/>
              </a:ext>
            </a:extLst>
          </p:cNvPr>
          <p:cNvSpPr/>
          <p:nvPr/>
        </p:nvSpPr>
        <p:spPr bwMode="auto">
          <a:xfrm>
            <a:off x="4931082" y="4476125"/>
            <a:ext cx="689612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PPDU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10A1E755-C731-556B-5BA9-401F16736D76}"/>
              </a:ext>
            </a:extLst>
          </p:cNvPr>
          <p:cNvSpPr/>
          <p:nvPr/>
        </p:nvSpPr>
        <p:spPr bwMode="auto">
          <a:xfrm>
            <a:off x="5824713" y="4838257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PPDU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4926577D-D24D-AFD7-7968-EE0E1AF68618}"/>
              </a:ext>
            </a:extLst>
          </p:cNvPr>
          <p:cNvSpPr/>
          <p:nvPr/>
        </p:nvSpPr>
        <p:spPr bwMode="auto">
          <a:xfrm>
            <a:off x="5718657" y="4728185"/>
            <a:ext cx="2118210" cy="544355"/>
          </a:xfrm>
          <a:prstGeom prst="rect">
            <a:avLst/>
          </a:prstGeom>
          <a:solidFill>
            <a:schemeClr val="accent1">
              <a:lumMod val="20000"/>
              <a:lumOff val="80000"/>
              <a:alpha val="36000"/>
            </a:schemeClr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D3F0354-53BC-ED12-0B60-EAB7326A6727}"/>
              </a:ext>
            </a:extLst>
          </p:cNvPr>
          <p:cNvSpPr/>
          <p:nvPr/>
        </p:nvSpPr>
        <p:spPr bwMode="auto">
          <a:xfrm>
            <a:off x="6829816" y="5011816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PPDU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25170D8B-0592-F29F-2BA0-9014BCCF007D}"/>
              </a:ext>
            </a:extLst>
          </p:cNvPr>
          <p:cNvSpPr/>
          <p:nvPr/>
        </p:nvSpPr>
        <p:spPr bwMode="auto">
          <a:xfrm>
            <a:off x="4191000" y="4183830"/>
            <a:ext cx="1488626" cy="544355"/>
          </a:xfrm>
          <a:prstGeom prst="rect">
            <a:avLst/>
          </a:prstGeom>
          <a:solidFill>
            <a:schemeClr val="accent1">
              <a:lumMod val="20000"/>
              <a:lumOff val="80000"/>
              <a:alpha val="36000"/>
            </a:schemeClr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F485A1D-24AF-99D9-DE89-45AC2691D8EE}"/>
              </a:ext>
            </a:extLst>
          </p:cNvPr>
          <p:cNvSpPr txBox="1"/>
          <p:nvPr/>
        </p:nvSpPr>
        <p:spPr>
          <a:xfrm>
            <a:off x="6777762" y="5251065"/>
            <a:ext cx="2590299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CFO </a:t>
            </a:r>
            <a:r>
              <a:rPr kumimoji="0" lang="en-US" sz="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precorrected</a:t>
            </a:r>
            <a:endParaRPr lang="en-US" sz="900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558D3D8-519D-9506-5693-EB6CD93F05B6}"/>
              </a:ext>
            </a:extLst>
          </p:cNvPr>
          <p:cNvSpPr/>
          <p:nvPr/>
        </p:nvSpPr>
        <p:spPr bwMode="auto">
          <a:xfrm>
            <a:off x="8009587" y="4842986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SC PPDU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88302E9A-19A8-3496-A2D7-3D83490B8CF9}"/>
              </a:ext>
            </a:extLst>
          </p:cNvPr>
          <p:cNvSpPr txBox="1"/>
          <p:nvPr/>
        </p:nvSpPr>
        <p:spPr>
          <a:xfrm>
            <a:off x="8019853" y="4644749"/>
            <a:ext cx="85564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Beamformed</a:t>
            </a:r>
            <a:endParaRPr lang="en-US" sz="800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05EFFBB0-8DE3-2F91-9625-995EDDF6CEA6}"/>
              </a:ext>
            </a:extLst>
          </p:cNvPr>
          <p:cNvSpPr/>
          <p:nvPr/>
        </p:nvSpPr>
        <p:spPr bwMode="auto">
          <a:xfrm>
            <a:off x="8971769" y="5006525"/>
            <a:ext cx="45720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BA</a:t>
            </a:r>
          </a:p>
        </p:txBody>
      </p:sp>
    </p:spTree>
    <p:extLst>
      <p:ext uri="{BB962C8B-B14F-4D97-AF65-F5344CB8AC3E}">
        <p14:creationId xmlns:p14="http://schemas.microsoft.com/office/powerpoint/2010/main" val="1988688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6251CC-62A5-1E39-901B-535E54E041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CD810-7637-A2C0-FC32-1AC92533B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9BB2F-519C-50F6-248C-53E317F69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702" y="1691012"/>
            <a:ext cx="9972592" cy="440340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Low-bandwidth (40/80 MHZ) PPDU offers better receiver sensitivity before beam training, thereby extending the operating range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With CFO precorrection, the impact of ICI can be negligible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A9D2F6-9D61-EF9E-FE78-7577D9216F6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113299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1C463-6D81-F7A9-4746-78BB6DE2C92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11CADB-BFED-49C9-9EB4-D75945AC48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47921C4-2E6E-F09E-9E35-75C58162F3BB}"/>
              </a:ext>
            </a:extLst>
          </p:cNvPr>
          <p:cNvGrpSpPr/>
          <p:nvPr/>
        </p:nvGrpSpPr>
        <p:grpSpPr>
          <a:xfrm>
            <a:off x="8593543" y="3482446"/>
            <a:ext cx="2827604" cy="2035234"/>
            <a:chOff x="6868592" y="2384366"/>
            <a:chExt cx="3905735" cy="31242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3A5421BE-BF77-057C-EDED-6098BBDBCC1E}"/>
                </a:ext>
              </a:extLst>
            </p:cNvPr>
            <p:cNvSpPr/>
            <p:nvPr/>
          </p:nvSpPr>
          <p:spPr bwMode="auto">
            <a:xfrm>
              <a:off x="7650127" y="2384366"/>
              <a:ext cx="3124200" cy="31242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4CB1D656-B259-6937-4B6D-741D5FAFCE0F}"/>
                </a:ext>
              </a:extLst>
            </p:cNvPr>
            <p:cNvSpPr/>
            <p:nvPr/>
          </p:nvSpPr>
          <p:spPr bwMode="auto">
            <a:xfrm>
              <a:off x="8565272" y="3280054"/>
              <a:ext cx="1265839" cy="1265839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FBCE312-25F6-F238-FEAB-A4B55AB86065}"/>
                </a:ext>
              </a:extLst>
            </p:cNvPr>
            <p:cNvSpPr txBox="1"/>
            <p:nvPr/>
          </p:nvSpPr>
          <p:spPr>
            <a:xfrm>
              <a:off x="8604319" y="3912560"/>
              <a:ext cx="1132268" cy="42520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mmWave</a:t>
              </a:r>
              <a:r>
                <a:rPr kumimoji="0" 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344A3853-7689-AE77-D2BD-9379EC186AA7}"/>
                </a:ext>
              </a:extLst>
            </p:cNvPr>
            <p:cNvSpPr txBox="1"/>
            <p:nvPr/>
          </p:nvSpPr>
          <p:spPr>
            <a:xfrm>
              <a:off x="6868592" y="4782974"/>
              <a:ext cx="1219199" cy="70868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>
                  <a:solidFill>
                    <a:schemeClr val="tx1"/>
                  </a:solidFill>
                </a:rPr>
                <a:t>Range extension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E3207875-1B20-E2AE-3ED3-1DD350C5246C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090261" y="4539439"/>
              <a:ext cx="53739" cy="96912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C137A9D6-3A0C-CD96-AD74-DBC96CB6E15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578281" y="5074294"/>
              <a:ext cx="56571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48F8202F-2498-390B-E881-F80134849A6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7848600" y="5074294"/>
              <a:ext cx="729681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606B0B8F-7A96-32F1-4163-849B589E07D2}"/>
              </a:ext>
            </a:extLst>
          </p:cNvPr>
          <p:cNvSpPr/>
          <p:nvPr/>
        </p:nvSpPr>
        <p:spPr bwMode="auto">
          <a:xfrm>
            <a:off x="4257628" y="3893092"/>
            <a:ext cx="2118210" cy="544355"/>
          </a:xfrm>
          <a:prstGeom prst="rect">
            <a:avLst/>
          </a:prstGeom>
          <a:solidFill>
            <a:schemeClr val="accent1">
              <a:lumMod val="20000"/>
              <a:lumOff val="80000"/>
              <a:alpha val="36000"/>
            </a:schemeClr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800" dirty="0">
              <a:solidFill>
                <a:schemeClr val="tx1"/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16D3EA8-A030-CEE0-964E-5173DABF4E90}"/>
              </a:ext>
            </a:extLst>
          </p:cNvPr>
          <p:cNvGrpSpPr/>
          <p:nvPr/>
        </p:nvGrpSpPr>
        <p:grpSpPr>
          <a:xfrm>
            <a:off x="1349718" y="4627649"/>
            <a:ext cx="6553200" cy="1020454"/>
            <a:chOff x="1219200" y="3857567"/>
            <a:chExt cx="8519399" cy="2275514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6FC8F06-F89E-638E-08BA-ECC46A5BEBA8}"/>
                </a:ext>
              </a:extLst>
            </p:cNvPr>
            <p:cNvSpPr txBox="1"/>
            <p:nvPr/>
          </p:nvSpPr>
          <p:spPr>
            <a:xfrm>
              <a:off x="3580901" y="3857567"/>
              <a:ext cx="6097002" cy="48041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60 GHz downlink</a:t>
              </a: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3CC72E1-9E2F-567E-3D69-C796357DAC8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1800" y="4423198"/>
              <a:ext cx="676679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6BD66041-E51E-AC05-43D6-E8B64E1F8DC9}"/>
                </a:ext>
              </a:extLst>
            </p:cNvPr>
            <p:cNvSpPr txBox="1"/>
            <p:nvPr/>
          </p:nvSpPr>
          <p:spPr>
            <a:xfrm>
              <a:off x="7023847" y="4124161"/>
              <a:ext cx="373446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41AF8049-C05A-87A4-A5AC-A5446626CA04}"/>
                </a:ext>
              </a:extLst>
            </p:cNvPr>
            <p:cNvSpPr txBox="1"/>
            <p:nvPr/>
          </p:nvSpPr>
          <p:spPr>
            <a:xfrm>
              <a:off x="1219200" y="4305300"/>
              <a:ext cx="896521" cy="7549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Link1</a:t>
              </a:r>
            </a:p>
            <a:p>
              <a:r>
                <a:rPr lang="en-US" sz="800" dirty="0">
                  <a:solidFill>
                    <a:schemeClr val="tx1"/>
                  </a:solidFill>
                </a:rPr>
                <a:t>(sub 7 GHz)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FE65C682-BE69-578B-1B18-7F51469EB6F9}"/>
                </a:ext>
              </a:extLst>
            </p:cNvPr>
            <p:cNvSpPr txBox="1"/>
            <p:nvPr/>
          </p:nvSpPr>
          <p:spPr>
            <a:xfrm>
              <a:off x="1242504" y="5334000"/>
              <a:ext cx="844422" cy="7549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Link2</a:t>
              </a:r>
            </a:p>
            <a:p>
              <a:r>
                <a:rPr lang="en-US" sz="800" dirty="0">
                  <a:solidFill>
                    <a:schemeClr val="tx1"/>
                  </a:solidFill>
                </a:rPr>
                <a:t>(</a:t>
              </a:r>
              <a:r>
                <a:rPr lang="en-US" sz="800" dirty="0" err="1">
                  <a:solidFill>
                    <a:schemeClr val="tx1"/>
                  </a:solidFill>
                </a:rPr>
                <a:t>mmWave</a:t>
              </a:r>
              <a:r>
                <a:rPr lang="en-US" sz="800" dirty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6617BADE-0B5F-FB94-19A5-CF9A772CEBCB}"/>
                </a:ext>
              </a:extLst>
            </p:cNvPr>
            <p:cNvSpPr txBox="1"/>
            <p:nvPr/>
          </p:nvSpPr>
          <p:spPr>
            <a:xfrm>
              <a:off x="2123706" y="4108875"/>
              <a:ext cx="477644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AP1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900357D2-C556-F90C-F27A-E7F9BA67B492}"/>
                </a:ext>
              </a:extLst>
            </p:cNvPr>
            <p:cNvSpPr txBox="1"/>
            <p:nvPr/>
          </p:nvSpPr>
          <p:spPr>
            <a:xfrm>
              <a:off x="2123706" y="4720395"/>
              <a:ext cx="558919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STA1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E3FAFB97-7CBF-6DCB-E5A0-5E4F644DD511}"/>
                </a:ext>
              </a:extLst>
            </p:cNvPr>
            <p:cNvSpPr txBox="1"/>
            <p:nvPr/>
          </p:nvSpPr>
          <p:spPr>
            <a:xfrm>
              <a:off x="2104384" y="5234123"/>
              <a:ext cx="477644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AP2</a:t>
              </a:r>
            </a:p>
          </p:txBody>
        </p: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81D5D065-8FC9-7F71-5796-EF9E54E5ABD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1800" y="5620006"/>
              <a:ext cx="676679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ABA56EB-6764-7C99-B261-DD44EB4EAA7B}"/>
                </a:ext>
              </a:extLst>
            </p:cNvPr>
            <p:cNvSpPr txBox="1"/>
            <p:nvPr/>
          </p:nvSpPr>
          <p:spPr>
            <a:xfrm>
              <a:off x="2104384" y="5652662"/>
              <a:ext cx="558919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STA2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54686CCE-5B69-ABC0-D01E-A170FB087B59}"/>
              </a:ext>
            </a:extLst>
          </p:cNvPr>
          <p:cNvGrpSpPr/>
          <p:nvPr/>
        </p:nvGrpSpPr>
        <p:grpSpPr>
          <a:xfrm>
            <a:off x="1349718" y="3362892"/>
            <a:ext cx="6553200" cy="1020454"/>
            <a:chOff x="1219200" y="3857567"/>
            <a:chExt cx="8519399" cy="2275514"/>
          </a:xfrm>
        </p:grpSpPr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3BE40CD1-2C77-4C27-C192-5D8DBFD30710}"/>
                </a:ext>
              </a:extLst>
            </p:cNvPr>
            <p:cNvSpPr txBox="1"/>
            <p:nvPr/>
          </p:nvSpPr>
          <p:spPr>
            <a:xfrm>
              <a:off x="3580901" y="3857567"/>
              <a:ext cx="6097002" cy="48041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60 GHz downlink</a:t>
              </a:r>
            </a:p>
          </p:txBody>
        </p: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30BEE360-A2C7-BC95-12F8-73E75C343E5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1800" y="4423198"/>
              <a:ext cx="676679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0665806D-BB1C-228C-095B-7879D367BC5D}"/>
                </a:ext>
              </a:extLst>
            </p:cNvPr>
            <p:cNvSpPr txBox="1"/>
            <p:nvPr/>
          </p:nvSpPr>
          <p:spPr>
            <a:xfrm>
              <a:off x="7023847" y="4124161"/>
              <a:ext cx="373446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C258065E-326A-34C5-0CA3-0D0DB23ABBEE}"/>
                </a:ext>
              </a:extLst>
            </p:cNvPr>
            <p:cNvSpPr txBox="1"/>
            <p:nvPr/>
          </p:nvSpPr>
          <p:spPr>
            <a:xfrm>
              <a:off x="1219200" y="4305300"/>
              <a:ext cx="896521" cy="7549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Link1</a:t>
              </a:r>
            </a:p>
            <a:p>
              <a:r>
                <a:rPr lang="en-US" sz="800" dirty="0">
                  <a:solidFill>
                    <a:schemeClr val="tx1"/>
                  </a:solidFill>
                </a:rPr>
                <a:t>(sub 7 GHz)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522BB4CC-2A4F-4B64-7CC7-0D82D6F0D233}"/>
                </a:ext>
              </a:extLst>
            </p:cNvPr>
            <p:cNvSpPr txBox="1"/>
            <p:nvPr/>
          </p:nvSpPr>
          <p:spPr>
            <a:xfrm>
              <a:off x="1242504" y="5334000"/>
              <a:ext cx="844422" cy="7549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Link2</a:t>
              </a:r>
            </a:p>
            <a:p>
              <a:r>
                <a:rPr lang="en-US" sz="800" dirty="0">
                  <a:solidFill>
                    <a:schemeClr val="tx1"/>
                  </a:solidFill>
                </a:rPr>
                <a:t>(</a:t>
              </a:r>
              <a:r>
                <a:rPr lang="en-US" sz="800" dirty="0" err="1">
                  <a:solidFill>
                    <a:schemeClr val="tx1"/>
                  </a:solidFill>
                </a:rPr>
                <a:t>mmWave</a:t>
              </a:r>
              <a:r>
                <a:rPr lang="en-US" sz="800" dirty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19F4B3FA-CD66-4502-B5FF-DE6A574155CD}"/>
                </a:ext>
              </a:extLst>
            </p:cNvPr>
            <p:cNvSpPr txBox="1"/>
            <p:nvPr/>
          </p:nvSpPr>
          <p:spPr>
            <a:xfrm>
              <a:off x="2123706" y="4108875"/>
              <a:ext cx="477644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AP1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A3D6FFAD-23C2-7AE2-8D8D-EF9D3DFA1086}"/>
                </a:ext>
              </a:extLst>
            </p:cNvPr>
            <p:cNvSpPr txBox="1"/>
            <p:nvPr/>
          </p:nvSpPr>
          <p:spPr>
            <a:xfrm>
              <a:off x="2123706" y="4720395"/>
              <a:ext cx="558919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STA1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AC16BF6F-7F92-D09F-5FE6-02A752FB2BAD}"/>
                </a:ext>
              </a:extLst>
            </p:cNvPr>
            <p:cNvSpPr txBox="1"/>
            <p:nvPr/>
          </p:nvSpPr>
          <p:spPr>
            <a:xfrm>
              <a:off x="2104384" y="5234123"/>
              <a:ext cx="477644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AP2</a:t>
              </a:r>
            </a:p>
          </p:txBody>
        </p: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4AAD110D-902A-FE76-CDA9-D6E2E4684FF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1800" y="5620006"/>
              <a:ext cx="676679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32F32B97-C3C0-2C3D-DA4B-153EFE8647FA}"/>
                </a:ext>
              </a:extLst>
            </p:cNvPr>
            <p:cNvSpPr txBox="1"/>
            <p:nvPr/>
          </p:nvSpPr>
          <p:spPr>
            <a:xfrm>
              <a:off x="2104384" y="5652662"/>
              <a:ext cx="558919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STA2</a:t>
              </a:r>
            </a:p>
          </p:txBody>
        </p:sp>
      </p:grpSp>
      <p:sp>
        <p:nvSpPr>
          <p:cNvPr id="73" name="Rectangle 72">
            <a:extLst>
              <a:ext uri="{FF2B5EF4-FFF2-40B4-BE49-F238E27FC236}">
                <a16:creationId xmlns:a16="http://schemas.microsoft.com/office/drawing/2014/main" id="{F2101A08-799F-E1A2-EEC1-9DCE40CD545B}"/>
              </a:ext>
            </a:extLst>
          </p:cNvPr>
          <p:cNvSpPr/>
          <p:nvPr/>
        </p:nvSpPr>
        <p:spPr bwMode="auto">
          <a:xfrm>
            <a:off x="2780145" y="3447875"/>
            <a:ext cx="623265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PPDU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52842E8-9A1F-4E26-5552-D8205D071357}"/>
              </a:ext>
            </a:extLst>
          </p:cNvPr>
          <p:cNvSpPr/>
          <p:nvPr/>
        </p:nvSpPr>
        <p:spPr bwMode="auto">
          <a:xfrm>
            <a:off x="3463675" y="3616236"/>
            <a:ext cx="689612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PPDU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0E92FF03-7152-6149-510F-6D465A09F23A}"/>
              </a:ext>
            </a:extLst>
          </p:cNvPr>
          <p:cNvSpPr/>
          <p:nvPr/>
        </p:nvSpPr>
        <p:spPr bwMode="auto">
          <a:xfrm>
            <a:off x="4358237" y="3988619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PPDU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D655E673-8DD4-C15F-68E9-683E4A1363EE}"/>
              </a:ext>
            </a:extLst>
          </p:cNvPr>
          <p:cNvSpPr txBox="1"/>
          <p:nvPr/>
        </p:nvSpPr>
        <p:spPr>
          <a:xfrm>
            <a:off x="4350680" y="2944924"/>
            <a:ext cx="262389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Beam training procedure failure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280EAC0E-16CB-B3EC-FF59-2B3667BC267B}"/>
              </a:ext>
            </a:extLst>
          </p:cNvPr>
          <p:cNvSpPr/>
          <p:nvPr/>
        </p:nvSpPr>
        <p:spPr bwMode="auto">
          <a:xfrm>
            <a:off x="5362409" y="4151927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PPDU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6BF231E-A72C-FB9B-D612-CB62E6A01DF5}"/>
              </a:ext>
            </a:extLst>
          </p:cNvPr>
          <p:cNvSpPr txBox="1"/>
          <p:nvPr/>
        </p:nvSpPr>
        <p:spPr>
          <a:xfrm>
            <a:off x="5547736" y="4123461"/>
            <a:ext cx="4638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×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5510C1AF-891C-693D-4D03-7FE3AE9877DA}"/>
              </a:ext>
            </a:extLst>
          </p:cNvPr>
          <p:cNvSpPr/>
          <p:nvPr/>
        </p:nvSpPr>
        <p:spPr bwMode="auto">
          <a:xfrm>
            <a:off x="2723593" y="3323941"/>
            <a:ext cx="1488626" cy="544355"/>
          </a:xfrm>
          <a:prstGeom prst="rect">
            <a:avLst/>
          </a:prstGeom>
          <a:solidFill>
            <a:schemeClr val="accent1">
              <a:lumMod val="20000"/>
              <a:lumOff val="80000"/>
              <a:alpha val="36000"/>
            </a:schemeClr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AFAA1AF6-9427-65A0-F086-38911DE681A7}"/>
              </a:ext>
            </a:extLst>
          </p:cNvPr>
          <p:cNvSpPr txBox="1"/>
          <p:nvPr/>
        </p:nvSpPr>
        <p:spPr>
          <a:xfrm>
            <a:off x="2641497" y="2874923"/>
            <a:ext cx="21476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Sub-7 GHz signaling to initiate </a:t>
            </a:r>
            <a:r>
              <a:rPr lang="en-US" sz="1000" dirty="0" err="1">
                <a:solidFill>
                  <a:schemeClr val="tx1"/>
                </a:solidFill>
              </a:rPr>
              <a:t>mmWave</a:t>
            </a:r>
            <a:r>
              <a:rPr lang="en-US" sz="1000" dirty="0">
                <a:solidFill>
                  <a:schemeClr val="tx1"/>
                </a:solidFill>
              </a:rPr>
              <a:t> link transmission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5FB9B9F7-6454-E334-2372-58A0D1A43E29}"/>
              </a:ext>
            </a:extLst>
          </p:cNvPr>
          <p:cNvCxnSpPr/>
          <p:nvPr/>
        </p:nvCxnSpPr>
        <p:spPr bwMode="auto">
          <a:xfrm>
            <a:off x="5291399" y="3233894"/>
            <a:ext cx="0" cy="6591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Rectangle 81">
            <a:extLst>
              <a:ext uri="{FF2B5EF4-FFF2-40B4-BE49-F238E27FC236}">
                <a16:creationId xmlns:a16="http://schemas.microsoft.com/office/drawing/2014/main" id="{17AEFA92-0D04-A81E-03D0-5B19B377A046}"/>
              </a:ext>
            </a:extLst>
          </p:cNvPr>
          <p:cNvSpPr/>
          <p:nvPr/>
        </p:nvSpPr>
        <p:spPr bwMode="auto">
          <a:xfrm>
            <a:off x="2781076" y="4720130"/>
            <a:ext cx="623265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PPDU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3E874292-ABCB-2047-5ED8-C37D3374B35C}"/>
              </a:ext>
            </a:extLst>
          </p:cNvPr>
          <p:cNvSpPr/>
          <p:nvPr/>
        </p:nvSpPr>
        <p:spPr bwMode="auto">
          <a:xfrm>
            <a:off x="3464606" y="4888491"/>
            <a:ext cx="689612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PPDU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939C5ACE-D0A3-B362-36FF-E5C80BCE57B5}"/>
              </a:ext>
            </a:extLst>
          </p:cNvPr>
          <p:cNvSpPr/>
          <p:nvPr/>
        </p:nvSpPr>
        <p:spPr bwMode="auto">
          <a:xfrm>
            <a:off x="4358237" y="5250623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PPDU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3D477B1E-2FF0-1B63-47B7-CE8D2FBEB559}"/>
              </a:ext>
            </a:extLst>
          </p:cNvPr>
          <p:cNvSpPr/>
          <p:nvPr/>
        </p:nvSpPr>
        <p:spPr bwMode="auto">
          <a:xfrm>
            <a:off x="4252181" y="5140551"/>
            <a:ext cx="2118210" cy="544355"/>
          </a:xfrm>
          <a:prstGeom prst="rect">
            <a:avLst/>
          </a:prstGeom>
          <a:solidFill>
            <a:schemeClr val="accent1">
              <a:lumMod val="20000"/>
              <a:lumOff val="80000"/>
              <a:alpha val="36000"/>
            </a:schemeClr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23998D09-627A-8B2C-982B-3E281F2CB043}"/>
              </a:ext>
            </a:extLst>
          </p:cNvPr>
          <p:cNvSpPr/>
          <p:nvPr/>
        </p:nvSpPr>
        <p:spPr bwMode="auto">
          <a:xfrm>
            <a:off x="5363340" y="5424182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PPDU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254F0F4E-DF3A-81E3-F4EE-47B56B8600BC}"/>
              </a:ext>
            </a:extLst>
          </p:cNvPr>
          <p:cNvSpPr/>
          <p:nvPr/>
        </p:nvSpPr>
        <p:spPr bwMode="auto">
          <a:xfrm>
            <a:off x="2724524" y="4596196"/>
            <a:ext cx="1488626" cy="544355"/>
          </a:xfrm>
          <a:prstGeom prst="rect">
            <a:avLst/>
          </a:prstGeom>
          <a:solidFill>
            <a:schemeClr val="accent1">
              <a:lumMod val="20000"/>
              <a:lumOff val="80000"/>
              <a:alpha val="36000"/>
            </a:schemeClr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225C83E-579E-5529-F7C3-AFE4723299B3}"/>
              </a:ext>
            </a:extLst>
          </p:cNvPr>
          <p:cNvSpPr txBox="1"/>
          <p:nvPr/>
        </p:nvSpPr>
        <p:spPr>
          <a:xfrm>
            <a:off x="5294556" y="5663535"/>
            <a:ext cx="2590299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20/40 MHz PPDU</a:t>
            </a:r>
            <a:endParaRPr lang="en-US" sz="900" dirty="0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B5DDD7A9-8816-84AE-C50C-59285AE44968}"/>
              </a:ext>
            </a:extLst>
          </p:cNvPr>
          <p:cNvSpPr/>
          <p:nvPr/>
        </p:nvSpPr>
        <p:spPr bwMode="auto">
          <a:xfrm>
            <a:off x="6543111" y="5255352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SC PPDU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E77B93C4-EC4C-B271-3E6B-D13F67686633}"/>
              </a:ext>
            </a:extLst>
          </p:cNvPr>
          <p:cNvSpPr txBox="1"/>
          <p:nvPr/>
        </p:nvSpPr>
        <p:spPr>
          <a:xfrm>
            <a:off x="6553377" y="5057115"/>
            <a:ext cx="85564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Beamformed</a:t>
            </a:r>
            <a:endParaRPr lang="en-US" sz="800" dirty="0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454EB450-E2F7-2921-66CF-269C9B315B92}"/>
              </a:ext>
            </a:extLst>
          </p:cNvPr>
          <p:cNvSpPr/>
          <p:nvPr/>
        </p:nvSpPr>
        <p:spPr bwMode="auto">
          <a:xfrm>
            <a:off x="7505293" y="5418891"/>
            <a:ext cx="45720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BA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19A50380-D7B2-DF39-8C95-70FA91DCCAC7}"/>
              </a:ext>
            </a:extLst>
          </p:cNvPr>
          <p:cNvSpPr txBox="1"/>
          <p:nvPr/>
        </p:nvSpPr>
        <p:spPr>
          <a:xfrm>
            <a:off x="6594669" y="3936353"/>
            <a:ext cx="4980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×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C1DE46-78C9-BFD4-85BF-256E9043BC75}"/>
              </a:ext>
            </a:extLst>
          </p:cNvPr>
          <p:cNvSpPr txBox="1"/>
          <p:nvPr/>
        </p:nvSpPr>
        <p:spPr>
          <a:xfrm>
            <a:off x="4516674" y="3945448"/>
            <a:ext cx="4638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×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889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E95585-2AE2-B798-F9F5-8FEC1F19D4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4C39A-4D6B-3F2F-3EE0-BDE5558E3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CFO Consideration Across </a:t>
            </a:r>
            <a:r>
              <a:rPr lang="en-US" dirty="0" err="1"/>
              <a:t>mmWave</a:t>
            </a:r>
            <a:r>
              <a:rPr lang="en-US" dirty="0"/>
              <a:t> Band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52713E5-91C9-6A8C-1A7E-397780171B4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1" y="1830391"/>
                <a:ext cx="10361084" cy="4264024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It was suggested in [3] that the upclocking rate should be at least 5 for VHT numerology to support coarse CFO estimation for 71 GHZ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In general, max CFO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𝛥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>
                            <a:latin typeface="Cambria Math" panose="02040503050406030204" pitchFamily="18" charset="0"/>
                          </a:rPr>
                          <m:t>cfo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max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40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𝑝𝑝𝑚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⋅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c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𝐺𝐻𝑧</m:t>
                    </m:r>
                  </m:oMath>
                </a14:m>
                <a:r>
                  <a:rPr lang="en-US" sz="800" dirty="0">
                    <a:solidFill>
                      <a:schemeClr val="tx1"/>
                    </a:solidFill>
                  </a:rPr>
                  <a:t>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To avoid phase wrapping in LSTF, frequency spacing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𝛥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>
                            <a:latin typeface="Cambria Math" panose="02040503050406030204" pitchFamily="18" charset="0"/>
                          </a:rPr>
                          <m:t>f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𝟓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𝛥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>
                            <a:latin typeface="Cambria Math" panose="02040503050406030204" pitchFamily="18" charset="0"/>
                          </a:rPr>
                          <m:t>cfo</m:t>
                        </m:r>
                      </m:sub>
                    </m:sSub>
                  </m:oMath>
                </a14:m>
                <a:endParaRPr lang="en-US" dirty="0">
                  <a:sym typeface="Wingdings" panose="05000000000000000000" pitchFamily="2" charset="2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>
                  <a:sym typeface="Wingdings" panose="05000000000000000000" pitchFamily="2" charset="2"/>
                </a:endParaRP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52713E5-91C9-6A8C-1A7E-397780171B4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830391"/>
                <a:ext cx="10361084" cy="4264024"/>
              </a:xfrm>
              <a:blipFill>
                <a:blip r:embed="rId2"/>
                <a:stretch>
                  <a:fillRect l="-765" t="-1143" r="-1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816222-25D4-9C30-8F8B-7C8866A1A8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40B55-AEA1-FFD5-AD76-AFDE589A99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74D707-0E77-5265-5B7A-9C41029F76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96750690-6D16-823F-ADF9-586400591817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905000" y="4114800"/>
              <a:ext cx="8128000" cy="19253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540000">
                      <a:extLst>
                        <a:ext uri="{9D8B030D-6E8A-4147-A177-3AD203B41FA5}">
                          <a16:colId xmlns:a16="http://schemas.microsoft.com/office/drawing/2014/main" val="2067073832"/>
                        </a:ext>
                      </a:extLst>
                    </a:gridCol>
                    <a:gridCol w="1905000">
                      <a:extLst>
                        <a:ext uri="{9D8B030D-6E8A-4147-A177-3AD203B41FA5}">
                          <a16:colId xmlns:a16="http://schemas.microsoft.com/office/drawing/2014/main" val="443547140"/>
                        </a:ext>
                      </a:extLst>
                    </a:gridCol>
                    <a:gridCol w="1905000">
                      <a:extLst>
                        <a:ext uri="{9D8B030D-6E8A-4147-A177-3AD203B41FA5}">
                          <a16:colId xmlns:a16="http://schemas.microsoft.com/office/drawing/2014/main" val="617851583"/>
                        </a:ext>
                      </a:extLst>
                    </a:gridCol>
                    <a:gridCol w="1778000">
                      <a:extLst>
                        <a:ext uri="{9D8B030D-6E8A-4147-A177-3AD203B41FA5}">
                          <a16:colId xmlns:a16="http://schemas.microsoft.com/office/drawing/2014/main" val="3076211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Center frequency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sub>
                              </m:s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en-US" sz="1400" dirty="0"/>
                            <a:t> [GHz]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42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60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71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08205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Max CFO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>
                                      <a:latin typeface="Cambria Math" panose="02040503050406030204" pitchFamily="18" charset="0"/>
                                    </a:rPr>
                                    <m:t>𝛥</m:t>
                                  </m:r>
                                </m:e>
                                <m:sub>
                                  <m:r>
                                    <a:rPr lang="en-US" sz="1400" b="0" i="1">
                                      <a:latin typeface="Cambria Math" panose="02040503050406030204" pitchFamily="18" charset="0"/>
                                    </a:rPr>
                                    <m:t>𝑐𝑓𝑜</m:t>
                                  </m:r>
                                  <m:r>
                                    <a:rPr lang="en-US" sz="1400" b="0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400" dirty="0"/>
                            <a:t> [MHz]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/>
                            <a:t>1.6</a:t>
                          </a:r>
                        </a:p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2.4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2.84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915180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Minimum upclocking number for VHT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74031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/>
                            <a:t>Minimum upclocking number for EHT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712948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96750690-6D16-823F-ADF9-58640059181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62762139"/>
                  </p:ext>
                </p:extLst>
              </p:nvPr>
            </p:nvGraphicFramePr>
            <p:xfrm>
              <a:off x="1905000" y="4114800"/>
              <a:ext cx="8128000" cy="19253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540000">
                      <a:extLst>
                        <a:ext uri="{9D8B030D-6E8A-4147-A177-3AD203B41FA5}">
                          <a16:colId xmlns:a16="http://schemas.microsoft.com/office/drawing/2014/main" val="2067073832"/>
                        </a:ext>
                      </a:extLst>
                    </a:gridCol>
                    <a:gridCol w="1905000">
                      <a:extLst>
                        <a:ext uri="{9D8B030D-6E8A-4147-A177-3AD203B41FA5}">
                          <a16:colId xmlns:a16="http://schemas.microsoft.com/office/drawing/2014/main" val="443547140"/>
                        </a:ext>
                      </a:extLst>
                    </a:gridCol>
                    <a:gridCol w="1905000">
                      <a:extLst>
                        <a:ext uri="{9D8B030D-6E8A-4147-A177-3AD203B41FA5}">
                          <a16:colId xmlns:a16="http://schemas.microsoft.com/office/drawing/2014/main" val="617851583"/>
                        </a:ext>
                      </a:extLst>
                    </a:gridCol>
                    <a:gridCol w="1778000">
                      <a:extLst>
                        <a:ext uri="{9D8B030D-6E8A-4147-A177-3AD203B41FA5}">
                          <a16:colId xmlns:a16="http://schemas.microsoft.com/office/drawing/2014/main" val="3076211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40" t="-3279" r="-220863" b="-4344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42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60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71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082053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40" t="-74118" r="-220863" b="-2117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/>
                            <a:t>1.6</a:t>
                          </a:r>
                        </a:p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2.4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2.84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91518031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Minimum upclocking number for VHT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740312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/>
                            <a:t>Minimum upclocking number for EHT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7129487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30323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3F56A-3D78-EE61-DBBA-CBCB09C2F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CFO Consideration Across </a:t>
            </a:r>
            <a:r>
              <a:rPr lang="en-US" dirty="0" err="1"/>
              <a:t>MmWave</a:t>
            </a:r>
            <a:r>
              <a:rPr lang="en-US" dirty="0"/>
              <a:t> Band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C3A707-A6D9-9130-DF87-F56BFFCFBB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265BF5-771E-5E05-7B70-4FD1E9D4C2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D37BE0-2FE9-3E00-274C-AC584EEFAEC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77163494-3A64-E783-DDE1-2148F34E379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00173867"/>
                  </p:ext>
                </p:extLst>
              </p:nvPr>
            </p:nvGraphicFramePr>
            <p:xfrm>
              <a:off x="2743200" y="3947159"/>
              <a:ext cx="6350000" cy="22250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33600">
                      <a:extLst>
                        <a:ext uri="{9D8B030D-6E8A-4147-A177-3AD203B41FA5}">
                          <a16:colId xmlns:a16="http://schemas.microsoft.com/office/drawing/2014/main" val="2067073832"/>
                        </a:ext>
                      </a:extLst>
                    </a:gridCol>
                    <a:gridCol w="2311400">
                      <a:extLst>
                        <a:ext uri="{9D8B030D-6E8A-4147-A177-3AD203B41FA5}">
                          <a16:colId xmlns:a16="http://schemas.microsoft.com/office/drawing/2014/main" val="443547140"/>
                        </a:ext>
                      </a:extLst>
                    </a:gridCol>
                    <a:gridCol w="1905000">
                      <a:extLst>
                        <a:ext uri="{9D8B030D-6E8A-4147-A177-3AD203B41FA5}">
                          <a16:colId xmlns:a16="http://schemas.microsoft.com/office/drawing/2014/main" val="617851583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US" sz="1400" dirty="0"/>
                            <a:t>Upclocking number</a:t>
                          </a:r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Max</a:t>
                          </a:r>
                          <a:r>
                            <a:rPr lang="en-US" sz="1400" baseline="0" dirty="0"/>
                            <a:t> Residual CFO</a:t>
                          </a:r>
                          <a:r>
                            <a:rPr lang="en-US" sz="140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1" i="0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>
                                      <a:latin typeface="Cambria Math" panose="02040503050406030204" pitchFamily="18" charset="0"/>
                                    </a:rPr>
                                    <m:t>𝛥</m:t>
                                  </m:r>
                                </m:e>
                                <m:sub>
                                  <m:r>
                                    <a:rPr lang="en-US" sz="1400" b="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r>
                                    <a:rPr lang="en-US" sz="1400" b="0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sub>
                              </m:sSub>
                            </m:oMath>
                          </a14:m>
                          <a:endParaRPr lang="en-US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27139389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VHT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EHT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08205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0" dirty="0"/>
                            <a:t>1.25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0" dirty="0"/>
                            <a:t>0.3125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74031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2.5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0.63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712948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535680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2.5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06172199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77163494-3A64-E783-DDE1-2148F34E379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00173867"/>
                  </p:ext>
                </p:extLst>
              </p:nvPr>
            </p:nvGraphicFramePr>
            <p:xfrm>
              <a:off x="2743200" y="3947159"/>
              <a:ext cx="6350000" cy="22250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33600">
                      <a:extLst>
                        <a:ext uri="{9D8B030D-6E8A-4147-A177-3AD203B41FA5}">
                          <a16:colId xmlns:a16="http://schemas.microsoft.com/office/drawing/2014/main" val="2067073832"/>
                        </a:ext>
                      </a:extLst>
                    </a:gridCol>
                    <a:gridCol w="2311400">
                      <a:extLst>
                        <a:ext uri="{9D8B030D-6E8A-4147-A177-3AD203B41FA5}">
                          <a16:colId xmlns:a16="http://schemas.microsoft.com/office/drawing/2014/main" val="443547140"/>
                        </a:ext>
                      </a:extLst>
                    </a:gridCol>
                    <a:gridCol w="1905000">
                      <a:extLst>
                        <a:ext uri="{9D8B030D-6E8A-4147-A177-3AD203B41FA5}">
                          <a16:colId xmlns:a16="http://schemas.microsoft.com/office/drawing/2014/main" val="617851583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US" sz="1400" dirty="0"/>
                            <a:t>Upclocking number</a:t>
                          </a:r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0867" t="-1639" r="-578" b="-50327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27139389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VHT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EHT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08205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0" dirty="0"/>
                            <a:t>1.25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0" dirty="0"/>
                            <a:t>0.3125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74031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2.5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0.63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712948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535680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2.5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06172199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D914A314-2E74-CEBD-0396-B66DD5A5F166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996232" y="1905001"/>
                <a:ext cx="10361084" cy="106521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>
                  <a:buFont typeface="Arial" panose="020B0604020202020204" pitchFamily="34" charset="0"/>
                  <a:buChar char="•"/>
                </a:pPr>
                <a:r>
                  <a:rPr lang="en-US" kern="0" dirty="0"/>
                  <a:t>Alternatively,  if CFO is </a:t>
                </a:r>
                <a:r>
                  <a:rPr lang="en-US" kern="0" dirty="0" err="1"/>
                  <a:t>precorrected</a:t>
                </a:r>
                <a:r>
                  <a:rPr lang="en-US" kern="0" dirty="0"/>
                  <a:t> </a:t>
                </a:r>
                <a:r>
                  <a:rPr lang="en-US" dirty="0"/>
                  <a:t>such that the residual offset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𝛥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>
                            <a:latin typeface="Cambria Math" panose="02040503050406030204" pitchFamily="18" charset="0"/>
                          </a:rPr>
                          <m:t>cfo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r</m:t>
                        </m:r>
                      </m:sub>
                    </m:sSub>
                    <m:r>
                      <a:rPr lang="en-US" b="0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𝛥</m:t>
                        </m:r>
                      </m:e>
                      <m: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/>
                  <a:t>, a lower up-clocking factor can be used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kern="0" dirty="0"/>
                  <a:t>Reducing the upclocking factor by half can increase the range by 3 dB</a:t>
                </a:r>
              </a:p>
              <a:p>
                <a:r>
                  <a:rPr lang="en-US" b="0" kern="0" dirty="0"/>
                  <a:t>		</a:t>
                </a:r>
              </a:p>
              <a:p>
                <a:pPr marL="0" indent="0"/>
                <a:endParaRPr lang="en-US" kern="0" dirty="0"/>
              </a:p>
            </p:txBody>
          </p:sp>
        </mc:Choice>
        <mc:Fallback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D914A314-2E74-CEBD-0396-B66DD5A5F1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96232" y="1905001"/>
                <a:ext cx="10361084" cy="1065213"/>
              </a:xfrm>
              <a:prstGeom prst="rect">
                <a:avLst/>
              </a:prstGeom>
              <a:blipFill>
                <a:blip r:embed="rId3"/>
                <a:stretch>
                  <a:fillRect l="-765" t="-4598" b="-36782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0870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BF1F18-8645-0496-800C-A867C683A7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C234D-70AB-B677-A2E0-6D90B018F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CFO Consideration Across </a:t>
            </a:r>
            <a:r>
              <a:rPr lang="en-US" dirty="0" err="1"/>
              <a:t>MmWave</a:t>
            </a:r>
            <a:r>
              <a:rPr lang="en-US" dirty="0"/>
              <a:t> Band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983631-1862-770C-89C6-10F1A1AFC2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7D1FF-22D7-E9F4-DEC2-BE05EAFCD1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1582490-E2FD-923F-B7D8-8B063024BB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250956A3-B968-17C6-9A48-7A0030C11E6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58904043"/>
                  </p:ext>
                </p:extLst>
              </p:nvPr>
            </p:nvGraphicFramePr>
            <p:xfrm>
              <a:off x="2179099" y="3505200"/>
              <a:ext cx="8128000" cy="19558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33600">
                      <a:extLst>
                        <a:ext uri="{9D8B030D-6E8A-4147-A177-3AD203B41FA5}">
                          <a16:colId xmlns:a16="http://schemas.microsoft.com/office/drawing/2014/main" val="2067073832"/>
                        </a:ext>
                      </a:extLst>
                    </a:gridCol>
                    <a:gridCol w="2311400">
                      <a:extLst>
                        <a:ext uri="{9D8B030D-6E8A-4147-A177-3AD203B41FA5}">
                          <a16:colId xmlns:a16="http://schemas.microsoft.com/office/drawing/2014/main" val="443547140"/>
                        </a:ext>
                      </a:extLst>
                    </a:gridCol>
                    <a:gridCol w="1905000">
                      <a:extLst>
                        <a:ext uri="{9D8B030D-6E8A-4147-A177-3AD203B41FA5}">
                          <a16:colId xmlns:a16="http://schemas.microsoft.com/office/drawing/2014/main" val="617851583"/>
                        </a:ext>
                      </a:extLst>
                    </a:gridCol>
                    <a:gridCol w="1778000">
                      <a:extLst>
                        <a:ext uri="{9D8B030D-6E8A-4147-A177-3AD203B41FA5}">
                          <a16:colId xmlns:a16="http://schemas.microsoft.com/office/drawing/2014/main" val="307621152"/>
                        </a:ext>
                      </a:extLst>
                    </a:gridCol>
                  </a:tblGrid>
                  <a:tr h="370840">
                    <a:tc gridSpan="4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/>
                            <a:t>Residual</a:t>
                          </a:r>
                          <a:r>
                            <a:rPr lang="en-US" sz="1400" baseline="0" dirty="0"/>
                            <a:t> CFO requirement after precorrection</a:t>
                          </a:r>
                          <a:r>
                            <a:rPr lang="en-US" sz="1400" dirty="0"/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>
                                      <a:latin typeface="Cambria Math" panose="02040503050406030204" pitchFamily="18" charset="0"/>
                                    </a:rPr>
                                    <m:t>𝛥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1400" b="0" i="0">
                                      <a:latin typeface="Cambria Math" panose="02040503050406030204" pitchFamily="18" charset="0"/>
                                    </a:rPr>
                                    <m:t>cfo</m:t>
                                  </m:r>
                                  <m:r>
                                    <a:rPr lang="en-US" sz="1400" b="0" i="0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400" dirty="0"/>
                            <a:t>  [ppm]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27139389"/>
                      </a:ext>
                    </a:extLst>
                  </a:tr>
                  <a:tr h="1930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400" dirty="0"/>
                            <a:t>Fc</a:t>
                          </a:r>
                        </a:p>
                        <a:p>
                          <a:pPr algn="r"/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42 GHz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60 GHz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71 GHz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508205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2x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0" dirty="0">
                              <a:solidFill>
                                <a:srgbClr val="C00000"/>
                              </a:solidFill>
                              <a:highlight>
                                <a:srgbClr val="FFFF00"/>
                              </a:highlight>
                            </a:rPr>
                            <a:t>30</a:t>
                          </a:r>
                          <a:endParaRPr lang="en-US" sz="1400" dirty="0">
                            <a:solidFill>
                              <a:srgbClr val="C00000"/>
                            </a:solidFill>
                            <a:highlight>
                              <a:srgbClr val="FF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0" dirty="0">
                              <a:solidFill>
                                <a:srgbClr val="C00000"/>
                              </a:solidFill>
                              <a:highlight>
                                <a:srgbClr val="FFFF00"/>
                              </a:highlight>
                            </a:rPr>
                            <a:t>21</a:t>
                          </a:r>
                          <a:endParaRPr lang="en-US" sz="1400" dirty="0">
                            <a:solidFill>
                              <a:srgbClr val="C00000"/>
                            </a:solidFill>
                            <a:highlight>
                              <a:srgbClr val="FF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0" dirty="0">
                              <a:solidFill>
                                <a:srgbClr val="C00000"/>
                              </a:solidFill>
                              <a:highlight>
                                <a:srgbClr val="FFFF00"/>
                              </a:highlight>
                            </a:rPr>
                            <a:t>18</a:t>
                          </a:r>
                          <a:endParaRPr lang="en-US" sz="1400" dirty="0">
                            <a:solidFill>
                              <a:srgbClr val="C00000"/>
                            </a:solidFill>
                            <a:highlight>
                              <a:srgbClr val="FF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6274031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4x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</a:rPr>
                            <a:t>60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</a:rPr>
                            <a:t>42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solidFill>
                                <a:srgbClr val="C00000"/>
                              </a:solidFill>
                              <a:highlight>
                                <a:srgbClr val="FFFF00"/>
                              </a:highlight>
                            </a:rPr>
                            <a:t>36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712948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6x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</a:rPr>
                            <a:t>120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</a:rPr>
                            <a:t>84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</a:rPr>
                            <a:t>71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285304822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250956A3-B968-17C6-9A48-7A0030C11E6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58904043"/>
                  </p:ext>
                </p:extLst>
              </p:nvPr>
            </p:nvGraphicFramePr>
            <p:xfrm>
              <a:off x="2179099" y="3505200"/>
              <a:ext cx="8128000" cy="19558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33600">
                      <a:extLst>
                        <a:ext uri="{9D8B030D-6E8A-4147-A177-3AD203B41FA5}">
                          <a16:colId xmlns:a16="http://schemas.microsoft.com/office/drawing/2014/main" val="2067073832"/>
                        </a:ext>
                      </a:extLst>
                    </a:gridCol>
                    <a:gridCol w="2311400">
                      <a:extLst>
                        <a:ext uri="{9D8B030D-6E8A-4147-A177-3AD203B41FA5}">
                          <a16:colId xmlns:a16="http://schemas.microsoft.com/office/drawing/2014/main" val="443547140"/>
                        </a:ext>
                      </a:extLst>
                    </a:gridCol>
                    <a:gridCol w="1905000">
                      <a:extLst>
                        <a:ext uri="{9D8B030D-6E8A-4147-A177-3AD203B41FA5}">
                          <a16:colId xmlns:a16="http://schemas.microsoft.com/office/drawing/2014/main" val="617851583"/>
                        </a:ext>
                      </a:extLst>
                    </a:gridCol>
                    <a:gridCol w="1778000">
                      <a:extLst>
                        <a:ext uri="{9D8B030D-6E8A-4147-A177-3AD203B41FA5}">
                          <a16:colId xmlns:a16="http://schemas.microsoft.com/office/drawing/2014/main" val="307621152"/>
                        </a:ext>
                      </a:extLst>
                    </a:gridCol>
                  </a:tblGrid>
                  <a:tr h="370840">
                    <a:tc gridSpan="4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5" t="-3279" r="-300" b="-429508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27139389"/>
                      </a:ext>
                    </a:extLst>
                  </a:tr>
                  <a:tr h="4724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400" dirty="0"/>
                            <a:t>Fc</a:t>
                          </a:r>
                        </a:p>
                        <a:p>
                          <a:pPr algn="r"/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42 GHz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60 GHz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71 GHz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508205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2x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0" dirty="0">
                              <a:solidFill>
                                <a:srgbClr val="C00000"/>
                              </a:solidFill>
                              <a:highlight>
                                <a:srgbClr val="FFFF00"/>
                              </a:highlight>
                            </a:rPr>
                            <a:t>30</a:t>
                          </a:r>
                          <a:endParaRPr lang="en-US" sz="1400" dirty="0">
                            <a:solidFill>
                              <a:srgbClr val="C00000"/>
                            </a:solidFill>
                            <a:highlight>
                              <a:srgbClr val="FF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0" dirty="0">
                              <a:solidFill>
                                <a:srgbClr val="C00000"/>
                              </a:solidFill>
                              <a:highlight>
                                <a:srgbClr val="FFFF00"/>
                              </a:highlight>
                            </a:rPr>
                            <a:t>21</a:t>
                          </a:r>
                          <a:endParaRPr lang="en-US" sz="1400" dirty="0">
                            <a:solidFill>
                              <a:srgbClr val="C00000"/>
                            </a:solidFill>
                            <a:highlight>
                              <a:srgbClr val="FF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0" dirty="0">
                              <a:solidFill>
                                <a:srgbClr val="C00000"/>
                              </a:solidFill>
                              <a:highlight>
                                <a:srgbClr val="FFFF00"/>
                              </a:highlight>
                            </a:rPr>
                            <a:t>18</a:t>
                          </a:r>
                          <a:endParaRPr lang="en-US" sz="1400" dirty="0">
                            <a:solidFill>
                              <a:srgbClr val="C00000"/>
                            </a:solidFill>
                            <a:highlight>
                              <a:srgbClr val="FF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6274031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4x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</a:rPr>
                            <a:t>60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</a:rPr>
                            <a:t>42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solidFill>
                                <a:srgbClr val="C00000"/>
                              </a:solidFill>
                              <a:highlight>
                                <a:srgbClr val="FFFF00"/>
                              </a:highlight>
                            </a:rPr>
                            <a:t>36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712948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6x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</a:rPr>
                            <a:t>120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</a:rPr>
                            <a:t>84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</a:rPr>
                            <a:t>71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285304822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5ADD78A-5DFD-AC4A-D385-A08BE0DC80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981201"/>
            <a:ext cx="10484330" cy="11429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40 ppm max CFO, the residual offset needed to enable lower upclocking number is given below in terms of ppm:</a:t>
            </a:r>
          </a:p>
          <a:p>
            <a:r>
              <a:rPr lang="en-US" b="0" dirty="0"/>
              <a:t>		</a:t>
            </a:r>
          </a:p>
          <a:p>
            <a:pPr marL="0" indent="0"/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AEDEE26-B810-5C74-7C8E-D0D02250F6A0}"/>
              </a:ext>
            </a:extLst>
          </p:cNvPr>
          <p:cNvCxnSpPr>
            <a:cxnSpLocks/>
          </p:cNvCxnSpPr>
          <p:nvPr/>
        </p:nvCxnSpPr>
        <p:spPr bwMode="auto">
          <a:xfrm>
            <a:off x="2179099" y="3907763"/>
            <a:ext cx="2164301" cy="4356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8B98204C-B7A0-E096-0C26-6C5FE908E130}"/>
              </a:ext>
            </a:extLst>
          </p:cNvPr>
          <p:cNvSpPr txBox="1"/>
          <p:nvPr/>
        </p:nvSpPr>
        <p:spPr>
          <a:xfrm>
            <a:off x="2133600" y="4066401"/>
            <a:ext cx="609467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C00000"/>
                </a:solidFill>
              </a:rPr>
              <a:t>Upclocking number</a:t>
            </a:r>
          </a:p>
        </p:txBody>
      </p:sp>
    </p:spTree>
    <p:extLst>
      <p:ext uri="{BB962C8B-B14F-4D97-AF65-F5344CB8AC3E}">
        <p14:creationId xmlns:p14="http://schemas.microsoft.com/office/powerpoint/2010/main" val="3242227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20263</TotalTime>
  <Words>1290</Words>
  <Application>Microsoft Office PowerPoint</Application>
  <PresentationFormat>Widescreen</PresentationFormat>
  <Paragraphs>378</Paragraphs>
  <Slides>19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Arial Unicode MS</vt:lpstr>
      <vt:lpstr>Cambria Math</vt:lpstr>
      <vt:lpstr>Times New Roman</vt:lpstr>
      <vt:lpstr>Wingdings</vt:lpstr>
      <vt:lpstr>Office Theme</vt:lpstr>
      <vt:lpstr>Document</vt:lpstr>
      <vt:lpstr>IMMW Range Extension Follow-up</vt:lpstr>
      <vt:lpstr>Introduction</vt:lpstr>
      <vt:lpstr>Background Problem</vt:lpstr>
      <vt:lpstr>Solution 1</vt:lpstr>
      <vt:lpstr>Solution 1</vt:lpstr>
      <vt:lpstr>Solution 2</vt:lpstr>
      <vt:lpstr>CFO Consideration Across mmWave Band</vt:lpstr>
      <vt:lpstr>CFO Consideration Across MmWave Band</vt:lpstr>
      <vt:lpstr>CFO Consideration Across MmWave Band</vt:lpstr>
      <vt:lpstr>CFO Consideration Across MmWave Band</vt:lpstr>
      <vt:lpstr>Simulation Parameters</vt:lpstr>
      <vt:lpstr>PER Results</vt:lpstr>
      <vt:lpstr>Clock-drift Constraint for MLDs</vt:lpstr>
      <vt:lpstr>Summary</vt:lpstr>
      <vt:lpstr>Straw Poll #1</vt:lpstr>
      <vt:lpstr>Straw Poll #2</vt:lpstr>
      <vt:lpstr>Straw Poll #3</vt:lpstr>
      <vt:lpstr>References</vt:lpstr>
      <vt:lpstr>Appendix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Leonardo Lanante</dc:creator>
  <cp:keywords/>
  <cp:lastModifiedBy>Safi Hoque</cp:lastModifiedBy>
  <cp:revision>534</cp:revision>
  <cp:lastPrinted>1601-01-01T00:00:00Z</cp:lastPrinted>
  <dcterms:created xsi:type="dcterms:W3CDTF">2025-05-01T13:52:43Z</dcterms:created>
  <dcterms:modified xsi:type="dcterms:W3CDTF">2025-09-15T22:24:14Z</dcterms:modified>
  <cp:category>Name, Affiliation</cp:category>
</cp:coreProperties>
</file>