
<file path=[Content_Types].xml><?xml version="1.0" encoding="utf-8"?>
<Types xmlns="http://schemas.openxmlformats.org/package/2006/content-types"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microsoft.com/office/2020/02/relationships/classificationlabels" Target="docMetadata/LabelInfo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30"/>
  </p:notesMasterIdLst>
  <p:handoutMasterIdLst>
    <p:handoutMasterId r:id="rId31"/>
  </p:handoutMasterIdLst>
  <p:sldIdLst>
    <p:sldId id="269" r:id="rId2"/>
    <p:sldId id="307" r:id="rId3"/>
    <p:sldId id="280" r:id="rId4"/>
    <p:sldId id="299" r:id="rId5"/>
    <p:sldId id="301" r:id="rId6"/>
    <p:sldId id="300" r:id="rId7"/>
    <p:sldId id="303" r:id="rId8"/>
    <p:sldId id="298" r:id="rId9"/>
    <p:sldId id="316" r:id="rId10"/>
    <p:sldId id="317" r:id="rId11"/>
    <p:sldId id="318" r:id="rId12"/>
    <p:sldId id="319" r:id="rId13"/>
    <p:sldId id="320" r:id="rId14"/>
    <p:sldId id="321" r:id="rId15"/>
    <p:sldId id="308" r:id="rId16"/>
    <p:sldId id="304" r:id="rId17"/>
    <p:sldId id="302" r:id="rId18"/>
    <p:sldId id="309" r:id="rId19"/>
    <p:sldId id="291" r:id="rId20"/>
    <p:sldId id="310" r:id="rId21"/>
    <p:sldId id="294" r:id="rId22"/>
    <p:sldId id="322" r:id="rId23"/>
    <p:sldId id="296" r:id="rId24"/>
    <p:sldId id="312" r:id="rId25"/>
    <p:sldId id="293" r:id="rId26"/>
    <p:sldId id="306" r:id="rId27"/>
    <p:sldId id="323" r:id="rId28"/>
    <p:sldId id="315" r:id="rId29"/>
  </p:sldIdLst>
  <p:sldSz cx="9144000" cy="6858000" type="screen4x3"/>
  <p:notesSz cx="68580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b="1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b="1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b="1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b="1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163">
          <p15:clr>
            <a:srgbClr val="A4A3A4"/>
          </p15:clr>
        </p15:guide>
        <p15:guide id="2" pos="2848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00"/>
    <a:srgbClr val="FF9900"/>
    <a:srgbClr val="66FF99"/>
    <a:srgbClr val="FF9966"/>
    <a:srgbClr val="FF9933"/>
    <a:srgbClr val="FFFF00"/>
    <a:srgbClr val="66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046" autoAdjust="0"/>
    <p:restoredTop sz="96727" autoAdjust="0"/>
  </p:normalViewPr>
  <p:slideViewPr>
    <p:cSldViewPr>
      <p:cViewPr varScale="1">
        <p:scale>
          <a:sx n="111" d="100"/>
          <a:sy n="111" d="100"/>
        </p:scale>
        <p:origin x="2052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5958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90" d="100"/>
        <a:sy n="90" d="100"/>
      </p:scale>
      <p:origin x="0" y="3492"/>
    </p:cViewPr>
  </p:sorterViewPr>
  <p:notesViewPr>
    <p:cSldViewPr>
      <p:cViewPr>
        <p:scale>
          <a:sx n="100" d="100"/>
          <a:sy n="100" d="100"/>
        </p:scale>
        <p:origin x="3552" y="-300"/>
      </p:cViewPr>
      <p:guideLst>
        <p:guide orient="horz" pos="2163"/>
        <p:guide pos="284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5529263" y="177800"/>
            <a:ext cx="641350" cy="21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b" anchorCtr="0" compatLnSpc="1">
            <a:prstTxWarp prst="textNoShape">
              <a:avLst/>
            </a:prstTxWarp>
            <a:spAutoFit/>
          </a:bodyPr>
          <a:lstStyle>
            <a:lvl1pPr algn="r" defTabSz="938213">
              <a:defRPr sz="1400"/>
            </a:lvl1pPr>
          </a:lstStyle>
          <a:p>
            <a:pPr>
              <a:defRPr/>
            </a:pPr>
            <a:r>
              <a:rPr lang="en-US"/>
              <a:t>doc.: IEEE 802.11-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687388" y="177800"/>
            <a:ext cx="827087" cy="21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b" anchorCtr="0" compatLnSpc="1">
            <a:prstTxWarp prst="textNoShape">
              <a:avLst/>
            </a:prstTxWarp>
            <a:spAutoFit/>
          </a:bodyPr>
          <a:lstStyle>
            <a:lvl1pPr defTabSz="938213">
              <a:defRPr sz="1400"/>
            </a:lvl1pPr>
          </a:lstStyle>
          <a:p>
            <a:pPr>
              <a:defRPr/>
            </a:pPr>
            <a:r>
              <a:rPr lang="en-US"/>
              <a:t>April 2013</a:t>
            </a:r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5781675" y="8997950"/>
            <a:ext cx="466725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r" defTabSz="938213">
              <a:defRPr sz="1200" b="0"/>
            </a:lvl1pPr>
          </a:lstStyle>
          <a:p>
            <a:pPr>
              <a:defRPr/>
            </a:pPr>
            <a:r>
              <a:rPr lang="en-US"/>
              <a:t>Graham Smith, DSP Group</a:t>
            </a:r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095625" y="8997950"/>
            <a:ext cx="512763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ctr" defTabSz="938213">
              <a:defRPr sz="1200" b="0"/>
            </a:lvl1pPr>
          </a:lstStyle>
          <a:p>
            <a:pPr>
              <a:defRPr/>
            </a:pPr>
            <a:r>
              <a:rPr lang="en-US"/>
              <a:t>Page </a:t>
            </a:r>
            <a:fld id="{F771502A-6538-410D-9F92-7BE935D2C40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8198" name="Line 6"/>
          <p:cNvSpPr>
            <a:spLocks noChangeShapeType="1"/>
          </p:cNvSpPr>
          <p:nvPr/>
        </p:nvSpPr>
        <p:spPr bwMode="auto">
          <a:xfrm>
            <a:off x="685800" y="387350"/>
            <a:ext cx="5486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8199" name="Rectangle 7"/>
          <p:cNvSpPr>
            <a:spLocks noChangeArrowheads="1"/>
          </p:cNvSpPr>
          <p:nvPr/>
        </p:nvSpPr>
        <p:spPr bwMode="auto">
          <a:xfrm>
            <a:off x="685800" y="8997950"/>
            <a:ext cx="703263" cy="182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defTabSz="938213"/>
            <a:r>
              <a:rPr lang="en-US" sz="1200" b="0"/>
              <a:t>Submission</a:t>
            </a:r>
          </a:p>
        </p:txBody>
      </p:sp>
      <p:sp>
        <p:nvSpPr>
          <p:cNvPr id="8200" name="Line 8"/>
          <p:cNvSpPr>
            <a:spLocks noChangeShapeType="1"/>
          </p:cNvSpPr>
          <p:nvPr/>
        </p:nvSpPr>
        <p:spPr bwMode="auto">
          <a:xfrm>
            <a:off x="685800" y="8986838"/>
            <a:ext cx="5638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40807714"/>
      </p:ext>
    </p:extLst>
  </p:cSld>
  <p:clrMap bg1="lt1" tx1="dk1" bg2="lt2" tx2="dk2" accent1="accent1" accent2="accent2" accent3="accent3" accent4="accent4" accent5="accent5" accent6="accent6" hlink="hlink" folHlink="folHlink"/>
  <p:hf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5572125" y="98425"/>
            <a:ext cx="641350" cy="21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b" anchorCtr="0" compatLnSpc="1">
            <a:prstTxWarp prst="textNoShape">
              <a:avLst/>
            </a:prstTxWarp>
            <a:spAutoFit/>
          </a:bodyPr>
          <a:lstStyle>
            <a:lvl1pPr algn="r" defTabSz="938213">
              <a:defRPr sz="1400"/>
            </a:lvl1pPr>
          </a:lstStyle>
          <a:p>
            <a:pPr>
              <a:defRPr/>
            </a:pPr>
            <a:r>
              <a:rPr lang="en-US"/>
              <a:t>doc.: IEEE 802.11-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646113" y="98425"/>
            <a:ext cx="827087" cy="21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b" anchorCtr="0" compatLnSpc="1">
            <a:prstTxWarp prst="textNoShape">
              <a:avLst/>
            </a:prstTxWarp>
            <a:spAutoFit/>
          </a:bodyPr>
          <a:lstStyle>
            <a:lvl1pPr defTabSz="938213">
              <a:defRPr sz="1400"/>
            </a:lvl1pPr>
          </a:lstStyle>
          <a:p>
            <a:pPr>
              <a:defRPr/>
            </a:pPr>
            <a:r>
              <a:rPr lang="en-US"/>
              <a:t>April 2013</a:t>
            </a:r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12838" y="701675"/>
            <a:ext cx="4635500" cy="347662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416425"/>
            <a:ext cx="5029200" cy="4184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112" tIns="46259" rIns="94112" bIns="4625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5287963" y="9001125"/>
            <a:ext cx="925512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5pPr marL="458788" lvl="4" algn="r" defTabSz="938213">
              <a:defRPr sz="1200" b="0"/>
            </a:lvl5pPr>
          </a:lstStyle>
          <a:p>
            <a:pPr lvl="4">
              <a:defRPr/>
            </a:pPr>
            <a:r>
              <a:rPr lang="en-US"/>
              <a:t>Graham Smith, DSP Group</a:t>
            </a:r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181350" y="9001125"/>
            <a:ext cx="512763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r" defTabSz="938213">
              <a:defRPr sz="1200" b="0"/>
            </a:lvl1pPr>
          </a:lstStyle>
          <a:p>
            <a:pPr>
              <a:defRPr/>
            </a:pPr>
            <a:r>
              <a:rPr lang="en-US"/>
              <a:t>Page </a:t>
            </a:r>
            <a:fld id="{51B966A9-53E8-431F-AD94-BCA61E341CF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128" name="Rectangle 8"/>
          <p:cNvSpPr>
            <a:spLocks noChangeArrowheads="1"/>
          </p:cNvSpPr>
          <p:nvPr/>
        </p:nvSpPr>
        <p:spPr bwMode="auto">
          <a:xfrm>
            <a:off x="715963" y="9001125"/>
            <a:ext cx="703262" cy="182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defTabSz="919163"/>
            <a:r>
              <a:rPr lang="en-US" sz="1200" b="0"/>
              <a:t>Submission</a:t>
            </a:r>
          </a:p>
        </p:txBody>
      </p:sp>
      <p:sp>
        <p:nvSpPr>
          <p:cNvPr id="5129" name="Line 9"/>
          <p:cNvSpPr>
            <a:spLocks noChangeShapeType="1"/>
          </p:cNvSpPr>
          <p:nvPr/>
        </p:nvSpPr>
        <p:spPr bwMode="auto">
          <a:xfrm>
            <a:off x="715963" y="8999538"/>
            <a:ext cx="542607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5130" name="Line 10"/>
          <p:cNvSpPr>
            <a:spLocks noChangeShapeType="1"/>
          </p:cNvSpPr>
          <p:nvPr/>
        </p:nvSpPr>
        <p:spPr bwMode="auto">
          <a:xfrm>
            <a:off x="639763" y="296863"/>
            <a:ext cx="557847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32856887"/>
      </p:ext>
    </p:extLst>
  </p:cSld>
  <p:clrMap bg1="lt1" tx1="dk1" bg2="lt2" tx2="dk2" accent1="accent1" accent2="accent2" accent3="accent3" accent4="accent4" accent5="accent5" accent6="accent6" hlink="hlink" folHlink="folHlink"/>
  <p:hf/>
  <p:notesStyle>
    <a:lvl1pPr algn="l" defTabSz="93345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114300" algn="l" defTabSz="93345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228600" algn="l" defTabSz="93345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342900" algn="l" defTabSz="93345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457200" algn="l" defTabSz="93345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8213"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38213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38213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38213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38213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1400"/>
              <a:t>doc.: IEEE 802.11-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8213"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38213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38213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38213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38213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1400"/>
              <a:t>April 2013</a:t>
            </a:r>
          </a:p>
        </p:txBody>
      </p:sp>
      <p:sp>
        <p:nvSpPr>
          <p:cNvPr id="6148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defTabSz="938213"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38213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38213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38213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458788" defTabSz="938213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915988" defTabSz="938213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1373188" defTabSz="938213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1830388" defTabSz="938213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2287588" defTabSz="938213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lvl="4"/>
            <a:r>
              <a:rPr lang="en-US" sz="1200" b="0"/>
              <a:t>Graham Smith, DSP Group</a:t>
            </a:r>
          </a:p>
        </p:txBody>
      </p:sp>
      <p:sp>
        <p:nvSpPr>
          <p:cNvPr id="614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8213"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38213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38213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38213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38213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1200" b="0"/>
              <a:t>Page </a:t>
            </a:r>
            <a:fld id="{D0B8B295-F92D-467A-B866-1ED57ECAAB6C}" type="slidenum">
              <a:rPr lang="en-US" sz="1200" b="0" smtClean="0"/>
              <a:pPr/>
              <a:t>1</a:t>
            </a:fld>
            <a:endParaRPr lang="en-US" sz="1200" b="0"/>
          </a:p>
        </p:txBody>
      </p:sp>
      <p:sp>
        <p:nvSpPr>
          <p:cNvPr id="61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5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092693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Graham Smith, SRT Bluehalo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</a:t>
            </a:r>
            <a:fld id="{5E5CBE4F-402A-49FC-A06A-9C974296C46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Date Placeholder 7"/>
          <p:cNvSpPr>
            <a:spLocks noGrp="1"/>
          </p:cNvSpPr>
          <p:nvPr>
            <p:ph type="dt" sz="half" idx="12"/>
          </p:nvPr>
        </p:nvSpPr>
        <p:spPr>
          <a:xfrm>
            <a:off x="696913" y="332601"/>
            <a:ext cx="916918" cy="276999"/>
          </a:xfrm>
        </p:spPr>
        <p:txBody>
          <a:bodyPr/>
          <a:lstStyle/>
          <a:p>
            <a:pPr>
              <a:defRPr/>
            </a:pPr>
            <a:r>
              <a:rPr lang="en-US"/>
              <a:t>September 2025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82542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>
          <a:xfrm>
            <a:off x="696913" y="332601"/>
            <a:ext cx="916918" cy="276999"/>
          </a:xfrm>
        </p:spPr>
        <p:txBody>
          <a:bodyPr/>
          <a:lstStyle/>
          <a:p>
            <a:pPr>
              <a:defRPr/>
            </a:pPr>
            <a:r>
              <a:rPr lang="en-US"/>
              <a:t>September 2025</a:t>
            </a:r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Graham Smith, SRT Bluehalo</a:t>
            </a:r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Slide </a:t>
            </a:r>
            <a:fld id="{31D45EC1-4C6A-4C4C-A230-3BDF24B584F8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83650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85800"/>
            <a:ext cx="77724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96913" y="332601"/>
            <a:ext cx="916918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b" anchorCtr="0" compatLnSpc="1">
            <a:prstTxWarp prst="textNoShape">
              <a:avLst/>
            </a:prstTxWarp>
            <a:spAutoFit/>
          </a:bodyPr>
          <a:lstStyle>
            <a:lvl1pPr>
              <a:defRPr sz="1800" smtClean="0"/>
            </a:lvl1pPr>
          </a:lstStyle>
          <a:p>
            <a:pPr>
              <a:defRPr/>
            </a:pPr>
            <a:r>
              <a:rPr lang="en-US"/>
              <a:t>September 2025</a:t>
            </a:r>
            <a:endParaRPr lang="en-US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6518434" y="6475413"/>
            <a:ext cx="2025491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r">
              <a:defRPr sz="1200" b="0"/>
            </a:lvl1pPr>
          </a:lstStyle>
          <a:p>
            <a:pPr>
              <a:defRPr/>
            </a:pPr>
            <a:r>
              <a:rPr lang="en-US"/>
              <a:t>Graham Smith, SRT Bluehalo</a:t>
            </a:r>
            <a:endParaRPr lang="en-US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344988" y="6475413"/>
            <a:ext cx="530225" cy="182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ctr">
              <a:defRPr sz="1200" b="0"/>
            </a:lvl1pPr>
          </a:lstStyle>
          <a:p>
            <a:pPr>
              <a:defRPr/>
            </a:pPr>
            <a:r>
              <a:rPr lang="en-US"/>
              <a:t>Slide </a:t>
            </a:r>
            <a:fld id="{31D45EC1-4C6A-4C4C-A230-3BDF24B584F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auto">
          <a:xfrm>
            <a:off x="5175185" y="332601"/>
            <a:ext cx="3283015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b">
            <a:spAutoFit/>
          </a:bodyPr>
          <a:lstStyle/>
          <a:p>
            <a:pPr marL="457200" lvl="4" algn="r"/>
            <a:r>
              <a:rPr lang="en-US" sz="1800" dirty="0"/>
              <a:t>doc.: IEEE 802.11-25/1632r0</a:t>
            </a:r>
          </a:p>
        </p:txBody>
      </p:sp>
      <p:sp>
        <p:nvSpPr>
          <p:cNvPr id="1032" name="Line 8"/>
          <p:cNvSpPr>
            <a:spLocks noChangeShapeType="1"/>
          </p:cNvSpPr>
          <p:nvPr/>
        </p:nvSpPr>
        <p:spPr bwMode="auto">
          <a:xfrm>
            <a:off x="685800" y="609600"/>
            <a:ext cx="7772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GB" dirty="0"/>
          </a:p>
        </p:txBody>
      </p:sp>
      <p:sp>
        <p:nvSpPr>
          <p:cNvPr id="1033" name="Rectangle 9"/>
          <p:cNvSpPr>
            <a:spLocks noChangeArrowheads="1"/>
          </p:cNvSpPr>
          <p:nvPr/>
        </p:nvSpPr>
        <p:spPr bwMode="auto">
          <a:xfrm>
            <a:off x="685800" y="6475413"/>
            <a:ext cx="711200" cy="182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200" b="0"/>
              <a:t>Submission</a:t>
            </a:r>
          </a:p>
        </p:txBody>
      </p:sp>
      <p:sp>
        <p:nvSpPr>
          <p:cNvPr id="1034" name="Line 10"/>
          <p:cNvSpPr>
            <a:spLocks noChangeShapeType="1"/>
          </p:cNvSpPr>
          <p:nvPr/>
        </p:nvSpPr>
        <p:spPr bwMode="auto">
          <a:xfrm>
            <a:off x="685800" y="6477000"/>
            <a:ext cx="78486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85" r:id="rId1"/>
    <p:sldLayoutId id="2147483974" r:id="rId2"/>
  </p:sldLayoutIdLst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itchFamily="18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400" b="1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2pPr>
      <a:lvl3pPr marL="1085850" indent="-228600" algn="l" rtl="0" eaLnBrk="0" fontAlgn="base" hangingPunct="0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3pPr>
      <a:lvl4pPr marL="1428750" indent="-228600" algn="l" rtl="0" eaLnBrk="0" fontAlgn="base" hangingPunct="0">
        <a:spcBef>
          <a:spcPct val="2000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</a:defRPr>
      </a:lvl4pPr>
      <a:lvl5pPr marL="1771650" indent="-228600" algn="l" rtl="0" eaLnBrk="0" fontAlgn="base" hangingPunct="0">
        <a:spcBef>
          <a:spcPct val="2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5pPr>
      <a:lvl6pPr marL="2228850" indent="-228600" algn="l" rtl="0" eaLnBrk="0" fontAlgn="base" hangingPunct="0">
        <a:spcBef>
          <a:spcPct val="2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6pPr>
      <a:lvl7pPr marL="2686050" indent="-228600" algn="l" rtl="0" eaLnBrk="0" fontAlgn="base" hangingPunct="0">
        <a:spcBef>
          <a:spcPct val="2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7pPr>
      <a:lvl8pPr marL="3143250" indent="-228600" algn="l" rtl="0" eaLnBrk="0" fontAlgn="base" hangingPunct="0">
        <a:spcBef>
          <a:spcPct val="2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8pPr>
      <a:lvl9pPr marL="3600450" indent="-228600" algn="l" rtl="0" eaLnBrk="0" fontAlgn="base" hangingPunct="0">
        <a:spcBef>
          <a:spcPct val="2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Date Placeholder 3"/>
          <p:cNvSpPr>
            <a:spLocks noGrp="1"/>
          </p:cNvSpPr>
          <p:nvPr>
            <p:ph type="dt" sz="quarter" idx="10"/>
          </p:nvPr>
        </p:nvSpPr>
        <p:spPr>
          <a:xfrm>
            <a:off x="696913" y="332601"/>
            <a:ext cx="916918" cy="276999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1800"/>
              <a:t>September 2025</a:t>
            </a:r>
            <a:endParaRPr lang="en-US" sz="1800" dirty="0"/>
          </a:p>
        </p:txBody>
      </p:sp>
      <p:sp>
        <p:nvSpPr>
          <p:cNvPr id="3077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838200"/>
            <a:ext cx="7772400" cy="1066800"/>
          </a:xfrm>
          <a:noFill/>
        </p:spPr>
        <p:txBody>
          <a:bodyPr/>
          <a:lstStyle/>
          <a:p>
            <a:r>
              <a:rPr lang="en-US" dirty="0" err="1"/>
              <a:t>TGbi</a:t>
            </a:r>
            <a:r>
              <a:rPr lang="en-US" dirty="0"/>
              <a:t>,</a:t>
            </a:r>
            <a:br>
              <a:rPr lang="en-US" dirty="0"/>
            </a:br>
            <a:r>
              <a:rPr lang="en-US" dirty="0"/>
              <a:t>Frame Anonymization Study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647607" y="2209800"/>
            <a:ext cx="7772400" cy="381000"/>
          </a:xfrm>
          <a:noFill/>
        </p:spPr>
        <p:txBody>
          <a:bodyPr/>
          <a:lstStyle/>
          <a:p>
            <a:pPr algn="ctr">
              <a:lnSpc>
                <a:spcPct val="90000"/>
              </a:lnSpc>
              <a:buFontTx/>
              <a:buNone/>
            </a:pPr>
            <a:r>
              <a:rPr lang="en-US" sz="2000" dirty="0"/>
              <a:t>Date:</a:t>
            </a:r>
            <a:r>
              <a:rPr lang="en-US" sz="2000" b="0" dirty="0"/>
              <a:t> 2025-09</a:t>
            </a:r>
          </a:p>
        </p:txBody>
      </p:sp>
      <p:sp>
        <p:nvSpPr>
          <p:cNvPr id="3080" name="Rectangle 12"/>
          <p:cNvSpPr>
            <a:spLocks noChangeArrowheads="1"/>
          </p:cNvSpPr>
          <p:nvPr/>
        </p:nvSpPr>
        <p:spPr bwMode="auto">
          <a:xfrm>
            <a:off x="637005" y="3138045"/>
            <a:ext cx="14478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</a:pPr>
            <a:r>
              <a:rPr lang="en-US" sz="2000" dirty="0"/>
              <a:t>Authors:</a:t>
            </a:r>
            <a:endParaRPr lang="en-US" sz="2000" b="0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Graham Smith, SRT Bluehalo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Slide </a:t>
            </a:r>
            <a:fld id="{31D45EC1-4C6A-4C4C-A230-3BDF24B584F8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53177323"/>
              </p:ext>
            </p:extLst>
          </p:nvPr>
        </p:nvGraphicFramePr>
        <p:xfrm>
          <a:off x="1133831" y="3697247"/>
          <a:ext cx="7162800" cy="173125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432560">
                  <a:extLst>
                    <a:ext uri="{9D8B030D-6E8A-4147-A177-3AD203B41FA5}">
                      <a16:colId xmlns:a16="http://schemas.microsoft.com/office/drawing/2014/main" val="367919905"/>
                    </a:ext>
                  </a:extLst>
                </a:gridCol>
                <a:gridCol w="1432560">
                  <a:extLst>
                    <a:ext uri="{9D8B030D-6E8A-4147-A177-3AD203B41FA5}">
                      <a16:colId xmlns:a16="http://schemas.microsoft.com/office/drawing/2014/main" val="183324270"/>
                    </a:ext>
                  </a:extLst>
                </a:gridCol>
                <a:gridCol w="1432560">
                  <a:extLst>
                    <a:ext uri="{9D8B030D-6E8A-4147-A177-3AD203B41FA5}">
                      <a16:colId xmlns:a16="http://schemas.microsoft.com/office/drawing/2014/main" val="2681071824"/>
                    </a:ext>
                  </a:extLst>
                </a:gridCol>
                <a:gridCol w="1036318">
                  <a:extLst>
                    <a:ext uri="{9D8B030D-6E8A-4147-A177-3AD203B41FA5}">
                      <a16:colId xmlns:a16="http://schemas.microsoft.com/office/drawing/2014/main" val="3659536808"/>
                    </a:ext>
                  </a:extLst>
                </a:gridCol>
                <a:gridCol w="1828802">
                  <a:extLst>
                    <a:ext uri="{9D8B030D-6E8A-4147-A177-3AD203B41FA5}">
                      <a16:colId xmlns:a16="http://schemas.microsoft.com/office/drawing/2014/main" val="181059685"/>
                    </a:ext>
                  </a:extLst>
                </a:gridCol>
              </a:tblGrid>
              <a:tr h="393185"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Name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Company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Address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Phone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email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43191694"/>
                  </a:ext>
                </a:extLst>
              </a:tr>
              <a:tr h="393185">
                <a:tc>
                  <a:txBody>
                    <a:bodyPr/>
                    <a:lstStyle/>
                    <a:p>
                      <a:r>
                        <a:rPr lang="en-US" sz="1400" dirty="0"/>
                        <a:t>Graham Smith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SRT</a:t>
                      </a:r>
                      <a:r>
                        <a:rPr lang="en-US" sz="1400" baseline="0" dirty="0"/>
                        <a:t> BlueHalo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Sunrise, FL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Graham.smith@bluehalo.com</a:t>
                      </a:r>
                    </a:p>
                    <a:p>
                      <a:r>
                        <a:rPr lang="en-US" sz="1400" dirty="0"/>
                        <a:t>gsmith@wi-ficonsulting.org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18716959"/>
                  </a:ext>
                </a:extLst>
              </a:tr>
              <a:tr h="393185"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4503563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7920EA2B-55D1-A428-DFA4-082FA881FE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295399"/>
            <a:ext cx="7772400" cy="5229999"/>
          </a:xfrm>
        </p:spPr>
        <p:txBody>
          <a:bodyPr/>
          <a:lstStyle/>
          <a:p>
            <a:pPr marL="0" indent="0">
              <a:buNone/>
            </a:pPr>
            <a:r>
              <a:rPr lang="en-US" sz="2000" dirty="0"/>
              <a:t>Examples B: Mall, Hospital, Hotel  (more fluid traffic than A)</a:t>
            </a:r>
          </a:p>
          <a:p>
            <a:r>
              <a:rPr lang="en-US" sz="2000" dirty="0"/>
              <a:t>Some STAs join and leave at similar times (staff)</a:t>
            </a:r>
          </a:p>
          <a:p>
            <a:pPr lvl="1"/>
            <a:r>
              <a:rPr lang="en-US" sz="1800" dirty="0"/>
              <a:t>Long term presence is the norm</a:t>
            </a:r>
          </a:p>
          <a:p>
            <a:pPr lvl="1"/>
            <a:r>
              <a:rPr lang="en-US" sz="1800" dirty="0"/>
              <a:t>Mobile traffic not constant (users are working, mostly background traffic)</a:t>
            </a:r>
          </a:p>
          <a:p>
            <a:r>
              <a:rPr lang="en-US" sz="2000" dirty="0"/>
              <a:t>More STAs join, stay and leave throughout day (visitors)</a:t>
            </a:r>
          </a:p>
          <a:p>
            <a:pPr lvl="1"/>
            <a:r>
              <a:rPr lang="en-US" sz="1800" dirty="0"/>
              <a:t>Difficult to monitor a single STA associating due to numbers</a:t>
            </a:r>
          </a:p>
          <a:p>
            <a:pPr lvl="1"/>
            <a:r>
              <a:rPr lang="en-US" sz="1800" dirty="0"/>
              <a:t>Difficult if not impossible to cover complete area, </a:t>
            </a:r>
          </a:p>
          <a:p>
            <a:pPr lvl="1"/>
            <a:r>
              <a:rPr lang="en-US" sz="1800" dirty="0"/>
              <a:t>Mobile traffic tends to be in bursts (times of background, then bursts)</a:t>
            </a:r>
          </a:p>
          <a:p>
            <a:r>
              <a:rPr lang="en-US" sz="2000" dirty="0"/>
              <a:t>Networks tend to be ESSs</a:t>
            </a:r>
          </a:p>
          <a:p>
            <a:pPr lvl="1"/>
            <a:r>
              <a:rPr lang="en-US" sz="1800" dirty="0"/>
              <a:t>Difficult if not impossible to cover complete area</a:t>
            </a:r>
          </a:p>
          <a:p>
            <a:pPr marL="457200" lvl="1" indent="0">
              <a:buNone/>
            </a:pPr>
            <a:r>
              <a:rPr lang="en-US" sz="1800" dirty="0"/>
              <a:t>Note: Often phones will be using 5G.   If connecting to local Wi-Fi, could be at any time, outside or inside building.</a:t>
            </a:r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r>
              <a:rPr lang="en-US" sz="2000" dirty="0"/>
              <a:t>FA?  - Numbers are sufficient, BUT, difficult to see if privacy really at risk.  Is this a network that FA is targeting?</a:t>
            </a:r>
          </a:p>
          <a:p>
            <a:pPr lvl="1"/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77FCAF72-76D8-3CFD-19DE-B27D5E63A0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685800"/>
            <a:ext cx="7772400" cy="609600"/>
          </a:xfrm>
        </p:spPr>
        <p:txBody>
          <a:bodyPr/>
          <a:lstStyle/>
          <a:p>
            <a:r>
              <a:rPr lang="en-US" dirty="0"/>
              <a:t>Large networks - B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5E0A3BC-0E47-C034-3356-42FB84C495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September 2025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417591-41E5-A27F-97EA-BE2DB2E792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Graham Smith, SRT Bluehalo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97C4E0-1FD2-62C7-499E-B4E2A8B74B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Slide </a:t>
            </a:r>
            <a:fld id="{31D45EC1-4C6A-4C4C-A230-3BDF24B584F8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877403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0F1970C5-BA61-2A7D-C13E-A668E83AFA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600200"/>
            <a:ext cx="7772400" cy="4800600"/>
          </a:xfrm>
        </p:spPr>
        <p:txBody>
          <a:bodyPr/>
          <a:lstStyle/>
          <a:p>
            <a:r>
              <a:rPr lang="en-US" dirty="0"/>
              <a:t>Examples: restaurants, shops (mid size), </a:t>
            </a:r>
          </a:p>
          <a:p>
            <a:r>
              <a:rPr lang="en-US" dirty="0"/>
              <a:t>Single entry/exit point but when does user connect? </a:t>
            </a:r>
          </a:p>
          <a:p>
            <a:pPr lvl="1"/>
            <a:r>
              <a:rPr lang="en-US" dirty="0"/>
              <a:t>Returning user connects automatically when in range</a:t>
            </a:r>
          </a:p>
          <a:p>
            <a:pPr lvl="1"/>
            <a:r>
              <a:rPr lang="en-US" dirty="0"/>
              <a:t>New user has to physically connect and be seen</a:t>
            </a:r>
          </a:p>
          <a:p>
            <a:pPr lvl="1"/>
            <a:r>
              <a:rPr lang="en-US" dirty="0"/>
              <a:t>How many customers use 5G anyway?</a:t>
            </a:r>
          </a:p>
          <a:p>
            <a:r>
              <a:rPr lang="en-US" dirty="0"/>
              <a:t>Traffic is sporadic, not easy to monitor</a:t>
            </a:r>
          </a:p>
          <a:p>
            <a:r>
              <a:rPr lang="en-US" dirty="0"/>
              <a:t>User can be observed, limited area.</a:t>
            </a:r>
          </a:p>
          <a:p>
            <a:pPr lvl="1"/>
            <a:r>
              <a:rPr lang="en-US" dirty="0"/>
              <a:t>How important is Wi-Fi privacy when user(s) can be seen? 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FA – Is this a targeted network?  Very doubtful if Wi-Fi privacy is important c.f. observable privacy. 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BD6B08E7-2BB1-C4C2-2B63-29CE8968FA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Medium size networks - C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73A8E7F-7F3D-FCD7-B6FB-BAE184906F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September 2025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FF7B3C2-ACFC-4B9F-CDA3-F3478468C6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Graham Smith, SRT Bluehalo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D4C01A0-A8F6-F628-BD86-AB3C435043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Slide </a:t>
            </a:r>
            <a:fld id="{31D45EC1-4C6A-4C4C-A230-3BDF24B584F8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913049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FF5E9F53-8828-777D-14A5-353153907E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676400"/>
            <a:ext cx="7772400" cy="4648200"/>
          </a:xfrm>
        </p:spPr>
        <p:txBody>
          <a:bodyPr/>
          <a:lstStyle/>
          <a:p>
            <a:r>
              <a:rPr lang="en-US" sz="2000" dirty="0"/>
              <a:t>Examples: bars, night clubs</a:t>
            </a:r>
          </a:p>
          <a:p>
            <a:r>
              <a:rPr lang="en-US" sz="2000" dirty="0"/>
              <a:t>Easier to see customers as they go in and come out.  </a:t>
            </a:r>
          </a:p>
          <a:p>
            <a:pPr lvl="1"/>
            <a:r>
              <a:rPr lang="en-US" sz="1800" dirty="0"/>
              <a:t>Difficult to match to Wi-Fi device as when devices connect is variable.</a:t>
            </a:r>
          </a:p>
          <a:p>
            <a:r>
              <a:rPr lang="en-US" sz="2000" dirty="0"/>
              <a:t>If privacy is concern, it won’t be the Wi-Fi.</a:t>
            </a:r>
          </a:p>
          <a:p>
            <a:pPr lvl="1"/>
            <a:r>
              <a:rPr lang="en-US" sz="1800" dirty="0"/>
              <a:t>If a celebrity, then not being seen entering/leaving is the only problem (unless they want to be seen!)</a:t>
            </a:r>
          </a:p>
          <a:p>
            <a:r>
              <a:rPr lang="en-US" sz="2000" dirty="0"/>
              <a:t>Traffic very bursty per device, </a:t>
            </a:r>
          </a:p>
          <a:p>
            <a:pPr lvl="1"/>
            <a:r>
              <a:rPr lang="en-US" sz="1800" dirty="0"/>
              <a:t>long periods no activity – have they left or just drinking or dancing?</a:t>
            </a:r>
          </a:p>
          <a:p>
            <a:pPr lvl="1"/>
            <a:endParaRPr lang="en-US" sz="1800" dirty="0"/>
          </a:p>
          <a:p>
            <a:pPr marL="0" indent="0">
              <a:buNone/>
            </a:pPr>
            <a:r>
              <a:rPr lang="en-US" sz="2000" dirty="0"/>
              <a:t>FA – Is this a targeted network? Is this the market?</a:t>
            </a:r>
          </a:p>
          <a:p>
            <a:pPr lvl="1"/>
            <a:r>
              <a:rPr lang="en-US" sz="1800" dirty="0"/>
              <a:t>Possibly best case (only case) for FA but relying on Wi-Fi to follow someone is a bit of a stretch.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C45DD049-FA07-85B3-875B-CB774AB5A3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685800"/>
            <a:ext cx="7772400" cy="839787"/>
          </a:xfrm>
        </p:spPr>
        <p:txBody>
          <a:bodyPr/>
          <a:lstStyle/>
          <a:p>
            <a:r>
              <a:rPr lang="en-US" dirty="0"/>
              <a:t>Medium size networks - D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0276BF8-776F-12DD-E4B4-23DFD96733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September 2025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4C87C3-F64C-44E6-BAEB-E8805EA187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Graham Smith, SRT Bluehalo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DF67DCF-48D0-B47D-DF98-D7078D5057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Slide </a:t>
            </a:r>
            <a:fld id="{31D45EC1-4C6A-4C4C-A230-3BDF24B584F8}" type="slidenum">
              <a:rPr lang="en-US" smtClean="0"/>
              <a:pPr>
                <a:defRPr/>
              </a:pPr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281026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9D0D9721-8E2D-272B-554A-C656DBBFCA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Examples:  Home, small shop, doctor’s office, bus, train</a:t>
            </a:r>
          </a:p>
          <a:p>
            <a:pPr lvl="1"/>
            <a:r>
              <a:rPr lang="en-US" dirty="0"/>
              <a:t>Easy to watch, not real need to rely on Wi-Fi.</a:t>
            </a:r>
          </a:p>
          <a:p>
            <a:pPr lvl="1"/>
            <a:r>
              <a:rPr lang="en-US" dirty="0"/>
              <a:t>Before random MAC these networks best for finding out the MAC address.</a:t>
            </a:r>
          </a:p>
          <a:p>
            <a:endParaRPr lang="en-US" dirty="0"/>
          </a:p>
          <a:p>
            <a:r>
              <a:rPr lang="en-US" dirty="0"/>
              <a:t>Obviously, FA is of no real use in these examples</a:t>
            </a:r>
          </a:p>
          <a:p>
            <a:pPr lvl="1"/>
            <a:r>
              <a:rPr lang="en-US" dirty="0"/>
              <a:t>Relying on Wi-Fi monitoring is a big stretch</a:t>
            </a:r>
          </a:p>
          <a:p>
            <a:pPr lvl="1"/>
            <a:r>
              <a:rPr lang="en-US" dirty="0"/>
              <a:t>Maybe train is different, but not sure I would monitor Wi-Fi to check when person gets off</a:t>
            </a:r>
          </a:p>
          <a:p>
            <a:pPr lvl="1"/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C6FB5F97-CE50-A724-BE9E-F0D354107E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Small networks - 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2E47092-CD63-B200-C2CA-6B7ABDD90D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September 2025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722B05-4BA3-8F2E-044E-641734227D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Graham Smith, SRT Bluehalo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685CD2-3ADF-814F-CC62-311B3B9124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Slide </a:t>
            </a:r>
            <a:fld id="{31D45EC1-4C6A-4C4C-A230-3BDF24B584F8}" type="slidenum">
              <a:rPr lang="en-US" smtClean="0"/>
              <a:pPr>
                <a:defRPr/>
              </a:pPr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507396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4E2E304E-0CEA-EB1D-FF74-7CC6F00447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523999"/>
            <a:ext cx="7772400" cy="4951413"/>
          </a:xfrm>
        </p:spPr>
        <p:txBody>
          <a:bodyPr/>
          <a:lstStyle/>
          <a:p>
            <a:r>
              <a:rPr lang="en-US" sz="2000" dirty="0"/>
              <a:t>Large networks best for FA but most difficult to monitor </a:t>
            </a:r>
          </a:p>
          <a:p>
            <a:pPr lvl="1" indent="-342900"/>
            <a:r>
              <a:rPr lang="en-US" sz="1800" dirty="0"/>
              <a:t>Large coverage, ESS, multiple entries, etc.</a:t>
            </a:r>
          </a:p>
          <a:p>
            <a:r>
              <a:rPr lang="en-US" sz="2000" dirty="0"/>
              <a:t>Smaller the network the more practical to match user to device, but the more obvious who is present</a:t>
            </a:r>
          </a:p>
          <a:p>
            <a:pPr lvl="1"/>
            <a:r>
              <a:rPr lang="en-US" sz="1800" dirty="0"/>
              <a:t>No real need to use Wi-Fi for presence.</a:t>
            </a:r>
          </a:p>
          <a:p>
            <a:pPr lvl="1"/>
            <a:r>
              <a:rPr lang="en-US" sz="1800" dirty="0"/>
              <a:t>FA not really needed</a:t>
            </a:r>
          </a:p>
          <a:p>
            <a:r>
              <a:rPr lang="en-US" sz="2000" dirty="0"/>
              <a:t>Traffic models</a:t>
            </a:r>
          </a:p>
          <a:p>
            <a:pPr lvl="1"/>
            <a:r>
              <a:rPr lang="en-US" sz="1800" dirty="0"/>
              <a:t>FA seems to assume that all STAs are transmitting all the time (i.e., easy to see one MAC disappear and another appear)</a:t>
            </a:r>
          </a:p>
          <a:p>
            <a:pPr lvl="1"/>
            <a:r>
              <a:rPr lang="en-US" sz="1800" dirty="0"/>
              <a:t>This is not the general case – maybe bus or train, but is FA useful there?</a:t>
            </a:r>
          </a:p>
          <a:p>
            <a:pPr marL="0" indent="0">
              <a:buNone/>
            </a:pPr>
            <a:r>
              <a:rPr lang="en-US" sz="2000" dirty="0"/>
              <a:t>Difficult (for me) to point at ideal case where FA is going to be really useful.  </a:t>
            </a:r>
          </a:p>
          <a:p>
            <a:pPr marL="0" indent="0">
              <a:buNone/>
            </a:pPr>
            <a:r>
              <a:rPr lang="en-US" sz="2000" dirty="0"/>
              <a:t>TG needs to identify target case(s) so as to get FA right, i.e., not too complex, not too easy, but just right.</a:t>
            </a:r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4A46D056-B032-26FF-EC08-DB88FB691E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685800"/>
            <a:ext cx="7772400" cy="609600"/>
          </a:xfrm>
        </p:spPr>
        <p:txBody>
          <a:bodyPr/>
          <a:lstStyle/>
          <a:p>
            <a:r>
              <a:rPr lang="en-US" dirty="0"/>
              <a:t>Networks/FA Summary 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7A39C5-93F6-29AC-C059-3738D54E96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September 2025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4B548D5-2051-05AE-AECD-8D81011D4F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Graham Smith, SRT Bluehalo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DAB2FC-2BB5-F477-1537-EE983B0E36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Slide </a:t>
            </a:r>
            <a:fld id="{31D45EC1-4C6A-4C4C-A230-3BDF24B584F8}" type="slidenum">
              <a:rPr lang="en-US" smtClean="0"/>
              <a:pPr>
                <a:defRPr/>
              </a:pPr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828191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FA5E47E9-BF5D-9405-7233-9FF689B08D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How much of a problem is this in reality?</a:t>
            </a:r>
          </a:p>
          <a:p>
            <a:r>
              <a:rPr lang="en-US" dirty="0"/>
              <a:t>Is the complexity of Frame Anonymization really worthwhile? </a:t>
            </a:r>
          </a:p>
          <a:p>
            <a:pPr lvl="1"/>
            <a:r>
              <a:rPr lang="en-US" dirty="0"/>
              <a:t>How much complexity is really required when already difficult enough to “follow” target.  </a:t>
            </a:r>
          </a:p>
          <a:p>
            <a:pPr lvl="1"/>
            <a:r>
              <a:rPr lang="en-US" dirty="0"/>
              <a:t>FA is complex, not easy for interoperability  </a:t>
            </a:r>
          </a:p>
          <a:p>
            <a:r>
              <a:rPr lang="en-US" dirty="0"/>
              <a:t>Could FA be simplified?  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65A600D4-416E-AD6B-BFD5-205E76A03A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Long Term Presence monitoring - Questions 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DEF2015-B630-15EC-3529-13A9312E80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September 2025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815B645-6683-B36F-0729-4C74951C83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Graham Smith, SRT Bluehalo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6A613CD-E48B-0ED9-74E9-490D797795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Slide </a:t>
            </a:r>
            <a:fld id="{31D45EC1-4C6A-4C4C-A230-3BDF24B584F8}" type="slidenum">
              <a:rPr lang="en-US" smtClean="0"/>
              <a:pPr>
                <a:defRPr/>
              </a:pPr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717044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21402948-E7A1-1056-03A2-63D9E5F7CB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Frame Anonymization 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3B30AF9-7B63-3487-AB3A-9E2B38DA84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September 2025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8D1C0E0-112C-149A-F1E6-C2C1A152B6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Graham Smith, SRT Bluehalo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A4E5DD-8CD1-5A03-5686-3E76279A60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Slide </a:t>
            </a:r>
            <a:fld id="{31D45EC1-4C6A-4C4C-A230-3BDF24B584F8}" type="slidenum">
              <a:rPr lang="en-US" smtClean="0"/>
              <a:pPr>
                <a:defRPr/>
              </a:pPr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892296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9678B695-6770-58CB-FC05-8FB8AD74B6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6170" y="1295399"/>
            <a:ext cx="7772400" cy="5180013"/>
          </a:xfrm>
        </p:spPr>
        <p:txBody>
          <a:bodyPr/>
          <a:lstStyle/>
          <a:p>
            <a:pPr marL="0" indent="0">
              <a:buNone/>
            </a:pPr>
            <a:r>
              <a:rPr lang="en-US" sz="1800" dirty="0"/>
              <a:t>OK, Let’s Assume User/MAC has been identified, and is being monitored and there are enough STAs </a:t>
            </a:r>
            <a:r>
              <a:rPr lang="en-US" sz="1800" i="1" dirty="0"/>
              <a:t>N </a:t>
            </a:r>
            <a:r>
              <a:rPr lang="en-US" sz="1800" dirty="0"/>
              <a:t>in an FA epoch:</a:t>
            </a:r>
          </a:p>
          <a:p>
            <a:r>
              <a:rPr lang="en-US" sz="1800" dirty="0"/>
              <a:t>After first epoch all </a:t>
            </a:r>
            <a:r>
              <a:rPr lang="en-US" sz="1800" i="1" dirty="0"/>
              <a:t>N</a:t>
            </a:r>
            <a:r>
              <a:rPr lang="en-US" sz="1800" dirty="0"/>
              <a:t> STAs change MAC address, </a:t>
            </a:r>
          </a:p>
          <a:p>
            <a:pPr marL="0" indent="0">
              <a:buNone/>
            </a:pPr>
            <a:r>
              <a:rPr lang="en-US" sz="1800" dirty="0"/>
              <a:t>RESULT</a:t>
            </a:r>
          </a:p>
          <a:p>
            <a:r>
              <a:rPr lang="en-US" sz="1800" dirty="0"/>
              <a:t>Observer could see </a:t>
            </a:r>
            <a:r>
              <a:rPr lang="en-US" sz="1800" i="1" dirty="0"/>
              <a:t>N</a:t>
            </a:r>
            <a:r>
              <a:rPr lang="en-US" sz="1800" dirty="0"/>
              <a:t> MACs go and </a:t>
            </a:r>
            <a:r>
              <a:rPr lang="en-US" sz="1800" i="1" dirty="0"/>
              <a:t>N</a:t>
            </a:r>
            <a:r>
              <a:rPr lang="en-US" sz="1800" dirty="0"/>
              <a:t> new MACs. </a:t>
            </a:r>
          </a:p>
          <a:p>
            <a:pPr lvl="1"/>
            <a:r>
              <a:rPr lang="en-US" sz="1400" dirty="0"/>
              <a:t>Now need to monitor </a:t>
            </a:r>
            <a:r>
              <a:rPr lang="en-US" sz="1400" i="1" dirty="0"/>
              <a:t>N</a:t>
            </a:r>
            <a:r>
              <a:rPr lang="en-US" sz="1400" dirty="0"/>
              <a:t>,</a:t>
            </a:r>
          </a:p>
          <a:p>
            <a:pPr lvl="1"/>
            <a:r>
              <a:rPr lang="en-US" sz="1400" dirty="0"/>
              <a:t>Next change, assuming still </a:t>
            </a:r>
            <a:r>
              <a:rPr lang="en-US" sz="1400" i="1" dirty="0"/>
              <a:t>N </a:t>
            </a:r>
            <a:r>
              <a:rPr lang="en-US" sz="1400" dirty="0"/>
              <a:t>STAs in epoch, </a:t>
            </a:r>
            <a:r>
              <a:rPr lang="en-US" sz="1400" u="sng" dirty="0"/>
              <a:t>still need to monitor </a:t>
            </a:r>
            <a:r>
              <a:rPr lang="en-US" sz="1400" i="1" u="sng" dirty="0"/>
              <a:t>N</a:t>
            </a:r>
          </a:p>
          <a:p>
            <a:pPr marL="0" indent="0">
              <a:buNone/>
            </a:pPr>
            <a:r>
              <a:rPr lang="en-US" sz="1800" dirty="0"/>
              <a:t>HENCE,</a:t>
            </a:r>
          </a:p>
          <a:p>
            <a:r>
              <a:rPr lang="en-US" sz="1800" dirty="0"/>
              <a:t>As long as a STA has gone through one change, not clear if further changes really improves privacy</a:t>
            </a:r>
          </a:p>
          <a:p>
            <a:pPr lvl="1"/>
            <a:r>
              <a:rPr lang="en-US" sz="1400" dirty="0"/>
              <a:t>Especially if large network where most join early and stay.</a:t>
            </a:r>
          </a:p>
          <a:p>
            <a:pPr marL="0" indent="0">
              <a:buNone/>
            </a:pPr>
            <a:r>
              <a:rPr lang="en-US" sz="1800" dirty="0"/>
              <a:t>SO</a:t>
            </a:r>
          </a:p>
          <a:p>
            <a:r>
              <a:rPr lang="en-US" sz="1800" dirty="0"/>
              <a:t>WHY do we need (short) repetitive epochs? </a:t>
            </a:r>
          </a:p>
          <a:p>
            <a:pPr lvl="1"/>
            <a:r>
              <a:rPr lang="en-US" sz="1600" dirty="0"/>
              <a:t>What is case for 1 second epochs, or even 1 second increments?</a:t>
            </a:r>
          </a:p>
          <a:p>
            <a:pPr lvl="1"/>
            <a:r>
              <a:rPr lang="en-US" sz="1600" dirty="0"/>
              <a:t>Creates problems with sleeping STAs, and transition period becomes complex.</a:t>
            </a:r>
          </a:p>
          <a:p>
            <a:pPr marL="57150" indent="0">
              <a:buNone/>
            </a:pPr>
            <a:r>
              <a:rPr lang="en-US" sz="2000" b="0" i="1" dirty="0"/>
              <a:t>Aside: If STAs are joining and leaving regularly, then better, but then simple reassociation would then work</a:t>
            </a:r>
            <a:r>
              <a:rPr lang="en-US" sz="2000" dirty="0"/>
              <a:t>.</a:t>
            </a:r>
          </a:p>
          <a:p>
            <a:pPr lvl="1"/>
            <a:endParaRPr lang="en-US" sz="1800" dirty="0"/>
          </a:p>
          <a:p>
            <a:pPr lvl="1"/>
            <a:endParaRPr lang="en-US" dirty="0"/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AA348E59-981B-15FB-7C50-22815AE417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685800"/>
            <a:ext cx="7772400" cy="381000"/>
          </a:xfrm>
        </p:spPr>
        <p:txBody>
          <a:bodyPr/>
          <a:lstStyle/>
          <a:p>
            <a:r>
              <a:rPr lang="en-US" dirty="0"/>
              <a:t>FA considerations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F34788B-42EF-166A-B56E-4A68A3C267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September 2025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EB5C1A-B951-60FE-5B6A-C4C1D53B88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Graham Smith, SRT Bluehalo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CDD0379-4737-02A1-A456-F7F4556FE5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Slide </a:t>
            </a:r>
            <a:fld id="{31D45EC1-4C6A-4C4C-A230-3BDF24B584F8}" type="slidenum">
              <a:rPr lang="en-US" smtClean="0"/>
              <a:pPr>
                <a:defRPr/>
              </a:pPr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3473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EABDFD13-6C86-5B5F-CE70-C3F6B6705F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600200"/>
            <a:ext cx="7772400" cy="4495800"/>
          </a:xfrm>
        </p:spPr>
        <p:txBody>
          <a:bodyPr/>
          <a:lstStyle/>
          <a:p>
            <a:pPr marL="0" indent="0">
              <a:buNone/>
            </a:pPr>
            <a:r>
              <a:rPr lang="en-US" sz="2000" dirty="0"/>
              <a:t>Q	WHY do we need to vary the epoch boundaries</a:t>
            </a:r>
            <a:r>
              <a:rPr lang="en-US" dirty="0"/>
              <a:t>?</a:t>
            </a:r>
          </a:p>
          <a:p>
            <a:pPr marL="0" indent="0">
              <a:buNone/>
            </a:pPr>
            <a:r>
              <a:rPr lang="en-US" sz="2000" dirty="0"/>
              <a:t>A	“To make it difficult for the observer”</a:t>
            </a:r>
          </a:p>
          <a:p>
            <a:r>
              <a:rPr lang="en-US" sz="2000" dirty="0"/>
              <a:t>BUT</a:t>
            </a:r>
          </a:p>
          <a:p>
            <a:pPr lvl="1"/>
            <a:r>
              <a:rPr lang="en-US" sz="1800" dirty="0"/>
              <a:t>Predicting epoch boundary does nothing. It’s the number of STAs in the epoch that matters</a:t>
            </a:r>
          </a:p>
          <a:p>
            <a:pPr lvl="1"/>
            <a:r>
              <a:rPr lang="en-US" sz="1800" dirty="0"/>
              <a:t>STAs have variable traffic, contention etc., they do not all use their new MACs at once, they are naturally spread out (beyond the epoch boundary)</a:t>
            </a:r>
          </a:p>
          <a:p>
            <a:r>
              <a:rPr lang="en-US" sz="2200" dirty="0"/>
              <a:t>Knowing when STAs change address does not help the observer.</a:t>
            </a:r>
            <a:endParaRPr lang="en-US" sz="1800" dirty="0"/>
          </a:p>
          <a:p>
            <a:pPr marL="57150" indent="0">
              <a:buNone/>
            </a:pPr>
            <a:r>
              <a:rPr lang="en-US" sz="2000" i="1" dirty="0"/>
              <a:t>Observer sees N MAC addresses disappear and N new ones.  Knowing when this might happen does not change much, if anything.</a:t>
            </a:r>
          </a:p>
          <a:p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8393E6C0-2961-9D6B-201C-39CBF48EA3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Epoch boundary variations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99E9187-434C-B1DA-B46C-A926B00646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September 2025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6BCA146-9D80-7545-7254-426F172CB2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Graham Smith, SRT Bluehalo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ABCC6E-6033-875D-DAE3-F1DCB316A2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Slide </a:t>
            </a:r>
            <a:fld id="{31D45EC1-4C6A-4C4C-A230-3BDF24B584F8}" type="slidenum">
              <a:rPr lang="en-US" smtClean="0"/>
              <a:pPr>
                <a:defRPr/>
              </a:pPr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874708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572BA999-C85E-6F0D-A8F4-9F8630A5E9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2133600"/>
            <a:ext cx="7772400" cy="4341813"/>
          </a:xfrm>
        </p:spPr>
        <p:txBody>
          <a:bodyPr/>
          <a:lstStyle/>
          <a:p>
            <a:r>
              <a:rPr lang="en-US" dirty="0" err="1"/>
              <a:t>TGbh</a:t>
            </a:r>
            <a:r>
              <a:rPr lang="en-US" dirty="0"/>
              <a:t> bent over backwards to avoid solutions requiring processing, i.e., hashes and keys</a:t>
            </a:r>
          </a:p>
          <a:p>
            <a:pPr lvl="1"/>
            <a:r>
              <a:rPr lang="en-US" dirty="0"/>
              <a:t>An early comparison of candidate schemes was to compare processing need/complexity.</a:t>
            </a:r>
          </a:p>
          <a:p>
            <a:endParaRPr lang="en-US" dirty="0"/>
          </a:p>
          <a:p>
            <a:r>
              <a:rPr lang="en-US" dirty="0"/>
              <a:t>Compare Device ID and IRM to </a:t>
            </a:r>
          </a:p>
          <a:p>
            <a:pPr marL="0" indent="0">
              <a:buNone/>
            </a:pPr>
            <a:r>
              <a:rPr lang="en-US" dirty="0"/>
              <a:t>			Frame Anonymization: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90A462B0-BDC2-51E7-2483-7789CAE348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685800"/>
            <a:ext cx="7772400" cy="1066800"/>
          </a:xfrm>
        </p:spPr>
        <p:txBody>
          <a:bodyPr/>
          <a:lstStyle/>
          <a:p>
            <a:r>
              <a:rPr lang="en-US" dirty="0"/>
              <a:t>Processing Complexity, c.f. </a:t>
            </a:r>
            <a:r>
              <a:rPr lang="en-US" dirty="0" err="1"/>
              <a:t>TGbh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8BD47C6-30EF-94EF-0601-A171C11D5B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September 2025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CA6BF77-BB1A-8C9F-A215-1D8F7084CE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Graham Smith, SRT Bluehalo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6B7219-5761-D1BD-70A4-E66318E946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Slide </a:t>
            </a:r>
            <a:fld id="{31D45EC1-4C6A-4C4C-A230-3BDF24B584F8}" type="slidenum">
              <a:rPr lang="en-US" smtClean="0"/>
              <a:pPr>
                <a:defRPr/>
              </a:pPr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35104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BF7461D0-9FA3-728C-62CB-1C2D0C1058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I have put in several CIDs concerning FA and its complexity.  I feel that I need to explain why.  </a:t>
            </a:r>
          </a:p>
          <a:p>
            <a:pPr marL="0" indent="0">
              <a:buNone/>
            </a:pPr>
            <a:r>
              <a:rPr lang="en-US" dirty="0"/>
              <a:t>I simply want to make sure that the TG has really thought about this and is happy in what it is proposing.</a:t>
            </a:r>
          </a:p>
          <a:p>
            <a:pPr marL="457200" indent="-457200">
              <a:buFont typeface="+mj-lt"/>
              <a:buAutoNum type="arabicPeriod"/>
            </a:pPr>
            <a:endParaRPr lang="en-US" dirty="0"/>
          </a:p>
          <a:p>
            <a:pPr marL="0" indent="0">
              <a:buNone/>
            </a:pPr>
            <a:r>
              <a:rPr lang="en-US" dirty="0"/>
              <a:t>Presentation: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Look at long term presence privacy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Look at Frame Anonymization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Look at alternatives</a:t>
            </a:r>
          </a:p>
          <a:p>
            <a:pPr marL="457200" indent="-457200">
              <a:buFont typeface="+mj-lt"/>
              <a:buAutoNum type="arabicPeriod"/>
            </a:pPr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19528781-8118-C96C-1182-3A2DDECD4B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this Presentation?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0C2C44B-582C-8CA6-C2D9-0B01C3BB80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September 2025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8271E61-A9E5-2CA3-2A88-4A6815A206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Graham Smith, SRT Bluehalo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D8D3BF8-2E38-109F-4184-B399C4C035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Slide </a:t>
            </a:r>
            <a:fld id="{31D45EC1-4C6A-4C4C-A230-3BDF24B584F8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44897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F89A9BBA-4753-6B88-ED95-9F046B5044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Device ID and IRM processing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4E88A3E-7376-AA8C-6678-325F388DD2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September 2025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B8896A2-4C65-5A60-D8FE-DC5B1BF27D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Graham Smith, SRT Bluehalo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51587C-22E0-60A0-AB68-16FFAA12B4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Slide </a:t>
            </a:r>
            <a:fld id="{31D45EC1-4C6A-4C4C-A230-3BDF24B584F8}" type="slidenum">
              <a:rPr lang="en-US" smtClean="0"/>
              <a:pPr>
                <a:defRPr/>
              </a:pPr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876532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D71C159A-22BC-E2F6-A9F8-06414E5402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295399"/>
            <a:ext cx="7772400" cy="5180013"/>
          </a:xfrm>
        </p:spPr>
        <p:txBody>
          <a:bodyPr/>
          <a:lstStyle/>
          <a:p>
            <a:pPr marL="0" indent="0">
              <a:buNone/>
            </a:pPr>
            <a:r>
              <a:rPr lang="en-US" sz="1600" b="0" dirty="0"/>
              <a:t>EDP_BPE_FA_block = KDF-</a:t>
            </a:r>
            <a:r>
              <a:rPr lang="en-US" sz="1600" b="0" i="1" dirty="0"/>
              <a:t>Hash</a:t>
            </a:r>
            <a:r>
              <a:rPr lang="en-US" sz="1600" b="0" dirty="0"/>
              <a:t>-</a:t>
            </a:r>
            <a:r>
              <a:rPr lang="en-US" sz="1600" b="0" i="1" dirty="0"/>
              <a:t>Length </a:t>
            </a:r>
            <a:r>
              <a:rPr lang="en-US" sz="1600" b="0" dirty="0"/>
              <a:t>(PGTK, "EDP BPE frame anonymization", n)</a:t>
            </a:r>
          </a:p>
          <a:p>
            <a:pPr marL="0" indent="0">
              <a:buNone/>
            </a:pPr>
            <a:r>
              <a:rPr lang="en-US" sz="1600" b="0" dirty="0"/>
              <a:t>	</a:t>
            </a:r>
            <a:r>
              <a:rPr lang="en-US" sz="1600" b="0" dirty="0" err="1"/>
              <a:t>EDP_AP_addresses</a:t>
            </a:r>
            <a:r>
              <a:rPr lang="en-US" sz="1600" b="0" dirty="0"/>
              <a:t>, Link ID 0, to 14</a:t>
            </a:r>
            <a:endParaRPr lang="en-US" sz="1200" b="0" dirty="0"/>
          </a:p>
          <a:p>
            <a:pPr marL="0" indent="0">
              <a:buNone/>
            </a:pPr>
            <a:r>
              <a:rPr lang="en-US" sz="1800" b="0" dirty="0"/>
              <a:t>EpochTSFStartTime(</a:t>
            </a:r>
            <a:r>
              <a:rPr lang="en-US" sz="1800" b="0" i="1" dirty="0"/>
              <a:t>n</a:t>
            </a:r>
            <a:r>
              <a:rPr lang="en-US" sz="1800" b="0" dirty="0"/>
              <a:t>) = PlannedTSFStartTime(</a:t>
            </a:r>
            <a:r>
              <a:rPr lang="en-US" sz="1800" b="0" i="1" dirty="0"/>
              <a:t>n</a:t>
            </a:r>
            <a:r>
              <a:rPr lang="en-US" sz="1800" b="0" dirty="0"/>
              <a:t>) for the link + </a:t>
            </a:r>
            <a:r>
              <a:rPr lang="el-GR" sz="1800" b="0" dirty="0"/>
              <a:t>Δ</a:t>
            </a:r>
            <a:r>
              <a:rPr lang="en-US" sz="1800" b="0" dirty="0"/>
              <a:t>IT</a:t>
            </a:r>
          </a:p>
          <a:p>
            <a:pPr marL="0" indent="0">
              <a:buNone/>
            </a:pPr>
            <a:r>
              <a:rPr lang="en-US" sz="1800" b="0" dirty="0"/>
              <a:t>with</a:t>
            </a:r>
          </a:p>
          <a:p>
            <a:pPr marL="0" indent="0">
              <a:buNone/>
            </a:pPr>
            <a:r>
              <a:rPr lang="en-US" sz="1800" b="0" dirty="0"/>
              <a:t>PlannedTSFStartTime(</a:t>
            </a:r>
            <a:r>
              <a:rPr lang="en-US" sz="1800" b="0" i="1" dirty="0"/>
              <a:t>n</a:t>
            </a:r>
            <a:r>
              <a:rPr lang="en-US" sz="1800" b="0" dirty="0"/>
              <a:t>) = FirstPlannedEpochTSFStartTime + (</a:t>
            </a:r>
            <a:r>
              <a:rPr lang="en-US" sz="1800" b="0" i="1" dirty="0"/>
              <a:t>n </a:t>
            </a:r>
            <a:r>
              <a:rPr lang="en-US" sz="1800" b="0" dirty="0"/>
              <a:t>– EpochNumberOffset) × EpochInterval</a:t>
            </a:r>
          </a:p>
          <a:p>
            <a:pPr marL="0" indent="0">
              <a:buNone/>
            </a:pPr>
            <a:r>
              <a:rPr lang="el-GR" sz="1800" b="0" dirty="0"/>
              <a:t>Δ</a:t>
            </a:r>
            <a:r>
              <a:rPr lang="en-US" sz="1800" b="0" dirty="0"/>
              <a:t>IT = int (KDF-</a:t>
            </a:r>
            <a:r>
              <a:rPr lang="en-US" sz="1800" b="0" i="1" dirty="0"/>
              <a:t>Hash</a:t>
            </a:r>
            <a:r>
              <a:rPr lang="en-US" sz="1800" b="0" dirty="0"/>
              <a:t>-</a:t>
            </a:r>
            <a:r>
              <a:rPr lang="en-US" sz="1800" b="0" i="1" dirty="0"/>
              <a:t>Length</a:t>
            </a:r>
            <a:r>
              <a:rPr lang="en-US" sz="1800" b="0" dirty="0"/>
              <a:t>(PGTK, "ERCM", </a:t>
            </a:r>
            <a:r>
              <a:rPr lang="en-US" sz="1800" b="0" i="1" dirty="0"/>
              <a:t>n</a:t>
            </a:r>
            <a:r>
              <a:rPr lang="en-US" sz="1800" b="0" dirty="0"/>
              <a:t>)) mod TimeRange</a:t>
            </a:r>
          </a:p>
          <a:p>
            <a:pPr marL="0" indent="0">
              <a:buNone/>
            </a:pPr>
            <a:endParaRPr lang="en-US" sz="1800" b="0" dirty="0"/>
          </a:p>
          <a:p>
            <a:pPr marL="0" indent="0">
              <a:buNone/>
            </a:pPr>
            <a:r>
              <a:rPr lang="en-US" sz="1800" b="0" dirty="0"/>
              <a:t>EDP FA block =</a:t>
            </a:r>
            <a:r>
              <a:rPr lang="en-US" sz="1800" b="0" i="1" dirty="0"/>
              <a:t>KDF</a:t>
            </a:r>
            <a:r>
              <a:rPr lang="en-US" sz="1800" b="0" dirty="0"/>
              <a:t>-</a:t>
            </a:r>
            <a:r>
              <a:rPr lang="en-US" sz="1800" b="0" i="1" dirty="0"/>
              <a:t>Hash</a:t>
            </a:r>
            <a:r>
              <a:rPr lang="en-US" sz="1800" b="0" dirty="0"/>
              <a:t>-</a:t>
            </a:r>
            <a:r>
              <a:rPr lang="en-US" sz="1800" b="0" i="1" dirty="0"/>
              <a:t>Length</a:t>
            </a:r>
            <a:r>
              <a:rPr lang="en-US" sz="1800" b="0" dirty="0"/>
              <a:t>( KDK, "EDP CPE frame anonymization", n)</a:t>
            </a:r>
          </a:p>
          <a:p>
            <a:pPr marL="0" indent="0">
              <a:buNone/>
            </a:pPr>
            <a:r>
              <a:rPr lang="en-US" sz="1800" b="0" dirty="0"/>
              <a:t>EDP_BPE_FA_block = KDF-</a:t>
            </a:r>
            <a:r>
              <a:rPr lang="en-US" sz="1800" b="0" i="1" dirty="0"/>
              <a:t>Hash</a:t>
            </a:r>
            <a:r>
              <a:rPr lang="en-US" sz="1800" b="0" dirty="0"/>
              <a:t>-</a:t>
            </a:r>
            <a:r>
              <a:rPr lang="en-US" sz="1800" b="0" i="1" dirty="0"/>
              <a:t>Length </a:t>
            </a:r>
            <a:r>
              <a:rPr lang="en-US" sz="1800" b="0" dirty="0"/>
              <a:t>(PGTK, "EDP BPE frame anonymization", n),</a:t>
            </a:r>
          </a:p>
          <a:p>
            <a:pPr marL="0" indent="0">
              <a:buNone/>
            </a:pPr>
            <a:r>
              <a:rPr lang="da-DK" sz="1600" b="0" dirty="0"/>
              <a:t>OSN = (SN + EDP_SN_offset) mod 2</a:t>
            </a:r>
            <a:r>
              <a:rPr lang="da-DK" sz="1600" b="0" baseline="30000" dirty="0"/>
              <a:t>12</a:t>
            </a:r>
            <a:r>
              <a:rPr lang="da-DK" sz="1600" b="0" dirty="0"/>
              <a:t>,</a:t>
            </a:r>
          </a:p>
          <a:p>
            <a:pPr marL="0" indent="0">
              <a:buNone/>
            </a:pPr>
            <a:r>
              <a:rPr lang="da-DK" sz="1600" b="0" dirty="0"/>
              <a:t>OPN = (PN + EDP_PN_offset) mod 2</a:t>
            </a:r>
            <a:r>
              <a:rPr lang="da-DK" sz="1600" b="0" baseline="30000" dirty="0"/>
              <a:t>48</a:t>
            </a:r>
          </a:p>
          <a:p>
            <a:pPr marL="0" indent="0">
              <a:buNone/>
            </a:pPr>
            <a:r>
              <a:rPr lang="en-US" sz="1600" b="0" dirty="0"/>
              <a:t>OGroupAddress = (group address + EDP_Group_Anonymization_Offset) mod 2</a:t>
            </a:r>
            <a:r>
              <a:rPr lang="en-US" sz="1600" b="0" baseline="30000" dirty="0"/>
              <a:t>46</a:t>
            </a:r>
            <a:endParaRPr lang="en-US" sz="1200" b="0" baseline="30000" dirty="0"/>
          </a:p>
          <a:p>
            <a:pPr marL="0" indent="0">
              <a:buNone/>
            </a:pPr>
            <a:r>
              <a:rPr lang="da-DK" sz="1600" b="0" dirty="0"/>
              <a:t>OTSF = (Timestamp + EDP_Timestamp_offset) mod 2</a:t>
            </a:r>
            <a:r>
              <a:rPr lang="da-DK" sz="1600" b="0" baseline="30000" dirty="0"/>
              <a:t>64</a:t>
            </a:r>
          </a:p>
          <a:p>
            <a:pPr marL="0" indent="0">
              <a:buNone/>
            </a:pPr>
            <a:endParaRPr lang="da-DK" sz="1600" b="0" baseline="30000" dirty="0"/>
          </a:p>
          <a:p>
            <a:pPr marL="0" indent="0">
              <a:buNone/>
            </a:pPr>
            <a:r>
              <a:rPr lang="da-DK" sz="1600" dirty="0"/>
              <a:t>NOTE: For AP and STA, encoding and decoding. Not showing ”de-anonymization”</a:t>
            </a:r>
            <a:endParaRPr lang="en-US" sz="1050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CA080F12-346D-6CF6-08F9-59272C2494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685800"/>
            <a:ext cx="7772400" cy="457200"/>
          </a:xfrm>
        </p:spPr>
        <p:txBody>
          <a:bodyPr/>
          <a:lstStyle/>
          <a:p>
            <a:r>
              <a:rPr lang="en-US" dirty="0"/>
              <a:t>FA Processing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03845BA-E6B0-A8C1-7AB8-02D62D3B8B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September 2025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D248307-6431-241E-58B2-7346871992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Graham Smith, SRT Bluehalo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A0D4E3-B337-DCBC-8C4E-9BFE965E9C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Slide </a:t>
            </a:r>
            <a:fld id="{31D45EC1-4C6A-4C4C-A230-3BDF24B584F8}" type="slidenum">
              <a:rPr lang="en-US" smtClean="0"/>
              <a:pPr>
                <a:defRPr/>
              </a:pPr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322455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59B8B0D3-737F-023D-07C7-CC82A4D2B1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523999"/>
            <a:ext cx="7772400" cy="4951413"/>
          </a:xfrm>
        </p:spPr>
        <p:txBody>
          <a:bodyPr/>
          <a:lstStyle/>
          <a:p>
            <a:r>
              <a:rPr lang="en-US" sz="2000" dirty="0"/>
              <a:t>Why not initialize PNs and SNs rather than offset?</a:t>
            </a:r>
          </a:p>
          <a:p>
            <a:pPr lvl="1"/>
            <a:r>
              <a:rPr lang="en-US" sz="1800" dirty="0"/>
              <a:t>How much traffic is buffered over from one epoch to next? </a:t>
            </a:r>
          </a:p>
          <a:p>
            <a:pPr lvl="1"/>
            <a:r>
              <a:rPr lang="en-US" sz="1800" dirty="0"/>
              <a:t>Increase transition time if really worried. </a:t>
            </a:r>
          </a:p>
          <a:p>
            <a:r>
              <a:rPr lang="en-US" sz="2000" dirty="0"/>
              <a:t>Why have multiple epochs?</a:t>
            </a:r>
          </a:p>
          <a:p>
            <a:pPr lvl="1"/>
            <a:r>
              <a:rPr lang="en-US" sz="1800" dirty="0"/>
              <a:t>Need a minimum number of STAs in an epoch to be effective</a:t>
            </a:r>
          </a:p>
          <a:p>
            <a:pPr lvl="1"/>
            <a:r>
              <a:rPr lang="en-US" sz="1800" dirty="0"/>
              <a:t>IF problem when too many STAs in an epoch (is there one?) then Epochs should be added as number of STAs increases.</a:t>
            </a:r>
          </a:p>
          <a:p>
            <a:pPr lvl="1"/>
            <a:r>
              <a:rPr lang="en-US" sz="1800" dirty="0"/>
              <a:t>Why have all this selection overhead?  </a:t>
            </a:r>
          </a:p>
          <a:p>
            <a:r>
              <a:rPr lang="en-US" sz="2000" dirty="0"/>
              <a:t>Why have short 1 second epochs periods?</a:t>
            </a:r>
          </a:p>
          <a:p>
            <a:pPr lvl="1"/>
            <a:r>
              <a:rPr lang="en-US" sz="1800" dirty="0"/>
              <a:t>Only one epoch is enough to hide a STA.  Doing it repeatedly does not improve the privacy (if enough STAs in the epoch).  </a:t>
            </a:r>
          </a:p>
          <a:p>
            <a:pPr lvl="1"/>
            <a:r>
              <a:rPr lang="en-US" sz="1800" dirty="0"/>
              <a:t>Multiple epochs is only effective if change in number of STAs in epoch.  Longer period is fine.  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98F161D4-382F-88B0-E9D5-1D5E17253F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Could FA be simplified?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06AF26A-005F-0D10-D253-D2E98B4CBA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September 2025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940C058-D0DE-27A3-6816-5C32719F76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Graham Smith, SRT Bluehalo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20E8FB-805C-61E1-0BA4-942475D137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Slide </a:t>
            </a:r>
            <a:fld id="{31D45EC1-4C6A-4C4C-A230-3BDF24B584F8}" type="slidenum">
              <a:rPr lang="en-US" smtClean="0"/>
              <a:pPr>
                <a:defRPr/>
              </a:pPr>
              <a:t>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890415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BBF71B13-C63A-7FB5-A756-595F9ECBB5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295399"/>
            <a:ext cx="7772400" cy="5180013"/>
          </a:xfrm>
        </p:spPr>
        <p:txBody>
          <a:bodyPr/>
          <a:lstStyle/>
          <a:p>
            <a:r>
              <a:rPr lang="en-US" sz="2000" dirty="0"/>
              <a:t>(protected) Reassociation:</a:t>
            </a:r>
          </a:p>
          <a:p>
            <a:pPr lvl="1"/>
            <a:r>
              <a:rPr lang="en-US" sz="1600" dirty="0"/>
              <a:t>Resets SN, PN </a:t>
            </a:r>
          </a:p>
          <a:p>
            <a:pPr lvl="1"/>
            <a:r>
              <a:rPr lang="en-US" sz="1600" dirty="0"/>
              <a:t>Assigns new AID</a:t>
            </a:r>
          </a:p>
          <a:p>
            <a:pPr lvl="1"/>
            <a:r>
              <a:rPr lang="en-US" sz="1600" dirty="0"/>
              <a:t>Authentication state is preserved, no 4 w HS required</a:t>
            </a:r>
          </a:p>
          <a:p>
            <a:pPr lvl="1"/>
            <a:r>
              <a:rPr lang="en-US" sz="1600" dirty="0"/>
              <a:t>DS MAC retained so consistent on the DS</a:t>
            </a:r>
          </a:p>
          <a:p>
            <a:pPr marL="0" indent="0">
              <a:buNone/>
            </a:pPr>
            <a:r>
              <a:rPr lang="en-US" sz="1600" dirty="0"/>
              <a:t>BUT</a:t>
            </a:r>
          </a:p>
          <a:p>
            <a:pPr lvl="1"/>
            <a:r>
              <a:rPr lang="en-US" sz="1600" dirty="0"/>
              <a:t>BA agreement and TWT settings are torn down</a:t>
            </a:r>
          </a:p>
          <a:p>
            <a:r>
              <a:rPr lang="en-US" sz="2000" dirty="0"/>
              <a:t>At present no difference in reassociation to same or new AP </a:t>
            </a:r>
          </a:p>
          <a:p>
            <a:pPr lvl="1"/>
            <a:r>
              <a:rPr lang="en-US" sz="1600" dirty="0"/>
              <a:t>NB. when roaming, old AP forwards unsent packets and disassociates STA (i.e., it knows the STA).  </a:t>
            </a:r>
          </a:p>
          <a:p>
            <a:pPr lvl="1"/>
            <a:r>
              <a:rPr lang="en-US" sz="1600" dirty="0"/>
              <a:t>Could add indication of a simple reassociation for privacy (instruction to maintain PS, BA,  TWT settings) ?</a:t>
            </a:r>
            <a:endParaRPr lang="en-US" sz="1200" dirty="0"/>
          </a:p>
          <a:p>
            <a:r>
              <a:rPr lang="en-US" sz="2000" dirty="0"/>
              <a:t>Is in control of the mobile</a:t>
            </a:r>
          </a:p>
          <a:p>
            <a:pPr lvl="1"/>
            <a:r>
              <a:rPr lang="en-US" sz="1600" dirty="0"/>
              <a:t>Choose time to do it, i.e., when not busy </a:t>
            </a:r>
          </a:p>
          <a:p>
            <a:pPr lvl="1"/>
            <a:r>
              <a:rPr lang="en-US" sz="1600" dirty="0"/>
              <a:t>No processing overhead.</a:t>
            </a:r>
          </a:p>
          <a:p>
            <a:pPr lvl="1"/>
            <a:r>
              <a:rPr lang="en-US" sz="1600" dirty="0"/>
              <a:t>Works well for large networks (again what is target network?)</a:t>
            </a:r>
          </a:p>
          <a:p>
            <a:pPr lvl="1"/>
            <a:endParaRPr lang="en-US" sz="1600" dirty="0"/>
          </a:p>
          <a:p>
            <a:endParaRPr lang="en-US" sz="2000" dirty="0"/>
          </a:p>
          <a:p>
            <a:pPr marL="457200" lvl="1" indent="0">
              <a:buNone/>
            </a:pPr>
            <a:endParaRPr lang="en-US" dirty="0"/>
          </a:p>
          <a:p>
            <a:pPr lvl="2"/>
            <a:endParaRPr lang="en-US" dirty="0"/>
          </a:p>
          <a:p>
            <a:pPr marL="857250" lvl="2" indent="0">
              <a:buNone/>
            </a:pPr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4AC2427C-7BEA-1462-CC73-761E6D3C29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685800"/>
            <a:ext cx="7772400" cy="533400"/>
          </a:xfrm>
        </p:spPr>
        <p:txBody>
          <a:bodyPr/>
          <a:lstStyle/>
          <a:p>
            <a:r>
              <a:rPr lang="en-US" dirty="0"/>
              <a:t>Reassociate to same AP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E51486-B1F5-9A28-9063-0CB1566BD9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September 2025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23DA70-F7D0-421E-29CC-79DE0B3800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Graham Smith, SRT Bluehalo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89ECB30-9DED-CD92-C858-D1B1202929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Slide </a:t>
            </a:r>
            <a:fld id="{31D45EC1-4C6A-4C4C-A230-3BDF24B584F8}" type="slidenum">
              <a:rPr lang="en-US" smtClean="0"/>
              <a:pPr>
                <a:defRPr/>
              </a:pPr>
              <a:t>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681568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CC073E51-982E-91C7-1983-56E16418D9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371600"/>
            <a:ext cx="7772400" cy="4724400"/>
          </a:xfrm>
        </p:spPr>
        <p:txBody>
          <a:bodyPr/>
          <a:lstStyle/>
          <a:p>
            <a:r>
              <a:rPr lang="en-US" sz="2000" dirty="0"/>
              <a:t>Non-AP MLD MAC exposed in Authentication.</a:t>
            </a:r>
          </a:p>
          <a:p>
            <a:pPr lvl="1"/>
            <a:r>
              <a:rPr lang="en-US" sz="1800" dirty="0"/>
              <a:t>Encrypted in protected (re)association request </a:t>
            </a:r>
          </a:p>
          <a:p>
            <a:pPr marL="0" indent="0">
              <a:buNone/>
            </a:pPr>
            <a:r>
              <a:rPr lang="en-US" sz="2000" dirty="0"/>
              <a:t>DS MAC</a:t>
            </a:r>
          </a:p>
          <a:p>
            <a:r>
              <a:rPr lang="en-US" sz="2000" dirty="0"/>
              <a:t>DS MAC encrypted in protected (re)association request</a:t>
            </a:r>
          </a:p>
          <a:p>
            <a:r>
              <a:rPr lang="en-US" sz="2000" dirty="0"/>
              <a:t>DS MAC is used for the DS</a:t>
            </a:r>
          </a:p>
          <a:p>
            <a:r>
              <a:rPr lang="en-US" sz="2000" dirty="0"/>
              <a:t>When reassociating, non-AP MLD uses random STA MAC and random MLD MAC</a:t>
            </a:r>
          </a:p>
          <a:p>
            <a:endParaRPr lang="en-US" sz="2000" dirty="0"/>
          </a:p>
          <a:p>
            <a:pPr marL="0" indent="0">
              <a:buNone/>
            </a:pPr>
            <a:r>
              <a:rPr lang="en-US" sz="2000" dirty="0"/>
              <a:t>IRM</a:t>
            </a:r>
          </a:p>
          <a:p>
            <a:r>
              <a:rPr lang="en-US" sz="2000" dirty="0"/>
              <a:t>IRM provides next non-AP MLD MAC</a:t>
            </a:r>
          </a:p>
          <a:p>
            <a:r>
              <a:rPr lang="en-US" sz="2000" dirty="0"/>
              <a:t>Non-AP MLD is known</a:t>
            </a:r>
          </a:p>
          <a:p>
            <a:r>
              <a:rPr lang="en-US" sz="2000" dirty="0"/>
              <a:t>Simply use the non-AP MLD MAC as usual.</a:t>
            </a:r>
          </a:p>
          <a:p>
            <a:endParaRPr lang="en-US" dirty="0"/>
          </a:p>
          <a:p>
            <a:pPr marL="457200" lvl="1" indent="0">
              <a:buNone/>
            </a:pPr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A4A60658-29F2-D8DE-0D1E-B7FAEAC730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685800"/>
            <a:ext cx="7772400" cy="534987"/>
          </a:xfrm>
        </p:spPr>
        <p:txBody>
          <a:bodyPr/>
          <a:lstStyle/>
          <a:p>
            <a:r>
              <a:rPr lang="en-US" dirty="0"/>
              <a:t>Reassociation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278F41B-225D-144F-5B3F-E54A1FF007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September 2025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213F04-2075-6FAE-6041-BEE44B4FEB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Graham Smith, SRT Bluehalo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695194C-56EE-4C93-3D71-668201E254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Slide </a:t>
            </a:r>
            <a:fld id="{31D45EC1-4C6A-4C4C-A230-3BDF24B584F8}" type="slidenum">
              <a:rPr lang="en-US" smtClean="0"/>
              <a:pPr>
                <a:defRPr/>
              </a:pPr>
              <a:t>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754811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DC560338-12E7-2030-4407-8718F06386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447800"/>
            <a:ext cx="7772400" cy="5057776"/>
          </a:xfrm>
        </p:spPr>
        <p:txBody>
          <a:bodyPr/>
          <a:lstStyle/>
          <a:p>
            <a:r>
              <a:rPr lang="en-US" sz="2000" dirty="0"/>
              <a:t>BUT I truly believe that FA, as it is, is overkill.</a:t>
            </a:r>
          </a:p>
          <a:p>
            <a:endParaRPr lang="en-US" sz="2000" dirty="0"/>
          </a:p>
          <a:p>
            <a:r>
              <a:rPr lang="en-US" dirty="0"/>
              <a:t>Ideally, I would like to see FA simplified</a:t>
            </a:r>
          </a:p>
          <a:p>
            <a:pPr lvl="1"/>
            <a:r>
              <a:rPr lang="en-US" sz="1800" dirty="0"/>
              <a:t>Identify the target network and work from there</a:t>
            </a:r>
          </a:p>
          <a:p>
            <a:pPr lvl="1"/>
            <a:r>
              <a:rPr lang="en-US" sz="1800" dirty="0"/>
              <a:t>No need for fast epochs, </a:t>
            </a:r>
          </a:p>
          <a:p>
            <a:pPr lvl="1"/>
            <a:r>
              <a:rPr lang="en-US" sz="1800" dirty="0"/>
              <a:t>Sort out how epochs get sufficient numbers</a:t>
            </a:r>
          </a:p>
          <a:p>
            <a:pPr lvl="1"/>
            <a:r>
              <a:rPr lang="en-US" sz="1800" dirty="0"/>
              <a:t>No need for jittering the epoch boundaries.</a:t>
            </a:r>
            <a:endParaRPr lang="en-US" sz="2000" dirty="0"/>
          </a:p>
          <a:p>
            <a:r>
              <a:rPr lang="en-US" sz="2000" dirty="0"/>
              <a:t>AND</a:t>
            </a:r>
          </a:p>
          <a:p>
            <a:r>
              <a:rPr lang="en-US" sz="2000" dirty="0"/>
              <a:t>Add a simpler, alternative (reassociation).</a:t>
            </a:r>
          </a:p>
          <a:p>
            <a:pPr lvl="1"/>
            <a:r>
              <a:rPr lang="en-US" sz="1600" dirty="0"/>
              <a:t>Add method for reassociation to same AP to be improved? (maintain TWT and BA for example).</a:t>
            </a:r>
          </a:p>
          <a:p>
            <a:pPr lvl="1"/>
            <a:r>
              <a:rPr lang="en-US" sz="1600" dirty="0"/>
              <a:t>Maybe have a switch start time when AP says, “start now”, and STAs reassociate when they decide good time to do so.  No complex processing required.</a:t>
            </a:r>
          </a:p>
          <a:p>
            <a:endParaRPr lang="en-US" sz="2000" dirty="0"/>
          </a:p>
          <a:p>
            <a:pPr marL="457200" lvl="1" indent="0">
              <a:buNone/>
            </a:pPr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B28F36DF-6756-FC18-EF69-9CC5D133A5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685800"/>
            <a:ext cx="7772400" cy="685800"/>
          </a:xfrm>
        </p:spPr>
        <p:txBody>
          <a:bodyPr/>
          <a:lstStyle/>
          <a:p>
            <a:r>
              <a:rPr lang="en-US" dirty="0"/>
              <a:t>I know 11bi has committed to FA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047C57-0A47-39EE-3C95-CA5F38669C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September 2025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42330FA-1708-2E54-6FC0-280292AE0E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Graham Smith, SRT Bluehalo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391773-DC98-6838-E51B-2CD84BFC4E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Slide </a:t>
            </a:r>
            <a:fld id="{31D45EC1-4C6A-4C4C-A230-3BDF24B584F8}" type="slidenum">
              <a:rPr lang="en-US" smtClean="0"/>
              <a:pPr>
                <a:defRPr/>
              </a:pPr>
              <a:t>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48778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93E8388B-2304-7E35-2ECA-819E9A2941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752600"/>
            <a:ext cx="7772400" cy="4343400"/>
          </a:xfrm>
        </p:spPr>
        <p:txBody>
          <a:bodyPr/>
          <a:lstStyle/>
          <a:p>
            <a:r>
              <a:rPr lang="en-US" dirty="0"/>
              <a:t>Is the TG really happy with its FA solution?</a:t>
            </a:r>
          </a:p>
          <a:p>
            <a:pPr lvl="1"/>
            <a:r>
              <a:rPr lang="en-US" dirty="0"/>
              <a:t>How big is this presence problem to solve?</a:t>
            </a:r>
          </a:p>
          <a:p>
            <a:pPr lvl="1"/>
            <a:r>
              <a:rPr lang="en-US" dirty="0"/>
              <a:t>What is the target network? </a:t>
            </a:r>
          </a:p>
          <a:p>
            <a:pPr lvl="1"/>
            <a:r>
              <a:rPr lang="en-US" dirty="0"/>
              <a:t>When does FA work, and when might reassociation work?</a:t>
            </a:r>
          </a:p>
          <a:p>
            <a:pPr marL="0" indent="0">
              <a:buNone/>
            </a:pPr>
            <a:r>
              <a:rPr lang="en-US" dirty="0"/>
              <a:t>ACTIONS:</a:t>
            </a:r>
          </a:p>
          <a:p>
            <a:r>
              <a:rPr lang="en-US" dirty="0"/>
              <a:t>Simplify FA?</a:t>
            </a:r>
          </a:p>
          <a:p>
            <a:r>
              <a:rPr lang="en-US" dirty="0"/>
              <a:t>Add alternatives?  (Not to replace, but add)</a:t>
            </a:r>
          </a:p>
          <a:p>
            <a:pPr lvl="1"/>
            <a:r>
              <a:rPr lang="en-US" dirty="0"/>
              <a:t>Special (privacy) reassociation to same AP case, maintaining agreements.</a:t>
            </a:r>
          </a:p>
          <a:p>
            <a:pPr marL="457200" lvl="1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12D1BEEC-FFD8-C68C-0976-D6D390D3A9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685800"/>
            <a:ext cx="7772400" cy="838200"/>
          </a:xfrm>
        </p:spPr>
        <p:txBody>
          <a:bodyPr/>
          <a:lstStyle/>
          <a:p>
            <a:r>
              <a:rPr lang="en-US" dirty="0"/>
              <a:t>Questions/Reactions?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11E13D0-628C-0E61-71B8-C5FBE46D64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September 2025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42D1FA3-40E9-F192-0FF5-5ACA50CF73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Graham Smith, SRT Bluehalo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465318-8228-A101-36AD-7CBC0299B9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Slide </a:t>
            </a:r>
            <a:fld id="{31D45EC1-4C6A-4C4C-A230-3BDF24B584F8}" type="slidenum">
              <a:rPr lang="en-US" smtClean="0"/>
              <a:pPr>
                <a:defRPr/>
              </a:pPr>
              <a:t>26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146196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49826AB5-4EC7-FE8D-6175-03B30891F5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447800"/>
            <a:ext cx="7772400" cy="4648200"/>
          </a:xfrm>
        </p:spPr>
        <p:txBody>
          <a:bodyPr/>
          <a:lstStyle/>
          <a:p>
            <a:r>
              <a:rPr lang="en-US" dirty="0"/>
              <a:t>Does the task group agree that FA needs more work in one or more of the following areas:</a:t>
            </a:r>
          </a:p>
          <a:p>
            <a:pPr lvl="1"/>
            <a:r>
              <a:rPr lang="en-US" dirty="0"/>
              <a:t>number of epochs, </a:t>
            </a:r>
          </a:p>
          <a:p>
            <a:pPr lvl="1"/>
            <a:r>
              <a:rPr lang="en-US" dirty="0"/>
              <a:t>epoch periods, </a:t>
            </a:r>
          </a:p>
          <a:p>
            <a:pPr lvl="1"/>
            <a:r>
              <a:rPr lang="en-US" dirty="0"/>
              <a:t>numbers of non-AP MLDs per epoch, </a:t>
            </a:r>
          </a:p>
          <a:p>
            <a:pPr lvl="1"/>
            <a:r>
              <a:rPr lang="en-US" dirty="0"/>
              <a:t>Identifying target network(s) </a:t>
            </a:r>
          </a:p>
          <a:p>
            <a:pPr lvl="1"/>
            <a:r>
              <a:rPr lang="en-US" dirty="0"/>
              <a:t>Reducing processing requirements</a:t>
            </a:r>
          </a:p>
          <a:p>
            <a:pPr lvl="1"/>
            <a:r>
              <a:rPr lang="en-US" dirty="0"/>
              <a:t>Supplying candidate settings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7C2C5B8A-97DA-C135-F668-7EA2E447DF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685800"/>
            <a:ext cx="7772400" cy="685800"/>
          </a:xfrm>
        </p:spPr>
        <p:txBody>
          <a:bodyPr/>
          <a:lstStyle/>
          <a:p>
            <a:r>
              <a:rPr lang="en-US" dirty="0"/>
              <a:t>Straw Poll - 1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D34AC26-31E9-D3E2-2237-48D7C1776D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September 2025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A8DE35D-5965-0988-ED08-FB86E649BE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Graham Smith, SRT Bluehalo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D61900-8A17-3B5E-2967-92841E6463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Slide </a:t>
            </a:r>
            <a:fld id="{31D45EC1-4C6A-4C4C-A230-3BDF24B584F8}" type="slidenum">
              <a:rPr lang="en-US" smtClean="0"/>
              <a:pPr>
                <a:defRPr/>
              </a:pPr>
              <a:t>27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407114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791D25E9-1EB4-772E-71E4-C05A940E5B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Should the task group investigate adding a method for a non-AP MLD to use reassociation to the same AP to change its parameters?</a:t>
            </a:r>
          </a:p>
          <a:p>
            <a:pPr marL="0" indent="0">
              <a:buNone/>
            </a:pPr>
            <a:r>
              <a:rPr lang="en-US" b="0" dirty="0"/>
              <a:t>Note: Investigate Reassociation to same AP for privacy reasons and maintaining agreements (TWT, BA agreement). 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9DF285E5-8B4B-D4FA-DC60-2D15070844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Straw Poll - 2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0BD0E3D-3C67-61FC-A1C0-8529BE4DD3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September 2025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576F638-817A-24E9-5259-5712830495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Graham Smith, SRT Bluehalo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3614609-DE1A-AFF5-04E0-9194F97C8B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Slide </a:t>
            </a:r>
            <a:fld id="{31D45EC1-4C6A-4C4C-A230-3BDF24B584F8}" type="slidenum">
              <a:rPr lang="en-US" smtClean="0"/>
              <a:pPr>
                <a:defRPr/>
              </a:pPr>
              <a:t>28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72844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61B1C71B-BF00-FB58-38FB-FA113E063B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676399"/>
            <a:ext cx="7772400" cy="4799013"/>
          </a:xfrm>
        </p:spPr>
        <p:txBody>
          <a:bodyPr/>
          <a:lstStyle/>
          <a:p>
            <a:r>
              <a:rPr lang="en-US" dirty="0"/>
              <a:t>STAs are using random MACs?</a:t>
            </a:r>
          </a:p>
          <a:p>
            <a:pPr lvl="1"/>
            <a:r>
              <a:rPr lang="en-US" dirty="0">
                <a:solidFill>
                  <a:srgbClr val="FF0000"/>
                </a:solidFill>
              </a:rPr>
              <a:t>Is it only a privacy problem when the user can be associated with the STA?</a:t>
            </a:r>
          </a:p>
          <a:p>
            <a:r>
              <a:rPr lang="en-US" dirty="0"/>
              <a:t>What type of networks/locations are of concern?</a:t>
            </a:r>
          </a:p>
          <a:p>
            <a:pPr marL="857250" lvl="1" indent="-457200"/>
            <a:r>
              <a:rPr lang="en-US" sz="1800" dirty="0"/>
              <a:t>Hotel, office (small, medium, large), campus, home, restaurant, shop, retail/mall, airport, coffee shop, pub, conference, bus, train, etc.…?</a:t>
            </a:r>
          </a:p>
          <a:p>
            <a:r>
              <a:rPr lang="en-US" dirty="0"/>
              <a:t>Use Case?</a:t>
            </a:r>
          </a:p>
          <a:p>
            <a:pPr lvl="1"/>
            <a:r>
              <a:rPr lang="en-US" dirty="0"/>
              <a:t>21/0993 described a hotel use case that is based upon the STA using the same MAC address every time it associates such that the hotel recognizes the client.  </a:t>
            </a:r>
          </a:p>
          <a:p>
            <a:pPr lvl="1"/>
            <a:r>
              <a:rPr lang="en-US" dirty="0"/>
              <a:t>This was mitigated with random MAC and IRM or Device ID.</a:t>
            </a:r>
          </a:p>
          <a:p>
            <a:pPr lvl="1"/>
            <a:r>
              <a:rPr lang="en-US" dirty="0"/>
              <a:t>Requiring hotel Wi-Fi to implement Frame Anonymization as well as IRM or Device ID is a major step.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E1CDAF84-60C0-59CE-D468-B59C661376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685800"/>
            <a:ext cx="7772400" cy="457200"/>
          </a:xfrm>
        </p:spPr>
        <p:txBody>
          <a:bodyPr/>
          <a:lstStyle/>
          <a:p>
            <a:r>
              <a:rPr lang="en-US" dirty="0"/>
              <a:t>Long Term Presence privacy - Intro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D56F609-62FB-03B3-F6DD-FC35E911A9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September 2025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2E1A0F8-1DC4-7DC2-8C31-454ECC730D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Graham Smith, SRT Bluehalo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A61FA86-7963-F733-AEC2-CCF796452E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Slide </a:t>
            </a:r>
            <a:fld id="{31D45EC1-4C6A-4C4C-A230-3BDF24B584F8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00480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5D2664AD-BBC5-C26D-ED2C-05EB0A5137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219200"/>
            <a:ext cx="7772400" cy="5105400"/>
          </a:xfrm>
        </p:spPr>
        <p:txBody>
          <a:bodyPr/>
          <a:lstStyle/>
          <a:p>
            <a:r>
              <a:rPr lang="en-US" dirty="0"/>
              <a:t>First need to link MAC and user</a:t>
            </a:r>
          </a:p>
          <a:p>
            <a:endParaRPr lang="en-US" dirty="0"/>
          </a:p>
          <a:p>
            <a:r>
              <a:rPr lang="en-US" u="sng" dirty="0"/>
              <a:t>To tie a user to a MAC address at association </a:t>
            </a:r>
            <a:r>
              <a:rPr lang="en-US" dirty="0"/>
              <a:t>is not easy.</a:t>
            </a:r>
          </a:p>
          <a:p>
            <a:pPr lvl="1"/>
            <a:r>
              <a:rPr lang="en-US" dirty="0"/>
              <a:t>Needs to be a single point of entry </a:t>
            </a:r>
          </a:p>
          <a:p>
            <a:pPr lvl="1"/>
            <a:r>
              <a:rPr lang="en-US" dirty="0"/>
              <a:t>Need to observe actual association request by user</a:t>
            </a:r>
          </a:p>
          <a:p>
            <a:pPr lvl="1"/>
            <a:r>
              <a:rPr lang="en-US" dirty="0"/>
              <a:t>Needs to be an isolated event, i.e., difficult if many STAs are associating.</a:t>
            </a:r>
          </a:p>
          <a:p>
            <a:pPr lvl="1"/>
            <a:r>
              <a:rPr lang="en-US" dirty="0"/>
              <a:t>Before Random MAC there was no need to observe at actual location, the MAC could be pre-recorded</a:t>
            </a:r>
          </a:p>
          <a:p>
            <a:r>
              <a:rPr lang="en-US" dirty="0"/>
              <a:t>What type of networks are reasonable to link user and mobile?</a:t>
            </a:r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3B8C7237-75EF-1489-0F11-B8B12F6700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685800"/>
            <a:ext cx="7772400" cy="457200"/>
          </a:xfrm>
        </p:spPr>
        <p:txBody>
          <a:bodyPr/>
          <a:lstStyle/>
          <a:p>
            <a:r>
              <a:rPr lang="en-US" dirty="0"/>
              <a:t>How would this “monitoring’ work?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76AA24-A454-8DE6-EA2D-F58236F1FE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September 2025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93979E-57E4-083C-7024-12AD1A2313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Graham Smith, SRT Bluehalo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C2BCF5B-712A-7351-6CCF-313E1B8A68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Slide </a:t>
            </a:r>
            <a:fld id="{31D45EC1-4C6A-4C4C-A230-3BDF24B584F8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69919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DAC5F25-DECD-7CC3-D524-8046AB1980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71525" y="744840"/>
            <a:ext cx="7772400" cy="990600"/>
          </a:xfrm>
        </p:spPr>
        <p:txBody>
          <a:bodyPr/>
          <a:lstStyle/>
          <a:p>
            <a:r>
              <a:rPr lang="en-US" sz="2000" u="sng" dirty="0"/>
              <a:t>Detecting still present </a:t>
            </a:r>
            <a:r>
              <a:rPr lang="en-US" sz="2000" dirty="0"/>
              <a:t>is also not easy, what if an ESS (can 3</a:t>
            </a:r>
            <a:r>
              <a:rPr lang="en-US" sz="2000" baseline="30000" dirty="0"/>
              <a:t>rd</a:t>
            </a:r>
            <a:r>
              <a:rPr lang="en-US" sz="2000" dirty="0"/>
              <a:t> party cover all APs?), or target strays to opposite side of network.</a:t>
            </a:r>
          </a:p>
          <a:p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4C1A03B-01DA-C451-6BB0-D3F22E9C52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September 2025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244631E-021C-A4E2-BB91-5372B0B80E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Graham Smith, SRT Bluehalo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4764E6B-CB7C-8032-6111-8D69768FE2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Slide </a:t>
            </a:r>
            <a:fld id="{31D45EC1-4C6A-4C4C-A230-3BDF24B584F8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FE4DBE51-AE35-07C6-F65B-89847C0C9EC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67959" y="1240140"/>
            <a:ext cx="3810000" cy="3371228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1D4686F5-F342-2498-7ED4-FDE0E3B552AE}"/>
              </a:ext>
            </a:extLst>
          </p:cNvPr>
          <p:cNvSpPr txBox="1"/>
          <p:nvPr/>
        </p:nvSpPr>
        <p:spPr>
          <a:xfrm>
            <a:off x="6858000" y="1561424"/>
            <a:ext cx="22860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B050"/>
                </a:solidFill>
              </a:rPr>
              <a:t>Has target left or just strayed to blind spot?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034662A-F838-EE89-69F4-B6EDA3CE65E9}"/>
              </a:ext>
            </a:extLst>
          </p:cNvPr>
          <p:cNvSpPr txBox="1"/>
          <p:nvPr/>
        </p:nvSpPr>
        <p:spPr>
          <a:xfrm>
            <a:off x="76200" y="2116031"/>
            <a:ext cx="341662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/>
              <a:t>Can “bad guy” get coverage over entire network, (all the ESS?)</a:t>
            </a:r>
          </a:p>
          <a:p>
            <a:r>
              <a:rPr lang="en-US" sz="1800" dirty="0"/>
              <a:t>Larger the network the more difficult?</a:t>
            </a:r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3950AB74-A2E1-8751-31A0-FFFB9C23A5B0}"/>
              </a:ext>
            </a:extLst>
          </p:cNvPr>
          <p:cNvCxnSpPr/>
          <p:nvPr/>
        </p:nvCxnSpPr>
        <p:spPr bwMode="auto">
          <a:xfrm flipH="1">
            <a:off x="6518434" y="2069255"/>
            <a:ext cx="457200" cy="15240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92D050"/>
            </a:solidFill>
            <a:prstDash val="solid"/>
            <a:round/>
            <a:headEnd type="none" w="sm" len="sm"/>
            <a:tailEnd type="triangle"/>
          </a:ln>
          <a:effectLst/>
        </p:spPr>
      </p:cxnSp>
      <p:sp>
        <p:nvSpPr>
          <p:cNvPr id="3" name="TextBox 2">
            <a:extLst>
              <a:ext uri="{FF2B5EF4-FFF2-40B4-BE49-F238E27FC236}">
                <a16:creationId xmlns:a16="http://schemas.microsoft.com/office/drawing/2014/main" id="{5EA4F37D-42C8-7E24-33D8-C6DC729D8FC7}"/>
              </a:ext>
            </a:extLst>
          </p:cNvPr>
          <p:cNvSpPr txBox="1"/>
          <p:nvPr/>
        </p:nvSpPr>
        <p:spPr>
          <a:xfrm>
            <a:off x="1066800" y="5159893"/>
            <a:ext cx="739836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/>
              <a:t>Do we assume a sophisticated set up with several monitoring points?</a:t>
            </a:r>
          </a:p>
          <a:p>
            <a:r>
              <a:rPr lang="en-US" sz="1800" dirty="0"/>
              <a:t>Who is the target user?  Special “at risk” or?  </a:t>
            </a:r>
          </a:p>
        </p:txBody>
      </p:sp>
    </p:spTree>
    <p:extLst>
      <p:ext uri="{BB962C8B-B14F-4D97-AF65-F5344CB8AC3E}">
        <p14:creationId xmlns:p14="http://schemas.microsoft.com/office/powerpoint/2010/main" val="37456499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F482BB44-C52A-A4F7-EF20-A34124877B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9107" y="838200"/>
            <a:ext cx="7772400" cy="1676400"/>
          </a:xfrm>
        </p:spPr>
        <p:txBody>
          <a:bodyPr/>
          <a:lstStyle/>
          <a:p>
            <a:r>
              <a:rPr lang="en-US" dirty="0"/>
              <a:t>To detect departure is not easy.</a:t>
            </a:r>
          </a:p>
          <a:p>
            <a:pPr lvl="1"/>
            <a:r>
              <a:rPr lang="en-US" dirty="0"/>
              <a:t>Observer must be within network coverage - target user is beyond the network before dropping</a:t>
            </a:r>
          </a:p>
          <a:p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A42925D-A8BB-601E-E295-38E778E0AF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September 2025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05181A-8754-3541-D1C9-DB7E3E9814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Graham Smith, SRT Bluehalo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E4F8B89-FB87-DE52-7B28-CB343B223F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Slide </a:t>
            </a:r>
            <a:fld id="{31D45EC1-4C6A-4C4C-A230-3BDF24B584F8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1ACA720-DEF9-28C0-26C7-7288FBE997EC}"/>
              </a:ext>
            </a:extLst>
          </p:cNvPr>
          <p:cNvSpPr txBox="1"/>
          <p:nvPr/>
        </p:nvSpPr>
        <p:spPr>
          <a:xfrm>
            <a:off x="824613" y="5121662"/>
            <a:ext cx="831938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Target does not indicate “I’m leaving now”.  It’s gone…</a:t>
            </a:r>
          </a:p>
          <a:p>
            <a:r>
              <a:rPr lang="en-US" dirty="0"/>
              <a:t>Again, only really works on single entry/exit point unless sophisticated monitoring 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6893AA41-6A4C-F515-EB7B-C690E30A279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62200" y="2057400"/>
            <a:ext cx="3710940" cy="29108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24441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AF42006D-2A6F-259F-B439-744103182A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9202" y="1257300"/>
            <a:ext cx="7772400" cy="4991100"/>
          </a:xfrm>
        </p:spPr>
        <p:txBody>
          <a:bodyPr/>
          <a:lstStyle/>
          <a:p>
            <a:r>
              <a:rPr lang="en-US" dirty="0"/>
              <a:t>Not as easy in practice as may be first thought.</a:t>
            </a:r>
          </a:p>
          <a:p>
            <a:pPr lvl="1"/>
            <a:r>
              <a:rPr lang="en-US" dirty="0"/>
              <a:t>In fact, it is difficult and unreliable.</a:t>
            </a:r>
          </a:p>
          <a:p>
            <a:pPr lvl="1"/>
            <a:r>
              <a:rPr lang="en-US" dirty="0"/>
              <a:t>How much does the “bad guy” rely on Wi-Fi monitoring vs sightings?  If serious, the Wi-Fi is very much </a:t>
            </a:r>
            <a:r>
              <a:rPr lang="en-US" dirty="0" err="1"/>
              <a:t>seconda</a:t>
            </a:r>
            <a:endParaRPr lang="en-US" dirty="0"/>
          </a:p>
          <a:p>
            <a:pPr marL="457200" lvl="1" indent="0">
              <a:buNone/>
            </a:pPr>
            <a:endParaRPr lang="en-US" dirty="0"/>
          </a:p>
          <a:p>
            <a:r>
              <a:rPr lang="en-US" dirty="0"/>
              <a:t>Random MAC solves the easy user/MAC address link.</a:t>
            </a:r>
          </a:p>
          <a:p>
            <a:pPr lvl="1"/>
            <a:r>
              <a:rPr lang="en-US" dirty="0"/>
              <a:t>Cited Use Case was pre-</a:t>
            </a:r>
            <a:r>
              <a:rPr lang="en-US" dirty="0" err="1"/>
              <a:t>TGbh</a:t>
            </a:r>
            <a:r>
              <a:rPr lang="en-US" dirty="0"/>
              <a:t> and did not assume Random MACs.</a:t>
            </a:r>
          </a:p>
          <a:p>
            <a:pPr marL="457200" lvl="1" indent="0">
              <a:buNone/>
            </a:pPr>
            <a:r>
              <a:rPr lang="en-US" dirty="0"/>
              <a:t>Also,</a:t>
            </a:r>
          </a:p>
          <a:p>
            <a:pPr lvl="1"/>
            <a:r>
              <a:rPr lang="en-US" dirty="0"/>
              <a:t>How useful is monitoring duration of a random MAC?</a:t>
            </a:r>
          </a:p>
          <a:p>
            <a:r>
              <a:rPr lang="en-US" dirty="0"/>
              <a:t>Essential that the device is linked to a user.  Just monitoring Wi-Fi traffic is not enough.  </a:t>
            </a:r>
          </a:p>
          <a:p>
            <a:pPr lvl="1"/>
            <a:r>
              <a:rPr lang="en-US" dirty="0"/>
              <a:t>Natural breaks in traffic, plus roaming make constant monitoring impractical in many cases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3245A748-DDF7-237C-A329-86116F1FD9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685800"/>
            <a:ext cx="7772400" cy="531813"/>
          </a:xfrm>
        </p:spPr>
        <p:txBody>
          <a:bodyPr/>
          <a:lstStyle/>
          <a:p>
            <a:r>
              <a:rPr lang="en-US" sz="2800" dirty="0"/>
              <a:t>Long term Presence Monitoring using Wi-Fi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3B6638A-5852-51A2-8BD6-4FAC16C334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September 2025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74BA0B7-B3AF-8033-CFB6-67611219D0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Graham Smith, SRT Bluehalo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564E90F-558E-B980-3C32-086B21FDB0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Slide </a:t>
            </a:r>
            <a:fld id="{31D45EC1-4C6A-4C4C-A230-3BDF24B584F8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30590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3E413C70-DE6C-B8DC-F209-66022BD5EE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1358" y="1904999"/>
            <a:ext cx="7772400" cy="4570413"/>
          </a:xfrm>
        </p:spPr>
        <p:txBody>
          <a:bodyPr/>
          <a:lstStyle/>
          <a:p>
            <a:r>
              <a:rPr lang="en-US" dirty="0"/>
              <a:t>A random MAC being present for a “long duration” on a network, is not by itself a privacy concern.</a:t>
            </a:r>
          </a:p>
          <a:p>
            <a:r>
              <a:rPr lang="en-US" dirty="0"/>
              <a:t>ONLY if the MAC is attributed to a user, is there any form of privacy concern.</a:t>
            </a:r>
          </a:p>
          <a:p>
            <a:pPr marL="0" indent="0">
              <a:buNone/>
            </a:pPr>
            <a:r>
              <a:rPr lang="en-US" dirty="0"/>
              <a:t>SO</a:t>
            </a:r>
          </a:p>
          <a:p>
            <a:r>
              <a:rPr lang="en-US" dirty="0"/>
              <a:t>What type of network is FA aimed at?</a:t>
            </a:r>
          </a:p>
          <a:p>
            <a:r>
              <a:rPr lang="en-US" dirty="0"/>
              <a:t>What type of user is FA aimed at?  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sz="2000" b="0" dirty="0"/>
              <a:t>NB. I am assuming that FA is aimed at mobile devices, e.g., phones</a:t>
            </a:r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1B7B5983-C376-DF2B-091D-87F881BE07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685800"/>
            <a:ext cx="7772400" cy="990600"/>
          </a:xfrm>
        </p:spPr>
        <p:txBody>
          <a:bodyPr/>
          <a:lstStyle/>
          <a:p>
            <a:r>
              <a:rPr lang="en-US" dirty="0"/>
              <a:t>User and MAC address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691DBBB-034D-18D6-AA50-FA32B8FE1D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September 2025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FDA784-8482-50DB-CCA0-5ECF9C1FCA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Graham Smith, SRT Bluehalo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2A7D557-C82C-F9D0-2F5A-C594100AE0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Slide </a:t>
            </a:r>
            <a:fld id="{31D45EC1-4C6A-4C4C-A230-3BDF24B584F8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740306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6ABD2AB0-155A-546D-894B-FF60855234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676399"/>
            <a:ext cx="7772400" cy="4799013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Examples A: </a:t>
            </a:r>
            <a:r>
              <a:rPr lang="en-US" u="sng" dirty="0"/>
              <a:t>Large Office complex, Campus, Conference</a:t>
            </a:r>
          </a:p>
          <a:p>
            <a:r>
              <a:rPr lang="en-US" dirty="0"/>
              <a:t>STAs join and leave at similar times, multiple entrances</a:t>
            </a:r>
          </a:p>
          <a:p>
            <a:pPr lvl="1"/>
            <a:r>
              <a:rPr lang="en-US" dirty="0"/>
              <a:t>Difficult if not impossible to monitor a single STA associating</a:t>
            </a:r>
          </a:p>
          <a:p>
            <a:r>
              <a:rPr lang="en-US" dirty="0"/>
              <a:t>STAs tend to be present over long periods</a:t>
            </a:r>
          </a:p>
          <a:p>
            <a:pPr lvl="1"/>
            <a:r>
              <a:rPr lang="en-US" dirty="0"/>
              <a:t>Long term presence is the norm</a:t>
            </a:r>
          </a:p>
          <a:p>
            <a:r>
              <a:rPr lang="en-US" dirty="0"/>
              <a:t>Networks tend to be ESSs</a:t>
            </a:r>
          </a:p>
          <a:p>
            <a:pPr lvl="1"/>
            <a:r>
              <a:rPr lang="en-US" dirty="0"/>
              <a:t>Difficult if not impossible to cover complete area</a:t>
            </a:r>
          </a:p>
          <a:p>
            <a:pPr marL="57150" indent="0">
              <a:buNone/>
            </a:pPr>
            <a:endParaRPr lang="en-US" dirty="0"/>
          </a:p>
          <a:p>
            <a:pPr marL="57150" indent="0">
              <a:buNone/>
            </a:pPr>
            <a:r>
              <a:rPr lang="en-US" dirty="0"/>
              <a:t>FA?  - Numbers are sufficient, BUT, difficult to see how privacy really at risk.  Is this a network that FA is targeting? </a:t>
            </a:r>
          </a:p>
          <a:p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7AFFB377-B877-B711-58AD-A5D51B5D63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685800"/>
            <a:ext cx="7772400" cy="609600"/>
          </a:xfrm>
        </p:spPr>
        <p:txBody>
          <a:bodyPr/>
          <a:lstStyle/>
          <a:p>
            <a:r>
              <a:rPr lang="en-US" dirty="0"/>
              <a:t>Large networks - A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94A99D0-3EBD-DC09-507C-99FACFAE69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September 2025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94CC640-9BD7-7FB7-C210-4DE95D3A2C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Graham Smith, SRT Bluehalo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2DCC1DC-2077-959F-AE74-BC7A400015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Slide </a:t>
            </a:r>
            <a:fld id="{31D45EC1-4C6A-4C4C-A230-3BDF24B584F8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3744769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0066FF"/>
      </a:hlink>
      <a:folHlink>
        <a:srgbClr val="0000CC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Metadata/LabelInfo.xml><?xml version="1.0" encoding="utf-8"?>
<clbl:labelList xmlns:clbl="http://schemas.microsoft.com/office/2020/mipLabelMetadata">
  <clbl:label id="{5c875825-225e-4c32-8f86-08d42c72dc7b}" enabled="1" method="Standard" siteId="{10c03704-27c3-4ea1-8c2b-2d9417d7ae50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131181</TotalTime>
  <Words>2826</Words>
  <Application>Microsoft Office PowerPoint</Application>
  <PresentationFormat>On-screen Show (4:3)</PresentationFormat>
  <Paragraphs>358</Paragraphs>
  <Slides>28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30" baseType="lpstr">
      <vt:lpstr>Times New Roman</vt:lpstr>
      <vt:lpstr>Default Design</vt:lpstr>
      <vt:lpstr>TGbi, Frame Anonymization Study</vt:lpstr>
      <vt:lpstr>Why this Presentation?</vt:lpstr>
      <vt:lpstr>Long Term Presence privacy - Intro</vt:lpstr>
      <vt:lpstr>How would this “monitoring’ work?</vt:lpstr>
      <vt:lpstr>PowerPoint Presentation</vt:lpstr>
      <vt:lpstr>PowerPoint Presentation</vt:lpstr>
      <vt:lpstr>Long term Presence Monitoring using Wi-Fi</vt:lpstr>
      <vt:lpstr>User and MAC address</vt:lpstr>
      <vt:lpstr>Large networks - A</vt:lpstr>
      <vt:lpstr>Large networks - B</vt:lpstr>
      <vt:lpstr>Medium size networks - C</vt:lpstr>
      <vt:lpstr>Medium size networks - D</vt:lpstr>
      <vt:lpstr>Small networks - E</vt:lpstr>
      <vt:lpstr>Networks/FA Summary </vt:lpstr>
      <vt:lpstr>Long Term Presence monitoring - Questions </vt:lpstr>
      <vt:lpstr>Frame Anonymization </vt:lpstr>
      <vt:lpstr>FA considerations</vt:lpstr>
      <vt:lpstr>Epoch boundary variations</vt:lpstr>
      <vt:lpstr>Processing Complexity, c.f. TGbh</vt:lpstr>
      <vt:lpstr>Device ID and IRM processing</vt:lpstr>
      <vt:lpstr>FA Processing</vt:lpstr>
      <vt:lpstr>Could FA be simplified?</vt:lpstr>
      <vt:lpstr>Reassociate to same AP</vt:lpstr>
      <vt:lpstr>Reassociation</vt:lpstr>
      <vt:lpstr>I know 11bi has committed to FA</vt:lpstr>
      <vt:lpstr>Questions/Reactions?</vt:lpstr>
      <vt:lpstr>Straw Poll - 1</vt:lpstr>
      <vt:lpstr>Straw Poll - 2</vt:lpstr>
    </vt:vector>
  </TitlesOfParts>
  <Company>Intel Corporation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Outdoor Enterprise DSC</dc:title>
  <dc:creator>gsmith@srtrl.com</dc:creator>
  <cp:lastModifiedBy>Graham Smith</cp:lastModifiedBy>
  <cp:revision>1937</cp:revision>
  <cp:lastPrinted>1998-02-10T13:28:06Z</cp:lastPrinted>
  <dcterms:created xsi:type="dcterms:W3CDTF">1998-02-10T13:07:52Z</dcterms:created>
  <dcterms:modified xsi:type="dcterms:W3CDTF">2025-09-13T21:51:38Z</dcterms:modified>
</cp:coreProperties>
</file>