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5"/>
  </p:notesMasterIdLst>
  <p:sldIdLst>
    <p:sldId id="288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92" r:id="rId13"/>
    <p:sldId id="274" r:id="rId14"/>
  </p:sldIdLst>
  <p:sldSz cx="12192000" cy="6858000"/>
  <p:notesSz cx="6934200" cy="92805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Click to move the slide</a:t>
            </a: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93" name="PlaceHolder 4"/>
          <p:cNvSpPr>
            <a:spLocks noGrp="1"/>
          </p:cNvSpPr>
          <p:nvPr>
            <p:ph type="dt" idx="3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94" name="PlaceHolder 5"/>
          <p:cNvSpPr>
            <a:spLocks noGrp="1"/>
          </p:cNvSpPr>
          <p:nvPr>
            <p:ph type="ftr" idx="3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95" name="PlaceHolder 6"/>
          <p:cNvSpPr>
            <a:spLocks noGrp="1"/>
          </p:cNvSpPr>
          <p:nvPr>
            <p:ph type="sldNum" idx="3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792261A-3ADC-41F2-8ED5-3BB300C17889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 type="dt" idx="116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7" name="PlaceHolder 3"/>
          <p:cNvSpPr>
            <a:spLocks noGrp="1"/>
          </p:cNvSpPr>
          <p:nvPr>
            <p:ph type="ftr" idx="117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8" name="PlaceHolder 4"/>
          <p:cNvSpPr>
            <a:spLocks noGrp="1"/>
          </p:cNvSpPr>
          <p:nvPr>
            <p:ph type="sldNum" idx="118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B190E74-C7EC-4C42-A5D4-42350C5CFD0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9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30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19697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2" name="PlaceHolder 2"/>
          <p:cNvSpPr>
            <a:spLocks noGrp="1"/>
          </p:cNvSpPr>
          <p:nvPr>
            <p:ph type="dt" idx="149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3" name="PlaceHolder 3"/>
          <p:cNvSpPr>
            <a:spLocks noGrp="1"/>
          </p:cNvSpPr>
          <p:nvPr>
            <p:ph type="ftr" idx="150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4" name="PlaceHolder 4"/>
          <p:cNvSpPr>
            <a:spLocks noGrp="1"/>
          </p:cNvSpPr>
          <p:nvPr>
            <p:ph type="sldNum" idx="151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DE38ABA-0B5A-459C-9629-CDD77E2475D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5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96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 type="dt" idx="143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1" name="PlaceHolder 3"/>
          <p:cNvSpPr>
            <a:spLocks noGrp="1"/>
          </p:cNvSpPr>
          <p:nvPr>
            <p:ph type="ftr" idx="144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2" name="PlaceHolder 4"/>
          <p:cNvSpPr>
            <a:spLocks noGrp="1"/>
          </p:cNvSpPr>
          <p:nvPr>
            <p:ph type="sldNum" idx="145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773C9BC-B8BE-474A-9F34-56DD1EC9716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3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84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736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0" name="PlaceHolder 2"/>
          <p:cNvSpPr>
            <a:spLocks noGrp="1"/>
          </p:cNvSpPr>
          <p:nvPr>
            <p:ph type="dt" idx="158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1" name="PlaceHolder 3"/>
          <p:cNvSpPr>
            <a:spLocks noGrp="1"/>
          </p:cNvSpPr>
          <p:nvPr>
            <p:ph type="ftr" idx="159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2" name="PlaceHolder 4"/>
          <p:cNvSpPr>
            <a:spLocks noGrp="1"/>
          </p:cNvSpPr>
          <p:nvPr>
            <p:ph type="sldNum" idx="160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25C1BF1-3EA0-4036-A6DB-559F856DB8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3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prstGeom prst="rect">
            <a:avLst/>
          </a:prstGeom>
          <a:ln w="0">
            <a:noFill/>
          </a:ln>
        </p:spPr>
      </p:sp>
      <p:sp>
        <p:nvSpPr>
          <p:cNvPr id="41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 type="dt" idx="119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ftr" idx="120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4" name="PlaceHolder 4"/>
          <p:cNvSpPr>
            <a:spLocks noGrp="1"/>
          </p:cNvSpPr>
          <p:nvPr>
            <p:ph type="sldNum" idx="121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0AC73A4-A4BA-4A8D-BCB4-F1DE6D2EF81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5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36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 type="dt" idx="122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9" name="PlaceHolder 3"/>
          <p:cNvSpPr>
            <a:spLocks noGrp="1"/>
          </p:cNvSpPr>
          <p:nvPr>
            <p:ph type="ftr" idx="123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0" name="PlaceHolder 4"/>
          <p:cNvSpPr>
            <a:spLocks noGrp="1"/>
          </p:cNvSpPr>
          <p:nvPr>
            <p:ph type="sldNum" idx="124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2461B58-2F38-4F18-B4BA-46079D747C8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1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4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0" name="PlaceHolder 2"/>
          <p:cNvSpPr>
            <a:spLocks noGrp="1"/>
          </p:cNvSpPr>
          <p:nvPr>
            <p:ph type="dt" idx="128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1" name="PlaceHolder 3"/>
          <p:cNvSpPr>
            <a:spLocks noGrp="1"/>
          </p:cNvSpPr>
          <p:nvPr>
            <p:ph type="ftr" idx="129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2" name="PlaceHolder 4"/>
          <p:cNvSpPr>
            <a:spLocks noGrp="1"/>
          </p:cNvSpPr>
          <p:nvPr>
            <p:ph type="sldNum" idx="130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E06AB2C-C992-434C-812A-8A9ABF61A23E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3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54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 type="dt" idx="131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7" name="PlaceHolder 3"/>
          <p:cNvSpPr>
            <a:spLocks noGrp="1"/>
          </p:cNvSpPr>
          <p:nvPr>
            <p:ph type="ftr" idx="132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8" name="PlaceHolder 4"/>
          <p:cNvSpPr>
            <a:spLocks noGrp="1"/>
          </p:cNvSpPr>
          <p:nvPr>
            <p:ph type="sldNum" idx="133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1459DA8-2C2D-41FB-AEFC-A321F686B7A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9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60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 type="dt" idx="134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3" name="PlaceHolder 3"/>
          <p:cNvSpPr>
            <a:spLocks noGrp="1"/>
          </p:cNvSpPr>
          <p:nvPr>
            <p:ph type="ftr" idx="135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4" name="PlaceHolder 4"/>
          <p:cNvSpPr>
            <a:spLocks noGrp="1"/>
          </p:cNvSpPr>
          <p:nvPr>
            <p:ph type="sldNum" idx="136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B3A5B2A-B52E-4AD6-BFDE-2F40E624FBAC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5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66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8" name="PlaceHolder 2"/>
          <p:cNvSpPr>
            <a:spLocks noGrp="1"/>
          </p:cNvSpPr>
          <p:nvPr>
            <p:ph type="dt" idx="137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9" name="PlaceHolder 3"/>
          <p:cNvSpPr>
            <a:spLocks noGrp="1"/>
          </p:cNvSpPr>
          <p:nvPr>
            <p:ph type="ftr" idx="138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0" name="PlaceHolder 4"/>
          <p:cNvSpPr>
            <a:spLocks noGrp="1"/>
          </p:cNvSpPr>
          <p:nvPr>
            <p:ph type="sldNum" idx="139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F5CA442-370D-405E-899D-308E6B0DC5E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1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72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4" name="PlaceHolder 2"/>
          <p:cNvSpPr>
            <a:spLocks noGrp="1"/>
          </p:cNvSpPr>
          <p:nvPr>
            <p:ph type="dt" idx="140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5" name="PlaceHolder 3"/>
          <p:cNvSpPr>
            <a:spLocks noGrp="1"/>
          </p:cNvSpPr>
          <p:nvPr>
            <p:ph type="ftr" idx="141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6" name="PlaceHolder 4"/>
          <p:cNvSpPr>
            <a:spLocks noGrp="1"/>
          </p:cNvSpPr>
          <p:nvPr>
            <p:ph type="sldNum" idx="142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7406A53-F6A4-402B-9DC0-DE935ACEE28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7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78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hdr"/>
          </p:nvPr>
        </p:nvSpPr>
        <p:spPr>
          <a:xfrm>
            <a:off x="5640480" y="96840"/>
            <a:ext cx="63900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 type="dt" idx="143"/>
          </p:nvPr>
        </p:nvSpPr>
        <p:spPr>
          <a:xfrm>
            <a:off x="654120" y="96840"/>
            <a:ext cx="824760" cy="2102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1" name="PlaceHolder 3"/>
          <p:cNvSpPr>
            <a:spLocks noGrp="1"/>
          </p:cNvSpPr>
          <p:nvPr>
            <p:ph type="ftr" idx="144"/>
          </p:nvPr>
        </p:nvSpPr>
        <p:spPr>
          <a:xfrm>
            <a:off x="5357880" y="8985240"/>
            <a:ext cx="92160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2" name="PlaceHolder 4"/>
          <p:cNvSpPr>
            <a:spLocks noGrp="1"/>
          </p:cNvSpPr>
          <p:nvPr>
            <p:ph type="sldNum" idx="145"/>
          </p:nvPr>
        </p:nvSpPr>
        <p:spPr>
          <a:xfrm>
            <a:off x="3222720" y="8985240"/>
            <a:ext cx="51048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773C9BC-B8BE-474A-9F34-56DD1EC9716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3" name="Text Box 1"/>
          <p:cNvSpPr/>
          <p:nvPr/>
        </p:nvSpPr>
        <p:spPr>
          <a:xfrm>
            <a:off x="1154160" y="701640"/>
            <a:ext cx="4625280" cy="34678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defTabSz="449280">
              <a:lnSpc>
                <a:spcPct val="100000"/>
              </a:lnSpc>
            </a:pPr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84" name="PlaceHolder 5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720" cy="4269600"/>
          </a:xfrm>
          <a:prstGeom prst="rect">
            <a:avLst/>
          </a:prstGeom>
          <a:noFill/>
          <a:ln w="9360">
            <a:noFill/>
          </a:ln>
        </p:spPr>
        <p:txBody>
          <a:bodyPr lIns="93600" tIns="46080" rIns="93600" bIns="46080" numCol="1" spcCol="0" anchor="ctr">
            <a:noAutofit/>
          </a:bodyPr>
          <a:lstStyle/>
          <a:p>
            <a:pPr marL="216000" indent="-21600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lang="de-DE"/>
              <a:t>Volker Jungnickel, Fraunhofer HHI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106C582-D741-41DF-A7E1-C2EB320EFB01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r>
              <a:rPr lang="de-DE"/>
              <a:t>September 2025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de-DE" sz="2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rPr lang="de-DE"/>
              <a:t>Volker Jungnickel, Fraunhofer HHI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22A89ED-BA48-469F-B252-92E9E4E37020}" type="slidenum">
              <a:t>‹Nr.›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r>
              <a:rPr lang="de-DE"/>
              <a:t>September 2025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6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>
            <a:noAutofit/>
          </a:bodyPr>
          <a:lstStyle/>
          <a:p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10" name="Rectangle 7"/>
          <p:cNvSpPr/>
          <p:nvPr/>
        </p:nvSpPr>
        <p:spPr>
          <a:xfrm>
            <a:off x="915480" y="6475320"/>
            <a:ext cx="711000" cy="1828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 defTabSz="44928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8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>
            <a:noAutofit/>
          </a:bodyPr>
          <a:lstStyle/>
          <a:p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3" name="Date Placeholder 3"/>
          <p:cNvSpPr/>
          <p:nvPr/>
        </p:nvSpPr>
        <p:spPr>
          <a:xfrm>
            <a:off x="6667560" y="357120"/>
            <a:ext cx="4666680" cy="2721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numCol="1" spcCol="0" anchor="b">
            <a:noAutofit/>
          </a:bodyPr>
          <a:lstStyle/>
          <a:p>
            <a:pPr algn="r" defTabSz="449280">
              <a:lnSpc>
                <a:spcPct val="100000"/>
              </a:lnSpc>
              <a:tabLst>
                <a:tab pos="0" algn="l"/>
              </a:tabLst>
            </a:pPr>
            <a:r>
              <a:rPr lang="en-GB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</a:t>
            </a:r>
            <a:r>
              <a:rPr lang="en-GB" sz="1800" b="1" strike="noStrike" spc="-1" dirty="0">
                <a:solidFill>
                  <a:srgbClr val="000000"/>
                </a:solidFill>
                <a:latin typeface="+mn-lt"/>
                <a:ea typeface="+mn-ea"/>
              </a:rPr>
              <a:t>802.11-25/1628r0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de-DE" sz="4400" b="0" strike="noStrike" spc="-1">
                <a:solidFill>
                  <a:schemeClr val="dk1"/>
                </a:solidFill>
                <a:latin typeface="Times New Roman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sldNum" idx="2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fld id="{36E3FBA7-A03D-4BF9-9597-82B93630D04C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‹Nr.›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dt" idx="3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September 2025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800" b="0" strike="noStrike" spc="-1">
                <a:solidFill>
                  <a:schemeClr val="dk1"/>
                </a:solidFill>
                <a:latin typeface="Times New Roman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chemeClr val="dk1"/>
                </a:solidFill>
                <a:latin typeface="Times New Roman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chemeClr val="dk1"/>
                </a:solidFill>
                <a:latin typeface="Times New Roman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chemeClr val="dk1"/>
                </a:solidFill>
                <a:latin typeface="Times New Roman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chemeClr val="dk1"/>
                </a:solidFill>
                <a:latin typeface="Times New Roman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6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>
            <a:noAutofit/>
          </a:bodyPr>
          <a:lstStyle/>
          <a:p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12" name="Rectangle 7"/>
          <p:cNvSpPr/>
          <p:nvPr/>
        </p:nvSpPr>
        <p:spPr>
          <a:xfrm>
            <a:off x="915480" y="6475320"/>
            <a:ext cx="711000" cy="1828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 defTabSz="44928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8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>
            <a:noAutofit/>
          </a:bodyPr>
          <a:lstStyle/>
          <a:p>
            <a:endParaRPr lang="en-GB" sz="2400" b="0" strike="noStrike" spc="-1">
              <a:solidFill>
                <a:schemeClr val="lt1"/>
              </a:solidFill>
              <a:latin typeface="Times New Roman"/>
              <a:ea typeface="MS Gothic"/>
            </a:endParaRPr>
          </a:p>
        </p:txBody>
      </p:sp>
      <p:sp>
        <p:nvSpPr>
          <p:cNvPr id="14" name="Date Placeholder 3"/>
          <p:cNvSpPr/>
          <p:nvPr/>
        </p:nvSpPr>
        <p:spPr>
          <a:xfrm>
            <a:off x="6667560" y="357120"/>
            <a:ext cx="4666680" cy="2721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numCol="1" spcCol="0" anchor="b">
            <a:noAutofit/>
          </a:bodyPr>
          <a:lstStyle/>
          <a:p>
            <a:pPr algn="r" defTabSz="449280">
              <a:lnSpc>
                <a:spcPct val="100000"/>
              </a:lnSpc>
              <a:tabLst>
                <a:tab pos="0" algn="l"/>
              </a:tabLst>
            </a:pPr>
            <a:r>
              <a:rPr lang="en-GB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</a:t>
            </a:r>
            <a:r>
              <a:rPr lang="en-GB" sz="1800" b="1" strike="noStrike" spc="-1" dirty="0">
                <a:solidFill>
                  <a:srgbClr val="000000"/>
                </a:solidFill>
                <a:latin typeface="+mn-lt"/>
                <a:ea typeface="+mn-ea"/>
              </a:rPr>
              <a:t>802.11-25/1628r0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de-DE" sz="4400" b="0" strike="noStrike" spc="-1">
                <a:solidFill>
                  <a:schemeClr val="dk1"/>
                </a:solidFill>
                <a:latin typeface="Times New Roman"/>
              </a:rPr>
              <a:t>Click to edit the title text format</a:t>
            </a: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chemeClr val="dk1"/>
                </a:solidFill>
                <a:latin typeface="Times New Roman"/>
              </a:rPr>
              <a:t>Seventh Outline Level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ftr" idx="4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sldNum" idx="5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fld id="{31C60033-BBF8-41C0-8979-A6B61C6B2956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‹Nr.›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5"/>
          <p:cNvSpPr>
            <a:spLocks noGrp="1"/>
          </p:cNvSpPr>
          <p:nvPr>
            <p:ph type="dt" idx="6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September 2025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quadriga-channel-model.d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quadriga-lib.org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quadriga-channel-model.d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quadriga-channel-model.d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582-03-00bb-ieee-802-11bb-reference-channel-models-for-indoor-environment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87-04-00bb-evaluation-methodology-for-phy-and-mac-proposals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 defTabSz="449280">
              <a:lnSpc>
                <a:spcPct val="100000"/>
              </a:lnSpc>
              <a:tabLst>
                <a:tab pos="0" algn="l"/>
              </a:tabLst>
            </a:pPr>
            <a:r>
              <a:rPr lang="en-US" sz="3200" b="1" spc="-1" dirty="0">
                <a:solidFill>
                  <a:srgbClr val="000000"/>
                </a:solidFill>
              </a:rPr>
              <a:t>Introducing the Unified Channel Model TIG</a:t>
            </a:r>
            <a:endParaRPr lang="de-DE" sz="32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914400" y="1830600"/>
            <a:ext cx="10360440" cy="43708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228600" indent="0" algn="ctr" defTabSz="449280">
              <a:lnSpc>
                <a:spcPct val="100000"/>
              </a:lnSpc>
              <a:spcBef>
                <a:spcPts val="499"/>
              </a:spcBef>
              <a:buNone/>
              <a:tabLst>
                <a:tab pos="0" algn="l"/>
              </a:tabLst>
            </a:pP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2025-09-15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rPr dirty="0"/>
              <a:t>Volker </a:t>
            </a:r>
            <a:r>
              <a:rPr dirty="0" err="1"/>
              <a:t>Jungnickel</a:t>
            </a:r>
            <a:r>
              <a:rPr dirty="0"/>
              <a:t>, </a:t>
            </a:r>
            <a:r>
              <a:rPr dirty="0" err="1"/>
              <a:t>Fraunhofer</a:t>
            </a:r>
            <a:r>
              <a:rPr dirty="0"/>
              <a:t> HHI</a:t>
            </a:r>
          </a:p>
        </p:txBody>
      </p:sp>
      <p:sp>
        <p:nvSpPr>
          <p:cNvPr id="99" name="PlaceHolder 4"/>
          <p:cNvSpPr>
            <a:spLocks noGrp="1"/>
          </p:cNvSpPr>
          <p:nvPr>
            <p:ph type="sldNum" idx="2"/>
          </p:nvPr>
        </p:nvSpPr>
        <p:spPr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0CC79F6-F282-4EAB-95B6-AD2C0D70285F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dt" idx="3"/>
          </p:nvPr>
        </p:nvSpPr>
        <p:spPr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Rectangle 4"/>
          <p:cNvSpPr/>
          <p:nvPr/>
        </p:nvSpPr>
        <p:spPr>
          <a:xfrm>
            <a:off x="914400" y="2267680"/>
            <a:ext cx="1447200" cy="3801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defTabSz="449280">
              <a:lnSpc>
                <a:spcPct val="100000"/>
              </a:lnSpc>
              <a:spcBef>
                <a:spcPts val="499"/>
              </a:spcBef>
              <a:tabLst>
                <a:tab pos="343080" algn="l"/>
                <a:tab pos="1257480" algn="l"/>
                <a:tab pos="2171880" algn="l"/>
                <a:tab pos="3086280" algn="l"/>
                <a:tab pos="4000680" algn="l"/>
                <a:tab pos="4915080" algn="l"/>
                <a:tab pos="5829480" algn="l"/>
                <a:tab pos="6743880" algn="l"/>
                <a:tab pos="7658280" algn="l"/>
                <a:tab pos="8572680" algn="l"/>
                <a:tab pos="9487080" algn="l"/>
                <a:tab pos="10401480" algn="l"/>
              </a:tabLst>
            </a:pP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238646"/>
              </p:ext>
            </p:extLst>
          </p:nvPr>
        </p:nvGraphicFramePr>
        <p:xfrm>
          <a:off x="929160" y="2773000"/>
          <a:ext cx="10347838" cy="17145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88581">
                  <a:extLst>
                    <a:ext uri="{9D8B030D-6E8A-4147-A177-3AD203B41FA5}">
                      <a16:colId xmlns:a16="http://schemas.microsoft.com/office/drawing/2014/main" val="2949844028"/>
                    </a:ext>
                  </a:extLst>
                </a:gridCol>
                <a:gridCol w="2261453">
                  <a:extLst>
                    <a:ext uri="{9D8B030D-6E8A-4147-A177-3AD203B41FA5}">
                      <a16:colId xmlns:a16="http://schemas.microsoft.com/office/drawing/2014/main" val="1067433102"/>
                    </a:ext>
                  </a:extLst>
                </a:gridCol>
                <a:gridCol w="1829264">
                  <a:extLst>
                    <a:ext uri="{9D8B030D-6E8A-4147-A177-3AD203B41FA5}">
                      <a16:colId xmlns:a16="http://schemas.microsoft.com/office/drawing/2014/main" val="123843227"/>
                    </a:ext>
                  </a:extLst>
                </a:gridCol>
                <a:gridCol w="3668540">
                  <a:extLst>
                    <a:ext uri="{9D8B030D-6E8A-4147-A177-3AD203B41FA5}">
                      <a16:colId xmlns:a16="http://schemas.microsoft.com/office/drawing/2014/main" val="1340921848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</a:rPr>
                        <a:t>Name</a:t>
                      </a:r>
                      <a:endParaRPr lang="de-DE" sz="18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Affiliations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Phone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email</a:t>
                      </a:r>
                      <a:endParaRPr lang="de-DE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5983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Volker </a:t>
                      </a:r>
                      <a:r>
                        <a:rPr lang="en-US" sz="1600" dirty="0" err="1">
                          <a:effectLst/>
                        </a:rPr>
                        <a:t>Jungnickel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Fraunhofer</a:t>
                      </a:r>
                      <a:r>
                        <a:rPr lang="en-US" sz="1600" dirty="0">
                          <a:effectLst/>
                        </a:rPr>
                        <a:t> HHI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+49 162 2552756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volker.jungnickel@hhi.fraunhofer.de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306038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Stephan Jaeckel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SJC / </a:t>
                      </a:r>
                      <a:r>
                        <a:rPr lang="en-US" sz="1600" dirty="0" err="1">
                          <a:effectLst/>
                        </a:rPr>
                        <a:t>Fraunhofer</a:t>
                      </a:r>
                      <a:r>
                        <a:rPr lang="en-US" sz="1600" dirty="0">
                          <a:effectLst/>
                        </a:rPr>
                        <a:t> HHI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+49 30 60980512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jaeckel@sjc-wireless.com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651289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53873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1261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823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Open software available</a:t>
            </a:r>
            <a:endParaRPr lang="de-DE" sz="32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623520" y="1981080"/>
            <a:ext cx="1065132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Standards validation and fair benchmarking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: 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Open-source channel models enable all IEEE 802.11 members to validate performance claims and ensure fair, reproducible benchmarking across proposed technologies.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Accelerated consensus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through agreed-upon models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: 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Transparent models promote collaborative validation and faster decisions.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Following software is available: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1085760" lvl="1" indent="-35928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QuaDRiGa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was developed at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/>
                <a:ea typeface="MS Gothic"/>
              </a:rPr>
              <a:t>Fraunhofer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HHI, written in MATLAB</a:t>
            </a:r>
            <a:br>
              <a:rPr sz="1800" dirty="0"/>
            </a:b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Source code is open: </a:t>
            </a:r>
            <a:r>
              <a:rPr lang="en-US" sz="1800" b="0" u="sng" strike="noStrike" spc="-1" dirty="0">
                <a:solidFill>
                  <a:srgbClr val="CCCCFF"/>
                </a:solidFill>
                <a:uFillTx/>
                <a:latin typeface="Times New Roman"/>
                <a:ea typeface="MS Gothic"/>
                <a:hlinkClick r:id="rId3"/>
              </a:rPr>
              <a:t>http://quadriga-channel-model.de</a:t>
            </a:r>
            <a:br>
              <a:rPr sz="1800" dirty="0"/>
            </a:br>
            <a:r>
              <a:rPr lang="en-US" sz="1800" b="0" strike="noStrike" spc="-1" dirty="0" err="1">
                <a:solidFill>
                  <a:srgbClr val="000000"/>
                </a:solidFill>
                <a:latin typeface="Times New Roman"/>
                <a:ea typeface="MS Gothic"/>
              </a:rPr>
              <a:t>Licence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restricts commercial use (e.g., in products, but it is free for standardization)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1085760" lvl="1" indent="-35928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 dirty="0" err="1">
                <a:solidFill>
                  <a:srgbClr val="000000"/>
                </a:solidFill>
                <a:latin typeface="Times New Roman"/>
                <a:ea typeface="MS Gothic"/>
              </a:rPr>
              <a:t>Quadriga</a:t>
            </a: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-Lib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is a C++ library implementing many channel-model tools using a free License:</a:t>
            </a:r>
            <a:b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</a:b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  <a:hlinkClick r:id="rId4"/>
              </a:rPr>
              <a:t>http://quadriga-lib.org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</a:p>
          <a:p>
            <a:pPr marL="1085760" lvl="1" indent="-35928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New optical wireless model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(open approach like QuaDRiGa is intended, details to be discussed)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499"/>
              </a:spcBef>
              <a:buNone/>
              <a:tabLst>
                <a:tab pos="0" algn="l"/>
              </a:tabLst>
            </a:pP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sldNum" idx="66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68A8AAB6-EFBA-424C-AA52-5AD69A6E995E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dt" idx="67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ftr" idx="68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Charter of the UCM TIG</a:t>
            </a:r>
            <a:endParaRPr lang="de-DE" sz="32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058904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272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1" spc="-1" dirty="0">
                <a:solidFill>
                  <a:srgbClr val="000000"/>
                </a:solidFill>
              </a:rPr>
              <a:t>The UCM TIG charter is to </a:t>
            </a: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spc="-1" dirty="0">
                <a:solidFill>
                  <a:srgbClr val="000000"/>
                </a:solidFill>
              </a:rPr>
              <a:t>discuss use cases and requirements, </a:t>
            </a: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spc="-1" dirty="0">
                <a:solidFill>
                  <a:srgbClr val="000000"/>
                </a:solidFill>
              </a:rPr>
              <a:t>develop a Unified Channel Model (UCM) and </a:t>
            </a: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spc="-1" dirty="0">
                <a:solidFill>
                  <a:srgbClr val="000000"/>
                </a:solidFill>
              </a:rPr>
              <a:t>enable performance comparison of proposals for multilink operation (MLO) across sub‑7 GHz / mm-wave / optical bands. </a:t>
            </a:r>
          </a:p>
          <a:p>
            <a:pPr marL="34272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1" spc="-1" dirty="0">
                <a:solidFill>
                  <a:srgbClr val="000000"/>
                </a:solidFill>
              </a:rPr>
              <a:t>The goal of the UCM TIG is to </a:t>
            </a: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spc="-1" dirty="0">
                <a:solidFill>
                  <a:srgbClr val="000000"/>
                </a:solidFill>
              </a:rPr>
              <a:t>deliver a channel model that is spatially consistent across sub-7 GHz / mm-wave / optical bands, </a:t>
            </a: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spc="-1" dirty="0">
                <a:solidFill>
                  <a:srgbClr val="000000"/>
                </a:solidFill>
              </a:rPr>
              <a:t>builds on already available and verified models, </a:t>
            </a: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spc="-1" dirty="0">
                <a:solidFill>
                  <a:srgbClr val="000000"/>
                </a:solidFill>
              </a:rPr>
              <a:t>can be implemented using open software, and </a:t>
            </a: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spc="-1" dirty="0">
                <a:solidFill>
                  <a:srgbClr val="000000"/>
                </a:solidFill>
              </a:rPr>
              <a:t>is well documented.</a:t>
            </a: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8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499"/>
              </a:spcBef>
              <a:buNone/>
              <a:tabLst>
                <a:tab pos="0" algn="l"/>
              </a:tabLst>
            </a:pP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sldNum" idx="4294967295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4EF27EE-0038-45BE-A01B-5B57A65CFD75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dt" idx="4294967295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ftr" idx="4294967295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4793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References</a:t>
            </a:r>
            <a:endParaRPr lang="de-DE" sz="32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914400" y="1759320"/>
            <a:ext cx="1036044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[1] V. Erceg, L. Schumacher, P. Kyritsi, et al., “TGn Channel Models,” doc. 11-03/940r4, May 2004.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[2] A. Maltsev, et al., “802.11ac Channel Model Addendum,” IEEE doc. 11-09/0308r12, Mar. 2010.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[3] G. Breit, H. Sampath, S. Vermani, et al., “TGac Channel Model Addendum,” doc. 11-09/0308r12, Mar. 2010.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de-DE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[4</a:t>
            </a: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] Jianhan Liu</a:t>
            </a:r>
            <a:r>
              <a:rPr lang="nl-NL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“TGbe Channel Model Document,” IEEE 802.11 Wireless LANs, doc. 11-21/0288r1, Mar. 2021.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nl-NL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[5] A. Lomayev, J. G. Andrews, D. F. O'Brien, D. S. Shum, and D. S. B. Weiss, “Channel Models for IEEE 802.11ay,” doc. 11-15/1150r0, Nov. 2015.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[6]   S. Jaeckel, S., L. Raschkowski, F. Burkhardt, L. Thiele “Efficient Sum-of-Sinusoids based Spatial Consistency for the 3GPP New-Radio Channel Model” Proc. IEEE Globecom Workshops '18, 2018. 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[7]    S. Jaeckel, N. Turay, L. Raschkowski, L. Thiele, R. Vuohtoniemi, M. Sonkki, V. Hovinen, F. Burkhardt, P. Karunakaran, T. Heyn. “Industrial Indoor Measurements from 2-6 GHz for the 3GPP-NR and QuaDRiGa Channel Model” Proc. IEEE VTC'19 Fall, 2019.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[8] S. Jaeckel, L. Raschkowski, F. Burkhardt, L. Thiele “A Spatially Consistent Geometric D2D Small-Scale Fading Model for Multiple Frequencies” Proc. IEEE VTC Fall '19, 2019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nl-NL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[9] M. Uysal, F. Miramirkhani, T. Baykas, N. Serafimovski, and V. Jungnickel, “IEEE 802.11bb Reference Channel Models for Indoor  Environments,” doc. 11-18/1582r2, Sept. 2018.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nl-NL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[10]</a:t>
            </a: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 S. M. Mana et al., "LIDAR-Assisted Channel Modelling for LiFi in Realistic Indoor Scenarios," in IEEE Access, vol. 10, pp. 59383-59399, 2022.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[11] QuaDRiGa Channel Model: </a:t>
            </a:r>
            <a:r>
              <a:rPr lang="en-US" sz="1050" b="0" u="sng" strike="noStrike" spc="-1">
                <a:solidFill>
                  <a:schemeClr val="dk1"/>
                </a:solidFill>
                <a:uFillTx/>
                <a:latin typeface="Times New Roman"/>
                <a:ea typeface="MS Gothic"/>
                <a:hlinkClick r:id="rId3"/>
              </a:rPr>
              <a:t>https://quadriga-channel-model.de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[12] </a:t>
            </a:r>
            <a:r>
              <a:rPr lang="en-GB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C. Petterson: IMMW Ray-Tracing Propagation in a Large Factory, doc. 11-25/0824r0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[13] </a:t>
            </a:r>
            <a:r>
              <a:rPr lang="en-US" sz="1050" b="0" strike="noStrike" spc="-1">
                <a:solidFill>
                  <a:srgbClr val="333333"/>
                </a:solidFill>
                <a:latin typeface="Times New Roman"/>
                <a:ea typeface="MS Gothic"/>
              </a:rPr>
              <a:t>V. Jungnickel</a:t>
            </a:r>
            <a:r>
              <a:rPr lang="en-US" sz="1050" b="0" strike="noStrike" spc="-1">
                <a:solidFill>
                  <a:srgbClr val="333333"/>
                </a:solidFill>
                <a:latin typeface="Times New Roman"/>
                <a:ea typeface="Times New Roman"/>
              </a:rPr>
              <a:t>, V. Pohl, S. Nonnig and C. von Helmolt, "A physical model of the wireless infrared communication channel," in IEEE JSAC , vol. 20, no. 3, pp. 631-640, April 2002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333333"/>
                </a:solidFill>
                <a:latin typeface="Times New Roman"/>
                <a:ea typeface="Times New Roman"/>
              </a:rPr>
              <a:t>[14]	</a:t>
            </a: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S. M. Mana, P. Hellwig, J. Hilt, P. W. Berenguer and V. Jungnickel, "Experiments in Non-Line-of-Sight Li-Fi Channels," </a:t>
            </a:r>
            <a:r>
              <a:rPr lang="en-US" sz="1050" b="0" i="1" strike="noStrike" spc="-1">
                <a:solidFill>
                  <a:srgbClr val="000000"/>
                </a:solidFill>
                <a:latin typeface="Times New Roman"/>
                <a:ea typeface="MS Gothic"/>
              </a:rPr>
              <a:t>2019 Global LIFI Congress (GLC)</a:t>
            </a: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, Paris, France, 2019.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1050" b="0" strike="noStrike" spc="-1">
                <a:solidFill>
                  <a:srgbClr val="333333"/>
                </a:solidFill>
                <a:latin typeface="Times New Roman"/>
                <a:ea typeface="Times New Roman"/>
              </a:rPr>
              <a:t>[15]	</a:t>
            </a: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S. M. Mana, K. G. K. Gabra, S. M. Kouhini, P. Hellwig, J. Hilt and V. Jungnickel, "An Efficient Multi-Link Channel Model for LiFi," </a:t>
            </a:r>
            <a:r>
              <a:rPr lang="en-US" sz="1050" b="0" i="1" strike="noStrike" spc="-1">
                <a:solidFill>
                  <a:srgbClr val="000000"/>
                </a:solidFill>
                <a:latin typeface="Times New Roman"/>
                <a:ea typeface="MS Gothic"/>
              </a:rPr>
              <a:t>2021 IEEE 32nd Annual International Symposium on Personal, Indoor and Mobile Radio Communications (PIMRC)</a:t>
            </a:r>
            <a:r>
              <a:rPr lang="en-US" sz="105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, Helsinki, Finland, 2021.</a:t>
            </a:r>
            <a:endParaRPr lang="de-DE" sz="105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10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20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20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20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20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1200" b="0" strike="noStrike" spc="-1">
              <a:solidFill>
                <a:schemeClr val="dk1"/>
              </a:solidFill>
              <a:latin typeface="Times New Roman"/>
            </a:endParaRPr>
          </a:p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sldNum" idx="79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739DE41-84CE-4D1A-A95A-22B7BB0A2416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dt" idx="80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Volker Jungnickel, Fraunhofer HHI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lang="de-DE" sz="32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3080" indent="-3430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Motivation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285840" indent="-28584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Multilink operation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across </a:t>
            </a: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sub‑7 GHz, mm-wave, and optical bands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create the need for a multi‑band channel model in IEEE 802.11.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Intended Use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285840" indent="-28584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Channel models enable fair </a:t>
            </a: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performance comparisons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between individual proposals.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285840" indent="-28584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They help to </a:t>
            </a: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demonstrate the potential of next‑generation 802.11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technologies to end users.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1800"/>
              </a:spcBef>
              <a:buNone/>
              <a:tabLst>
                <a:tab pos="0" algn="l"/>
              </a:tabLst>
            </a:pP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Contribution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285840" indent="-28584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Unified model 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to generate </a:t>
            </a: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spatially consistent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channels across all targeted bands.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285840" indent="-28584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GB" sz="20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Built on already available models</a:t>
            </a:r>
            <a:r>
              <a:rPr lang="en-GB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(i.e., for sub-7 GHz / 60 GHz / optical).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343080" indent="1728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sldNum" idx="36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3B81A9-9837-4A20-9444-ED52841EA046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dt" idx="37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Volker Jungnickel, Fraunhofer HHI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UCM Motivation</a:t>
            </a:r>
            <a:endParaRPr lang="de-DE" sz="32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551520" y="1981080"/>
            <a:ext cx="10723320" cy="448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Wi-Fi 7 (IEEE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/>
                <a:ea typeface="MS Gothic"/>
              </a:rPr>
              <a:t>Std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802.11be-2024) introduced </a:t>
            </a: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multi-link operation (MLO)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enabling devices to utilize multiple bands (2.4, 5, 6 GHz) concurrently to facilitate higher throughput, improved reliability and reduced latency.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Multi-AP coordination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is currently developed by 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/>
                <a:ea typeface="MS Gothic"/>
              </a:rPr>
              <a:t>TGbn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to reduce interference and support advanced use cases (Industry 4.0, TSN).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In addition, </a:t>
            </a: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new bands 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are being introduced in </a:t>
            </a: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mm-wave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(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/>
                <a:ea typeface="MS Gothic"/>
              </a:rPr>
              <a:t>TGbq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 and </a:t>
            </a: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optical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spectrum (</a:t>
            </a:r>
            <a:r>
              <a:rPr lang="en-US" sz="1800" b="0" strike="noStrike" spc="-1" dirty="0" err="1">
                <a:solidFill>
                  <a:srgbClr val="000000"/>
                </a:solidFill>
                <a:latin typeface="Times New Roman"/>
                <a:ea typeface="MS Gothic"/>
              </a:rPr>
              <a:t>TGbr</a:t>
            </a:r>
            <a:r>
              <a:rPr lang="en-US" sz="18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), all reusing sub-7 GHz baseband technology.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Current Wi-Fi channel models do not support the combined use of sub-7 GHz, mm-wave and optical bands at the same location.</a:t>
            </a:r>
            <a:endParaRPr lang="de-DE" sz="18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Channels for different APs are generated independently, leading potentially to less realistic results for MLO, and using MU-MIMO, Coordinated Multi-AP etc..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There is a fundamental lack of spatial consistency.</a:t>
            </a:r>
            <a:endParaRPr lang="de-DE" sz="2000" b="0" strike="noStrike" spc="-1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38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34BBEE9D-065A-4386-9E2F-6A21BE68BB0C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dt" idx="39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Volker Jungnickel, Fraunhofer HHI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Recap of existing models:</a:t>
            </a:r>
            <a:br>
              <a:rPr sz="3200"/>
            </a:br>
            <a:r>
              <a:rPr lang="en-GB" sz="2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TGn/ac/ax model (2.4 or 5 GHz) [1] – [4]</a:t>
            </a:r>
            <a:endParaRPr lang="de-DE" sz="2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551520" y="1981080"/>
            <a:ext cx="1072332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Extension of traditional single-input single-output (SISO) channel models (Medbo, 1998)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Multiple antenna (MIMO) models are based on the cluster model (Saleh, Valenzuela, 1987)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Channel is modelled by 2 to 6 clusters each having: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Power and delay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of each tap in a particular cluster 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Angular spread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(AS), angle-of-arrival (AoA), and angle of departure (AoD) values 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“Bell” shaped </a:t>
            </a: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Doppler spectrum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Channel matrix </a:t>
            </a:r>
            <a:r>
              <a:rPr lang="en-US" sz="20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H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fully describes propagation channel between TX and RX antennas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fr-FR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Besides </a:t>
            </a:r>
            <a:r>
              <a:rPr lang="fr-FR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i.i.d. matrix, uses correlation matrix</a:t>
            </a:r>
            <a:r>
              <a:rPr lang="fr-FR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based on the power angular spectrum (PAS)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Additional model for cross-polarization discrimination (XPD) for antennas with different polarizations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Model parameters customize channel models for various scenarios (e.g. office, open space, etc.)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42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22CFD7E-B153-4783-BEDE-1F75BCEF81BC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dt" idx="43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rPr lang="de-DE"/>
              <a:t>Volker Jungnickel, Fraunhofer HHI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Recap of existing models:</a:t>
            </a:r>
            <a:br>
              <a:rPr sz="3200"/>
            </a:br>
            <a:r>
              <a:rPr lang="en-GB" sz="2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TGad/ay model (60 GHz) [5]</a:t>
            </a:r>
            <a:endParaRPr lang="de-DE" sz="2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551520" y="1981080"/>
            <a:ext cx="1084320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Provides </a:t>
            </a:r>
            <a:r>
              <a:rPr lang="en-US" sz="20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accurate space-time characteristics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of the propagation channel at 60 GHz	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Support beamforming with steerable directional antennas on both TX and RX, no limitation on antennas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Account for polarization characteristics of antennas and signals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Support non-stationarity characteristics of the propagation channel due to people moving in the area 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Proper description of SU- and MU-MIMO modes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Ultra Short Range (USR) mmWave communication (TGay)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Based on existing TGad models for 60 GHz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ray-tracing simulations and measurements provided by the MiWEBA EU-Japan joint project 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TGad covers conference room and living room scenarios 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TGay covers a very wide variety of indoor and outdoor applications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sldNum" idx="44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3C44BD6-C746-4CA8-B400-E538EA5D29C9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 idx="45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rPr lang="de-DE"/>
              <a:t>Volker Jungnickel, Fraunhofer HHI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Recap of existing models:</a:t>
            </a:r>
            <a:br>
              <a:rPr sz="3200"/>
            </a:br>
            <a:r>
              <a:rPr lang="en-GB" sz="2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QuaDRiGa (0.1 - 100 GHz) [6] – [8]</a:t>
            </a:r>
            <a:endParaRPr lang="de-DE" sz="2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79520" y="1981080"/>
            <a:ext cx="1079532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Active development since 2010 (based on WINNER+ code)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Open-source: </a:t>
            </a:r>
            <a:r>
              <a:rPr lang="en-US" sz="1800" b="0" u="sng" strike="noStrike" spc="-1">
                <a:solidFill>
                  <a:srgbClr val="CCCCFF"/>
                </a:solidFill>
                <a:uFillTx/>
                <a:latin typeface="Times New Roman"/>
                <a:ea typeface="MS Gothic"/>
                <a:hlinkClick r:id="rId3"/>
              </a:rPr>
              <a:t>http://quadriga-channel-model.de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(incl. regular updates)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Reference implementation for various 3GPP and ETSI models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3D modeling approach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(placement of  scatterers in 3D coordinate system, 3D antennas)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Geometric polarization propagation model for co-/cross-polarized antenna arrays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Spatially correlated large and small-scale fading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Deterministic time evolution of impulse response incl. dual-mobility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Support for </a:t>
            </a: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multiple frequency bands 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up to 100 GHz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Up to 300 MHz bandwidth from 0.45-6 GHz carrier frequency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Up to 2 GHz bandwidth at mm-wave frequencies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Wide range of propagation scenarios: indoor, outdoor, macro, pico, femto, relay, industrial and satellite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Extensively tested against measurements in indoor and outdoor environments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sldNum" idx="46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AAA00FE-3509-4950-B296-DEE41954BDC9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dt" idx="47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 type="ftr" idx="48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Recap of existing models:</a:t>
            </a:r>
            <a:br>
              <a:rPr sz="3200"/>
            </a:br>
            <a:r>
              <a:rPr lang="en-US" sz="2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TGbb model for optical bands [9]</a:t>
            </a:r>
            <a:endParaRPr lang="de-DE" sz="2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914400" y="1981080"/>
            <a:ext cx="1036044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3080"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TGbb channel models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Link level model (</a:t>
            </a:r>
            <a:r>
              <a:rPr lang="en-US" sz="2000" b="0" u="sng" strike="noStrike" spc="-1">
                <a:solidFill>
                  <a:srgbClr val="CCCCFF"/>
                </a:solidFill>
                <a:uFillTx/>
                <a:latin typeface="Times New Roman"/>
                <a:ea typeface="MS Gothic"/>
                <a:hlinkClick r:id="rId3"/>
              </a:rPr>
              <a:t>11-18/1582r3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scenarios are manually defined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 in 3D, CIR are created by ray tracing (using Zemax)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realistic 3D models are not considered, complex due to ray tracing in time domain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support of </a:t>
            </a:r>
            <a:r>
              <a:rPr lang="en-US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MIMO and mobility</a:t>
            </a: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, but just single snapshots at a given configuration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tradeoff between model accuracy and computational complexity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validated by preliminary measurements (11-20/1234r0)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used in simulations to compare PHY proposals (11-19/1054r2 and 11-19/1566r3)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System level model (</a:t>
            </a:r>
            <a:r>
              <a:rPr lang="en-US" sz="2000" b="0" u="sng" strike="noStrike" spc="-1">
                <a:solidFill>
                  <a:srgbClr val="CCCCFF"/>
                </a:solidFill>
                <a:uFillTx/>
                <a:latin typeface="Times New Roman"/>
                <a:ea typeface="MS Gothic"/>
                <a:hlinkClick r:id="rId4"/>
              </a:rPr>
              <a:t>11-19/0187r4</a:t>
            </a: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)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based on LOS only, NLOS is considered negligible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never been used since TGbb made no changes to the MAC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499"/>
              </a:spcBef>
              <a:buNone/>
              <a:tabLst>
                <a:tab pos="0" algn="l"/>
              </a:tabLst>
            </a:pP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sldNum" idx="49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1E85921-8297-4C0A-8AFC-9240434CAF81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dt" idx="50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ftr" idx="51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Summary on existing models:</a:t>
            </a:r>
            <a:br>
              <a:rPr sz="3200"/>
            </a:br>
            <a:r>
              <a:rPr lang="en-US" sz="2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Types of Channel Models</a:t>
            </a:r>
            <a:r>
              <a:rPr lang="en-US" sz="2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lang="de-DE" sz="28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ldNum" idx="52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8778E1A-6FE6-4D4D-AE78-E56FF9288560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39" name="Grafik 7"/>
          <p:cNvPicPr/>
          <p:nvPr/>
        </p:nvPicPr>
        <p:blipFill>
          <a:blip r:embed="rId3"/>
          <a:stretch/>
        </p:blipFill>
        <p:spPr>
          <a:xfrm>
            <a:off x="1703520" y="2421000"/>
            <a:ext cx="8638560" cy="3671280"/>
          </a:xfrm>
          <a:prstGeom prst="rect">
            <a:avLst/>
          </a:prstGeom>
          <a:ln w="0">
            <a:noFill/>
          </a:ln>
        </p:spPr>
      </p:pic>
      <p:sp>
        <p:nvSpPr>
          <p:cNvPr id="140" name="Rechteck 2"/>
          <p:cNvSpPr/>
          <p:nvPr/>
        </p:nvSpPr>
        <p:spPr>
          <a:xfrm>
            <a:off x="1854360" y="1910520"/>
            <a:ext cx="14670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449280">
              <a:lnSpc>
                <a:spcPct val="100000"/>
              </a:lnSpc>
            </a:pPr>
            <a:r>
              <a:rPr lang="en-US" sz="2400" b="0" strike="noStrike" spc="-1">
                <a:solidFill>
                  <a:schemeClr val="dk1"/>
                </a:solidFill>
                <a:latin typeface="Times New Roman"/>
                <a:ea typeface="MS Gothic"/>
              </a:rPr>
              <a:t>TGn/ac/ax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Rechteck 9"/>
          <p:cNvSpPr/>
          <p:nvPr/>
        </p:nvSpPr>
        <p:spPr>
          <a:xfrm>
            <a:off x="4792320" y="1912680"/>
            <a:ext cx="27018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449280">
              <a:lnSpc>
                <a:spcPct val="100000"/>
              </a:lnSpc>
            </a:pPr>
            <a:r>
              <a:rPr lang="en-GB" sz="2400" b="0" strike="noStrike" spc="-1">
                <a:solidFill>
                  <a:schemeClr val="dk1"/>
                </a:solidFill>
                <a:latin typeface="Times New Roman"/>
                <a:ea typeface="MS Gothic"/>
              </a:rPr>
              <a:t>TGad/ay/</a:t>
            </a:r>
            <a:r>
              <a:rPr lang="en-US" sz="2400" b="0" strike="noStrike" spc="-1">
                <a:solidFill>
                  <a:schemeClr val="dk1"/>
                </a:solidFill>
                <a:latin typeface="Times New Roman"/>
                <a:ea typeface="MS Gothic"/>
              </a:rPr>
              <a:t>QuaDRiGa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Rechteck 9"/>
          <p:cNvSpPr/>
          <p:nvPr/>
        </p:nvSpPr>
        <p:spPr>
          <a:xfrm>
            <a:off x="9276480" y="1912680"/>
            <a:ext cx="109692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defTabSz="449280">
              <a:lnSpc>
                <a:spcPct val="100000"/>
              </a:lnSpc>
            </a:pPr>
            <a:r>
              <a:rPr lang="en-US" sz="2800" b="0" strike="noStrike" spc="-1">
                <a:solidFill>
                  <a:schemeClr val="dk1"/>
                </a:solidFill>
                <a:latin typeface="Times New Roman"/>
                <a:ea typeface="MS Gothic"/>
              </a:rPr>
              <a:t>TGbb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dt" idx="53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ftr" idx="54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440" cy="106452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32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Limitations of existing 802.11 models</a:t>
            </a:r>
            <a:endParaRPr lang="de-DE" sz="32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0589040" cy="4112640"/>
          </a:xfrm>
          <a:prstGeom prst="rect">
            <a:avLst/>
          </a:prstGeom>
          <a:noFill/>
          <a:ln w="936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Lack on integration of features 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tapped-delay line models for TGn vs. accurate space-time characteristics in TGay, TGbb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Multi-band operation is not foreseen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i.e. there are different models for different bands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use cases/scenarios cannot be easily combined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GB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TGn/ac/ax models do not natively support system-level simulations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has to be agreed upon/added on top of the model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685800" indent="-343080" defTabSz="44928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Models are not spatially consistent</a:t>
            </a: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not suitable for site-specific simulations (e.g., for multi-AP operation)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do not reflect correlation between different bands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marL="1085760" lvl="1" indent="-285840" defTabSz="44928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pos="912960" algn="l"/>
                <a:tab pos="1827360" algn="l"/>
                <a:tab pos="2741760" algn="l"/>
                <a:tab pos="3656160" algn="l"/>
                <a:tab pos="4570560" algn="l"/>
                <a:tab pos="5484960" algn="l"/>
                <a:tab pos="6399360" algn="l"/>
                <a:tab pos="7313760" algn="l"/>
                <a:tab pos="8228160" algn="l"/>
                <a:tab pos="9142560" algn="l"/>
                <a:tab pos="1005696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do not correctly model the MIMO correlation for different user positions</a:t>
            </a:r>
            <a:endParaRPr lang="de-DE" sz="18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8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499"/>
              </a:spcBef>
              <a:buNone/>
              <a:tabLst>
                <a:tab pos="0" algn="l"/>
              </a:tabLst>
            </a:pPr>
            <a:endParaRPr lang="de-DE" sz="20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  <a:p>
            <a:pPr indent="0" defTabSz="449280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de-DE" sz="2400" b="0" strike="noStrike" spc="-1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sldNum" idx="55"/>
          </p:nvPr>
        </p:nvSpPr>
        <p:spPr>
          <a:xfrm>
            <a:off x="5793480" y="6475320"/>
            <a:ext cx="704160" cy="362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ct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ct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4EF27EE-0038-45BE-A01B-5B57A65CFD75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dt" idx="56"/>
          </p:nvPr>
        </p:nvSpPr>
        <p:spPr>
          <a:xfrm>
            <a:off x="929160" y="333360"/>
            <a:ext cx="2499120" cy="2721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>
            <a:lvl1pPr indent="0" defTabSz="449280">
              <a:lnSpc>
                <a:spcPct val="100000"/>
              </a:lnSpc>
              <a:buNone/>
              <a:tabLst>
                <a:tab pos="0" algn="l"/>
              </a:tabLst>
              <a:def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800" b="1" strike="noStrike" spc="-1">
                <a:solidFill>
                  <a:srgbClr val="000000"/>
                </a:solidFill>
                <a:latin typeface="Times New Roman"/>
                <a:ea typeface="MS Gothic"/>
              </a:rPr>
              <a:t>September 2025</a:t>
            </a:r>
            <a:endParaRPr lang="en-US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ftr" idx="57"/>
          </p:nvPr>
        </p:nvSpPr>
        <p:spPr>
          <a:xfrm>
            <a:off x="7143840" y="6475320"/>
            <a:ext cx="4245480" cy="180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GB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Volker Jungnickel, Fraunhofer HHI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0</TotalTime>
  <Words>2062</Words>
  <Application>Microsoft Office PowerPoint</Application>
  <PresentationFormat>Breitbild</PresentationFormat>
  <Paragraphs>234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Symbol</vt:lpstr>
      <vt:lpstr>Times New Roman</vt:lpstr>
      <vt:lpstr>Wingdings</vt:lpstr>
      <vt:lpstr>Office</vt:lpstr>
      <vt:lpstr>Office</vt:lpstr>
      <vt:lpstr>Introducing the Unified Channel Model TIG</vt:lpstr>
      <vt:lpstr>Abstract</vt:lpstr>
      <vt:lpstr>UCM Motivation</vt:lpstr>
      <vt:lpstr>Recap of existing models: TGn/ac/ax model (2.4 or 5 GHz) [1] – [4]</vt:lpstr>
      <vt:lpstr>Recap of existing models: TGad/ay model (60 GHz) [5]</vt:lpstr>
      <vt:lpstr>Recap of existing models: QuaDRiGa (0.1 - 100 GHz) [6] – [8]</vt:lpstr>
      <vt:lpstr>Recap of existing models: TGbb model for optical bands [9]</vt:lpstr>
      <vt:lpstr>Summary on existing models: Types of Channel Models </vt:lpstr>
      <vt:lpstr>Limitations of existing 802.11 models</vt:lpstr>
      <vt:lpstr>Open software available</vt:lpstr>
      <vt:lpstr>Charter of the UCM TIG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Multi-band channel models in 802.11</dc:title>
  <dc:subject/>
  <dc:creator>Jungnickel, Volker</dc:creator>
  <dc:description/>
  <cp:lastModifiedBy>Jungnickel, Volker</cp:lastModifiedBy>
  <cp:revision>53</cp:revision>
  <cp:lastPrinted>1601-01-01T00:00:00Z</cp:lastPrinted>
  <dcterms:created xsi:type="dcterms:W3CDTF">2025-04-25T12:26:14Z</dcterms:created>
  <dcterms:modified xsi:type="dcterms:W3CDTF">2025-09-16T00:18:10Z</dcterms:modified>
  <cp:category>Name, Affiliation</cp:category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0x01010006C10CFFC78C9946B3304FF3C5A43F1A</vt:lpwstr>
  </property>
  <property fmtid="{D5CDD505-2E9C-101B-9397-08002B2CF9AE}" pid="3" name="Notes">
    <vt:i4>21</vt:i4>
  </property>
  <property fmtid="{D5CDD505-2E9C-101B-9397-08002B2CF9AE}" pid="4" name="PresentationFormat">
    <vt:lpwstr>Breitbild</vt:lpwstr>
  </property>
  <property fmtid="{D5CDD505-2E9C-101B-9397-08002B2CF9AE}" pid="5" name="Slides">
    <vt:i4>32</vt:i4>
  </property>
</Properties>
</file>