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1" r:id="rId1"/>
  </p:sldMasterIdLst>
  <p:notesMasterIdLst>
    <p:notesMasterId r:id="rId29"/>
  </p:notesMasterIdLst>
  <p:handoutMasterIdLst>
    <p:handoutMasterId r:id="rId30"/>
  </p:handoutMasterIdLst>
  <p:sldIdLst>
    <p:sldId id="519" r:id="rId2"/>
    <p:sldId id="520" r:id="rId3"/>
    <p:sldId id="434" r:id="rId4"/>
    <p:sldId id="523" r:id="rId5"/>
    <p:sldId id="402" r:id="rId6"/>
    <p:sldId id="454" r:id="rId7"/>
    <p:sldId id="440" r:id="rId8"/>
    <p:sldId id="522" r:id="rId9"/>
    <p:sldId id="444" r:id="rId10"/>
    <p:sldId id="446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503" r:id="rId20"/>
    <p:sldId id="428" r:id="rId21"/>
    <p:sldId id="429" r:id="rId22"/>
    <p:sldId id="430" r:id="rId23"/>
    <p:sldId id="426" r:id="rId24"/>
    <p:sldId id="464" r:id="rId25"/>
    <p:sldId id="524" r:id="rId26"/>
    <p:sldId id="463" r:id="rId27"/>
    <p:sldId id="525" r:id="rId28"/>
  </p:sldIdLst>
  <p:sldSz cx="9144000" cy="5143500" type="screen16x9"/>
  <p:notesSz cx="6731000" cy="9867900"/>
  <p:embeddedFontLs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MS Gothic" panose="020B0609070205080204" pitchFamily="49" charset="-128"/>
      <p:regular r:id="rId35"/>
    </p:embeddedFont>
    <p:embeddedFont>
      <p:font typeface="Frutiger LT Com 55 Roman" panose="020B0503030504020204" pitchFamily="34" charset="0"/>
      <p:regular r:id="rId36"/>
      <p:bold r:id="rId37"/>
      <p:italic r:id="rId38"/>
    </p:embeddedFont>
    <p:embeddedFont>
      <p:font typeface="Frutiger 55 Roman" panose="020B0500000000000000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Open Sans Condensed" panose="020B0806030504020204" pitchFamily="34" charset="0"/>
      <p:bold r:id="rId42"/>
    </p:embeddedFont>
    <p:embeddedFont>
      <p:font typeface="Frutiger LT Com 45 Light" panose="020B0303030504090204" pitchFamily="34" charset="0"/>
      <p:regular r:id="rId43"/>
      <p:bold r:id="rId44"/>
      <p:italic r:id="rId45"/>
      <p:boldItalic r:id="rId46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5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1280">
          <p15:clr>
            <a:srgbClr val="A4A3A4"/>
          </p15:clr>
        </p15:guide>
        <p15:guide id="4" pos="5466">
          <p15:clr>
            <a:srgbClr val="A4A3A4"/>
          </p15:clr>
        </p15:guide>
        <p15:guide id="5" pos="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C7D"/>
    <a:srgbClr val="FF0000"/>
    <a:srgbClr val="FFFFFF"/>
    <a:srgbClr val="B2B2B2"/>
    <a:srgbClr val="EEEFEF"/>
    <a:srgbClr val="D4E6F4"/>
    <a:srgbClr val="A2D7CB"/>
    <a:srgbClr val="5CBAA4"/>
    <a:srgbClr val="4C99B2"/>
    <a:srgbClr val="99C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97194" autoAdjust="0"/>
  </p:normalViewPr>
  <p:slideViewPr>
    <p:cSldViewPr showGuides="1">
      <p:cViewPr varScale="1">
        <p:scale>
          <a:sx n="98" d="100"/>
          <a:sy n="98" d="100"/>
        </p:scale>
        <p:origin x="754" y="72"/>
      </p:cViewPr>
      <p:guideLst>
        <p:guide orient="horz" pos="2845"/>
        <p:guide orient="horz" pos="191"/>
        <p:guide orient="horz" pos="1280"/>
        <p:guide pos="5466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3762" y="396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18.09.2025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18.09.2025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88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068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582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705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de-DE" dirty="0" smtClean="0"/>
                  <a:t> = </a:t>
                </a:r>
                <a:r>
                  <a:rPr lang="de-DE" dirty="0" err="1" smtClean="0"/>
                  <a:t>theta</a:t>
                </a:r>
                <a:endParaRPr lang="de-DE" dirty="0" smtClean="0"/>
              </a:p>
              <a:p>
                <a:r>
                  <a:rPr lang="el-GR" dirty="0" smtClean="0"/>
                  <a:t>Φ</a:t>
                </a:r>
                <a:r>
                  <a:rPr lang="de-DE" dirty="0" smtClean="0"/>
                  <a:t> = </a:t>
                </a:r>
                <a:r>
                  <a:rPr lang="de-DE" dirty="0" err="1" smtClean="0"/>
                  <a:t>phi</a:t>
                </a:r>
                <a:endParaRPr lang="de-DE" dirty="0" smtClean="0"/>
              </a:p>
              <a:p>
                <a:r>
                  <a:rPr lang="el-GR" dirty="0" smtClean="0"/>
                  <a:t>ϴ</a:t>
                </a:r>
                <a:r>
                  <a:rPr lang="de-DE" dirty="0" smtClean="0"/>
                  <a:t> = </a:t>
                </a:r>
                <a:r>
                  <a:rPr lang="de-DE" dirty="0" err="1" smtClean="0"/>
                  <a:t>theta</a:t>
                </a:r>
                <a:endParaRPr lang="de-DE" dirty="0" smtClean="0"/>
              </a:p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 smtClean="0"/>
                  <a:t> = kappa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= gamma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𝜗</a:t>
                </a:r>
                <a:r>
                  <a:rPr lang="de-DE" dirty="0" smtClean="0"/>
                  <a:t> = </a:t>
                </a:r>
                <a:r>
                  <a:rPr lang="de-DE" dirty="0" err="1" smtClean="0"/>
                  <a:t>theta</a:t>
                </a:r>
                <a:endParaRPr lang="de-DE" dirty="0" smtClean="0"/>
              </a:p>
              <a:p>
                <a:r>
                  <a:rPr lang="el-GR" dirty="0" smtClean="0"/>
                  <a:t>Φ</a:t>
                </a:r>
                <a:r>
                  <a:rPr lang="de-DE" dirty="0" smtClean="0"/>
                  <a:t> = </a:t>
                </a:r>
                <a:r>
                  <a:rPr lang="de-DE" dirty="0" err="1" smtClean="0"/>
                  <a:t>phi</a:t>
                </a:r>
                <a:endParaRPr lang="de-DE" dirty="0" smtClean="0"/>
              </a:p>
              <a:p>
                <a:r>
                  <a:rPr lang="el-GR" dirty="0" smtClean="0"/>
                  <a:t>ϴ</a:t>
                </a:r>
                <a:r>
                  <a:rPr lang="de-DE" dirty="0" smtClean="0"/>
                  <a:t> = </a:t>
                </a:r>
                <a:r>
                  <a:rPr lang="de-DE" dirty="0" err="1" smtClean="0"/>
                  <a:t>theta</a:t>
                </a:r>
                <a:endParaRPr lang="de-DE" dirty="0" smtClean="0"/>
              </a:p>
              <a:p>
                <a:r>
                  <a:rPr lang="de-DE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𝜅</a:t>
                </a:r>
                <a:r>
                  <a:rPr lang="en-US" dirty="0" smtClean="0"/>
                  <a:t> = kappa</a:t>
                </a:r>
              </a:p>
              <a:p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𝛾</a:t>
                </a:r>
                <a:r>
                  <a:rPr lang="en-US" dirty="0" smtClean="0"/>
                  <a:t> = gamma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524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194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269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270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68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39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4666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2148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071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171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03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7587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2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480" y="555526"/>
            <a:ext cx="8640000" cy="37643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245876" y="945736"/>
            <a:ext cx="8640000" cy="274255"/>
          </a:xfrm>
        </p:spPr>
        <p:txBody>
          <a:bodyPr/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723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876" y="843559"/>
            <a:ext cx="8640000" cy="3600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45876" y="1416578"/>
            <a:ext cx="8640000" cy="302738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876" y="357617"/>
            <a:ext cx="8640000" cy="485941"/>
          </a:xfrm>
          <a:noFill/>
        </p:spPr>
        <p:txBody>
          <a:bodyPr/>
          <a:lstStyle>
            <a:lvl1pPr marL="0" indent="0" algn="l">
              <a:defRPr sz="3200" cap="all" baseline="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5" name="Line 12"/>
          <p:cNvSpPr>
            <a:spLocks noChangeShapeType="1"/>
          </p:cNvSpPr>
          <p:nvPr userDrawn="1"/>
        </p:nvSpPr>
        <p:spPr bwMode="auto">
          <a:xfrm flipV="1">
            <a:off x="238805" y="1275606"/>
            <a:ext cx="86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Datumsplatzhalter 4"/>
          <p:cNvSpPr>
            <a:spLocks noGrp="1"/>
          </p:cNvSpPr>
          <p:nvPr>
            <p:ph type="dt" sz="half" idx="2"/>
          </p:nvPr>
        </p:nvSpPr>
        <p:spPr>
          <a:xfrm>
            <a:off x="252480" y="173239"/>
            <a:ext cx="2057400" cy="1366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September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66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252480" y="173239"/>
            <a:ext cx="2057400" cy="1366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September 2025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2480" y="611141"/>
            <a:ext cx="8640000" cy="37643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56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45876" y="1275530"/>
            <a:ext cx="8640000" cy="338445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252480" y="173239"/>
            <a:ext cx="2057400" cy="1366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September 2025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45876" y="618242"/>
            <a:ext cx="8640000" cy="369332"/>
          </a:xfrm>
        </p:spPr>
        <p:txBody>
          <a:bodyPr wrap="square">
            <a:spAutoFit/>
          </a:bodyPr>
          <a:lstStyle>
            <a:lvl1pPr marL="0" indent="0" algn="ctr" defTabSz="504000">
              <a:defRPr/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07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45876" y="1275529"/>
            <a:ext cx="8640000" cy="3384453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2"/>
          </p:nvPr>
        </p:nvSpPr>
        <p:spPr>
          <a:xfrm>
            <a:off x="252480" y="173239"/>
            <a:ext cx="2057400" cy="1366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September 2025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45876" y="546234"/>
            <a:ext cx="8640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endParaRPr lang="en-US" noProof="0" dirty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45876" y="929343"/>
            <a:ext cx="8640000" cy="274255"/>
          </a:xfrm>
        </p:spPr>
        <p:txBody>
          <a:bodyPr/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221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45876" y="1275982"/>
            <a:ext cx="8640000" cy="3384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2"/>
          </p:nvPr>
        </p:nvSpPr>
        <p:spPr>
          <a:xfrm>
            <a:off x="252480" y="173239"/>
            <a:ext cx="2057400" cy="1366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September 2025</a:t>
            </a:r>
            <a:endParaRPr lang="de-DE" dirty="0"/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45876" y="929343"/>
            <a:ext cx="8640000" cy="274255"/>
          </a:xfrm>
        </p:spPr>
        <p:txBody>
          <a:bodyPr/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endParaRPr lang="en-US" noProof="0" dirty="0" smtClean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45876" y="547106"/>
            <a:ext cx="8640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343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45876" y="1275982"/>
            <a:ext cx="8640000" cy="3384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2"/>
          </p:nvPr>
        </p:nvSpPr>
        <p:spPr>
          <a:xfrm>
            <a:off x="252480" y="173239"/>
            <a:ext cx="2057400" cy="1366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September 2025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45876" y="618242"/>
            <a:ext cx="8640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30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36" y="1274359"/>
            <a:ext cx="8640000" cy="33856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4239018" y="4802750"/>
            <a:ext cx="6537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t> </a:t>
            </a:r>
            <a:fld id="{4785A00F-3F63-4AFD-A8F6-82BEE2F21D45}" type="slidenum">
              <a:rPr lang="de-DE" sz="900" baseline="0" smtClean="0">
                <a:solidFill>
                  <a:schemeClr val="tx1"/>
                </a:solidFill>
                <a:latin typeface="Times New Roman" panose="02020603050405020304" pitchFamily="18" charset="0"/>
                <a:ea typeface="Open Sans Condensed" panose="020B0806030504020204" pitchFamily="34" charset="0"/>
                <a:cs typeface="Times New Roman" panose="02020603050405020304" pitchFamily="18" charset="0"/>
              </a:rPr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900" dirty="0">
              <a:solidFill>
                <a:schemeClr val="tx1"/>
              </a:solidFill>
              <a:latin typeface="Times New Roman" panose="02020603050405020304" pitchFamily="18" charset="0"/>
              <a:ea typeface="Open Sans Condensed" panose="020B08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 flipV="1">
            <a:off x="252480" y="4803998"/>
            <a:ext cx="86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7"/>
          <p:cNvSpPr/>
          <p:nvPr userDrawn="1"/>
        </p:nvSpPr>
        <p:spPr>
          <a:xfrm>
            <a:off x="245876" y="4802750"/>
            <a:ext cx="537327" cy="138499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9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792705" y="4802750"/>
            <a:ext cx="3086100" cy="13849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 smtClean="0"/>
              <a:t>Stephan Jaeckel, Fraunhofer HHI</a:t>
            </a:r>
            <a:endParaRPr lang="de-DE" dirty="0"/>
          </a:p>
        </p:txBody>
      </p:sp>
      <p:sp>
        <p:nvSpPr>
          <p:cNvPr id="13" name="Line 12"/>
          <p:cNvSpPr>
            <a:spLocks noChangeShapeType="1"/>
          </p:cNvSpPr>
          <p:nvPr userDrawn="1"/>
        </p:nvSpPr>
        <p:spPr bwMode="auto">
          <a:xfrm flipV="1">
            <a:off x="238805" y="339502"/>
            <a:ext cx="86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Date Placeholder 3"/>
          <p:cNvSpPr/>
          <p:nvPr userDrawn="1"/>
        </p:nvSpPr>
        <p:spPr>
          <a:xfrm>
            <a:off x="4212125" y="179093"/>
            <a:ext cx="4666680" cy="160408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doc.: IEEE </a:t>
            </a:r>
            <a:r>
              <a:rPr lang="en-GB" sz="12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802.11-25/1627r0</a:t>
            </a:r>
            <a:endParaRPr lang="en-US" sz="12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252480" y="173239"/>
            <a:ext cx="2057400" cy="1366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September 2025</a:t>
            </a:r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80" y="611141"/>
            <a:ext cx="8640000" cy="3764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0204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2" r:id="rId2"/>
    <p:sldLayoutId id="2147483690" r:id="rId3"/>
    <p:sldLayoutId id="2147483685" r:id="rId4"/>
    <p:sldLayoutId id="2147483686" r:id="rId5"/>
    <p:sldLayoutId id="2147483688" r:id="rId6"/>
    <p:sldLayoutId id="2147483692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marL="0" indent="0" algn="ctr" defTabSz="5040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anose="02020603050405020304" pitchFamily="18" charset="0"/>
          <a:ea typeface="Open Sans" panose="020B0606030504020204" pitchFamily="34" charset="0"/>
          <a:cs typeface="Times New Roman" panose="02020603050405020304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fontAlgn="base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 sz="1600">
          <a:solidFill>
            <a:schemeClr val="tx1"/>
          </a:solidFill>
          <a:latin typeface="Times New Roman" panose="02020603050405020304" pitchFamily="18" charset="0"/>
          <a:ea typeface="Open Sans" panose="020B0606030504020204" pitchFamily="34" charset="0"/>
          <a:cs typeface="Times New Roman" panose="02020603050405020304" pitchFamily="18" charset="0"/>
        </a:defRPr>
      </a:lvl1pPr>
      <a:lvl2pPr marL="720000" indent="-360000" algn="l" defTabSz="360000" rtl="0" fontAlgn="base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Times New Roman" panose="02020603050405020304" pitchFamily="18" charset="0"/>
          <a:ea typeface="Open Sans" panose="020B0606030504020204" pitchFamily="34" charset="0"/>
          <a:cs typeface="Times New Roman" panose="02020603050405020304" pitchFamily="18" charset="0"/>
        </a:defRPr>
      </a:lvl2pPr>
      <a:lvl3pPr marL="1080000" indent="-360000" algn="l" defTabSz="360000" rtl="0" fontAlgn="base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Times New Roman" panose="02020603050405020304" pitchFamily="18" charset="0"/>
          <a:ea typeface="Open Sans" panose="020B0606030504020204" pitchFamily="34" charset="0"/>
          <a:cs typeface="Times New Roman" panose="02020603050405020304" pitchFamily="18" charset="0"/>
        </a:defRPr>
      </a:lvl3pPr>
      <a:lvl4pPr marL="1440000" indent="-360000" algn="l" defTabSz="360000" rtl="0" fontAlgn="base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Times New Roman" panose="02020603050405020304" pitchFamily="18" charset="0"/>
          <a:ea typeface="Open Sans" panose="020B0606030504020204" pitchFamily="34" charset="0"/>
          <a:cs typeface="Times New Roman" panose="02020603050405020304" pitchFamily="18" charset="0"/>
        </a:defRPr>
      </a:lvl4pPr>
      <a:lvl5pPr marL="1800000" indent="-360000" algn="l" defTabSz="360000" rtl="0" fontAlgn="base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Times New Roman" panose="02020603050405020304" pitchFamily="18" charset="0"/>
          <a:ea typeface="Open Sans" panose="020B0606030504020204" pitchFamily="34" charset="0"/>
          <a:cs typeface="Times New Roman" panose="02020603050405020304" pitchFamily="18" charset="0"/>
        </a:defRPr>
      </a:lvl5pPr>
      <a:lvl6pPr marL="1887538" indent="-358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gpp.org/ftp/Specs/archive/38_series/38.901/38901-j00.zip" TargetMode="External"/><Relationship Id="rId3" Type="http://schemas.openxmlformats.org/officeDocument/2006/relationships/hyperlink" Target="https://mentor.ieee.org/802.11/dcn/09/11-09-0308-12-00ac-tgac-channel-model-addendum-document.doc" TargetMode="External"/><Relationship Id="rId7" Type="http://schemas.openxmlformats.org/officeDocument/2006/relationships/hyperlink" Target="https://www.itu.int/dms_pub/itu-r/opb/rep/r-rep-m.2135-1-2009-pdf-e.pdf" TargetMode="External"/><Relationship Id="rId12" Type="http://schemas.openxmlformats.org/officeDocument/2006/relationships/hyperlink" Target="https://quadriga-channel-model.de/" TargetMode="External"/><Relationship Id="rId2" Type="http://schemas.openxmlformats.org/officeDocument/2006/relationships/hyperlink" Target="https://mentor.ieee.org/802.11/dcn/03/11-03-0940-04-000n-tgn-channel-models.do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entor.ieee.org/802.11/dcn/18/11-18-1582-04-00bb-ieee-802-11bb-reference-channel-models-for-indoor-environments.pdf" TargetMode="External"/><Relationship Id="rId11" Type="http://schemas.openxmlformats.org/officeDocument/2006/relationships/hyperlink" Target="https://www.3gpp.org/ftp/Specs/archive/38_series/38.811/38811-f40.zip" TargetMode="External"/><Relationship Id="rId5" Type="http://schemas.openxmlformats.org/officeDocument/2006/relationships/hyperlink" Target="https://mentor.ieee.org/802.11/dcn/15/11-15-1150-09-00ay-channel-models-for-ieee-802-11ay.docx" TargetMode="External"/><Relationship Id="rId10" Type="http://schemas.openxmlformats.org/officeDocument/2006/relationships/hyperlink" Target="https://www.3gpp.org/ftp/Specs/archive/37_series/37.885/37885-f30.zip" TargetMode="External"/><Relationship Id="rId4" Type="http://schemas.openxmlformats.org/officeDocument/2006/relationships/hyperlink" Target="https://mentor.ieee.org/802.11/dcn/14/11-14-0882-04-00ax-tgax-channel-model-document.docx" TargetMode="External"/><Relationship Id="rId9" Type="http://schemas.openxmlformats.org/officeDocument/2006/relationships/hyperlink" Target="https://www.3gpp.org/ftp/Specs/archive/36_series/36.777/36777-f00.zi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1.png"/><Relationship Id="rId5" Type="http://schemas.openxmlformats.org/officeDocument/2006/relationships/image" Target="../media/image56.png"/><Relationship Id="rId4" Type="http://schemas.openxmlformats.org/officeDocument/2006/relationships/image" Target="../media/image14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FF"/>
                </a:highlight>
              </a:rPr>
              <a:t>A Spatially Consistent Small-Scale Fading Model </a:t>
            </a:r>
            <a:r>
              <a:rPr lang="en-US" altLang="en-US" dirty="0" smtClean="0">
                <a:highlight>
                  <a:srgbClr val="FFFFFF"/>
                </a:highlight>
              </a:rPr>
              <a:t/>
            </a:r>
            <a:br>
              <a:rPr lang="en-US" altLang="en-US" dirty="0" smtClean="0">
                <a:highlight>
                  <a:srgbClr val="FFFFFF"/>
                </a:highlight>
              </a:rPr>
            </a:br>
            <a:r>
              <a:rPr lang="en-US" altLang="en-US" dirty="0" smtClean="0">
                <a:highlight>
                  <a:srgbClr val="FFFFFF"/>
                </a:highlight>
              </a:rPr>
              <a:t>for </a:t>
            </a:r>
            <a:r>
              <a:rPr lang="en-US" altLang="en-US" dirty="0">
                <a:highlight>
                  <a:srgbClr val="FFFFFF"/>
                </a:highlight>
              </a:rPr>
              <a:t>Multiple Frequency Bands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245876" y="1433399"/>
            <a:ext cx="8640000" cy="274255"/>
          </a:xfrm>
        </p:spPr>
        <p:txBody>
          <a:bodyPr/>
          <a:lstStyle/>
          <a:p>
            <a:r>
              <a:rPr lang="en-GB" altLang="en-US" b="1" dirty="0"/>
              <a:t>Date:</a:t>
            </a:r>
            <a:r>
              <a:rPr lang="en-GB" altLang="en-US" dirty="0"/>
              <a:t> </a:t>
            </a:r>
            <a:r>
              <a:rPr lang="en-GB" altLang="en-US" dirty="0" smtClean="0"/>
              <a:t>2025-09-17</a:t>
            </a:r>
            <a:endParaRPr lang="en-GB" altLang="en-US" dirty="0"/>
          </a:p>
          <a:p>
            <a:endParaRPr lang="de-DE" dirty="0"/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218508"/>
              </p:ext>
            </p:extLst>
          </p:nvPr>
        </p:nvGraphicFramePr>
        <p:xfrm>
          <a:off x="266156" y="2240514"/>
          <a:ext cx="8626324" cy="8208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57933">
                  <a:extLst>
                    <a:ext uri="{9D8B030D-6E8A-4147-A177-3AD203B41FA5}">
                      <a16:colId xmlns:a16="http://schemas.microsoft.com/office/drawing/2014/main" val="2949844028"/>
                    </a:ext>
                  </a:extLst>
                </a:gridCol>
                <a:gridCol w="1885227">
                  <a:extLst>
                    <a:ext uri="{9D8B030D-6E8A-4147-A177-3AD203B41FA5}">
                      <a16:colId xmlns:a16="http://schemas.microsoft.com/office/drawing/2014/main" val="1067433102"/>
                    </a:ext>
                  </a:extLst>
                </a:gridCol>
                <a:gridCol w="1524939">
                  <a:extLst>
                    <a:ext uri="{9D8B030D-6E8A-4147-A177-3AD203B41FA5}">
                      <a16:colId xmlns:a16="http://schemas.microsoft.com/office/drawing/2014/main" val="123843227"/>
                    </a:ext>
                  </a:extLst>
                </a:gridCol>
                <a:gridCol w="3058225">
                  <a:extLst>
                    <a:ext uri="{9D8B030D-6E8A-4147-A177-3AD203B41FA5}">
                      <a16:colId xmlns:a16="http://schemas.microsoft.com/office/drawing/2014/main" val="134092184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de-DE" sz="1200" b="1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Affiliations</a:t>
                      </a:r>
                      <a:endParaRPr lang="de-D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Phone</a:t>
                      </a:r>
                      <a:endParaRPr lang="de-D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endParaRPr lang="de-DE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598308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Stephan Jaeckel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SJC /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Fraunhofer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HHI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+49 30 60980512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jaeckel@sjc-wireless.com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06038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Volker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Jungnickel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Fraunhofer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HHI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+49 162 2552756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volker.jungnickel@hhi.fraunhofer.de</a:t>
                      </a:r>
                      <a:endParaRPr lang="de-DE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68175"/>
                  </a:ext>
                </a:extLst>
              </a:tr>
            </a:tbl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266156" y="1893431"/>
            <a:ext cx="79765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rtlCol="0">
            <a:spAutoFit/>
          </a:bodyPr>
          <a:lstStyle/>
          <a:p>
            <a:r>
              <a:rPr lang="en-US" sz="16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415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platzhalter 2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/>
      </p:pic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Sum-of-Sinusoids Model</a:t>
            </a:r>
            <a:endParaRPr lang="en-US" noProof="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92" y="1592693"/>
            <a:ext cx="1666702" cy="285126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89" y="1592693"/>
            <a:ext cx="1666702" cy="2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45876" y="1275529"/>
                <a:ext cx="4254116" cy="3384453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endParaRPr lang="en-US" sz="1200" dirty="0" smtClean="0"/>
              </a:p>
              <a:p>
                <a:pPr marL="358775" indent="-269875"/>
                <a:r>
                  <a:rPr lang="en-US" sz="1200" dirty="0" smtClean="0"/>
                  <a:t>Delays are drawn randomly</a:t>
                </a:r>
                <a:br>
                  <a:rPr lang="en-US" sz="1200" dirty="0" smtClean="0"/>
                </a:br>
                <a:r>
                  <a:rPr lang="en-US" sz="1200" dirty="0" smtClean="0"/>
                  <a:t>with exponential </a:t>
                </a:r>
                <a:r>
                  <a:rPr lang="en-US" sz="1200" dirty="0"/>
                  <a:t>delay </a:t>
                </a:r>
                <a:r>
                  <a:rPr lang="en-US" sz="1200" dirty="0" smtClean="0"/>
                  <a:t>distribution</a:t>
                </a:r>
              </a:p>
              <a:p>
                <a:pPr marL="358775" indent="-269875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200" i="1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DS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1200" dirty="0" smtClean="0"/>
              </a:p>
              <a:p>
                <a:pPr marL="358775" indent="-2698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bSup>
                    <m:r>
                      <a:rPr lang="en-US" sz="12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sz="1200" dirty="0"/>
              </a:p>
              <a:p>
                <a:pPr marL="358775" indent="-269875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1200" dirty="0" smtClean="0"/>
                  <a:t> </a:t>
                </a:r>
                <a:r>
                  <a:rPr lang="en-US" sz="1200" dirty="0"/>
                  <a:t>is </a:t>
                </a:r>
                <a:r>
                  <a:rPr lang="en-US" sz="1200" dirty="0" smtClean="0"/>
                  <a:t>the </a:t>
                </a:r>
                <a:r>
                  <a:rPr lang="en-US" sz="1200" dirty="0"/>
                  <a:t>delay </a:t>
                </a:r>
                <a:r>
                  <a:rPr lang="en-US" sz="1200" dirty="0" smtClean="0"/>
                  <a:t>distribution,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DS</m:t>
                    </m:r>
                  </m:oMath>
                </a14:m>
                <a:r>
                  <a:rPr lang="en-US" sz="1200" dirty="0" smtClean="0"/>
                  <a:t> the LSF delay spread, </a:t>
                </a:r>
              </a:p>
              <a:p>
                <a:pPr marL="358775" indent="-269875"/>
                <a:r>
                  <a:rPr lang="en-US" sz="1200" dirty="0" smtClean="0"/>
                  <a:t>Delays are normalized (breaks spatial consistency!)</a:t>
                </a:r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:pPr marL="358775" indent="-269875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sort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1200" dirty="0" smtClean="0"/>
              </a:p>
              <a:p>
                <a:pPr marL="358775" indent="-269875"/>
                <a:r>
                  <a:rPr lang="en-US" sz="1200" dirty="0" smtClean="0"/>
                  <a:t>Scaling is </a:t>
                </a:r>
                <a:r>
                  <a:rPr lang="en-US" sz="1200" dirty="0"/>
                  <a:t>required to compensate for the effect of LOS </a:t>
                </a:r>
                <a:r>
                  <a:rPr lang="en-US" sz="1200" dirty="0" smtClean="0"/>
                  <a:t>peak (depending on </a:t>
                </a:r>
                <a:r>
                  <a:rPr lang="en-US" sz="1200" dirty="0" err="1" smtClean="0"/>
                  <a:t>Ricean</a:t>
                </a:r>
                <a:r>
                  <a:rPr lang="en-US" sz="1200" dirty="0" smtClean="0"/>
                  <a:t> K-Factor)</a:t>
                </a:r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0.7705−0.0433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i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KF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1.7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 i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 smtClean="0"/>
              </a:p>
              <a:p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1200" noProof="0" dirty="0" smtClean="0"/>
                  <a:t>	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876" y="1275529"/>
                <a:ext cx="4254116" cy="338445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SSF </a:t>
            </a:r>
            <a:r>
              <a:rPr lang="en-US" dirty="0"/>
              <a:t>Model – </a:t>
            </a:r>
            <a:r>
              <a:rPr lang="en-US" dirty="0" smtClean="0"/>
              <a:t>Delays</a:t>
            </a:r>
            <a:endParaRPr lang="en-US" noProof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6"/>
              <p:cNvSpPr txBox="1">
                <a:spLocks/>
              </p:cNvSpPr>
              <p:nvPr/>
            </p:nvSpPr>
            <p:spPr bwMode="auto">
              <a:xfrm>
                <a:off x="4696697" y="1275529"/>
                <a:ext cx="4182108" cy="338445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Aft>
                    <a:spcPts val="0"/>
                  </a:spcAft>
                </a:pPr>
                <a:endParaRPr lang="en-US" sz="1200" dirty="0" smtClean="0"/>
              </a:p>
              <a:p>
                <a:pPr marL="358775" indent="-269875"/>
                <a:r>
                  <a:rPr lang="en-US" sz="1200" dirty="0" smtClean="0"/>
                  <a:t>Delays are </a:t>
                </a:r>
                <a:r>
                  <a:rPr lang="en-US" sz="1200" u="sng" dirty="0" smtClean="0"/>
                  <a:t>initialized</a:t>
                </a:r>
                <a:r>
                  <a:rPr lang="en-US" sz="1200" dirty="0" smtClean="0"/>
                  <a:t> randomly</a:t>
                </a:r>
                <a:br>
                  <a:rPr lang="en-US" sz="1200" dirty="0" smtClean="0"/>
                </a:br>
                <a:r>
                  <a:rPr lang="en-US" sz="1200" dirty="0" smtClean="0"/>
                  <a:t>with </a:t>
                </a:r>
                <a:r>
                  <a:rPr lang="en-US" sz="1200" dirty="0"/>
                  <a:t>exponential delay </a:t>
                </a:r>
                <a:r>
                  <a:rPr lang="en-US" sz="1200" dirty="0" smtClean="0"/>
                  <a:t>distribution</a:t>
                </a:r>
                <a:endParaRPr lang="de-DE" sz="1200" i="1" dirty="0" smtClean="0">
                  <a:latin typeface="Cambria Math" panose="02040503050406030204" pitchFamily="18" charset="0"/>
                </a:endParaRPr>
              </a:p>
              <a:p>
                <a:pPr marL="358775" indent="-269875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de-DE" sz="1200" i="1">
                          <a:latin typeface="Cambria Math" panose="02040503050406030204" pitchFamily="18" charset="0"/>
                        </a:rPr>
                        <m:t>= −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1200">
                                  <a:latin typeface="Cambria Math" panose="02040503050406030204" pitchFamily="18" charset="0"/>
                                </a:rPr>
                                <m:t>erfc</m:t>
                              </m:r>
                              <m:r>
                                <a:rPr lang="de-DE" sz="1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2·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1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𝑡𝑟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rad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200" kern="0" dirty="0" smtClean="0"/>
              </a:p>
              <a:p>
                <a:pPr marL="358775" indent="-2698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bSup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200" kern="0" dirty="0" smtClean="0"/>
                  <a:t> </a:t>
                </a:r>
                <a:r>
                  <a:rPr lang="en-US" sz="1200" kern="0" dirty="0"/>
                  <a:t>is </a:t>
                </a:r>
                <a:r>
                  <a:rPr lang="en-US" sz="1200" kern="0" dirty="0" smtClean="0"/>
                  <a:t>spatially </a:t>
                </a:r>
                <a:r>
                  <a:rPr lang="en-US" sz="1200" kern="0" dirty="0"/>
                  <a:t>correlated </a:t>
                </a:r>
                <a:r>
                  <a:rPr lang="en-US" sz="1200" u="sng" kern="0" dirty="0"/>
                  <a:t>normal</a:t>
                </a:r>
                <a:r>
                  <a:rPr lang="en-US" sz="1200" kern="0" dirty="0"/>
                  <a:t> distributed random </a:t>
                </a:r>
                <a:r>
                  <a:rPr lang="en-US" sz="1200" kern="0" dirty="0" smtClean="0"/>
                  <a:t>variable (e.g. from SOS model)</a:t>
                </a:r>
              </a:p>
              <a:p>
                <a:pPr marL="358775" indent="-269875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𝑡𝑟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kern="0" dirty="0" smtClean="0"/>
                  <a:t> describes spatial correlation</a:t>
                </a:r>
              </a:p>
              <a:p>
                <a:pPr marL="358775" indent="-269875"/>
                <a:r>
                  <a:rPr lang="en-US" sz="1200" kern="0" dirty="0"/>
                  <a:t>DS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1200" kern="0" dirty="0"/>
                  <a:t> are not applied yet</a:t>
                </a:r>
              </a:p>
              <a:p>
                <a:pPr marL="358775" indent="-269875"/>
                <a:r>
                  <a:rPr lang="en-US" sz="1200" kern="0" dirty="0"/>
                  <a:t>No </a:t>
                </a:r>
                <a:r>
                  <a:rPr lang="en-US" sz="1200" kern="0" dirty="0" smtClean="0"/>
                  <a:t>sorting</a:t>
                </a:r>
              </a:p>
              <a:p>
                <a:pPr marL="358775" indent="-269875"/>
                <a:r>
                  <a:rPr lang="en-US" sz="1200" kern="0" dirty="0" smtClean="0"/>
                  <a:t>No empiric KF scaling</a:t>
                </a:r>
                <a:endParaRPr lang="en-US" sz="1200" kern="0" dirty="0"/>
              </a:p>
              <a:p>
                <a:pPr marL="358775" indent="-269875"/>
                <a:r>
                  <a:rPr lang="en-US" sz="1200" kern="0" dirty="0"/>
                  <a:t>Implicit channel reciprocity for dual-mobility</a:t>
                </a:r>
              </a:p>
              <a:p>
                <a:endParaRPr lang="en-US" sz="1200" kern="0" dirty="0" smtClean="0"/>
              </a:p>
              <a:p>
                <a:pPr lvl="1"/>
                <a:endParaRPr lang="en-US" sz="1200" kern="0" dirty="0" smtClean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sz="1200" kern="0" dirty="0" smtClean="0"/>
                  <a:t>	</a:t>
                </a:r>
              </a:p>
            </p:txBody>
          </p:sp>
        </mc:Choice>
        <mc:Fallback xmlns="">
          <p:sp>
            <p:nvSpPr>
              <p:cNvPr id="10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6697" y="1275529"/>
                <a:ext cx="4182108" cy="3384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303904" y="1275529"/>
            <a:ext cx="1196161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100" dirty="0" smtClean="0"/>
              <a:t>3GPP TR 38.901</a:t>
            </a:r>
            <a:endParaRPr lang="en-US" sz="1100" dirty="0"/>
          </a:p>
        </p:txBody>
      </p:sp>
      <p:sp>
        <p:nvSpPr>
          <p:cNvPr id="15" name="Textfeld 14"/>
          <p:cNvSpPr txBox="1"/>
          <p:nvPr/>
        </p:nvSpPr>
        <p:spPr>
          <a:xfrm>
            <a:off x="8011260" y="1275530"/>
            <a:ext cx="867545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de-DE" sz="1100" dirty="0" smtClean="0"/>
              <a:t>QuaDRiGa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908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45876" y="1275529"/>
                <a:ext cx="4244704" cy="3384453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endParaRPr lang="en-US" sz="1200" dirty="0" smtClean="0"/>
              </a:p>
              <a:p>
                <a:pPr marL="358775" indent="-269875"/>
                <a:r>
                  <a:rPr lang="en-US" sz="1200" dirty="0" err="1" smtClean="0"/>
                  <a:t>Azimuth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angles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use</a:t>
                </a:r>
                <a:r>
                  <a:rPr lang="en-US" sz="1200" dirty="0"/>
                  <a:t> inverse </a:t>
                </a:r>
                <a:r>
                  <a:rPr lang="en-US" sz="1200" dirty="0" smtClean="0"/>
                  <a:t/>
                </a:r>
                <a:br>
                  <a:rPr lang="en-US" sz="1200" dirty="0" smtClean="0"/>
                </a:br>
                <a:r>
                  <a:rPr lang="en-US" sz="1200" dirty="0" err="1" smtClean="0"/>
                  <a:t>Gaussian</a:t>
                </a:r>
                <a:r>
                  <a:rPr lang="en-US" sz="1200" dirty="0" smtClean="0"/>
                  <a:t> PAS</a:t>
                </a:r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AS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func>
                                        <m:funcPr>
                                          <m:ctrlPr>
                                            <a:rPr lang="en-US" sz="1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max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rad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1.4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  <a:p>
                <a:pPr marL="358775" indent="-269875"/>
                <a:r>
                  <a:rPr lang="en-US" sz="1200" dirty="0" smtClean="0"/>
                  <a:t>Elevation (zenith) angles use</a:t>
                </a:r>
                <a:r>
                  <a:rPr lang="en-US" sz="1200" dirty="0"/>
                  <a:t> inverse </a:t>
                </a:r>
                <a:r>
                  <a:rPr lang="en-US" sz="1200" dirty="0" smtClean="0"/>
                  <a:t>Laplacian PAS</a:t>
                </a:r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Z</m:t>
                          </m:r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func>
                                    <m:func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2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/>
              </a:p>
              <a:p>
                <a:pPr marL="358775" indent="-269875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200" dirty="0" smtClean="0"/>
                  <a:t> is the path power</a:t>
                </a:r>
              </a:p>
              <a:p>
                <a:pPr marL="358775" indent="-26987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AS</m:t>
                    </m:r>
                  </m:oMath>
                </a14:m>
                <a:r>
                  <a:rPr lang="en-US" sz="1200" dirty="0" smtClean="0"/>
                  <a:t> is azimuth angle spread from LSF model</a:t>
                </a:r>
              </a:p>
              <a:p>
                <a:pPr marL="358775" indent="-269875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ZS</m:t>
                    </m:r>
                  </m:oMath>
                </a14:m>
                <a:r>
                  <a:rPr lang="en-US" sz="1200" dirty="0"/>
                  <a:t> is </a:t>
                </a:r>
                <a:r>
                  <a:rPr lang="en-US" sz="1200" dirty="0" smtClean="0"/>
                  <a:t>zenith </a:t>
                </a:r>
                <a:r>
                  <a:rPr lang="en-US" sz="1200" dirty="0"/>
                  <a:t>angle spread from LSF </a:t>
                </a:r>
                <a:r>
                  <a:rPr lang="en-US" sz="1200" dirty="0" smtClean="0"/>
                  <a:t>model</a:t>
                </a:r>
              </a:p>
              <a:p>
                <a:pPr marL="358775" indent="-269875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sz="1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1200" dirty="0" smtClean="0"/>
                  <a:t> are empiric scaling coefficients</a:t>
                </a:r>
              </a:p>
              <a:p>
                <a:pPr marL="358775" indent="-269875"/>
                <a:endParaRPr lang="en-US" sz="1200" dirty="0" smtClean="0"/>
              </a:p>
              <a:p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1200" noProof="0" dirty="0" smtClean="0"/>
                  <a:t>	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876" y="1275529"/>
                <a:ext cx="4244704" cy="338445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SSF Model –</a:t>
            </a:r>
            <a:r>
              <a:rPr lang="en-US" dirty="0" smtClean="0"/>
              <a:t> Angles</a:t>
            </a:r>
            <a:endParaRPr lang="en-US" noProof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6"/>
              <p:cNvSpPr txBox="1">
                <a:spLocks/>
              </p:cNvSpPr>
              <p:nvPr/>
            </p:nvSpPr>
            <p:spPr bwMode="auto">
              <a:xfrm>
                <a:off x="4696697" y="1273889"/>
                <a:ext cx="4182108" cy="338445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Aft>
                    <a:spcPts val="0"/>
                  </a:spcAft>
                </a:pPr>
                <a:endParaRPr lang="en-US" sz="1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  <a:p>
                <a:pPr marL="358775" indent="-269875"/>
                <a:r>
                  <a:rPr lang="en-US" sz="1200" dirty="0" smtClean="0"/>
                  <a:t>Angles are </a:t>
                </a:r>
                <a:r>
                  <a:rPr lang="en-US" sz="1200" u="sng" dirty="0" smtClean="0"/>
                  <a:t>initialized</a:t>
                </a:r>
                <a:r>
                  <a:rPr lang="en-US" sz="1200" dirty="0" smtClean="0"/>
                  <a:t> randomly</a:t>
                </a:r>
                <a:br>
                  <a:rPr lang="en-US" sz="1200" dirty="0" smtClean="0"/>
                </a:br>
                <a:r>
                  <a:rPr lang="en-US" sz="1200" dirty="0" smtClean="0"/>
                  <a:t>with uniform angle distribution</a:t>
                </a:r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de-DE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200">
                          <a:latin typeface="Cambria Math" panose="02040503050406030204" pitchFamily="18" charset="0"/>
                        </a:rPr>
                        <m:t>erfc</m:t>
                      </m:r>
                      <m:r>
                        <a:rPr lang="de-DE" sz="12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e-DE" sz="1200" i="1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200" kern="0" dirty="0" smtClean="0"/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de-DE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200">
                          <a:latin typeface="Cambria Math" panose="02040503050406030204" pitchFamily="18" charset="0"/>
                        </a:rPr>
                        <m:t>erfc</m:t>
                      </m:r>
                      <m:r>
                        <a:rPr lang="de-DE" sz="12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e-DE" sz="1200" i="1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200" kern="0" dirty="0" smtClean="0"/>
              </a:p>
              <a:p>
                <a:pPr marL="358775" indent="-269875"/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200" kern="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200" kern="0" dirty="0" smtClean="0"/>
                  <a:t> are spatially </a:t>
                </a:r>
                <a:r>
                  <a:rPr lang="en-US" sz="1200" kern="0" dirty="0"/>
                  <a:t>correlated </a:t>
                </a:r>
                <a:r>
                  <a:rPr lang="en-US" sz="1200" u="sng" kern="0" dirty="0"/>
                  <a:t>normal</a:t>
                </a:r>
                <a:r>
                  <a:rPr lang="en-US" sz="1200" kern="0" dirty="0"/>
                  <a:t> distributed random </a:t>
                </a:r>
                <a:r>
                  <a:rPr lang="en-US" sz="1200" kern="0" dirty="0" smtClean="0"/>
                  <a:t>variables</a:t>
                </a:r>
              </a:p>
              <a:p>
                <a:pPr marL="358775" indent="-269875"/>
                <a:r>
                  <a:rPr lang="de-DE" sz="1200" kern="0" dirty="0" err="1" smtClean="0"/>
                  <a:t>No</a:t>
                </a:r>
                <a:r>
                  <a:rPr lang="de-DE" sz="1200" kern="0" dirty="0" smtClean="0"/>
                  <a:t> </a:t>
                </a:r>
                <a:r>
                  <a:rPr lang="de-DE" sz="1200" kern="0" dirty="0" err="1" smtClean="0"/>
                  <a:t>powers</a:t>
                </a:r>
                <a:r>
                  <a:rPr lang="de-DE" sz="1200" kern="0" dirty="0" smtClean="0"/>
                  <a:t>, </a:t>
                </a:r>
                <a:r>
                  <a:rPr lang="de-DE" sz="1200" kern="0" dirty="0" err="1" smtClean="0"/>
                  <a:t>no</a:t>
                </a:r>
                <a:r>
                  <a:rPr lang="de-DE" sz="1200" kern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AS</m:t>
                    </m:r>
                  </m:oMath>
                </a14:m>
                <a:r>
                  <a:rPr lang="en-US" sz="1200" kern="0" dirty="0" smtClean="0"/>
                  <a:t>, 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m:rPr>
                        <m:sty m:val="p"/>
                      </m:rPr>
                      <a:rPr lang="de-DE" sz="1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200" kern="0" dirty="0" smtClean="0"/>
                  <a:t>, no empiric scaling</a:t>
                </a:r>
              </a:p>
              <a:p>
                <a:pPr marL="358775" indent="-269875"/>
                <a:r>
                  <a:rPr lang="en-US" sz="1200" kern="0" dirty="0"/>
                  <a:t>Implicit channel reciprocity</a:t>
                </a:r>
                <a:endParaRPr lang="en-US" sz="1200" kern="0" dirty="0" smtClean="0"/>
              </a:p>
              <a:p>
                <a:endParaRPr lang="en-US" sz="1200" kern="0" dirty="0" smtClean="0"/>
              </a:p>
              <a:p>
                <a:pPr lvl="1"/>
                <a:endParaRPr lang="en-US" sz="1200" kern="0" dirty="0" smtClean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sz="1200" kern="0" dirty="0" smtClean="0"/>
                  <a:t>	</a:t>
                </a:r>
              </a:p>
            </p:txBody>
          </p:sp>
        </mc:Choice>
        <mc:Fallback xmlns="">
          <p:sp>
            <p:nvSpPr>
              <p:cNvPr id="10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6697" y="1273889"/>
                <a:ext cx="4182108" cy="3384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294419" y="1279594"/>
            <a:ext cx="1196161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100" dirty="0" smtClean="0"/>
              <a:t>3GPP TR 38.901</a:t>
            </a:r>
            <a:endParaRPr lang="en-US" sz="1100" dirty="0"/>
          </a:p>
        </p:txBody>
      </p:sp>
      <p:sp>
        <p:nvSpPr>
          <p:cNvPr id="13" name="Textfeld 12"/>
          <p:cNvSpPr txBox="1"/>
          <p:nvPr/>
        </p:nvSpPr>
        <p:spPr>
          <a:xfrm>
            <a:off x="8011260" y="1279594"/>
            <a:ext cx="867545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de-DE" sz="1100" dirty="0" smtClean="0"/>
              <a:t>QuaDRiGa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063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45876" y="1275529"/>
                <a:ext cx="4254116" cy="3384453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endParaRPr lang="en-US" sz="1200" dirty="0" smtClean="0"/>
              </a:p>
              <a:p>
                <a:pPr marL="358775" indent="-269875"/>
                <a:r>
                  <a:rPr lang="en-US" sz="1200" dirty="0" smtClean="0"/>
                  <a:t>Powers </a:t>
                </a:r>
                <a:r>
                  <a:rPr lang="en-US" sz="1200" dirty="0" err="1" smtClean="0"/>
                  <a:t>depend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only</a:t>
                </a:r>
                <a:r>
                  <a:rPr lang="en-US" sz="1200" dirty="0" smtClean="0"/>
                  <a:t> on </a:t>
                </a:r>
                <a:r>
                  <a:rPr lang="en-US" sz="1200" dirty="0" err="1" smtClean="0"/>
                  <a:t>the</a:t>
                </a:r>
                <a:r>
                  <a:rPr lang="en-US" sz="1200" dirty="0" smtClean="0"/>
                  <a:t> </a:t>
                </a:r>
                <a:br>
                  <a:rPr lang="en-US" sz="1200" dirty="0" smtClean="0"/>
                </a:br>
                <a:r>
                  <a:rPr lang="en-US" sz="1200" dirty="0" err="1" smtClean="0"/>
                  <a:t>delay</a:t>
                </a:r>
                <a:r>
                  <a:rPr lang="en-US" sz="1200" dirty="0" smtClean="0"/>
                  <a:t> </a:t>
                </a:r>
                <a:r>
                  <a:rPr lang="en-US" sz="1200" dirty="0" err="1" smtClean="0"/>
                  <a:t>spread</a:t>
                </a:r>
                <a:endParaRPr lang="en-US" sz="1200" dirty="0" smtClean="0"/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sub>
                                  </m:s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DS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−0.1∙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200" dirty="0" smtClean="0"/>
              </a:p>
              <a:p>
                <a:pPr marL="358775" indent="-269875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/>
              </a:p>
              <a:p>
                <a:pPr marL="358775" indent="-269875"/>
                <a:r>
                  <a:rPr lang="en-US" sz="1200" dirty="0"/>
                  <a:t>Cluster powers are </a:t>
                </a:r>
                <a:r>
                  <a:rPr lang="en-US" sz="1200" dirty="0" smtClean="0"/>
                  <a:t>normalized</a:t>
                </a:r>
                <a:endParaRPr lang="en-US" sz="1200" dirty="0"/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acc>
                                <m:accPr>
                                  <m:chr m:val="̃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nary>
                        </m:den>
                      </m:f>
                    </m:oMath>
                  </m:oMathPara>
                </a14:m>
                <a:endParaRPr lang="en-US" sz="1200" dirty="0" smtClean="0"/>
              </a:p>
              <a:p>
                <a:pPr marL="358775" indent="-269875"/>
                <a:r>
                  <a:rPr lang="en-US" sz="1200" dirty="0" smtClean="0"/>
                  <a:t>In case of LOS, additional </a:t>
                </a:r>
                <a:r>
                  <a:rPr lang="en-US" sz="1200" dirty="0"/>
                  <a:t>specular component is </a:t>
                </a:r>
                <a:r>
                  <a:rPr lang="en-US" sz="1200" dirty="0" smtClean="0"/>
                  <a:t>added in case of LOS propagation</a:t>
                </a:r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acc>
                                <m:accPr>
                                  <m:chr m:val="̃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nary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200" dirty="0" smtClean="0"/>
              </a:p>
              <a:p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sz="1200" noProof="0" dirty="0" smtClean="0"/>
                  <a:t>	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876" y="1275529"/>
                <a:ext cx="4254116" cy="3384453"/>
              </a:xfrm>
              <a:blipFill>
                <a:blip r:embed="rId3"/>
                <a:stretch>
                  <a:fillRect r="-27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SSF Model –</a:t>
            </a:r>
            <a:r>
              <a:rPr lang="en-US" dirty="0" smtClean="0"/>
              <a:t> Cluster Powers</a:t>
            </a:r>
            <a:endParaRPr lang="en-US" noProof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6"/>
              <p:cNvSpPr txBox="1">
                <a:spLocks/>
              </p:cNvSpPr>
              <p:nvPr/>
            </p:nvSpPr>
            <p:spPr bwMode="auto">
              <a:xfrm>
                <a:off x="4696697" y="1275529"/>
                <a:ext cx="4182108" cy="338445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Aft>
                    <a:spcPts val="0"/>
                  </a:spcAft>
                </a:pPr>
                <a:endParaRPr lang="en-US" sz="1200" dirty="0" smtClean="0"/>
              </a:p>
              <a:p>
                <a:pPr marL="358775" indent="-269875"/>
                <a:r>
                  <a:rPr lang="de-DE" sz="1200" dirty="0" smtClean="0"/>
                  <a:t>Powers </a:t>
                </a:r>
                <a:r>
                  <a:rPr lang="de-DE" sz="1200" dirty="0" err="1" smtClean="0"/>
                  <a:t>depend</a:t>
                </a:r>
                <a:r>
                  <a:rPr lang="de-DE" sz="1200" dirty="0" smtClean="0"/>
                  <a:t> on </a:t>
                </a:r>
                <a:r>
                  <a:rPr lang="de-DE" sz="1200" dirty="0" err="1" smtClean="0"/>
                  <a:t>delay</a:t>
                </a:r>
                <a:r>
                  <a:rPr lang="de-DE" sz="1200" dirty="0" smtClean="0"/>
                  <a:t> </a:t>
                </a:r>
                <a:br>
                  <a:rPr lang="de-DE" sz="1200" dirty="0" smtClean="0"/>
                </a:br>
                <a:r>
                  <a:rPr lang="de-DE" sz="1200" dirty="0" err="1" smtClean="0"/>
                  <a:t>and</a:t>
                </a:r>
                <a:r>
                  <a:rPr lang="de-DE" sz="1200" dirty="0" smtClean="0"/>
                  <a:t> angle </a:t>
                </a:r>
                <a:r>
                  <a:rPr lang="de-DE" sz="1200" dirty="0" err="1" smtClean="0"/>
                  <a:t>spreads</a:t>
                </a:r>
                <a:endParaRPr lang="de-DE" sz="1200" dirty="0"/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sup>
                              </m:sSubSup>
                            </m:e>
                          </m:d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de-DE" sz="1200" i="1">
                          <a:latin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sz="12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𝐴𝑆𝐷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de-DE" sz="1200" i="1">
                          <a:latin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de-DE" sz="1200" i="1" dirty="0" smtClean="0"/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sz="12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𝐴𝑆𝐴</m:t>
                                  </m:r>
                                </m:sup>
                              </m:sSubSup>
                            </m:e>
                          </m:d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de-DE" sz="1200" i="1">
                          <a:latin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𝐸𝑆𝐷</m:t>
                                  </m:r>
                                </m:sup>
                              </m:sSubSup>
                            </m:e>
                          </m:d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de-DE" sz="1200" i="1">
                          <a:latin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𝐸𝑆𝐴</m:t>
                                  </m:r>
                                </m:sup>
                              </m:sSubSup>
                            </m:e>
                          </m:d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de-DE" sz="1200" kern="0" dirty="0"/>
              </a:p>
              <a:p>
                <a:pPr marL="358775" indent="-269875"/>
                <a:r>
                  <a:rPr lang="de-DE" sz="1200" kern="0" dirty="0" err="1" smtClean="0"/>
                  <a:t>Scaling</a:t>
                </a:r>
                <a:r>
                  <a:rPr lang="de-DE" sz="1200" kern="0" dirty="0" smtClean="0"/>
                  <a:t> </a:t>
                </a:r>
                <a:r>
                  <a:rPr lang="de-DE" sz="1200" kern="0" dirty="0" err="1" smtClean="0"/>
                  <a:t>coefficients</a:t>
                </a:r>
                <a:r>
                  <a:rPr lang="de-DE" sz="1200" kern="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𝐷𝑆</m:t>
                        </m:r>
                      </m:sup>
                    </m:sSubSup>
                  </m:oMath>
                </a14:m>
                <a:r>
                  <a:rPr lang="de-DE" sz="12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𝐴𝑆𝐷</m:t>
                        </m:r>
                      </m:sup>
                    </m:sSubSup>
                  </m:oMath>
                </a14:m>
                <a:r>
                  <a:rPr lang="de-DE" sz="12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𝐴𝑆𝐴</m:t>
                        </m:r>
                      </m:sup>
                    </m:sSubSup>
                  </m:oMath>
                </a14:m>
                <a:r>
                  <a:rPr lang="de-DE" sz="12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𝐸𝑆𝐷</m:t>
                        </m:r>
                      </m:sup>
                    </m:sSubSup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1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𝐸𝑆𝐴</m:t>
                        </m:r>
                      </m:sup>
                    </m:sSubSup>
                  </m:oMath>
                </a14:m>
                <a:r>
                  <a:rPr lang="en-US" sz="1200" kern="0" dirty="0" smtClean="0"/>
                  <a:t> adjust </a:t>
                </a:r>
                <a:r>
                  <a:rPr lang="de-DE" sz="1200" dirty="0" err="1" smtClean="0"/>
                  <a:t>delay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and</a:t>
                </a:r>
                <a:r>
                  <a:rPr lang="de-DE" sz="1200" dirty="0" smtClean="0"/>
                  <a:t> </a:t>
                </a:r>
                <a:r>
                  <a:rPr lang="de-DE" sz="1200" dirty="0"/>
                  <a:t>angle </a:t>
                </a:r>
                <a:r>
                  <a:rPr lang="de-DE" sz="1200" dirty="0" err="1" smtClean="0"/>
                  <a:t>spreads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for</a:t>
                </a:r>
                <a:r>
                  <a:rPr lang="de-DE" sz="1200" dirty="0" smtClean="0"/>
                  <a:t> multiple </a:t>
                </a:r>
                <a:r>
                  <a:rPr lang="de-DE" sz="1200" dirty="0" err="1" smtClean="0"/>
                  <a:t>frequencies</a:t>
                </a:r>
                <a:endParaRPr lang="de-DE" sz="1200" dirty="0" smtClean="0"/>
              </a:p>
              <a:p>
                <a:pPr marL="358775" indent="-269875"/>
                <a:r>
                  <a:rPr lang="de-DE" sz="1200" dirty="0" smtClean="0"/>
                  <a:t>Same </a:t>
                </a:r>
                <a:r>
                  <a:rPr lang="de-DE" sz="1200" dirty="0" err="1" smtClean="0"/>
                  <a:t>clusters</a:t>
                </a:r>
                <a:r>
                  <a:rPr lang="de-DE" sz="1200" dirty="0" smtClean="0"/>
                  <a:t>, different </a:t>
                </a:r>
                <a:r>
                  <a:rPr lang="de-DE" sz="1200" dirty="0" err="1" smtClean="0"/>
                  <a:t>powers</a:t>
                </a:r>
                <a:endParaRPr lang="de-DE" sz="1200" dirty="0" smtClean="0"/>
              </a:p>
              <a:p>
                <a:pPr marL="358775" indent="-269875"/>
                <a:r>
                  <a:rPr lang="en-US" sz="1200" dirty="0" smtClean="0"/>
                  <a:t>LOS path is always present (may have zero-power)</a:t>
                </a:r>
                <a:endParaRPr lang="de-DE" sz="1200" i="1" dirty="0" smtClean="0"/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1200">
                              <a:latin typeface="Cambria Math" panose="02040503050406030204" pitchFamily="18" charset="0"/>
                            </a:rPr>
                            <m:t>KF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sSub>
                        <m:sSub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de-DE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acc>
                                <m:accPr>
                                  <m:chr m:val="̃"/>
                                  <m:ctrlP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nary>
                        </m:den>
                      </m:f>
                    </m:oMath>
                  </m:oMathPara>
                </a14:m>
                <a:endParaRPr lang="en-US" sz="1200" dirty="0" smtClean="0"/>
              </a:p>
              <a:p>
                <a:pPr marL="358775" indent="-269875"/>
                <a:endParaRPr lang="en-US" sz="1200" dirty="0"/>
              </a:p>
              <a:p>
                <a:pPr marL="358775" indent="-269875"/>
                <a:endParaRPr lang="en-US" sz="1200" kern="0" dirty="0" smtClean="0"/>
              </a:p>
              <a:p>
                <a:endParaRPr lang="en-US" sz="1200" kern="0" dirty="0" smtClean="0"/>
              </a:p>
              <a:p>
                <a:pPr lvl="1"/>
                <a:endParaRPr lang="en-US" sz="1200" kern="0" dirty="0" smtClean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sz="1200" kern="0" dirty="0" smtClean="0"/>
                  <a:t>	</a:t>
                </a:r>
              </a:p>
            </p:txBody>
          </p:sp>
        </mc:Choice>
        <mc:Fallback xmlns="">
          <p:sp>
            <p:nvSpPr>
              <p:cNvPr id="10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6697" y="1275529"/>
                <a:ext cx="4182108" cy="3384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302234" y="1275529"/>
            <a:ext cx="1196161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100" dirty="0" smtClean="0"/>
              <a:t>3GPP TR 38.901</a:t>
            </a:r>
            <a:endParaRPr lang="en-US" sz="1100" dirty="0"/>
          </a:p>
        </p:txBody>
      </p:sp>
      <p:sp>
        <p:nvSpPr>
          <p:cNvPr id="12" name="Textfeld 11"/>
          <p:cNvSpPr txBox="1"/>
          <p:nvPr/>
        </p:nvSpPr>
        <p:spPr>
          <a:xfrm>
            <a:off x="8011260" y="1275529"/>
            <a:ext cx="867545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de-DE" sz="1100" dirty="0" smtClean="0"/>
              <a:t>QuaDRiGa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60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5876" y="1275529"/>
            <a:ext cx="4254116" cy="338445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spcAft>
                <a:spcPts val="0"/>
              </a:spcAft>
            </a:pPr>
            <a:endParaRPr lang="en-US" sz="1200" dirty="0" smtClean="0"/>
          </a:p>
          <a:p>
            <a:pPr marL="358775" indent="-269875"/>
            <a:r>
              <a:rPr lang="en-US" sz="1200" dirty="0" smtClean="0"/>
              <a:t>Final values are already included</a:t>
            </a:r>
          </a:p>
          <a:p>
            <a:pPr marL="358775" indent="-269875"/>
            <a:r>
              <a:rPr lang="en-US" sz="1200" dirty="0" smtClean="0"/>
              <a:t>Output of the SSF model may not match the LSF model (only distributions agree)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noProof="0" dirty="0" smtClean="0"/>
              <a:t>	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SSF Model </a:t>
            </a:r>
            <a:r>
              <a:rPr lang="en-US" dirty="0" smtClean="0"/>
              <a:t>– Delay and Angle Spreads</a:t>
            </a:r>
            <a:endParaRPr lang="en-US" noProof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6"/>
              <p:cNvSpPr txBox="1">
                <a:spLocks/>
              </p:cNvSpPr>
              <p:nvPr/>
            </p:nvSpPr>
            <p:spPr bwMode="auto">
              <a:xfrm>
                <a:off x="4696697" y="1270787"/>
                <a:ext cx="4182108" cy="338445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6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tx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08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44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1800000" indent="-360000" algn="l" defTabSz="360000" rtl="0" fontAlgn="base">
                  <a:spcBef>
                    <a:spcPct val="0"/>
                  </a:spcBef>
                  <a:spcAft>
                    <a:spcPts val="9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18875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3447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28019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259138" indent="-358775" algn="l" rtl="0" fontAlgn="base">
                  <a:spcBef>
                    <a:spcPct val="0"/>
                  </a:spcBef>
                  <a:spcAft>
                    <a:spcPct val="40000"/>
                  </a:spcAft>
                  <a:buClr>
                    <a:schemeClr val="bg2"/>
                  </a:buClr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Aft>
                    <a:spcPts val="0"/>
                  </a:spcAft>
                </a:pPr>
                <a:endParaRPr lang="en-US" sz="1200" dirty="0" smtClean="0"/>
              </a:p>
              <a:p>
                <a:pPr marL="358775" indent="-269875"/>
                <a:r>
                  <a:rPr lang="de-DE" sz="1200" dirty="0" err="1" smtClean="0"/>
                  <a:t>Calculate</a:t>
                </a:r>
                <a:r>
                  <a:rPr lang="de-DE" sz="1200" dirty="0" smtClean="0"/>
                  <a:t> DS </a:t>
                </a:r>
                <a:r>
                  <a:rPr lang="de-DE" sz="1200" dirty="0" err="1" smtClean="0"/>
                  <a:t>from</a:t>
                </a:r>
                <a:r>
                  <a:rPr lang="de-DE" sz="1200" dirty="0" smtClean="0"/>
                  <a:t> initial </a:t>
                </a:r>
                <a:r>
                  <a:rPr lang="de-DE" sz="1200" dirty="0" err="1" smtClean="0"/>
                  <a:t>delays</a:t>
                </a:r>
                <a:r>
                  <a:rPr lang="de-DE" sz="1200" dirty="0" smtClean="0"/>
                  <a:t/>
                </a:r>
                <a:br>
                  <a:rPr lang="de-DE" sz="1200" dirty="0" smtClean="0"/>
                </a:br>
                <a:r>
                  <a:rPr lang="de-DE" sz="1200" dirty="0" err="1" smtClean="0"/>
                  <a:t>and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powers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and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adjust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delays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to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include</a:t>
                </a:r>
                <a:r>
                  <a:rPr lang="de-DE" sz="1200" dirty="0" smtClean="0"/>
                  <a:t> LSF DS</a:t>
                </a:r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de-DE" sz="1200" i="1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200">
                                      <a:latin typeface="Cambria Math" panose="02040503050406030204" pitchFamily="18" charset="0"/>
                                    </a:rPr>
                                    <m:t>DS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sz="1200">
                                          <a:latin typeface="Cambria Math" panose="02040503050406030204" pitchFamily="18" charset="0"/>
                                        </a:rPr>
                                        <m:t>DS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de-DE" sz="1200" dirty="0"/>
              </a:p>
              <a:p>
                <a:pPr marL="358775" indent="-269875"/>
                <a:r>
                  <a:rPr lang="de-DE" sz="1200" dirty="0" err="1"/>
                  <a:t>Calculate</a:t>
                </a:r>
                <a:r>
                  <a:rPr lang="de-DE" sz="1200" dirty="0"/>
                  <a:t> </a:t>
                </a:r>
                <a:r>
                  <a:rPr lang="de-DE" sz="1200" dirty="0" smtClean="0"/>
                  <a:t>ASs </a:t>
                </a:r>
                <a:r>
                  <a:rPr lang="de-DE" sz="1200" dirty="0" err="1"/>
                  <a:t>from</a:t>
                </a:r>
                <a:r>
                  <a:rPr lang="de-DE" sz="1200" dirty="0"/>
                  <a:t> initial </a:t>
                </a:r>
                <a:r>
                  <a:rPr lang="de-DE" sz="1200" dirty="0" err="1" smtClean="0"/>
                  <a:t>angles</a:t>
                </a:r>
                <a:r>
                  <a:rPr lang="de-DE" sz="1200" dirty="0" smtClean="0"/>
                  <a:t> </a:t>
                </a:r>
                <a:r>
                  <a:rPr lang="de-DE" sz="1200" dirty="0" err="1" smtClean="0"/>
                  <a:t>and</a:t>
                </a:r>
                <a:r>
                  <a:rPr lang="de-DE" sz="1200" dirty="0" smtClean="0"/>
                  <a:t> </a:t>
                </a:r>
                <a:r>
                  <a:rPr lang="de-DE" sz="1200" dirty="0" err="1"/>
                  <a:t>powers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and</a:t>
                </a:r>
                <a:r>
                  <a:rPr lang="de-DE" sz="1200" dirty="0"/>
                  <a:t> </a:t>
                </a:r>
                <a:r>
                  <a:rPr lang="de-DE" sz="1200" dirty="0" err="1"/>
                  <a:t>adjust</a:t>
                </a:r>
                <a:r>
                  <a:rPr lang="de-DE" sz="1200" dirty="0"/>
                  <a:t> </a:t>
                </a:r>
                <a:r>
                  <a:rPr lang="de-DE" sz="1200" dirty="0" err="1" smtClean="0"/>
                  <a:t>angles</a:t>
                </a:r>
                <a:r>
                  <a:rPr lang="de-DE" sz="1200" dirty="0" smtClean="0"/>
                  <a:t> </a:t>
                </a:r>
                <a:r>
                  <a:rPr lang="de-DE" sz="1200" dirty="0" err="1"/>
                  <a:t>to</a:t>
                </a:r>
                <a:r>
                  <a:rPr lang="de-DE" sz="1200" dirty="0"/>
                  <a:t> </a:t>
                </a:r>
                <a:r>
                  <a:rPr lang="de-DE" sz="1200" dirty="0" err="1"/>
                  <a:t>include</a:t>
                </a:r>
                <a:r>
                  <a:rPr lang="de-DE" sz="1200" dirty="0"/>
                  <a:t> LSF </a:t>
                </a:r>
                <a:r>
                  <a:rPr lang="de-DE" sz="1200" dirty="0" smtClean="0"/>
                  <a:t>ASs</a:t>
                </a:r>
              </a:p>
              <a:p>
                <a:pPr marL="889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de-DE" sz="1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2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de-DE" sz="120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den>
                              </m:f>
                              <m:r>
                                <a:rPr lang="de-DE" sz="12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200">
                                              <a:latin typeface="Cambria Math" panose="02040503050406030204" pitchFamily="18" charset="0"/>
                                            </a:rPr>
                                            <m:t>AS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de-DE" sz="1200">
                                                  <a:latin typeface="Cambria Math" panose="02040503050406030204" pitchFamily="18" charset="0"/>
                                                </a:rPr>
                                                <m:t>AS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de-DE" sz="1200" dirty="0"/>
              </a:p>
              <a:p>
                <a:pPr marL="88900" indent="0">
                  <a:buNone/>
                </a:pPr>
                <a:endParaRPr lang="de-DE" sz="1200" dirty="0" smtClean="0"/>
              </a:p>
              <a:p>
                <a:pPr marL="88900" indent="0">
                  <a:buNone/>
                </a:pPr>
                <a:endParaRPr lang="de-DE" sz="1200" dirty="0"/>
              </a:p>
              <a:p>
                <a:pPr marL="88900" indent="0">
                  <a:buNone/>
                </a:pPr>
                <a:endParaRPr lang="de-DE" sz="1200" dirty="0" smtClean="0"/>
              </a:p>
              <a:p>
                <a:pPr marL="88900" indent="0">
                  <a:buNone/>
                </a:pPr>
                <a:r>
                  <a:rPr lang="de-DE" sz="1200" dirty="0" smtClean="0"/>
                  <a:t/>
                </a:r>
                <a:br>
                  <a:rPr lang="de-DE" sz="1200" dirty="0" smtClean="0"/>
                </a:br>
                <a:r>
                  <a:rPr lang="de-DE" sz="1200" dirty="0" smtClean="0"/>
                  <a:t> </a:t>
                </a:r>
                <a:endParaRPr lang="en-US" sz="1200" kern="0" dirty="0" smtClean="0"/>
              </a:p>
              <a:p>
                <a:endParaRPr lang="en-US" sz="1200" kern="0" dirty="0" smtClean="0"/>
              </a:p>
              <a:p>
                <a:pPr lvl="1"/>
                <a:endParaRPr lang="en-US" sz="1200" kern="0" dirty="0" smtClean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sz="1200" kern="0" dirty="0" smtClean="0"/>
                  <a:t>	</a:t>
                </a:r>
              </a:p>
            </p:txBody>
          </p:sp>
        </mc:Choice>
        <mc:Fallback xmlns="">
          <p:sp>
            <p:nvSpPr>
              <p:cNvPr id="10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6697" y="1270787"/>
                <a:ext cx="4182108" cy="3384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303831" y="1285407"/>
            <a:ext cx="1196161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100" dirty="0" smtClean="0"/>
              <a:t>3GPP TR 38.901</a:t>
            </a:r>
            <a:endParaRPr lang="en-US" sz="1100" dirty="0"/>
          </a:p>
        </p:txBody>
      </p:sp>
      <p:sp>
        <p:nvSpPr>
          <p:cNvPr id="12" name="Textfeld 11"/>
          <p:cNvSpPr txBox="1"/>
          <p:nvPr/>
        </p:nvSpPr>
        <p:spPr>
          <a:xfrm>
            <a:off x="8011260" y="1270787"/>
            <a:ext cx="867545" cy="2616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de-DE" sz="1100" dirty="0" smtClean="0"/>
              <a:t>QuaDRiGa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928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5876" y="1275530"/>
            <a:ext cx="4830180" cy="338445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400" dirty="0" smtClean="0"/>
              <a:t>Generate random MT positions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Use 3GPP LSF model to generate DS, ASs and KF</a:t>
            </a:r>
          </a:p>
          <a:p>
            <a:pPr lvl="1"/>
            <a:r>
              <a:rPr lang="en-US" sz="1400" dirty="0"/>
              <a:t>3GPP TR 38.901 </a:t>
            </a:r>
            <a:r>
              <a:rPr lang="en-US" sz="1400" dirty="0" err="1"/>
              <a:t>UMi</a:t>
            </a:r>
            <a:r>
              <a:rPr lang="en-US" sz="1400" dirty="0"/>
              <a:t> scenario </a:t>
            </a:r>
            <a:r>
              <a:rPr lang="en-US" sz="1400" dirty="0" smtClean="0"/>
              <a:t>[*]</a:t>
            </a:r>
            <a:endParaRPr lang="en-US" sz="1400" dirty="0"/>
          </a:p>
          <a:p>
            <a:pPr lvl="1"/>
            <a:r>
              <a:rPr lang="en-US" sz="1400" dirty="0"/>
              <a:t>LOS and NLOS propagation conditions</a:t>
            </a:r>
          </a:p>
          <a:p>
            <a:pPr lvl="1"/>
            <a:r>
              <a:rPr lang="en-US" sz="1400" dirty="0"/>
              <a:t>3 frequencies: 1 GHz, 6 GHz, and 60 </a:t>
            </a:r>
            <a:r>
              <a:rPr lang="en-US" sz="1400" dirty="0" smtClean="0"/>
              <a:t>GHz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Use new SSF model to generate delays, angles and path-powers </a:t>
            </a:r>
            <a:r>
              <a:rPr lang="en-US" sz="1400" dirty="0" smtClean="0">
                <a:sym typeface="Wingdings" panose="05000000000000000000" pitchFamily="2" charset="2"/>
              </a:rPr>
              <a:t> generate channel coefficients</a:t>
            </a:r>
            <a:endParaRPr lang="en-US" sz="1400" dirty="0" smtClean="0"/>
          </a:p>
          <a:p>
            <a:pPr>
              <a:buFont typeface="+mj-lt"/>
              <a:buAutoNum type="arabicPeriod"/>
            </a:pPr>
            <a:r>
              <a:rPr lang="en-US" sz="1400" dirty="0" smtClean="0"/>
              <a:t>Calculate DS and ASs from channel coefficients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Compare results with LSF output</a:t>
            </a:r>
            <a:br>
              <a:rPr lang="en-US" sz="1400" dirty="0" smtClean="0"/>
            </a:br>
            <a:endParaRPr lang="en-US" sz="1400" dirty="0" smtClean="0"/>
          </a:p>
          <a:p>
            <a:endParaRPr lang="en-US" sz="1400" dirty="0" smtClean="0"/>
          </a:p>
          <a:p>
            <a:pPr lvl="1"/>
            <a:endParaRPr lang="en-US" sz="1400" dirty="0" smtClean="0"/>
          </a:p>
          <a:p>
            <a:pPr marL="0" indent="0">
              <a:buNone/>
            </a:pPr>
            <a:r>
              <a:rPr lang="en-US" sz="1400" noProof="0" dirty="0" smtClean="0"/>
              <a:t>	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</a:t>
            </a:r>
            <a:endParaRPr lang="en-US" noProof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03598"/>
            <a:ext cx="3570488" cy="3354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422793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900" dirty="0" smtClean="0">
                <a:latin typeface="+mj-lt"/>
              </a:rPr>
              <a:t>[*] 	</a:t>
            </a:r>
            <a:r>
              <a:rPr lang="en-US" sz="900" dirty="0">
                <a:latin typeface="+mj-lt"/>
              </a:rPr>
              <a:t>3GPP TR 38.901 </a:t>
            </a:r>
            <a:r>
              <a:rPr lang="en-US" sz="900" dirty="0" smtClean="0">
                <a:latin typeface="+mj-lt"/>
              </a:rPr>
              <a:t>v15.0.0; “Study </a:t>
            </a:r>
            <a:r>
              <a:rPr lang="en-US" sz="900" dirty="0">
                <a:latin typeface="+mj-lt"/>
              </a:rPr>
              <a:t>on channel model for frequencies from 0.5 to 100 </a:t>
            </a:r>
            <a:r>
              <a:rPr lang="en-US" sz="900" dirty="0" smtClean="0">
                <a:latin typeface="+mj-lt"/>
              </a:rPr>
              <a:t>GHz”; </a:t>
            </a:r>
            <a:r>
              <a:rPr lang="en-US" sz="900" dirty="0">
                <a:latin typeface="+mj-lt"/>
              </a:rPr>
              <a:t>2018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23528" y="4231709"/>
            <a:ext cx="201622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850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/>
      </p:pic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Delay Spread (DS)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noProof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6012160" y="4083918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Delay </a:t>
            </a:r>
            <a:r>
              <a:rPr lang="de-DE" sz="1400" dirty="0" err="1" smtClean="0"/>
              <a:t>Spread</a:t>
            </a:r>
            <a:r>
              <a:rPr lang="de-DE" sz="1400" dirty="0" smtClean="0"/>
              <a:t> [</a:t>
            </a:r>
            <a:r>
              <a:rPr lang="de-DE" sz="1400" dirty="0" err="1" smtClean="0"/>
              <a:t>ns</a:t>
            </a:r>
            <a:r>
              <a:rPr lang="de-DE" sz="1400" dirty="0" smtClean="0"/>
              <a:t>]</a:t>
            </a:r>
            <a:endParaRPr lang="en-US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2555776" y="4083917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Delay </a:t>
            </a:r>
            <a:r>
              <a:rPr lang="de-DE" sz="1400" dirty="0" err="1" smtClean="0"/>
              <a:t>Spread</a:t>
            </a:r>
            <a:r>
              <a:rPr lang="de-DE" sz="1400" dirty="0" smtClean="0"/>
              <a:t> [</a:t>
            </a:r>
            <a:r>
              <a:rPr lang="de-DE" sz="1400" dirty="0" err="1" smtClean="0"/>
              <a:t>ns</a:t>
            </a:r>
            <a:r>
              <a:rPr lang="de-DE" sz="1400" dirty="0" smtClean="0"/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260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/>
      </p:pic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Azimuth of Departure Angular Spread (ASD)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noProof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 flipV="1">
            <a:off x="2771800" y="1612933"/>
            <a:ext cx="261793" cy="526769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123728" y="2211710"/>
            <a:ext cx="181973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Offset </a:t>
            </a:r>
            <a:r>
              <a:rPr lang="de-DE" sz="1400" dirty="0" err="1" smtClean="0"/>
              <a:t>for</a:t>
            </a:r>
            <a:r>
              <a:rPr lang="de-DE" sz="1400" dirty="0" smtClean="0"/>
              <a:t> large ASs</a:t>
            </a:r>
            <a:endParaRPr lang="en-US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5724128" y="4083918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Angular </a:t>
            </a:r>
            <a:r>
              <a:rPr lang="de-DE" sz="1400" dirty="0" err="1" smtClean="0"/>
              <a:t>Spread</a:t>
            </a:r>
            <a:r>
              <a:rPr lang="de-DE" sz="1400" dirty="0" smtClean="0"/>
              <a:t> [deg]</a:t>
            </a:r>
            <a:endParaRPr lang="en-US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2195736" y="4083917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Angular </a:t>
            </a:r>
            <a:r>
              <a:rPr lang="de-DE" sz="1400" dirty="0" err="1" smtClean="0"/>
              <a:t>Spread</a:t>
            </a:r>
            <a:r>
              <a:rPr lang="de-DE" sz="1400" dirty="0" smtClean="0"/>
              <a:t> [deg]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93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>
            <a:fillRect/>
          </a:stretch>
        </p:blipFill>
        <p:spPr/>
      </p:pic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Azimuth of Arrival Angular Spread (ASA)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noProof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 flipH="1">
            <a:off x="1835696" y="2859782"/>
            <a:ext cx="846312" cy="0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2771800" y="2705893"/>
            <a:ext cx="2324675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LOS </a:t>
            </a:r>
            <a:r>
              <a:rPr lang="de-DE" sz="1400" dirty="0" err="1" smtClean="0"/>
              <a:t>output</a:t>
            </a:r>
            <a:r>
              <a:rPr lang="de-DE" sz="1400" dirty="0" smtClean="0"/>
              <a:t> median ~ 30°</a:t>
            </a:r>
            <a:endParaRPr lang="en-US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2195736" y="4083917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Angular </a:t>
            </a:r>
            <a:r>
              <a:rPr lang="de-DE" sz="1400" dirty="0" err="1" smtClean="0"/>
              <a:t>Spread</a:t>
            </a:r>
            <a:r>
              <a:rPr lang="de-DE" sz="1400" dirty="0" smtClean="0"/>
              <a:t> [deg]</a:t>
            </a:r>
            <a:endParaRPr lang="en-US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5724128" y="4083916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Angular </a:t>
            </a:r>
            <a:r>
              <a:rPr lang="de-DE" sz="1400" dirty="0" err="1" smtClean="0"/>
              <a:t>Spread</a:t>
            </a:r>
            <a:r>
              <a:rPr lang="de-DE" sz="1400" dirty="0" smtClean="0"/>
              <a:t> [deg]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99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6" y="1204099"/>
            <a:ext cx="5110200" cy="327424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2051720" y="3304816"/>
            <a:ext cx="3240360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48915" y="3481665"/>
                <a:ext cx="8247129" cy="10615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DE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16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sz="16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1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rad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de-DE" sz="16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de-DE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sSup>
                        <m:sSupPr>
                          <m:ctrlPr>
                            <a:rPr lang="de-DE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de-DE" sz="16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de-DE" sz="16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1600" b="1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  <m:r>
                        <a:rPr lang="de-DE" sz="1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6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de-DE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d>
                        <m:dPr>
                          <m:ctrlPr>
                            <a:rPr lang="de-DE" sz="1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de-DE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de-DE" sz="1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de-DE" sz="1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16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)∙</m:t>
                                  </m:r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sz="16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15" y="3481665"/>
                <a:ext cx="8247129" cy="1061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Model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29915" y="1204665"/>
                <a:ext cx="1165255" cy="437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de-DE" sz="16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solidFill>
                    <a:schemeClr val="accent3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15" y="1204665"/>
                <a:ext cx="1165255" cy="437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355976" y="1193656"/>
                <a:ext cx="1161472" cy="437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de-DE" sz="16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solidFill>
                    <a:schemeClr val="accent3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193656"/>
                <a:ext cx="1161472" cy="4370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 Verbindung mit Pfeil 21"/>
          <p:cNvCxnSpPr/>
          <p:nvPr/>
        </p:nvCxnSpPr>
        <p:spPr bwMode="auto">
          <a:xfrm>
            <a:off x="683568" y="1630699"/>
            <a:ext cx="0" cy="954037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4936712" y="1630699"/>
            <a:ext cx="0" cy="521989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8"/>
          <p:cNvSpPr/>
          <p:nvPr/>
        </p:nvSpPr>
        <p:spPr>
          <a:xfrm>
            <a:off x="1014455" y="4234656"/>
            <a:ext cx="1036094" cy="46021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MIMO Channel 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Matrix </a:t>
            </a:r>
            <a:r>
              <a:rPr lang="de-DE" sz="1000" b="1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H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9"/>
          <p:cNvSpPr/>
          <p:nvPr/>
        </p:nvSpPr>
        <p:spPr>
          <a:xfrm>
            <a:off x="2670307" y="3301594"/>
            <a:ext cx="541665" cy="244767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L Taps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20"/>
          <p:cNvSpPr/>
          <p:nvPr/>
        </p:nvSpPr>
        <p:spPr>
          <a:xfrm>
            <a:off x="3638897" y="4235380"/>
            <a:ext cx="616877" cy="46021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 err="1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Receive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 err="1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Antenna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feld 22"/>
          <p:cNvSpPr/>
          <p:nvPr/>
        </p:nvSpPr>
        <p:spPr>
          <a:xfrm>
            <a:off x="3054156" y="4244432"/>
            <a:ext cx="509732" cy="46021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 err="1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Tap</a:t>
            </a:r>
            <a:r>
              <a:rPr lang="de-DE" sz="10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 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Power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3"/>
          <p:cNvSpPr/>
          <p:nvPr/>
        </p:nvSpPr>
        <p:spPr>
          <a:xfrm>
            <a:off x="4374273" y="4327332"/>
            <a:ext cx="800581" cy="244767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 err="1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Polarization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24"/>
          <p:cNvSpPr/>
          <p:nvPr/>
        </p:nvSpPr>
        <p:spPr>
          <a:xfrm>
            <a:off x="5215436" y="4212783"/>
            <a:ext cx="643999" cy="46021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 err="1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Transmit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 err="1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Antenna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5"/>
          <p:cNvSpPr/>
          <p:nvPr/>
        </p:nvSpPr>
        <p:spPr>
          <a:xfrm>
            <a:off x="7524328" y="3349736"/>
            <a:ext cx="720816" cy="244767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Tap</a:t>
            </a:r>
            <a:r>
              <a:rPr lang="de-DE" sz="1000" b="0" strike="noStrike" spc="-1" dirty="0" smtClean="0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 Delay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6"/>
          <p:cNvSpPr/>
          <p:nvPr/>
        </p:nvSpPr>
        <p:spPr>
          <a:xfrm>
            <a:off x="6433770" y="4244432"/>
            <a:ext cx="503192" cy="46021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Phase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Offset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27"/>
          <p:cNvSpPr/>
          <p:nvPr/>
        </p:nvSpPr>
        <p:spPr>
          <a:xfrm>
            <a:off x="7598917" y="4259876"/>
            <a:ext cx="724022" cy="460211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 err="1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Frequency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4928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dk1"/>
                </a:solidFill>
                <a:latin typeface="Times New Roman" panose="02020603050405020304" pitchFamily="18" charset="0"/>
                <a:ea typeface="MS Gothic"/>
                <a:cs typeface="Times New Roman" panose="02020603050405020304" pitchFamily="18" charset="0"/>
              </a:rPr>
              <a:t>Offset</a:t>
            </a:r>
            <a:endParaRPr lang="en-US" sz="1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Grafik 8"/>
          <p:cNvPicPr/>
          <p:nvPr/>
        </p:nvPicPr>
        <p:blipFill>
          <a:blip r:embed="rId6"/>
          <a:stretch/>
        </p:blipFill>
        <p:spPr>
          <a:xfrm>
            <a:off x="5665211" y="1615295"/>
            <a:ext cx="3200020" cy="119131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249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</a:t>
            </a:r>
            <a:r>
              <a:rPr lang="en-US" dirty="0"/>
              <a:t>an accessible, tutorial-style introduction to geometric stochastic channel modeling (GSCM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Content Overview: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Fundamentals </a:t>
            </a:r>
            <a:r>
              <a:rPr lang="en-US" dirty="0"/>
              <a:t>of GSCM: geometry-based approach to multipath </a:t>
            </a:r>
            <a:r>
              <a:rPr lang="en-US" dirty="0" smtClean="0"/>
              <a:t>modeling.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Large-scale </a:t>
            </a:r>
            <a:r>
              <a:rPr lang="en-US" dirty="0"/>
              <a:t>fading: </a:t>
            </a:r>
            <a:r>
              <a:rPr lang="en-US" dirty="0" err="1"/>
              <a:t>pathloss</a:t>
            </a:r>
            <a:r>
              <a:rPr lang="en-US" dirty="0"/>
              <a:t>, shadowing, and spatial consistency </a:t>
            </a:r>
            <a:r>
              <a:rPr lang="en-US" dirty="0" smtClean="0"/>
              <a:t>concepts.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Small-scale </a:t>
            </a:r>
            <a:r>
              <a:rPr lang="en-US" dirty="0"/>
              <a:t>fading: multipath clusters, Doppler, and delay </a:t>
            </a:r>
            <a:r>
              <a:rPr lang="en-US" dirty="0" smtClean="0"/>
              <a:t>spreads.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Polarization </a:t>
            </a:r>
            <a:r>
              <a:rPr lang="en-US" dirty="0"/>
              <a:t>modeling: cross-polar components and depolarization </a:t>
            </a:r>
            <a:r>
              <a:rPr lang="en-US" dirty="0" smtClean="0"/>
              <a:t>effects.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Spatial </a:t>
            </a:r>
            <a:r>
              <a:rPr lang="en-US" dirty="0"/>
              <a:t>correlation &amp; Sum-of-Sinusoids method: generating correlated fading </a:t>
            </a:r>
            <a:r>
              <a:rPr lang="en-US" dirty="0" smtClean="0"/>
              <a:t>fields.</a:t>
            </a:r>
          </a:p>
          <a:p>
            <a:pPr lvl="1"/>
            <a:r>
              <a:rPr lang="en-US" dirty="0" smtClean="0"/>
              <a:t>Station </a:t>
            </a:r>
            <a:r>
              <a:rPr lang="en-US" dirty="0"/>
              <a:t>mobility: time evolution and trajectory-based channel updates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Takeaways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Understanding </a:t>
            </a:r>
            <a:r>
              <a:rPr lang="en-US" dirty="0"/>
              <a:t>of how spatially consistent and realistic channels are </a:t>
            </a:r>
            <a:r>
              <a:rPr lang="en-US" dirty="0" smtClean="0"/>
              <a:t>generated.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Practical </a:t>
            </a:r>
            <a:r>
              <a:rPr lang="en-US" dirty="0"/>
              <a:t>insight into using models like 3GPP TR 38.901 and QuaDRiGa for simulation studies.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Abstract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6057900" y="4802188"/>
            <a:ext cx="3086100" cy="139700"/>
          </a:xfrm>
        </p:spPr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22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45876" y="1582528"/>
                <a:ext cx="8640000" cy="3384452"/>
              </a:xfrm>
            </p:spPr>
            <p:txBody>
              <a:bodyPr/>
              <a:lstStyle/>
              <a:p>
                <a:r>
                  <a:rPr lang="en-US" dirty="0" smtClean="0"/>
                  <a:t>Amplitude of a path</a:t>
                </a: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𝑔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e>
                      </m:rad>
                      <m:r>
                        <a:rPr lang="en-GB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⋅</m:t>
                      </m:r>
                      <m:r>
                        <a:rPr lang="en-GB" b="1" i="1">
                          <a:latin typeface="Cambria Math"/>
                        </a:rPr>
                        <m:t>𝐌</m:t>
                      </m:r>
                      <m:r>
                        <a:rPr lang="en-GB" i="1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</a:rPr>
                            <m:t>𝐅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r>
                            <a:rPr lang="en-GB" i="1">
                              <a:latin typeface="Cambria Math"/>
                            </a:rPr>
                            <m:t>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𝜆</m:t>
                              </m:r>
                            </m:den>
                          </m:f>
                          <m:r>
                            <a:rPr lang="en-GB" i="1">
                              <a:latin typeface="Cambria Math"/>
                            </a:rPr>
                            <m:t>⋅</m:t>
                          </m:r>
                          <m:r>
                            <a:rPr lang="en-GB" i="1"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de-DE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WINNER </a:t>
                </a:r>
                <a:r>
                  <a:rPr lang="en-US" dirty="0" smtClean="0"/>
                  <a:t>/ 3GPP / IEEE polarization model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/>
                          </a:rPr>
                          <m:t>𝐌</m:t>
                        </m:r>
                      </m:e>
                      <m:sub>
                        <m:r>
                          <m:rPr>
                            <m:nor/>
                          </m:rPr>
                          <a:rPr lang="de-DE" b="0" i="0" smtClean="0"/>
                          <m:t>NL</m:t>
                        </m:r>
                        <m:r>
                          <m:rPr>
                            <m:nor/>
                          </m:rPr>
                          <a:rPr lang="es-ES"/>
                          <m:t>OS</m:t>
                        </m:r>
                      </m:sub>
                    </m:sSub>
                    <m:r>
                      <a:rPr lang="es-E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𝜃𝜃</m:t>
                                  </m:r>
                                </m:sub>
                              </m:sSub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s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b="0" i="0" smtClean="0">
                                      <a:latin typeface="Cambria Math" panose="02040503050406030204" pitchFamily="18" charset="0"/>
                                    </a:rPr>
                                    <m:t>XPR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s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𝜃𝜙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s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1/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XPR</m:t>
                                      </m:r>
                                    </m:e>
                                  </m:rad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𝜙𝜃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s-E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E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𝜙𝜙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𝒰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876" y="1582528"/>
                <a:ext cx="8640000" cy="3384452"/>
              </a:xfrm>
              <a:blipFill>
                <a:blip r:embed="rId3"/>
                <a:stretch>
                  <a:fillRect l="-1340" t="-19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model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427178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Line 25"/>
          <p:cNvSpPr>
            <a:spLocks noChangeShapeType="1"/>
          </p:cNvSpPr>
          <p:nvPr/>
        </p:nvSpPr>
        <p:spPr bwMode="auto">
          <a:xfrm flipV="1">
            <a:off x="3818493" y="1605914"/>
            <a:ext cx="288033" cy="651136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3750499" y="1294572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+mn-lt"/>
              </a:rPr>
              <a:t>Power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7289" y="2095272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+mn-lt"/>
              </a:rPr>
              <a:t>Phase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1244" y="2791300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+mn-lt"/>
              </a:rPr>
              <a:t>Polarization  Change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5853" y="2858045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+mn-lt"/>
              </a:rPr>
              <a:t>Receive Antenna Model </a:t>
            </a: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V="1">
            <a:off x="5186645" y="1602949"/>
            <a:ext cx="1473129" cy="676453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>
            <a:off x="4258926" y="2574538"/>
            <a:ext cx="0" cy="27502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 flipV="1">
            <a:off x="6050742" y="2235969"/>
            <a:ext cx="1080120" cy="76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4820133" y="2533188"/>
            <a:ext cx="510530" cy="33324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74" y="699542"/>
            <a:ext cx="2198822" cy="13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2434202" y="1583594"/>
            <a:ext cx="3960440" cy="73140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model (new)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54570" y="1631805"/>
                <a:ext cx="6947415" cy="798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𝑔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e>
                      </m:rad>
                      <m:r>
                        <a:rPr lang="en-GB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>
                                      <a:latin typeface="Cambria Math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de-DE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𝐌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de-DE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Rx</m:t>
                                  </m:r>
                                  <m:r>
                                    <a:rPr lang="de-DE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de-DE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</m:acc>
                        </m:e>
                        <m:sup>
                          <m:r>
                            <a:rPr lang="de-DE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de-DE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de-DE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e-DE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de-DE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de-DE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de-DE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de-DE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</m:acc>
                        </m:e>
                        <m:sup>
                          <m:r>
                            <a:rPr lang="de-DE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Tx</m:t>
                          </m:r>
                          <m:r>
                            <a:rPr lang="de-DE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latin typeface="Cambria Math"/>
                            </a:rPr>
                            <m:t>𝐅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−</m:t>
                          </m:r>
                          <m:r>
                            <a:rPr lang="en-GB" i="1">
                              <a:latin typeface="Cambria Math"/>
                            </a:rPr>
                            <m:t>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𝜆</m:t>
                              </m:r>
                            </m:den>
                          </m:f>
                          <m:r>
                            <a:rPr lang="en-GB" i="1">
                              <a:latin typeface="Cambria Math"/>
                            </a:rPr>
                            <m:t>⋅</m:t>
                          </m:r>
                          <m:r>
                            <a:rPr lang="en-GB" i="1">
                              <a:latin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70" y="1631805"/>
                <a:ext cx="6947415" cy="798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3232047" y="1203598"/>
            <a:ext cx="2364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j-lt"/>
              </a:rPr>
              <a:t>Linear transformations</a:t>
            </a:r>
            <a:endParaRPr lang="en-US" sz="1600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424463" y="3246505"/>
                <a:ext cx="1701235" cy="751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600" dirty="0" smtClean="0">
                    <a:solidFill>
                      <a:schemeClr val="tx2"/>
                    </a:solidFill>
                    <a:latin typeface="+mn-lt"/>
                    <a:ea typeface="Cambria Math" panose="02040503050406030204" pitchFamily="18" charset="0"/>
                  </a:rPr>
                  <a:t>Rotation</a:t>
                </a:r>
                <a:r>
                  <a:rPr lang="de-DE" sz="160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6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63" y="3246505"/>
                <a:ext cx="1701235" cy="751103"/>
              </a:xfrm>
              <a:prstGeom prst="rect">
                <a:avLst/>
              </a:prstGeom>
              <a:blipFill>
                <a:blip r:embed="rId4"/>
                <a:stretch>
                  <a:fillRect t="-1626" b="-16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4762490" y="3480363"/>
                <a:ext cx="2148922" cy="1107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600" dirty="0" smtClean="0">
                    <a:solidFill>
                      <a:schemeClr val="tx2"/>
                    </a:solidFill>
                    <a:latin typeface="+mn-lt"/>
                    <a:ea typeface="Cambria Math" panose="02040503050406030204" pitchFamily="18" charset="0"/>
                  </a:rPr>
                  <a:t>Phase </a:t>
                </a:r>
                <a:r>
                  <a:rPr lang="de-DE" sz="1600" dirty="0" err="1" smtClean="0">
                    <a:solidFill>
                      <a:schemeClr val="tx2"/>
                    </a:solidFill>
                    <a:latin typeface="+mn-lt"/>
                    <a:ea typeface="Cambria Math" panose="02040503050406030204" pitchFamily="18" charset="0"/>
                  </a:rPr>
                  <a:t>shift</a:t>
                </a:r>
                <a:r>
                  <a:rPr lang="de-DE" sz="1600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6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600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arcot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XPR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90" y="3480363"/>
                <a:ext cx="2148922" cy="1107611"/>
              </a:xfrm>
              <a:prstGeom prst="rect">
                <a:avLst/>
              </a:prstGeom>
              <a:blipFill>
                <a:blip r:embed="rId5"/>
                <a:stretch>
                  <a:fillRect t="-10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/>
          <p:cNvSpPr txBox="1"/>
          <p:nvPr/>
        </p:nvSpPr>
        <p:spPr>
          <a:xfrm>
            <a:off x="4181641" y="2907951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chemeClr val="tx2"/>
                </a:solidFill>
                <a:latin typeface="+mn-lt"/>
                <a:ea typeface="Cambria Math" panose="02040503050406030204" pitchFamily="18" charset="0"/>
              </a:rPr>
              <a:t>Mirror</a:t>
            </a:r>
            <a:endParaRPr lang="en-US" sz="1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2378455" y="3475844"/>
                <a:ext cx="1803186" cy="1077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600" dirty="0" smtClean="0">
                    <a:solidFill>
                      <a:schemeClr val="tx2"/>
                    </a:solidFill>
                    <a:latin typeface="+mn-lt"/>
                    <a:ea typeface="Cambria Math" panose="02040503050406030204" pitchFamily="18" charset="0"/>
                  </a:rPr>
                  <a:t>Rotation</a:t>
                </a:r>
                <a:r>
                  <a:rPr lang="de-DE" sz="160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6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de-DE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arcot</m:t>
                      </m:r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XPR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455" y="3475844"/>
                <a:ext cx="1803186" cy="1077859"/>
              </a:xfrm>
              <a:prstGeom prst="rect">
                <a:avLst/>
              </a:prstGeom>
              <a:blipFill>
                <a:blip r:embed="rId6"/>
                <a:stretch>
                  <a:fillRect t="-11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7047229" y="3250961"/>
                <a:ext cx="1701235" cy="751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de-DE" sz="1600" dirty="0" smtClean="0">
                    <a:solidFill>
                      <a:schemeClr val="tx2"/>
                    </a:solidFill>
                    <a:latin typeface="+mn-lt"/>
                    <a:ea typeface="Cambria Math" panose="02040503050406030204" pitchFamily="18" charset="0"/>
                  </a:rPr>
                  <a:t>Rotation</a:t>
                </a:r>
                <a:r>
                  <a:rPr lang="de-DE" sz="160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de-DE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de-DE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e-DE" sz="16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229" y="3250961"/>
                <a:ext cx="1701235" cy="751103"/>
              </a:xfrm>
              <a:prstGeom prst="rect">
                <a:avLst/>
              </a:prstGeom>
              <a:blipFill>
                <a:blip r:embed="rId7"/>
                <a:stretch>
                  <a:fillRect t="-1613" b="-1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25"/>
          <p:cNvSpPr>
            <a:spLocks noChangeShapeType="1"/>
          </p:cNvSpPr>
          <p:nvPr/>
        </p:nvSpPr>
        <p:spPr bwMode="auto">
          <a:xfrm flipH="1">
            <a:off x="1259630" y="2427734"/>
            <a:ext cx="1296146" cy="818771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H="1">
            <a:off x="3300270" y="2427734"/>
            <a:ext cx="376232" cy="933196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 flipH="1">
            <a:off x="4571998" y="2427734"/>
            <a:ext cx="1" cy="480217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5260903" y="2406693"/>
            <a:ext cx="376232" cy="933196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>
            <a:off x="6226167" y="2427734"/>
            <a:ext cx="1296146" cy="818771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1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45876" y="1275529"/>
            <a:ext cx="4686164" cy="3384453"/>
          </a:xfrm>
        </p:spPr>
        <p:txBody>
          <a:bodyPr/>
          <a:lstStyle/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Correct XPR for circular polarization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satellite and air-to-ground communication)</a:t>
            </a:r>
          </a:p>
          <a:p>
            <a:pPr lvl="1"/>
            <a:r>
              <a:rPr lang="en-US" dirty="0" smtClean="0"/>
              <a:t>Change antenna orientations at model runtime (</a:t>
            </a:r>
            <a:r>
              <a:rPr lang="en-US" dirty="0" smtClean="0">
                <a:sym typeface="Wingdings" panose="05000000000000000000" pitchFamily="2" charset="2"/>
              </a:rPr>
              <a:t> virtual field trials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model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099" y="1569071"/>
            <a:ext cx="3549706" cy="2797368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323528" y="4083918"/>
            <a:ext cx="4464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Frutiger 55 Roman" panose="020B0500000000000000" pitchFamily="34" charset="0"/>
              </a:rPr>
              <a:t>Jaeckel, S.; Börner, K.; Thiele, L. &amp; </a:t>
            </a:r>
            <a:r>
              <a:rPr lang="en-US" sz="900" dirty="0" err="1">
                <a:latin typeface="Frutiger 55 Roman" panose="020B0500000000000000" pitchFamily="34" charset="0"/>
              </a:rPr>
              <a:t>Jungnickel</a:t>
            </a:r>
            <a:r>
              <a:rPr lang="en-US" sz="900" dirty="0">
                <a:latin typeface="Frutiger 55 Roman" panose="020B0500000000000000" pitchFamily="34" charset="0"/>
              </a:rPr>
              <a:t>, V.; "A Geometric Polarization Rotation Model for the 3-D Spatial Channel Model"; IEEE Trans. Antennas </a:t>
            </a:r>
            <a:r>
              <a:rPr lang="en-US" sz="900" dirty="0" err="1">
                <a:latin typeface="Frutiger 55 Roman" panose="020B0500000000000000" pitchFamily="34" charset="0"/>
              </a:rPr>
              <a:t>Propag</a:t>
            </a:r>
            <a:r>
              <a:rPr lang="en-US" sz="900" dirty="0">
                <a:latin typeface="Frutiger 55 Roman" panose="020B0500000000000000" pitchFamily="34" charset="0"/>
              </a:rPr>
              <a:t>., 2012, 60, 5966-5977</a:t>
            </a:r>
          </a:p>
        </p:txBody>
      </p:sp>
      <p:cxnSp>
        <p:nvCxnSpPr>
          <p:cNvPr id="11" name="Straight Connector 5"/>
          <p:cNvCxnSpPr/>
          <p:nvPr/>
        </p:nvCxnSpPr>
        <p:spPr bwMode="auto">
          <a:xfrm>
            <a:off x="251520" y="4083918"/>
            <a:ext cx="201622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>
            <a:fillRect/>
          </a:stretch>
        </p:blipFill>
        <p:spPr/>
      </p:pic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Dual-Mobility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Small-scale-fading (SSF) model to support:</a:t>
            </a:r>
          </a:p>
          <a:p>
            <a:pPr lvl="1">
              <a:spcAft>
                <a:spcPts val="0"/>
              </a:spcAft>
            </a:pPr>
            <a:r>
              <a:rPr lang="en-US" dirty="0"/>
              <a:t>Spatial consistency</a:t>
            </a:r>
          </a:p>
          <a:p>
            <a:pPr lvl="1">
              <a:spcAft>
                <a:spcPts val="0"/>
              </a:spcAft>
            </a:pPr>
            <a:r>
              <a:rPr lang="en-US" dirty="0"/>
              <a:t>Simultaneous mobility of the transmitter and receiver</a:t>
            </a:r>
          </a:p>
          <a:p>
            <a:pPr lvl="1"/>
            <a:r>
              <a:rPr lang="en-US" dirty="0"/>
              <a:t>Simultaneous simulation of multiple </a:t>
            </a:r>
            <a:r>
              <a:rPr lang="en-US" dirty="0" smtClean="0"/>
              <a:t>frequencies</a:t>
            </a:r>
          </a:p>
          <a:p>
            <a:r>
              <a:rPr lang="en-US" dirty="0" smtClean="0"/>
              <a:t>Sum-of-Sinusoids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dirty="0" smtClean="0"/>
              <a:t>Efficient method to generate spatially correlated random processes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Used for both, LSF and SSF</a:t>
            </a:r>
          </a:p>
          <a:p>
            <a:pPr lvl="1">
              <a:spcAft>
                <a:spcPts val="0"/>
              </a:spcAft>
            </a:pPr>
            <a:endParaRPr lang="en-US" dirty="0"/>
          </a:p>
          <a:p>
            <a:r>
              <a:rPr lang="en-US" dirty="0" smtClean="0"/>
              <a:t>Polarization and MIMO models</a:t>
            </a:r>
          </a:p>
          <a:p>
            <a:r>
              <a:rPr lang="en-US" dirty="0" smtClean="0"/>
              <a:t>Seamless integration with existing models</a:t>
            </a:r>
          </a:p>
          <a:p>
            <a:r>
              <a:rPr lang="en-US" dirty="0" smtClean="0"/>
              <a:t>Open-source implementation available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914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528" y="2211710"/>
            <a:ext cx="8640000" cy="376433"/>
          </a:xfrm>
        </p:spPr>
        <p:txBody>
          <a:bodyPr/>
          <a:lstStyle/>
          <a:p>
            <a:r>
              <a:rPr lang="de-DE" dirty="0" smtClean="0"/>
              <a:t>Appendix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66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45876" y="1275529"/>
                <a:ext cx="4182108" cy="3384453"/>
              </a:xfrm>
            </p:spPr>
            <p:txBody>
              <a:bodyPr/>
              <a:lstStyle/>
              <a:p>
                <a:r>
                  <a:rPr lang="en-US" sz="1400" dirty="0" smtClean="0"/>
                  <a:t>Azimuth angles must be inside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400" dirty="0" smtClean="0"/>
              </a:p>
              <a:p>
                <a:r>
                  <a:rPr lang="en-US" sz="1400" dirty="0" smtClean="0"/>
                  <a:t>Power-angular </a:t>
                </a:r>
                <a:r>
                  <a:rPr lang="en-US" sz="1400" dirty="0" err="1" smtClean="0"/>
                  <a:t>spectrum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limits</a:t>
                </a:r>
                <a:r>
                  <a:rPr lang="en-US" sz="1400" dirty="0" smtClean="0"/>
                  <a:t> AS </a:t>
                </a:r>
                <a:r>
                  <a:rPr lang="en-US" sz="1400" dirty="0" err="1" smtClean="0"/>
                  <a:t>to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values</a:t>
                </a:r>
                <a:r>
                  <a:rPr lang="en-US" sz="1400" dirty="0" smtClean="0"/>
                  <a:t> </a:t>
                </a:r>
                <a:r>
                  <a:rPr lang="en-US" sz="1400" dirty="0" err="1" smtClean="0"/>
                  <a:t>below</a:t>
                </a:r>
                <a:r>
                  <a:rPr lang="en-US" sz="1400" dirty="0" smtClean="0"/>
                  <a:t> 100°</a:t>
                </a:r>
              </a:p>
              <a:p>
                <a:r>
                  <a:rPr lang="en-US" sz="1400" dirty="0" smtClean="0"/>
                  <a:t>KF </a:t>
                </a:r>
                <a:r>
                  <a:rPr lang="en-US" sz="1400" dirty="0"/>
                  <a:t>which limits the AS even </a:t>
                </a:r>
                <a:r>
                  <a:rPr lang="en-US" sz="1400" dirty="0" smtClean="0"/>
                  <a:t>further</a:t>
                </a:r>
              </a:p>
              <a:p>
                <a:r>
                  <a:rPr lang="en-US" sz="1400" dirty="0" smtClean="0"/>
                  <a:t>Example:</a:t>
                </a:r>
              </a:p>
              <a:p>
                <a:pPr lvl="1"/>
                <a:r>
                  <a:rPr lang="en-US" sz="1400" dirty="0" smtClean="0"/>
                  <a:t>Requested </a:t>
                </a:r>
                <a:r>
                  <a:rPr lang="en-US" sz="1400" dirty="0"/>
                  <a:t>AS </a:t>
                </a:r>
                <a:r>
                  <a:rPr lang="en-US" sz="1400" dirty="0" smtClean="0"/>
                  <a:t>of </a:t>
                </a:r>
                <a:r>
                  <a:rPr lang="en-US" sz="1400" dirty="0"/>
                  <a:t>100</a:t>
                </a:r>
                <a:r>
                  <a:rPr lang="en-US" sz="1400" dirty="0" smtClean="0"/>
                  <a:t>°</a:t>
                </a:r>
              </a:p>
              <a:p>
                <a:pPr lvl="1"/>
                <a:r>
                  <a:rPr lang="en-US" sz="1400" dirty="0" smtClean="0"/>
                  <a:t>Variable KF </a:t>
                </a:r>
                <a:r>
                  <a:rPr lang="en-US" sz="1400" dirty="0" err="1" smtClean="0"/>
                  <a:t>from</a:t>
                </a:r>
                <a:r>
                  <a:rPr lang="en-US" sz="1400" dirty="0" smtClean="0"/>
                  <a:t> -20  </a:t>
                </a:r>
                <a:r>
                  <a:rPr lang="en-US" sz="1400" dirty="0" err="1" smtClean="0"/>
                  <a:t>to</a:t>
                </a:r>
                <a:r>
                  <a:rPr lang="en-US" sz="1400" dirty="0" smtClean="0"/>
                  <a:t> 20°</a:t>
                </a:r>
              </a:p>
              <a:p>
                <a:pPr lvl="1"/>
                <a:r>
                  <a:rPr lang="en-US" sz="1400" dirty="0" err="1" smtClean="0"/>
                  <a:t>Achievabe</a:t>
                </a:r>
                <a:r>
                  <a:rPr lang="en-US" sz="1400" dirty="0" smtClean="0"/>
                  <a:t> AS </a:t>
                </a:r>
                <a:r>
                  <a:rPr lang="en-US" sz="1400" dirty="0" err="1" smtClean="0"/>
                  <a:t>around</a:t>
                </a:r>
                <a:r>
                  <a:rPr lang="en-US" sz="1400" dirty="0" smtClean="0"/>
                  <a:t> 80° (NLOS)</a:t>
                </a:r>
              </a:p>
              <a:p>
                <a:r>
                  <a:rPr lang="en-US" sz="1400" dirty="0" smtClean="0"/>
                  <a:t>3GPP </a:t>
                </a:r>
                <a:r>
                  <a:rPr lang="en-US" sz="1400" dirty="0" err="1" smtClean="0"/>
                  <a:t>UMi</a:t>
                </a:r>
                <a:r>
                  <a:rPr lang="en-US" sz="1400" dirty="0" smtClean="0"/>
                  <a:t>-LOS KF </a:t>
                </a:r>
                <a:r>
                  <a:rPr lang="en-US" sz="1400" dirty="0" err="1" smtClean="0"/>
                  <a:t>is</a:t>
                </a:r>
                <a:r>
                  <a:rPr lang="en-US" sz="1400" dirty="0" smtClean="0"/>
                  <a:t> 9 dB </a:t>
                </a:r>
                <a:r>
                  <a:rPr lang="en-US" sz="1400" dirty="0" err="1" smtClean="0"/>
                  <a:t>with</a:t>
                </a:r>
                <a:r>
                  <a:rPr lang="en-US" sz="1400" dirty="0" smtClean="0"/>
                  <a:t> 5 dB STD</a:t>
                </a:r>
              </a:p>
              <a:p>
                <a:pPr lvl="1"/>
                <a:r>
                  <a:rPr lang="en-US" sz="1400" dirty="0" err="1" smtClean="0"/>
                  <a:t>Explains</a:t>
                </a:r>
                <a:r>
                  <a:rPr lang="en-US" sz="1400" dirty="0" smtClean="0"/>
                  <a:t> ASA </a:t>
                </a:r>
                <a:r>
                  <a:rPr lang="en-US" sz="1400" dirty="0" err="1" smtClean="0"/>
                  <a:t>offset</a:t>
                </a:r>
                <a:r>
                  <a:rPr lang="en-US" sz="1400" dirty="0" smtClean="0"/>
                  <a:t> in </a:t>
                </a:r>
                <a:r>
                  <a:rPr lang="en-US" sz="1400" dirty="0" err="1" smtClean="0"/>
                  <a:t>results</a:t>
                </a:r>
                <a:endParaRPr lang="en-US" sz="1400" dirty="0" smtClean="0"/>
              </a:p>
              <a:p>
                <a:pPr lvl="1"/>
                <a:endParaRPr lang="en-US" sz="1400" dirty="0" smtClean="0"/>
              </a:p>
              <a:p>
                <a:pPr lvl="1"/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400" noProof="0" dirty="0" smtClean="0"/>
                  <a:t>	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876" y="1275529"/>
                <a:ext cx="4182108" cy="3384453"/>
              </a:xfrm>
              <a:blipFill>
                <a:blip r:embed="rId3"/>
                <a:stretch>
                  <a:fillRect l="-2332" t="-16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Maximal Angular Spread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49" y="1330069"/>
            <a:ext cx="4322827" cy="3275372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 bwMode="auto">
          <a:xfrm flipH="1">
            <a:off x="7956376" y="2211710"/>
            <a:ext cx="166528" cy="864096"/>
          </a:xfrm>
          <a:prstGeom prst="straightConnector1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7452320" y="1610773"/>
            <a:ext cx="1341168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LOS Output Median ~ 30°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73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5875" y="1275529"/>
            <a:ext cx="8632929" cy="3384453"/>
          </a:xfrm>
        </p:spPr>
        <p:txBody>
          <a:bodyPr/>
          <a:lstStyle/>
          <a:p>
            <a:r>
              <a:rPr lang="en-US" sz="1400" dirty="0" smtClean="0"/>
              <a:t>Delays</a:t>
            </a:r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Angles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lvl="1"/>
            <a:endParaRPr lang="en-US" sz="1400" dirty="0" smtClean="0"/>
          </a:p>
          <a:p>
            <a:pPr marL="0" indent="0">
              <a:buNone/>
            </a:pPr>
            <a:r>
              <a:rPr lang="en-US" sz="1400" noProof="0" dirty="0" smtClean="0"/>
              <a:t>	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coefficients</a:t>
            </a:r>
            <a:endParaRPr lang="en-US" noProof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9816"/>
            <a:ext cx="6516216" cy="57406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50773"/>
            <a:ext cx="6876256" cy="59904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30" y="1416377"/>
            <a:ext cx="7407756" cy="57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Models:</a:t>
            </a:r>
          </a:p>
          <a:p>
            <a:pPr lvl="1">
              <a:spcAft>
                <a:spcPts val="0"/>
              </a:spcAft>
            </a:pPr>
            <a:r>
              <a:rPr lang="en-GB" spc="-1" dirty="0" err="1">
                <a:solidFill>
                  <a:srgbClr val="000000"/>
                </a:solidFill>
                <a:latin typeface="Times New Roman"/>
                <a:ea typeface="MS Gothic"/>
              </a:rPr>
              <a:t>TGn</a:t>
            </a:r>
            <a:r>
              <a:rPr lang="en-GB" spc="-1" dirty="0">
                <a:solidFill>
                  <a:srgbClr val="000000"/>
                </a:solidFill>
                <a:latin typeface="Times New Roman"/>
                <a:ea typeface="MS Gothic"/>
              </a:rPr>
              <a:t>/ac/</a:t>
            </a:r>
            <a:r>
              <a:rPr lang="en-GB" spc="-1" dirty="0" err="1">
                <a:solidFill>
                  <a:srgbClr val="000000"/>
                </a:solidFill>
                <a:latin typeface="Times New Roman"/>
                <a:ea typeface="MS Gothic"/>
              </a:rPr>
              <a:t>ax</a:t>
            </a:r>
            <a:r>
              <a:rPr lang="en-GB" spc="-1" dirty="0">
                <a:solidFill>
                  <a:srgbClr val="000000"/>
                </a:solidFill>
                <a:latin typeface="Times New Roman"/>
                <a:ea typeface="MS Gothic"/>
              </a:rPr>
              <a:t> model (2.4 or 5 GHz</a:t>
            </a:r>
            <a:r>
              <a:rPr lang="en-GB" spc="-1" dirty="0" smtClean="0">
                <a:solidFill>
                  <a:srgbClr val="000000"/>
                </a:solidFill>
                <a:latin typeface="Times New Roman"/>
                <a:ea typeface="MS Gothic"/>
              </a:rPr>
              <a:t>) – docs. </a:t>
            </a:r>
            <a:r>
              <a:rPr lang="en-US" spc="-1" dirty="0" smtClean="0">
                <a:solidFill>
                  <a:srgbClr val="000000"/>
                </a:solidFill>
                <a:latin typeface="Times New Roman"/>
                <a:ea typeface="MS Gothic"/>
                <a:hlinkClick r:id="rId2"/>
              </a:rPr>
              <a:t>11-03/940r4</a:t>
            </a:r>
            <a:r>
              <a:rPr lang="en-US" spc="-1" dirty="0" smtClean="0">
                <a:solidFill>
                  <a:srgbClr val="000000"/>
                </a:solidFill>
                <a:latin typeface="Times New Roman"/>
                <a:ea typeface="MS Gothic"/>
              </a:rPr>
              <a:t>, </a:t>
            </a:r>
            <a:r>
              <a:rPr lang="en-US" spc="-1" dirty="0" smtClean="0">
                <a:solidFill>
                  <a:srgbClr val="000000"/>
                </a:solidFill>
                <a:latin typeface="Times New Roman"/>
                <a:ea typeface="MS Gothic"/>
                <a:hlinkClick r:id="rId3"/>
              </a:rPr>
              <a:t>11-09/0308r12</a:t>
            </a:r>
            <a:r>
              <a:rPr lang="en-US" spc="-1" dirty="0" smtClean="0">
                <a:solidFill>
                  <a:srgbClr val="000000"/>
                </a:solidFill>
                <a:latin typeface="Times New Roman"/>
                <a:ea typeface="MS Gothic"/>
              </a:rPr>
              <a:t>, </a:t>
            </a:r>
            <a:r>
              <a:rPr lang="en-US" spc="-1" dirty="0" smtClean="0">
                <a:solidFill>
                  <a:srgbClr val="000000"/>
                </a:solidFill>
                <a:latin typeface="Times New Roman"/>
                <a:ea typeface="MS Gothic"/>
                <a:hlinkClick r:id="rId4"/>
              </a:rPr>
              <a:t>11-14/0882r4</a:t>
            </a:r>
            <a:endParaRPr lang="en-US" spc="-1" dirty="0" smtClean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lvl="1">
              <a:spcAft>
                <a:spcPts val="0"/>
              </a:spcAft>
            </a:pPr>
            <a:r>
              <a:rPr lang="en-GB" spc="-1" dirty="0" err="1" smtClean="0">
                <a:solidFill>
                  <a:srgbClr val="000000"/>
                </a:solidFill>
                <a:latin typeface="Times New Roman"/>
                <a:ea typeface="MS Gothic"/>
              </a:rPr>
              <a:t>TGad</a:t>
            </a:r>
            <a:r>
              <a:rPr lang="en-GB" spc="-1" dirty="0" smtClean="0">
                <a:solidFill>
                  <a:srgbClr val="000000"/>
                </a:solidFill>
                <a:latin typeface="Times New Roman"/>
                <a:ea typeface="MS Gothic"/>
              </a:rPr>
              <a:t>/ay </a:t>
            </a:r>
            <a:r>
              <a:rPr lang="en-GB" spc="-1" dirty="0">
                <a:solidFill>
                  <a:srgbClr val="000000"/>
                </a:solidFill>
                <a:latin typeface="Times New Roman"/>
                <a:ea typeface="MS Gothic"/>
              </a:rPr>
              <a:t>model (60 GHz</a:t>
            </a:r>
            <a:r>
              <a:rPr lang="en-GB" spc="-1" dirty="0" smtClean="0">
                <a:solidFill>
                  <a:srgbClr val="000000"/>
                </a:solidFill>
                <a:latin typeface="Times New Roman"/>
                <a:ea typeface="MS Gothic"/>
              </a:rPr>
              <a:t>) – doc. </a:t>
            </a:r>
            <a:r>
              <a:rPr lang="nl-NL" spc="-1" dirty="0" smtClean="0">
                <a:solidFill>
                  <a:srgbClr val="000000"/>
                </a:solidFill>
                <a:latin typeface="Times New Roman"/>
                <a:ea typeface="MS Gothic"/>
                <a:hlinkClick r:id="rId5"/>
              </a:rPr>
              <a:t>11-15/1150r9</a:t>
            </a:r>
            <a:endParaRPr lang="en-GB" spc="-1" dirty="0" smtClean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lvl="1"/>
            <a:r>
              <a:rPr lang="en-US" spc="-1" dirty="0" err="1">
                <a:solidFill>
                  <a:srgbClr val="000000"/>
                </a:solidFill>
                <a:latin typeface="Times New Roman"/>
                <a:ea typeface="MS Gothic"/>
              </a:rPr>
              <a:t>TGbb</a:t>
            </a:r>
            <a:r>
              <a:rPr lang="en-US" spc="-1" dirty="0">
                <a:solidFill>
                  <a:srgbClr val="000000"/>
                </a:solidFill>
                <a:latin typeface="Times New Roman"/>
                <a:ea typeface="MS Gothic"/>
              </a:rPr>
              <a:t> model for optical </a:t>
            </a:r>
            <a:r>
              <a:rPr lang="en-US" spc="-1" dirty="0" smtClean="0">
                <a:solidFill>
                  <a:srgbClr val="000000"/>
                </a:solidFill>
                <a:latin typeface="Times New Roman"/>
                <a:ea typeface="MS Gothic"/>
              </a:rPr>
              <a:t>bands - </a:t>
            </a:r>
            <a:r>
              <a:rPr lang="nl-NL" spc="-1" dirty="0">
                <a:solidFill>
                  <a:srgbClr val="000000"/>
                </a:solidFill>
                <a:latin typeface="Times New Roman"/>
                <a:ea typeface="MS Gothic"/>
              </a:rPr>
              <a:t>doc. </a:t>
            </a:r>
            <a:r>
              <a:rPr lang="nl-NL" spc="-1" dirty="0" smtClean="0">
                <a:solidFill>
                  <a:srgbClr val="000000"/>
                </a:solidFill>
                <a:latin typeface="Times New Roman"/>
                <a:ea typeface="MS Gothic"/>
                <a:hlinkClick r:id="rId6"/>
              </a:rPr>
              <a:t>11-18/1582r4</a:t>
            </a:r>
            <a:endParaRPr lang="en-US" dirty="0" smtClean="0"/>
          </a:p>
          <a:p>
            <a:r>
              <a:rPr lang="en-US" dirty="0" smtClean="0"/>
              <a:t>3GPP Models:</a:t>
            </a:r>
          </a:p>
          <a:p>
            <a:pPr lvl="1">
              <a:spcAft>
                <a:spcPts val="0"/>
              </a:spcAft>
            </a:pPr>
            <a:r>
              <a:rPr lang="en-US" dirty="0" smtClean="0">
                <a:hlinkClick r:id="rId7"/>
              </a:rPr>
              <a:t>ITU-R M.2135</a:t>
            </a:r>
            <a:r>
              <a:rPr lang="en-US" dirty="0" smtClean="0"/>
              <a:t> (2D, based on WINNER-2, 1-6 GHz)</a:t>
            </a:r>
          </a:p>
          <a:p>
            <a:pPr lvl="1">
              <a:spcAft>
                <a:spcPts val="0"/>
              </a:spcAft>
            </a:pPr>
            <a:r>
              <a:rPr lang="en-US" dirty="0" smtClean="0">
                <a:hlinkClick r:id="rId8"/>
              </a:rPr>
              <a:t>3GPP TR </a:t>
            </a:r>
            <a:r>
              <a:rPr lang="en-US" dirty="0" smtClean="0">
                <a:hlinkClick r:id="rId8"/>
              </a:rPr>
              <a:t>38.901 v19.0</a:t>
            </a:r>
            <a:r>
              <a:rPr lang="en-US" dirty="0" smtClean="0"/>
              <a:t> </a:t>
            </a:r>
            <a:r>
              <a:rPr lang="en-US" dirty="0" smtClean="0"/>
              <a:t>(3D, 0.5-100 GHz) – Macro, Micro, Office</a:t>
            </a:r>
          </a:p>
          <a:p>
            <a:pPr lvl="1">
              <a:spcAft>
                <a:spcPts val="0"/>
              </a:spcAft>
            </a:pPr>
            <a:r>
              <a:rPr lang="de-DE" dirty="0" smtClean="0">
                <a:hlinkClick r:id="rId9"/>
              </a:rPr>
              <a:t>3GPP TR 36.777 v15.0</a:t>
            </a:r>
            <a:r>
              <a:rPr lang="de-DE" dirty="0" smtClean="0"/>
              <a:t> (</a:t>
            </a:r>
            <a:r>
              <a:rPr lang="de-DE" dirty="0" smtClean="0"/>
              <a:t>3D, </a:t>
            </a:r>
            <a:r>
              <a:rPr lang="en-US" dirty="0"/>
              <a:t>0.5-100 GHz</a:t>
            </a:r>
            <a:r>
              <a:rPr lang="de-DE" dirty="0" smtClean="0"/>
              <a:t>) – </a:t>
            </a:r>
            <a:r>
              <a:rPr lang="en-GB" dirty="0" smtClean="0"/>
              <a:t>Aerial Vehicles</a:t>
            </a: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>
                <a:hlinkClick r:id="rId10"/>
              </a:rPr>
              <a:t>3GPP </a:t>
            </a:r>
            <a:r>
              <a:rPr lang="en-US" dirty="0" smtClean="0">
                <a:hlinkClick r:id="rId10"/>
              </a:rPr>
              <a:t>TR 37.885 v15.3</a:t>
            </a:r>
            <a:r>
              <a:rPr lang="en-US" dirty="0" smtClean="0"/>
              <a:t> </a:t>
            </a:r>
            <a:r>
              <a:rPr lang="en-US" dirty="0"/>
              <a:t>(3D, 0.5-100 GHz) – V2X </a:t>
            </a:r>
            <a:r>
              <a:rPr lang="en-US" dirty="0" err="1" smtClean="0"/>
              <a:t>Sidelink</a:t>
            </a:r>
            <a:endParaRPr lang="en-US" dirty="0" smtClean="0"/>
          </a:p>
          <a:p>
            <a:pPr lvl="1"/>
            <a:r>
              <a:rPr lang="en-US" dirty="0" smtClean="0">
                <a:hlinkClick r:id="rId11"/>
              </a:rPr>
              <a:t>3GPP TR </a:t>
            </a:r>
            <a:r>
              <a:rPr lang="en-US" dirty="0" smtClean="0">
                <a:hlinkClick r:id="rId11"/>
              </a:rPr>
              <a:t>38.811 v15.4</a:t>
            </a:r>
            <a:r>
              <a:rPr lang="en-US" dirty="0" smtClean="0"/>
              <a:t> </a:t>
            </a:r>
            <a:r>
              <a:rPr lang="en-US" dirty="0" smtClean="0"/>
              <a:t>(3D, 2 and 28 GHz) – Non-terrestrial Networks (NTN)</a:t>
            </a:r>
          </a:p>
          <a:p>
            <a:r>
              <a:rPr lang="en-US" dirty="0" smtClean="0">
                <a:hlinkClick r:id="rId12"/>
              </a:rPr>
              <a:t>QuaDRiGa</a:t>
            </a:r>
            <a:r>
              <a:rPr lang="en-US" dirty="0" smtClean="0"/>
              <a:t> (0.1 to 100 GHz), Open-Source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Models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3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Channel Models 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28" y="1397166"/>
            <a:ext cx="7616744" cy="3237326"/>
          </a:xfrm>
          <a:prstGeom prst="rect">
            <a:avLst/>
          </a:prstGeom>
        </p:spPr>
      </p:pic>
      <p:sp>
        <p:nvSpPr>
          <p:cNvPr id="8" name="Rechteck 2"/>
          <p:cNvSpPr/>
          <p:nvPr/>
        </p:nvSpPr>
        <p:spPr>
          <a:xfrm>
            <a:off x="1043608" y="1069691"/>
            <a:ext cx="104782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US" sz="1600" b="0" strike="noStrike" spc="-1" dirty="0" err="1">
                <a:solidFill>
                  <a:schemeClr val="dk1"/>
                </a:solidFill>
                <a:latin typeface="Times New Roman"/>
                <a:ea typeface="MS Gothic"/>
              </a:rPr>
              <a:t>TGn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/ac/ax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hteck 9"/>
          <p:cNvSpPr/>
          <p:nvPr/>
        </p:nvSpPr>
        <p:spPr>
          <a:xfrm>
            <a:off x="3803038" y="1069691"/>
            <a:ext cx="1877287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GB" sz="1600" b="0" strike="noStrike" spc="-1" dirty="0" err="1">
                <a:solidFill>
                  <a:schemeClr val="dk1"/>
                </a:solidFill>
                <a:latin typeface="Times New Roman"/>
                <a:ea typeface="MS Gothic"/>
              </a:rPr>
              <a:t>TGad</a:t>
            </a:r>
            <a:r>
              <a:rPr lang="en-GB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/ay/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QuaDRiGa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524328" y="1069696"/>
            <a:ext cx="71010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US" sz="1600" b="0" strike="noStrike" spc="-1" dirty="0" err="1">
                <a:solidFill>
                  <a:schemeClr val="dk1"/>
                </a:solidFill>
                <a:latin typeface="Times New Roman"/>
                <a:ea typeface="MS Gothic"/>
              </a:rPr>
              <a:t>TGbb</a:t>
            </a:r>
            <a:r>
              <a:rPr lang="en-US" sz="16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6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69" y="1491630"/>
            <a:ext cx="1563973" cy="1470993"/>
          </a:xfrm>
          <a:prstGeom prst="rect">
            <a:avLst/>
          </a:prstGeom>
        </p:spPr>
      </p:pic>
      <p:pic>
        <p:nvPicPr>
          <p:cNvPr id="10" name="Bildplatzhalter 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 b="12"/>
          <a:stretch>
            <a:fillRect/>
          </a:stretch>
        </p:blipFill>
        <p:spPr/>
      </p:pic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Geometric-Stochastic Models Work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80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Multiple transmitters and receivers</a:t>
            </a:r>
          </a:p>
          <a:p>
            <a:r>
              <a:rPr lang="en-US" sz="1400" dirty="0" smtClean="0"/>
              <a:t>3D-coordinates (</a:t>
            </a:r>
            <a:r>
              <a:rPr lang="en-US" sz="1400" dirty="0" err="1" smtClean="0"/>
              <a:t>x</a:t>
            </a:r>
            <a:r>
              <a:rPr lang="en-US" sz="1400" baseline="-25000" dirty="0" err="1" smtClean="0"/>
              <a:t>t</a:t>
            </a:r>
            <a:r>
              <a:rPr lang="en-US" sz="1400" dirty="0" err="1" smtClean="0"/>
              <a:t>,y</a:t>
            </a:r>
            <a:r>
              <a:rPr lang="en-US" sz="1400" baseline="-25000" dirty="0" err="1" smtClean="0"/>
              <a:t>t</a:t>
            </a:r>
            <a:r>
              <a:rPr lang="en-US" sz="1400" dirty="0" err="1" smtClean="0"/>
              <a:t>,z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), (</a:t>
            </a:r>
            <a:r>
              <a:rPr lang="en-US" sz="1400" dirty="0" err="1" smtClean="0"/>
              <a:t>x</a:t>
            </a:r>
            <a:r>
              <a:rPr lang="en-US" sz="1400" baseline="-25000" dirty="0" err="1" smtClean="0"/>
              <a:t>r</a:t>
            </a:r>
            <a:r>
              <a:rPr lang="en-US" sz="1400" dirty="0" err="1" smtClean="0"/>
              <a:t>,y</a:t>
            </a:r>
            <a:r>
              <a:rPr lang="en-US" sz="1400" baseline="-25000" dirty="0" err="1" smtClean="0"/>
              <a:t>r</a:t>
            </a:r>
            <a:r>
              <a:rPr lang="en-US" sz="1400" dirty="0" err="1" smtClean="0"/>
              <a:t>,z</a:t>
            </a:r>
            <a:r>
              <a:rPr lang="en-US" sz="1400" baseline="-25000" dirty="0" err="1" smtClean="0"/>
              <a:t>r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Signal path consists of:</a:t>
            </a:r>
          </a:p>
          <a:p>
            <a:pPr lvl="1">
              <a:spcAft>
                <a:spcPts val="0"/>
              </a:spcAft>
            </a:pPr>
            <a:r>
              <a:rPr lang="en-US" sz="1400" dirty="0" smtClean="0"/>
              <a:t>departure direction</a:t>
            </a:r>
          </a:p>
          <a:p>
            <a:pPr lvl="1">
              <a:spcAft>
                <a:spcPts val="0"/>
              </a:spcAft>
            </a:pPr>
            <a:r>
              <a:rPr lang="en-US" sz="1400" dirty="0" smtClean="0"/>
              <a:t>first-bounce scatterer (FBS)</a:t>
            </a:r>
          </a:p>
          <a:p>
            <a:pPr lvl="1">
              <a:spcAft>
                <a:spcPts val="0"/>
              </a:spcAft>
            </a:pPr>
            <a:r>
              <a:rPr lang="en-US" sz="1400" dirty="0" smtClean="0"/>
              <a:t>last-bounce scatterer (LBS)</a:t>
            </a:r>
          </a:p>
          <a:p>
            <a:pPr lvl="1"/>
            <a:r>
              <a:rPr lang="en-US" sz="1400" dirty="0" smtClean="0"/>
              <a:t>arrival direction</a:t>
            </a:r>
          </a:p>
          <a:p>
            <a:r>
              <a:rPr lang="en-US" sz="1400" dirty="0" smtClean="0"/>
              <a:t>Dual-mobility and spatial consistency </a:t>
            </a:r>
            <a:br>
              <a:rPr lang="en-US" sz="1400" dirty="0" smtClean="0"/>
            </a:br>
            <a:r>
              <a:rPr lang="en-US" sz="1400" dirty="0" smtClean="0"/>
              <a:t>= anything to anything communication</a:t>
            </a:r>
          </a:p>
          <a:p>
            <a:r>
              <a:rPr lang="en-US" sz="1400" dirty="0" smtClean="0"/>
              <a:t>Spatially correlated random processes [*]</a:t>
            </a:r>
          </a:p>
          <a:p>
            <a:r>
              <a:rPr lang="en-US" sz="1400" dirty="0" smtClean="0"/>
              <a:t>4 steps: delays, angles, powers, spreads</a:t>
            </a:r>
          </a:p>
          <a:p>
            <a:endParaRPr lang="en-US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Small-Scale-Fading </a:t>
            </a:r>
            <a:r>
              <a:rPr lang="en-US" dirty="0"/>
              <a:t>Model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294967295"/>
          </p:nvPr>
        </p:nvSpPr>
        <p:spPr>
          <a:xfrm>
            <a:off x="6057900" y="4802188"/>
            <a:ext cx="3086100" cy="139700"/>
          </a:xfrm>
        </p:spPr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4644008" y="405702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sz="800" dirty="0" smtClean="0">
                <a:latin typeface="+mn-lt"/>
              </a:rPr>
              <a:t>[*] 	Jaeckel</a:t>
            </a:r>
            <a:r>
              <a:rPr lang="en-US" sz="800" dirty="0">
                <a:latin typeface="+mn-lt"/>
              </a:rPr>
              <a:t>, S.; Raschkowski, L.; Burkhardt, F. &amp; Thiele, L. </a:t>
            </a:r>
            <a:r>
              <a:rPr lang="en-US" sz="800" dirty="0" smtClean="0">
                <a:latin typeface="+mn-lt"/>
              </a:rPr>
              <a:t>“Efficient </a:t>
            </a:r>
            <a:r>
              <a:rPr lang="en-US" sz="800" dirty="0">
                <a:latin typeface="+mn-lt"/>
              </a:rPr>
              <a:t>Sum-of-Sinusoids based Spatial Consistency for the 3GPP New-Radio Channel </a:t>
            </a:r>
            <a:r>
              <a:rPr lang="en-US" sz="800" dirty="0" smtClean="0">
                <a:latin typeface="+mn-lt"/>
              </a:rPr>
              <a:t>Model” </a:t>
            </a:r>
            <a:r>
              <a:rPr lang="en-US" sz="800" dirty="0">
                <a:latin typeface="+mn-lt"/>
              </a:rPr>
              <a:t>Proc. IEEE </a:t>
            </a:r>
            <a:r>
              <a:rPr lang="en-US" sz="800" dirty="0" err="1">
                <a:latin typeface="+mn-lt"/>
              </a:rPr>
              <a:t>Globecom</a:t>
            </a:r>
            <a:r>
              <a:rPr lang="en-US" sz="800" dirty="0">
                <a:latin typeface="+mn-lt"/>
              </a:rPr>
              <a:t> Workshops '18, </a:t>
            </a:r>
            <a:r>
              <a:rPr lang="en-US" sz="800" dirty="0" smtClean="0">
                <a:latin typeface="+mn-lt"/>
              </a:rPr>
              <a:t>2018 </a:t>
            </a:r>
            <a:endParaRPr lang="en-US" sz="800" dirty="0">
              <a:latin typeface="+mn-lt"/>
            </a:endParaRPr>
          </a:p>
        </p:txBody>
      </p:sp>
      <p:cxnSp>
        <p:nvCxnSpPr>
          <p:cNvPr id="10" name="Straight Connector 10"/>
          <p:cNvCxnSpPr/>
          <p:nvPr/>
        </p:nvCxnSpPr>
        <p:spPr bwMode="auto">
          <a:xfrm>
            <a:off x="4572000" y="4060798"/>
            <a:ext cx="201622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68" y="1249741"/>
            <a:ext cx="5336420" cy="24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spatially consistent propagation channel propagation </a:t>
            </a:r>
            <a:r>
              <a:rPr lang="en-US" dirty="0"/>
              <a:t>phenomena </a:t>
            </a:r>
            <a:r>
              <a:rPr lang="en-US" dirty="0" smtClean="0"/>
              <a:t>do not </a:t>
            </a:r>
            <a:r>
              <a:rPr lang="en-US" dirty="0"/>
              <a:t>vary </a:t>
            </a:r>
            <a:r>
              <a:rPr lang="en-US" dirty="0" smtClean="0"/>
              <a:t>greatly over time and location.</a:t>
            </a:r>
          </a:p>
          <a:p>
            <a:endParaRPr lang="en-US" noProof="0" dirty="0" smtClean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Spatial Consistency</a:t>
            </a:r>
            <a:endParaRPr lang="en-US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15766"/>
            <a:ext cx="738812" cy="72008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31292"/>
            <a:ext cx="394874" cy="78559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29" y="2100360"/>
            <a:ext cx="1783166" cy="104745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07854"/>
            <a:ext cx="394874" cy="78559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939" y="3376922"/>
            <a:ext cx="1783166" cy="1047454"/>
          </a:xfrm>
          <a:prstGeom prst="rect">
            <a:avLst/>
          </a:prstGeom>
        </p:spPr>
      </p:pic>
      <p:cxnSp>
        <p:nvCxnSpPr>
          <p:cNvPr id="21" name="Gerade Verbindung mit Pfeil 20"/>
          <p:cNvCxnSpPr/>
          <p:nvPr/>
        </p:nvCxnSpPr>
        <p:spPr bwMode="auto">
          <a:xfrm flipV="1">
            <a:off x="1708047" y="2624087"/>
            <a:ext cx="1617542" cy="451719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/>
          <p:nvPr/>
        </p:nvCxnSpPr>
        <p:spPr bwMode="auto">
          <a:xfrm>
            <a:off x="1708047" y="3177659"/>
            <a:ext cx="4565390" cy="762243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28"/>
          <p:cNvCxnSpPr/>
          <p:nvPr/>
        </p:nvCxnSpPr>
        <p:spPr bwMode="auto">
          <a:xfrm flipV="1">
            <a:off x="1695501" y="2716858"/>
            <a:ext cx="1617542" cy="451719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Grafik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72" y="2100360"/>
            <a:ext cx="1791479" cy="1047454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2106128" y="253835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h</a:t>
            </a:r>
            <a:r>
              <a:rPr lang="de-DE" baseline="-25000" dirty="0" smtClean="0">
                <a:solidFill>
                  <a:schemeClr val="tx2"/>
                </a:solidFill>
              </a:rPr>
              <a:t>1</a:t>
            </a:r>
            <a:endParaRPr lang="en-US" baseline="-25000" dirty="0">
              <a:solidFill>
                <a:schemeClr val="tx2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604743" y="350785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h</a:t>
            </a:r>
            <a:r>
              <a:rPr lang="de-DE" baseline="-25000" dirty="0" smtClean="0">
                <a:solidFill>
                  <a:schemeClr val="accent1"/>
                </a:solidFill>
              </a:rPr>
              <a:t>2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359115" y="2916771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h</a:t>
            </a:r>
            <a:r>
              <a:rPr lang="de-DE" baseline="-25000" dirty="0" smtClean="0">
                <a:solidFill>
                  <a:schemeClr val="accent1"/>
                </a:solidFill>
              </a:rPr>
              <a:t>2</a:t>
            </a:r>
            <a:endParaRPr lang="en-US" baseline="-25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32934 -0.2462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45876" y="1491630"/>
            <a:ext cx="8640000" cy="3168352"/>
          </a:xfrm>
        </p:spPr>
        <p:txBody>
          <a:bodyPr/>
          <a:lstStyle/>
          <a:p>
            <a:r>
              <a:rPr lang="en-US" dirty="0" smtClean="0"/>
              <a:t>Represents </a:t>
            </a:r>
            <a:r>
              <a:rPr lang="en-US" dirty="0"/>
              <a:t>spatially correlated fading as a sum of multiple </a:t>
            </a:r>
            <a:r>
              <a:rPr lang="en-US" dirty="0" smtClean="0"/>
              <a:t>sinusoids </a:t>
            </a:r>
          </a:p>
          <a:p>
            <a:r>
              <a:rPr lang="en-US" dirty="0" smtClean="0"/>
              <a:t>Produces </a:t>
            </a:r>
            <a:r>
              <a:rPr lang="en-US" dirty="0"/>
              <a:t>a </a:t>
            </a:r>
            <a:r>
              <a:rPr lang="en-US" b="1" dirty="0"/>
              <a:t>stationary Gaussian process </a:t>
            </a:r>
            <a:r>
              <a:rPr lang="en-US" dirty="0"/>
              <a:t>with specified autocorrelation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Efficiently </a:t>
            </a:r>
            <a:r>
              <a:rPr lang="en-US" dirty="0"/>
              <a:t>generates samples along a spatial trajectory (e.g., user </a:t>
            </a:r>
            <a:r>
              <a:rPr lang="en-US" dirty="0" smtClean="0"/>
              <a:t>movement, station placement).</a:t>
            </a:r>
            <a:endParaRPr lang="en-US" dirty="0"/>
          </a:p>
          <a:p>
            <a:r>
              <a:rPr lang="en-US" dirty="0" smtClean="0"/>
              <a:t>Computationally </a:t>
            </a:r>
            <a:r>
              <a:rPr lang="en-US" dirty="0"/>
              <a:t>efficient: avoids large covariance matrix decompositions.</a:t>
            </a:r>
          </a:p>
          <a:p>
            <a:r>
              <a:rPr lang="en-US" dirty="0" smtClean="0"/>
              <a:t>Used </a:t>
            </a:r>
            <a:r>
              <a:rPr lang="en-US" dirty="0"/>
              <a:t>in performance evaluation of MIMO systems, beamforming, and channel estimation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Suitable for large-scale system-level simulations (e.g., 5G/6G network planning).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Sum-of-Sinusoids Model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Spatially correlated random processes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6057900" y="4802188"/>
            <a:ext cx="3086100" cy="139700"/>
          </a:xfrm>
        </p:spPr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59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SOS Model:</a:t>
            </a:r>
          </a:p>
          <a:p>
            <a:endParaRPr lang="en-US" noProof="0" dirty="0"/>
          </a:p>
          <a:p>
            <a:endParaRPr lang="en-US" noProof="0" dirty="0" smtClean="0"/>
          </a:p>
          <a:p>
            <a:endParaRPr lang="en-US" noProof="0" dirty="0"/>
          </a:p>
          <a:p>
            <a:endParaRPr lang="en-US" noProof="0" dirty="0" smtClean="0"/>
          </a:p>
          <a:p>
            <a:r>
              <a:rPr lang="en-US" noProof="0" dirty="0" smtClean="0"/>
              <a:t>Generation of Normal-distributed parameters</a:t>
            </a:r>
          </a:p>
          <a:p>
            <a:endParaRPr lang="en-US" noProof="0" dirty="0"/>
          </a:p>
          <a:p>
            <a:endParaRPr lang="en-US" noProof="0" dirty="0" smtClean="0"/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September 2025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Sum-of-Sinusoids </a:t>
            </a:r>
            <a:r>
              <a:rPr lang="en-US" noProof="0" dirty="0" smtClean="0"/>
              <a:t>Model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Definition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4294967295"/>
          </p:nvPr>
        </p:nvSpPr>
        <p:spPr>
          <a:xfrm>
            <a:off x="6057900" y="4802188"/>
            <a:ext cx="3086100" cy="139700"/>
          </a:xfrm>
        </p:spPr>
        <p:txBody>
          <a:bodyPr/>
          <a:lstStyle/>
          <a:p>
            <a:r>
              <a:rPr lang="de-DE" smtClean="0"/>
              <a:t>Stephan Jaeckel, Fraunhofer HHI</a:t>
            </a:r>
            <a:endParaRPr lang="de-DE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-468560" y="1120180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758971" y="1503122"/>
                <a:ext cx="1688603" cy="770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1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71" y="1503122"/>
                <a:ext cx="1688603" cy="7700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ine 25"/>
          <p:cNvSpPr>
            <a:spLocks noChangeShapeType="1"/>
          </p:cNvSpPr>
          <p:nvPr/>
        </p:nvSpPr>
        <p:spPr bwMode="auto">
          <a:xfrm flipH="1">
            <a:off x="2555776" y="1792870"/>
            <a:ext cx="720079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3419872" y="1419622"/>
                <a:ext cx="5112568" cy="938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,∆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,∆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de-DE" sz="1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de-DE" sz="14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4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4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∙∆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14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400" b="0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∙∆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1400" i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400" b="0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∙∆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19622"/>
                <a:ext cx="5112568" cy="938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36843" y="2211710"/>
            <a:ext cx="3025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Autocorrelation Function ACF (1D)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5182401" y="2191965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3D-ACF of SOS-Method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2195736" y="3215476"/>
                <a:ext cx="5760640" cy="940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/>
                            </m:rPr>
                            <a:rPr lang="de-DE" sz="1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de-DE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de-DE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 sz="1400" b="0" i="0" smtClean="0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1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15476"/>
                <a:ext cx="5760640" cy="940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25"/>
          <p:cNvSpPr>
            <a:spLocks noChangeShapeType="1"/>
          </p:cNvSpPr>
          <p:nvPr/>
        </p:nvSpPr>
        <p:spPr bwMode="auto">
          <a:xfrm flipV="1">
            <a:off x="6357117" y="1038864"/>
            <a:ext cx="1368153" cy="558292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V="1">
            <a:off x="7071553" y="1091060"/>
            <a:ext cx="743981" cy="540607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V="1">
            <a:off x="7725270" y="1128622"/>
            <a:ext cx="231106" cy="514456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TextBox 11"/>
          <p:cNvSpPr txBox="1"/>
          <p:nvPr/>
        </p:nvSpPr>
        <p:spPr>
          <a:xfrm>
            <a:off x="7769603" y="836057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Needed!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V="1">
            <a:off x="6804248" y="3004903"/>
            <a:ext cx="720080" cy="430943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1"/>
              <p:cNvSpPr txBox="1"/>
              <p:nvPr/>
            </p:nvSpPr>
            <p:spPr>
              <a:xfrm>
                <a:off x="7443543" y="2788879"/>
                <a:ext cx="868828" cy="393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𝒰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(0,2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3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543" y="2788879"/>
                <a:ext cx="868828" cy="3939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9"/>
          <p:cNvSpPr txBox="1"/>
          <p:nvPr/>
        </p:nvSpPr>
        <p:spPr>
          <a:xfrm>
            <a:off x="323528" y="4227934"/>
            <a:ext cx="8562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800" dirty="0" smtClean="0">
                <a:latin typeface="+mj-lt"/>
              </a:rPr>
              <a:t>[*] 	M</a:t>
            </a:r>
            <a:r>
              <a:rPr lang="en-US" sz="800" dirty="0">
                <a:latin typeface="+mj-lt"/>
              </a:rPr>
              <a:t>. </a:t>
            </a:r>
            <a:r>
              <a:rPr lang="en-US" sz="800" dirty="0" err="1">
                <a:latin typeface="+mj-lt"/>
              </a:rPr>
              <a:t>Patzold</a:t>
            </a:r>
            <a:r>
              <a:rPr lang="en-US" sz="800" dirty="0">
                <a:latin typeface="+mj-lt"/>
              </a:rPr>
              <a:t>, U. </a:t>
            </a:r>
            <a:r>
              <a:rPr lang="en-US" sz="800" dirty="0" err="1">
                <a:latin typeface="+mj-lt"/>
              </a:rPr>
              <a:t>Killat</a:t>
            </a:r>
            <a:r>
              <a:rPr lang="en-US" sz="800" dirty="0">
                <a:latin typeface="+mj-lt"/>
              </a:rPr>
              <a:t>, and F. Laue, “A deterministic digital </a:t>
            </a:r>
            <a:r>
              <a:rPr lang="en-US" sz="800" dirty="0" smtClean="0">
                <a:latin typeface="+mj-lt"/>
              </a:rPr>
              <a:t>simulation model </a:t>
            </a:r>
            <a:r>
              <a:rPr lang="en-US" sz="800" dirty="0">
                <a:latin typeface="+mj-lt"/>
              </a:rPr>
              <a:t>for </a:t>
            </a:r>
            <a:r>
              <a:rPr lang="en-US" sz="800" dirty="0" err="1">
                <a:latin typeface="+mj-lt"/>
              </a:rPr>
              <a:t>suzuki</a:t>
            </a:r>
            <a:r>
              <a:rPr lang="en-US" sz="800" dirty="0">
                <a:latin typeface="+mj-lt"/>
              </a:rPr>
              <a:t> processes with application to a shadowed </a:t>
            </a:r>
            <a:r>
              <a:rPr lang="en-US" sz="800" dirty="0" smtClean="0">
                <a:latin typeface="+mj-lt"/>
              </a:rPr>
              <a:t>Rayleigh land </a:t>
            </a:r>
            <a:r>
              <a:rPr lang="en-US" sz="800" dirty="0">
                <a:latin typeface="+mj-lt"/>
              </a:rPr>
              <a:t>mobile radio channel,” IEEE </a:t>
            </a:r>
            <a:r>
              <a:rPr lang="en-US" sz="800" dirty="0" smtClean="0">
                <a:latin typeface="+mj-lt"/>
              </a:rPr>
              <a:t>   Transactions </a:t>
            </a:r>
            <a:r>
              <a:rPr lang="en-US" sz="800" dirty="0">
                <a:latin typeface="+mj-lt"/>
              </a:rPr>
              <a:t>on Vehicular </a:t>
            </a:r>
            <a:r>
              <a:rPr lang="en-US" sz="800" dirty="0" smtClean="0">
                <a:latin typeface="+mj-lt"/>
              </a:rPr>
              <a:t>Technology, vol</a:t>
            </a:r>
            <a:r>
              <a:rPr lang="en-US" sz="800" dirty="0">
                <a:latin typeface="+mj-lt"/>
              </a:rPr>
              <a:t>. 45, no. 2, pp. 318–331, May 1996</a:t>
            </a:r>
            <a:endParaRPr lang="en-US" sz="800" dirty="0" smtClean="0">
              <a:latin typeface="+mj-lt"/>
            </a:endParaRPr>
          </a:p>
        </p:txBody>
      </p:sp>
      <p:cxnSp>
        <p:nvCxnSpPr>
          <p:cNvPr id="25" name="Straight Connector 10"/>
          <p:cNvCxnSpPr/>
          <p:nvPr/>
        </p:nvCxnSpPr>
        <p:spPr bwMode="auto">
          <a:xfrm>
            <a:off x="251520" y="4231709"/>
            <a:ext cx="201622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61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unhofer HHI Master">
  <a:themeElements>
    <a:clrScheme name="SJC">
      <a:dk1>
        <a:srgbClr val="000000"/>
      </a:dk1>
      <a:lt1>
        <a:srgbClr val="FFFFFF"/>
      </a:lt1>
      <a:dk2>
        <a:srgbClr val="44546A"/>
      </a:dk2>
      <a:lt2>
        <a:srgbClr val="B2AEAE"/>
      </a:lt2>
      <a:accent1>
        <a:srgbClr val="223F73"/>
      </a:accent1>
      <a:accent2>
        <a:srgbClr val="408686"/>
      </a:accent2>
      <a:accent3>
        <a:srgbClr val="E57931"/>
      </a:accent3>
      <a:accent4>
        <a:srgbClr val="4B4243"/>
      </a:accent4>
      <a:accent5>
        <a:srgbClr val="ABD4AA"/>
      </a:accent5>
      <a:accent6>
        <a:srgbClr val="70AD47"/>
      </a:accent6>
      <a:hlink>
        <a:srgbClr val="0563C1"/>
      </a:hlink>
      <a:folHlink>
        <a:srgbClr val="954F72"/>
      </a:folHlink>
    </a:clrScheme>
    <a:fontScheme name="SJC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lnDef>
    <a:txDef>
      <a:spPr>
        <a:solidFill>
          <a:schemeClr val="bg1"/>
        </a:solidFill>
        <a:ln>
          <a:noFill/>
        </a:ln>
      </a:spPr>
      <a:bodyPr wrap="none" rtlCol="0">
        <a:spAutoFit/>
      </a:bodyPr>
      <a:lstStyle>
        <a:defPPr>
          <a:defRPr sz="1600" dirty="0" smtClean="0">
            <a:latin typeface="+mn-lt"/>
          </a:defRPr>
        </a:defPPr>
      </a:lstStyle>
    </a:tx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P10_140328_ppt_Master_Ins_de_4zu3</Template>
  <TotalTime>0</TotalTime>
  <Words>3274</Words>
  <Application>Microsoft Office PowerPoint</Application>
  <PresentationFormat>Bildschirmpräsentation (16:9)</PresentationFormat>
  <Paragraphs>381</Paragraphs>
  <Slides>27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Open Sans</vt:lpstr>
      <vt:lpstr>Arial</vt:lpstr>
      <vt:lpstr>Wingdings</vt:lpstr>
      <vt:lpstr>MS Gothic</vt:lpstr>
      <vt:lpstr>Frutiger LT Com 55 Roman</vt:lpstr>
      <vt:lpstr>Times New Roman</vt:lpstr>
      <vt:lpstr>Frutiger 55 Roman</vt:lpstr>
      <vt:lpstr>Cambria Math</vt:lpstr>
      <vt:lpstr>Open Sans Condensed</vt:lpstr>
      <vt:lpstr>Frutiger LT Com 45 Light</vt:lpstr>
      <vt:lpstr>Fraunhofer HHI Master</vt:lpstr>
      <vt:lpstr>A Spatially Consistent Small-Scale Fading Model  for Multiple Frequency Bands</vt:lpstr>
      <vt:lpstr>Abstract</vt:lpstr>
      <vt:lpstr>Available Models</vt:lpstr>
      <vt:lpstr>Types of Channel Models </vt:lpstr>
      <vt:lpstr>How Geometric-Stochastic Models Work</vt:lpstr>
      <vt:lpstr>Small-Scale-Fading Model</vt:lpstr>
      <vt:lpstr>Spatial Consistency</vt:lpstr>
      <vt:lpstr>Sum-of-Sinusoids Model</vt:lpstr>
      <vt:lpstr>Sum-of-Sinusoids Model</vt:lpstr>
      <vt:lpstr>Sum-of-Sinusoids Model</vt:lpstr>
      <vt:lpstr>SSF Model – Delays</vt:lpstr>
      <vt:lpstr>SSF Model – Angles</vt:lpstr>
      <vt:lpstr>SSF Model – Cluster Powers</vt:lpstr>
      <vt:lpstr>SSF Model – Delay and Angle Spreads</vt:lpstr>
      <vt:lpstr>Evaluation Method</vt:lpstr>
      <vt:lpstr>Results</vt:lpstr>
      <vt:lpstr>Results</vt:lpstr>
      <vt:lpstr>Results</vt:lpstr>
      <vt:lpstr>MIMO Model</vt:lpstr>
      <vt:lpstr>Polarization model</vt:lpstr>
      <vt:lpstr>Polarization model (new)</vt:lpstr>
      <vt:lpstr>Polarization model</vt:lpstr>
      <vt:lpstr>Dual-Mobility Outlook</vt:lpstr>
      <vt:lpstr>Conclusions</vt:lpstr>
      <vt:lpstr>Appendix</vt:lpstr>
      <vt:lpstr>Results</vt:lpstr>
      <vt:lpstr>Scaling coefficients</vt:lpstr>
    </vt:vector>
  </TitlesOfParts>
  <Company>Fraunhofer - Heinrich-Hertz-Institute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mit logo/Titel durch Klicken hinzufügen</dc:title>
  <dc:creator>Fraunhofer HHI</dc:creator>
  <cp:lastModifiedBy> </cp:lastModifiedBy>
  <cp:revision>735</cp:revision>
  <cp:lastPrinted>2011-04-27T07:57:31Z</cp:lastPrinted>
  <dcterms:created xsi:type="dcterms:W3CDTF">2016-03-16T10:16:45Z</dcterms:created>
  <dcterms:modified xsi:type="dcterms:W3CDTF">2025-09-18T00:30:07Z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SlideLayoutGallery" visible="true"/>
      </mso:documentControls>
    </mso:qat>
  </mso:ribbon>
</mso:customUI>
</file>