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21"/>
  </p:notesMasterIdLst>
  <p:handoutMasterIdLst>
    <p:handoutMasterId r:id="rId22"/>
  </p:handoutMasterIdLst>
  <p:sldIdLst>
    <p:sldId id="256" r:id="rId5"/>
    <p:sldId id="303" r:id="rId6"/>
    <p:sldId id="292" r:id="rId7"/>
    <p:sldId id="288" r:id="rId8"/>
    <p:sldId id="295" r:id="rId9"/>
    <p:sldId id="293" r:id="rId10"/>
    <p:sldId id="294" r:id="rId11"/>
    <p:sldId id="298" r:id="rId12"/>
    <p:sldId id="297" r:id="rId13"/>
    <p:sldId id="304" r:id="rId14"/>
    <p:sldId id="291" r:id="rId15"/>
    <p:sldId id="264" r:id="rId16"/>
    <p:sldId id="302" r:id="rId17"/>
    <p:sldId id="299" r:id="rId18"/>
    <p:sldId id="300" r:id="rId19"/>
    <p:sldId id="301" r:id="rId20"/>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89AEEA03-C60B-367C-6144-243987E11755}" name="Rui Yang" initials="RY" userId="S::Rui.Yang@InterDigital.com::bce1505e-7a83-43cd-b9b3-a84ece5d0f70" providerId="AD"/>
  <p188:author id="{A9D7C267-9F5C-4B8A-DF5D-DE792C727189}" name="Ying Wang" initials="YW" userId="S::ying.wang@interdigital.com::8e2b5234-ae97-4fca-ae1b-9fe91970e752" providerId="AD"/>
  <p188:author id="{FAAF7292-E0DA-7A37-4646-39DC5F517D9B}" name="Mahmoud Kamel" initials="MK" userId="S::mahmoud.kamel@InterDigital.com::b829af05-a610-418c-9409-5a2eb40a95c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2FC360-F3A0-4777-BC40-6EE7F6508F3D}" v="25" dt="2025-09-16T08:54:41.3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3" d="100"/>
          <a:sy n="73" d="100"/>
        </p:scale>
        <p:origin x="948" y="556"/>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ing Wang" userId="8e2b5234-ae97-4fca-ae1b-9fe91970e752" providerId="ADAL" clId="{242FC360-F3A0-4777-BC40-6EE7F6508F3D}"/>
    <pc:docChg chg="undo custSel modSld modMainMaster">
      <pc:chgData name="Ying Wang" userId="8e2b5234-ae97-4fca-ae1b-9fe91970e752" providerId="ADAL" clId="{242FC360-F3A0-4777-BC40-6EE7F6508F3D}" dt="2025-09-16T09:08:39.842" v="321" actId="20577"/>
      <pc:docMkLst>
        <pc:docMk/>
      </pc:docMkLst>
      <pc:sldChg chg="modSp mod">
        <pc:chgData name="Ying Wang" userId="8e2b5234-ae97-4fca-ae1b-9fe91970e752" providerId="ADAL" clId="{242FC360-F3A0-4777-BC40-6EE7F6508F3D}" dt="2025-09-16T09:08:39.842" v="321" actId="20577"/>
        <pc:sldMkLst>
          <pc:docMk/>
          <pc:sldMk cId="1383898016" sldId="288"/>
        </pc:sldMkLst>
        <pc:spChg chg="mod">
          <ac:chgData name="Ying Wang" userId="8e2b5234-ae97-4fca-ae1b-9fe91970e752" providerId="ADAL" clId="{242FC360-F3A0-4777-BC40-6EE7F6508F3D}" dt="2025-09-16T09:08:39.842" v="321" actId="20577"/>
          <ac:spMkLst>
            <pc:docMk/>
            <pc:sldMk cId="1383898016" sldId="288"/>
            <ac:spMk id="3" creationId="{3BA512C3-456C-57F5-F1AB-9397192E2F28}"/>
          </ac:spMkLst>
        </pc:spChg>
      </pc:sldChg>
      <pc:sldChg chg="modSp mod">
        <pc:chgData name="Ying Wang" userId="8e2b5234-ae97-4fca-ae1b-9fe91970e752" providerId="ADAL" clId="{242FC360-F3A0-4777-BC40-6EE7F6508F3D}" dt="2025-09-16T08:57:26.002" v="257" actId="20577"/>
        <pc:sldMkLst>
          <pc:docMk/>
          <pc:sldMk cId="1050609241" sldId="291"/>
        </pc:sldMkLst>
        <pc:spChg chg="mod">
          <ac:chgData name="Ying Wang" userId="8e2b5234-ae97-4fca-ae1b-9fe91970e752" providerId="ADAL" clId="{242FC360-F3A0-4777-BC40-6EE7F6508F3D}" dt="2025-09-16T08:57:26.002" v="257" actId="20577"/>
          <ac:spMkLst>
            <pc:docMk/>
            <pc:sldMk cId="1050609241" sldId="291"/>
            <ac:spMk id="3" creationId="{E091F388-B8A9-8F41-D814-D110C37030B5}"/>
          </ac:spMkLst>
        </pc:spChg>
      </pc:sldChg>
      <pc:sldChg chg="modSp mod">
        <pc:chgData name="Ying Wang" userId="8e2b5234-ae97-4fca-ae1b-9fe91970e752" providerId="ADAL" clId="{242FC360-F3A0-4777-BC40-6EE7F6508F3D}" dt="2025-09-16T09:04:14.888" v="304" actId="20577"/>
        <pc:sldMkLst>
          <pc:docMk/>
          <pc:sldMk cId="2089503399" sldId="292"/>
        </pc:sldMkLst>
        <pc:spChg chg="mod">
          <ac:chgData name="Ying Wang" userId="8e2b5234-ae97-4fca-ae1b-9fe91970e752" providerId="ADAL" clId="{242FC360-F3A0-4777-BC40-6EE7F6508F3D}" dt="2025-09-16T09:04:14.888" v="304" actId="20577"/>
          <ac:spMkLst>
            <pc:docMk/>
            <pc:sldMk cId="2089503399" sldId="292"/>
            <ac:spMk id="3" creationId="{D22C304E-D32F-B0A5-FEE6-B98FB0B445CE}"/>
          </ac:spMkLst>
        </pc:spChg>
      </pc:sldChg>
      <pc:sldChg chg="modSp mod">
        <pc:chgData name="Ying Wang" userId="8e2b5234-ae97-4fca-ae1b-9fe91970e752" providerId="ADAL" clId="{242FC360-F3A0-4777-BC40-6EE7F6508F3D}" dt="2025-09-15T07:32:24.188" v="80" actId="1035"/>
        <pc:sldMkLst>
          <pc:docMk/>
          <pc:sldMk cId="415070701" sldId="294"/>
        </pc:sldMkLst>
        <pc:spChg chg="mod">
          <ac:chgData name="Ying Wang" userId="8e2b5234-ae97-4fca-ae1b-9fe91970e752" providerId="ADAL" clId="{242FC360-F3A0-4777-BC40-6EE7F6508F3D}" dt="2025-09-15T07:32:24.188" v="80" actId="1035"/>
          <ac:spMkLst>
            <pc:docMk/>
            <pc:sldMk cId="415070701" sldId="294"/>
            <ac:spMk id="3" creationId="{2FDB6D45-83B8-E5EF-1247-A1DAC81FC6C9}"/>
          </ac:spMkLst>
        </pc:spChg>
      </pc:sldChg>
      <pc:sldChg chg="addSp modSp mod">
        <pc:chgData name="Ying Wang" userId="8e2b5234-ae97-4fca-ae1b-9fe91970e752" providerId="ADAL" clId="{242FC360-F3A0-4777-BC40-6EE7F6508F3D}" dt="2025-09-16T08:54:02.380" v="238" actId="1076"/>
        <pc:sldMkLst>
          <pc:docMk/>
          <pc:sldMk cId="908182627" sldId="298"/>
        </pc:sldMkLst>
        <pc:spChg chg="add mod">
          <ac:chgData name="Ying Wang" userId="8e2b5234-ae97-4fca-ae1b-9fe91970e752" providerId="ADAL" clId="{242FC360-F3A0-4777-BC40-6EE7F6508F3D}" dt="2025-09-16T08:54:02.380" v="238" actId="1076"/>
          <ac:spMkLst>
            <pc:docMk/>
            <pc:sldMk cId="908182627" sldId="298"/>
            <ac:spMk id="8" creationId="{BE8C988A-D200-5350-00B5-8B1F4FD8F997}"/>
          </ac:spMkLst>
        </pc:spChg>
        <pc:picChg chg="add mod">
          <ac:chgData name="Ying Wang" userId="8e2b5234-ae97-4fca-ae1b-9fe91970e752" providerId="ADAL" clId="{242FC360-F3A0-4777-BC40-6EE7F6508F3D}" dt="2025-09-16T08:53:55.232" v="237" actId="1076"/>
          <ac:picMkLst>
            <pc:docMk/>
            <pc:sldMk cId="908182627" sldId="298"/>
            <ac:picMk id="7" creationId="{ED9948A1-9796-AD27-223E-460AC162092B}"/>
          </ac:picMkLst>
        </pc:picChg>
      </pc:sldChg>
      <pc:sldChg chg="modSp mod">
        <pc:chgData name="Ying Wang" userId="8e2b5234-ae97-4fca-ae1b-9fe91970e752" providerId="ADAL" clId="{242FC360-F3A0-4777-BC40-6EE7F6508F3D}" dt="2025-09-16T08:59:52.560" v="281" actId="20577"/>
        <pc:sldMkLst>
          <pc:docMk/>
          <pc:sldMk cId="3523681346" sldId="303"/>
        </pc:sldMkLst>
        <pc:spChg chg="mod">
          <ac:chgData name="Ying Wang" userId="8e2b5234-ae97-4fca-ae1b-9fe91970e752" providerId="ADAL" clId="{242FC360-F3A0-4777-BC40-6EE7F6508F3D}" dt="2025-09-16T08:59:52.560" v="281" actId="20577"/>
          <ac:spMkLst>
            <pc:docMk/>
            <pc:sldMk cId="3523681346" sldId="303"/>
            <ac:spMk id="3" creationId="{B26D781C-4CE6-22F4-749B-B0763475143F}"/>
          </ac:spMkLst>
        </pc:spChg>
      </pc:sldChg>
      <pc:sldChg chg="addSp modSp mod">
        <pc:chgData name="Ying Wang" userId="8e2b5234-ae97-4fca-ae1b-9fe91970e752" providerId="ADAL" clId="{242FC360-F3A0-4777-BC40-6EE7F6508F3D}" dt="2025-09-16T08:55:26.300" v="249" actId="1076"/>
        <pc:sldMkLst>
          <pc:docMk/>
          <pc:sldMk cId="3372550066" sldId="304"/>
        </pc:sldMkLst>
        <pc:spChg chg="mod">
          <ac:chgData name="Ying Wang" userId="8e2b5234-ae97-4fca-ae1b-9fe91970e752" providerId="ADAL" clId="{242FC360-F3A0-4777-BC40-6EE7F6508F3D}" dt="2025-09-16T08:42:26.111" v="92" actId="20577"/>
          <ac:spMkLst>
            <pc:docMk/>
            <pc:sldMk cId="3372550066" sldId="304"/>
            <ac:spMk id="3" creationId="{4EFD8644-2A7B-5825-683D-F8ADFB326C34}"/>
          </ac:spMkLst>
        </pc:spChg>
        <pc:spChg chg="add mod">
          <ac:chgData name="Ying Wang" userId="8e2b5234-ae97-4fca-ae1b-9fe91970e752" providerId="ADAL" clId="{242FC360-F3A0-4777-BC40-6EE7F6508F3D}" dt="2025-09-16T08:55:26.300" v="249" actId="1076"/>
          <ac:spMkLst>
            <pc:docMk/>
            <pc:sldMk cId="3372550066" sldId="304"/>
            <ac:spMk id="8" creationId="{BEEAC6A1-AFE1-00B8-BB1C-3D55D8D3474C}"/>
          </ac:spMkLst>
        </pc:spChg>
        <pc:picChg chg="add mod">
          <ac:chgData name="Ying Wang" userId="8e2b5234-ae97-4fca-ae1b-9fe91970e752" providerId="ADAL" clId="{242FC360-F3A0-4777-BC40-6EE7F6508F3D}" dt="2025-09-16T08:55:26.300" v="249" actId="1076"/>
          <ac:picMkLst>
            <pc:docMk/>
            <pc:sldMk cId="3372550066" sldId="304"/>
            <ac:picMk id="7" creationId="{C1D53D09-3463-2F08-4F1D-D7B2C2D15623}"/>
          </ac:picMkLst>
        </pc:picChg>
      </pc:sldChg>
      <pc:sldMasterChg chg="modSp mod">
        <pc:chgData name="Ying Wang" userId="8e2b5234-ae97-4fca-ae1b-9fe91970e752" providerId="ADAL" clId="{242FC360-F3A0-4777-BC40-6EE7F6508F3D}" dt="2025-09-16T08:59:11.771" v="259" actId="20577"/>
        <pc:sldMasterMkLst>
          <pc:docMk/>
          <pc:sldMasterMk cId="0" sldId="2147483648"/>
        </pc:sldMasterMkLst>
        <pc:spChg chg="mod">
          <ac:chgData name="Ying Wang" userId="8e2b5234-ae97-4fca-ae1b-9fe91970e752" providerId="ADAL" clId="{242FC360-F3A0-4777-BC40-6EE7F6508F3D}" dt="2025-09-16T08:59:11.771" v="259" actId="20577"/>
          <ac:spMkLst>
            <pc:docMk/>
            <pc:sldMasterMk cId="0" sldId="2147483648"/>
            <ac:spMk id="10" creationId="{00000000-0000-0000-0000-000000000000}"/>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802.11-24/xxxxr0</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9/16/2025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802.11-24/xxxxr0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802.11-24/xxxxr0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p:nvPr>
        </p:nvSpPr>
        <p:spPr/>
        <p:txBody>
          <a:bodyPr/>
          <a:lstStyle/>
          <a:p>
            <a:r>
              <a:rPr lang="en-US"/>
              <a:t>doc.: IEEE 802.11-24/xxxxr0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4</a:t>
            </a:fld>
            <a:endParaRPr lang="en-US"/>
          </a:p>
        </p:txBody>
      </p:sp>
    </p:spTree>
    <p:extLst>
      <p:ext uri="{BB962C8B-B14F-4D97-AF65-F5344CB8AC3E}">
        <p14:creationId xmlns:p14="http://schemas.microsoft.com/office/powerpoint/2010/main" val="32363068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7317D-11EF-60C0-C863-62C2F068CE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40B2F5-BE1C-D034-CF16-6A55F80DA0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9AD8AD-EEB6-87B3-93CC-A0D97C7EC701}"/>
              </a:ext>
            </a:extLst>
          </p:cNvPr>
          <p:cNvSpPr>
            <a:spLocks noGrp="1"/>
          </p:cNvSpPr>
          <p:nvPr>
            <p:ph type="body" idx="1"/>
          </p:nvPr>
        </p:nvSpPr>
        <p:spPr/>
        <p:txBody>
          <a:bodyPr/>
          <a:lstStyle/>
          <a:p>
            <a:endParaRPr lang="en-US"/>
          </a:p>
        </p:txBody>
      </p:sp>
      <p:sp>
        <p:nvSpPr>
          <p:cNvPr id="4" name="Header Placeholder 3">
            <a:extLst>
              <a:ext uri="{FF2B5EF4-FFF2-40B4-BE49-F238E27FC236}">
                <a16:creationId xmlns:a16="http://schemas.microsoft.com/office/drawing/2014/main" id="{B20C06AB-CED9-8F0B-64F7-AA3740392115}"/>
              </a:ext>
            </a:extLst>
          </p:cNvPr>
          <p:cNvSpPr>
            <a:spLocks noGrp="1"/>
          </p:cNvSpPr>
          <p:nvPr>
            <p:ph type="hdr"/>
          </p:nvPr>
        </p:nvSpPr>
        <p:spPr/>
        <p:txBody>
          <a:bodyPr/>
          <a:lstStyle/>
          <a:p>
            <a:r>
              <a:rPr lang="en-US"/>
              <a:t>doc.: IEEE 802.11-24/xxxxr0</a:t>
            </a:r>
          </a:p>
        </p:txBody>
      </p:sp>
      <p:sp>
        <p:nvSpPr>
          <p:cNvPr id="5" name="Date Placeholder 4">
            <a:extLst>
              <a:ext uri="{FF2B5EF4-FFF2-40B4-BE49-F238E27FC236}">
                <a16:creationId xmlns:a16="http://schemas.microsoft.com/office/drawing/2014/main" id="{81CC5528-1633-E017-0F3D-39B3CBE439ED}"/>
              </a:ext>
            </a:extLst>
          </p:cNvPr>
          <p:cNvSpPr>
            <a:spLocks noGrp="1"/>
          </p:cNvSpPr>
          <p:nvPr>
            <p:ph type="dt"/>
          </p:nvPr>
        </p:nvSpPr>
        <p:spPr/>
        <p:txBody>
          <a:bodyPr/>
          <a:lstStyle/>
          <a:p>
            <a:r>
              <a:rPr lang="en-US"/>
              <a:t>Month Year</a:t>
            </a:r>
          </a:p>
        </p:txBody>
      </p:sp>
      <p:sp>
        <p:nvSpPr>
          <p:cNvPr id="6" name="Footer Placeholder 5">
            <a:extLst>
              <a:ext uri="{FF2B5EF4-FFF2-40B4-BE49-F238E27FC236}">
                <a16:creationId xmlns:a16="http://schemas.microsoft.com/office/drawing/2014/main" id="{F4B90279-F373-9CD4-FACE-A39E1C0E2E1E}"/>
              </a:ext>
            </a:extLst>
          </p:cNvPr>
          <p:cNvSpPr>
            <a:spLocks noGrp="1"/>
          </p:cNvSpPr>
          <p:nvPr>
            <p:ph type="ftr"/>
          </p:nvPr>
        </p:nvSpPr>
        <p:spPr/>
        <p:txBody>
          <a:bodyPr/>
          <a:lstStyle/>
          <a:p>
            <a:r>
              <a:rPr lang="en-US"/>
              <a:t>John Doe, Some Company</a:t>
            </a:r>
          </a:p>
        </p:txBody>
      </p:sp>
      <p:sp>
        <p:nvSpPr>
          <p:cNvPr id="7" name="Slide Number Placeholder 6">
            <a:extLst>
              <a:ext uri="{FF2B5EF4-FFF2-40B4-BE49-F238E27FC236}">
                <a16:creationId xmlns:a16="http://schemas.microsoft.com/office/drawing/2014/main" id="{78E0E5AF-B725-5FA1-45A0-732B91D4E0F7}"/>
              </a:ext>
            </a:extLst>
          </p:cNvPr>
          <p:cNvSpPr>
            <a:spLocks noGrp="1"/>
          </p:cNvSpPr>
          <p:nvPr>
            <p:ph type="sldNum"/>
          </p:nvPr>
        </p:nvSpPr>
        <p:spPr/>
        <p:txBody>
          <a:bodyPr/>
          <a:lstStyle/>
          <a:p>
            <a:r>
              <a:rPr lang="en-US"/>
              <a:t>Page </a:t>
            </a:r>
            <a:fld id="{47A7FEEB-9CD2-43FE-843C-C5350BEACB45}" type="slidenum">
              <a:rPr lang="en-US" smtClean="0"/>
              <a:pPr/>
              <a:t>5</a:t>
            </a:fld>
            <a:endParaRPr lang="en-US"/>
          </a:p>
        </p:txBody>
      </p:sp>
    </p:spTree>
    <p:extLst>
      <p:ext uri="{BB962C8B-B14F-4D97-AF65-F5344CB8AC3E}">
        <p14:creationId xmlns:p14="http://schemas.microsoft.com/office/powerpoint/2010/main" val="295658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1B12FC-FF56-1C56-7C4C-A420DB459F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BCA625-E8AC-A2F7-BF78-D8C982DC4A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0753D3-0142-F13B-CB59-FEBD1470F4BF}"/>
              </a:ext>
            </a:extLst>
          </p:cNvPr>
          <p:cNvSpPr>
            <a:spLocks noGrp="1"/>
          </p:cNvSpPr>
          <p:nvPr>
            <p:ph type="body" idx="1"/>
          </p:nvPr>
        </p:nvSpPr>
        <p:spPr/>
        <p:txBody>
          <a:bodyPr/>
          <a:lstStyle/>
          <a:p>
            <a:endParaRPr lang="en-US"/>
          </a:p>
        </p:txBody>
      </p:sp>
      <p:sp>
        <p:nvSpPr>
          <p:cNvPr id="4" name="Header Placeholder 3">
            <a:extLst>
              <a:ext uri="{FF2B5EF4-FFF2-40B4-BE49-F238E27FC236}">
                <a16:creationId xmlns:a16="http://schemas.microsoft.com/office/drawing/2014/main" id="{0CEEB7EF-C6D1-5BFF-C26B-2DD7A54285C0}"/>
              </a:ext>
            </a:extLst>
          </p:cNvPr>
          <p:cNvSpPr>
            <a:spLocks noGrp="1"/>
          </p:cNvSpPr>
          <p:nvPr>
            <p:ph type="hdr"/>
          </p:nvPr>
        </p:nvSpPr>
        <p:spPr/>
        <p:txBody>
          <a:bodyPr/>
          <a:lstStyle/>
          <a:p>
            <a:r>
              <a:rPr lang="en-US"/>
              <a:t>doc.: IEEE 802.11-24/xxxxr0</a:t>
            </a:r>
          </a:p>
        </p:txBody>
      </p:sp>
      <p:sp>
        <p:nvSpPr>
          <p:cNvPr id="5" name="Date Placeholder 4">
            <a:extLst>
              <a:ext uri="{FF2B5EF4-FFF2-40B4-BE49-F238E27FC236}">
                <a16:creationId xmlns:a16="http://schemas.microsoft.com/office/drawing/2014/main" id="{B5BF52AD-512D-FF77-0D95-D4657322F26A}"/>
              </a:ext>
            </a:extLst>
          </p:cNvPr>
          <p:cNvSpPr>
            <a:spLocks noGrp="1"/>
          </p:cNvSpPr>
          <p:nvPr>
            <p:ph type="dt"/>
          </p:nvPr>
        </p:nvSpPr>
        <p:spPr/>
        <p:txBody>
          <a:bodyPr/>
          <a:lstStyle/>
          <a:p>
            <a:r>
              <a:rPr lang="en-US"/>
              <a:t>Month Year</a:t>
            </a:r>
          </a:p>
        </p:txBody>
      </p:sp>
      <p:sp>
        <p:nvSpPr>
          <p:cNvPr id="6" name="Footer Placeholder 5">
            <a:extLst>
              <a:ext uri="{FF2B5EF4-FFF2-40B4-BE49-F238E27FC236}">
                <a16:creationId xmlns:a16="http://schemas.microsoft.com/office/drawing/2014/main" id="{AD7239A3-6DDA-E4F0-FCC4-7F2463872B71}"/>
              </a:ext>
            </a:extLst>
          </p:cNvPr>
          <p:cNvSpPr>
            <a:spLocks noGrp="1"/>
          </p:cNvSpPr>
          <p:nvPr>
            <p:ph type="ftr"/>
          </p:nvPr>
        </p:nvSpPr>
        <p:spPr/>
        <p:txBody>
          <a:bodyPr/>
          <a:lstStyle/>
          <a:p>
            <a:r>
              <a:rPr lang="en-US"/>
              <a:t>John Doe, Some Company</a:t>
            </a:r>
          </a:p>
        </p:txBody>
      </p:sp>
      <p:sp>
        <p:nvSpPr>
          <p:cNvPr id="7" name="Slide Number Placeholder 6">
            <a:extLst>
              <a:ext uri="{FF2B5EF4-FFF2-40B4-BE49-F238E27FC236}">
                <a16:creationId xmlns:a16="http://schemas.microsoft.com/office/drawing/2014/main" id="{EFAB7A28-2879-6923-D10A-531148F1C452}"/>
              </a:ext>
            </a:extLst>
          </p:cNvPr>
          <p:cNvSpPr>
            <a:spLocks noGrp="1"/>
          </p:cNvSpPr>
          <p:nvPr>
            <p:ph type="sldNum"/>
          </p:nvPr>
        </p:nvSpPr>
        <p:spPr/>
        <p:txBody>
          <a:bodyPr/>
          <a:lstStyle/>
          <a:p>
            <a:r>
              <a:rPr lang="en-US"/>
              <a:t>Page </a:t>
            </a:r>
            <a:fld id="{47A7FEEB-9CD2-43FE-843C-C5350BEACB45}" type="slidenum">
              <a:rPr lang="en-US" smtClean="0"/>
              <a:pPr/>
              <a:t>6</a:t>
            </a:fld>
            <a:endParaRPr lang="en-US"/>
          </a:p>
        </p:txBody>
      </p:sp>
    </p:spTree>
    <p:extLst>
      <p:ext uri="{BB962C8B-B14F-4D97-AF65-F5344CB8AC3E}">
        <p14:creationId xmlns:p14="http://schemas.microsoft.com/office/powerpoint/2010/main" val="2295398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45133-F61F-ECF9-84FC-B44F31E3F3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8A7D99-5D0D-6B3D-3BBA-FBEC26E343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6A3B23-2050-9799-9894-7B7807C42D8C}"/>
              </a:ext>
            </a:extLst>
          </p:cNvPr>
          <p:cNvSpPr>
            <a:spLocks noGrp="1"/>
          </p:cNvSpPr>
          <p:nvPr>
            <p:ph type="body" idx="1"/>
          </p:nvPr>
        </p:nvSpPr>
        <p:spPr/>
        <p:txBody>
          <a:bodyPr/>
          <a:lstStyle/>
          <a:p>
            <a:endParaRPr lang="en-US"/>
          </a:p>
        </p:txBody>
      </p:sp>
      <p:sp>
        <p:nvSpPr>
          <p:cNvPr id="4" name="Header Placeholder 3">
            <a:extLst>
              <a:ext uri="{FF2B5EF4-FFF2-40B4-BE49-F238E27FC236}">
                <a16:creationId xmlns:a16="http://schemas.microsoft.com/office/drawing/2014/main" id="{FBEFC050-EADD-AA7C-E7E6-ABB9C0EFD2B9}"/>
              </a:ext>
            </a:extLst>
          </p:cNvPr>
          <p:cNvSpPr>
            <a:spLocks noGrp="1"/>
          </p:cNvSpPr>
          <p:nvPr>
            <p:ph type="hdr"/>
          </p:nvPr>
        </p:nvSpPr>
        <p:spPr/>
        <p:txBody>
          <a:bodyPr/>
          <a:lstStyle/>
          <a:p>
            <a:r>
              <a:rPr lang="en-US"/>
              <a:t>doc.: IEEE 802.11-24/xxxxr0</a:t>
            </a:r>
          </a:p>
        </p:txBody>
      </p:sp>
      <p:sp>
        <p:nvSpPr>
          <p:cNvPr id="5" name="Date Placeholder 4">
            <a:extLst>
              <a:ext uri="{FF2B5EF4-FFF2-40B4-BE49-F238E27FC236}">
                <a16:creationId xmlns:a16="http://schemas.microsoft.com/office/drawing/2014/main" id="{19CEC975-49A3-09E2-5667-FDA686977741}"/>
              </a:ext>
            </a:extLst>
          </p:cNvPr>
          <p:cNvSpPr>
            <a:spLocks noGrp="1"/>
          </p:cNvSpPr>
          <p:nvPr>
            <p:ph type="dt"/>
          </p:nvPr>
        </p:nvSpPr>
        <p:spPr/>
        <p:txBody>
          <a:bodyPr/>
          <a:lstStyle/>
          <a:p>
            <a:r>
              <a:rPr lang="en-US"/>
              <a:t>Month Year</a:t>
            </a:r>
          </a:p>
        </p:txBody>
      </p:sp>
      <p:sp>
        <p:nvSpPr>
          <p:cNvPr id="6" name="Footer Placeholder 5">
            <a:extLst>
              <a:ext uri="{FF2B5EF4-FFF2-40B4-BE49-F238E27FC236}">
                <a16:creationId xmlns:a16="http://schemas.microsoft.com/office/drawing/2014/main" id="{81D681DA-8943-B3DB-DD46-28A572F71E4A}"/>
              </a:ext>
            </a:extLst>
          </p:cNvPr>
          <p:cNvSpPr>
            <a:spLocks noGrp="1"/>
          </p:cNvSpPr>
          <p:nvPr>
            <p:ph type="ftr"/>
          </p:nvPr>
        </p:nvSpPr>
        <p:spPr/>
        <p:txBody>
          <a:bodyPr/>
          <a:lstStyle/>
          <a:p>
            <a:r>
              <a:rPr lang="en-US"/>
              <a:t>John Doe, Some Company</a:t>
            </a:r>
          </a:p>
        </p:txBody>
      </p:sp>
      <p:sp>
        <p:nvSpPr>
          <p:cNvPr id="7" name="Slide Number Placeholder 6">
            <a:extLst>
              <a:ext uri="{FF2B5EF4-FFF2-40B4-BE49-F238E27FC236}">
                <a16:creationId xmlns:a16="http://schemas.microsoft.com/office/drawing/2014/main" id="{99DB9744-3B40-FBC3-BA45-A3018B595777}"/>
              </a:ext>
            </a:extLst>
          </p:cNvPr>
          <p:cNvSpPr>
            <a:spLocks noGrp="1"/>
          </p:cNvSpPr>
          <p:nvPr>
            <p:ph type="sldNum"/>
          </p:nvPr>
        </p:nvSpPr>
        <p:spPr/>
        <p:txBody>
          <a:bodyPr/>
          <a:lstStyle/>
          <a:p>
            <a:r>
              <a:rPr lang="en-US"/>
              <a:t>Page </a:t>
            </a:r>
            <a:fld id="{47A7FEEB-9CD2-43FE-843C-C5350BEACB45}" type="slidenum">
              <a:rPr lang="en-US" smtClean="0"/>
              <a:pPr/>
              <a:t>7</a:t>
            </a:fld>
            <a:endParaRPr lang="en-US"/>
          </a:p>
        </p:txBody>
      </p:sp>
    </p:spTree>
    <p:extLst>
      <p:ext uri="{BB962C8B-B14F-4D97-AF65-F5344CB8AC3E}">
        <p14:creationId xmlns:p14="http://schemas.microsoft.com/office/powerpoint/2010/main" val="13499264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7E7C3B-89AF-E404-8508-7D8E00CEFD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C8A788-CF48-0FEA-7B17-7C2128B030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6E4997-B2F5-E42C-DF7B-D9A60929A45E}"/>
              </a:ext>
            </a:extLst>
          </p:cNvPr>
          <p:cNvSpPr>
            <a:spLocks noGrp="1"/>
          </p:cNvSpPr>
          <p:nvPr>
            <p:ph type="body" idx="1"/>
          </p:nvPr>
        </p:nvSpPr>
        <p:spPr/>
        <p:txBody>
          <a:bodyPr/>
          <a:lstStyle/>
          <a:p>
            <a:endParaRPr lang="en-US"/>
          </a:p>
        </p:txBody>
      </p:sp>
      <p:sp>
        <p:nvSpPr>
          <p:cNvPr id="4" name="Header Placeholder 3">
            <a:extLst>
              <a:ext uri="{FF2B5EF4-FFF2-40B4-BE49-F238E27FC236}">
                <a16:creationId xmlns:a16="http://schemas.microsoft.com/office/drawing/2014/main" id="{5A7C3593-E180-8C46-4ACB-84F9C3176116}"/>
              </a:ext>
            </a:extLst>
          </p:cNvPr>
          <p:cNvSpPr>
            <a:spLocks noGrp="1"/>
          </p:cNvSpPr>
          <p:nvPr>
            <p:ph type="hdr"/>
          </p:nvPr>
        </p:nvSpPr>
        <p:spPr/>
        <p:txBody>
          <a:bodyPr/>
          <a:lstStyle/>
          <a:p>
            <a:r>
              <a:rPr lang="en-US"/>
              <a:t>doc.: IEEE 802.11-24/xxxxr0</a:t>
            </a:r>
          </a:p>
        </p:txBody>
      </p:sp>
      <p:sp>
        <p:nvSpPr>
          <p:cNvPr id="5" name="Date Placeholder 4">
            <a:extLst>
              <a:ext uri="{FF2B5EF4-FFF2-40B4-BE49-F238E27FC236}">
                <a16:creationId xmlns:a16="http://schemas.microsoft.com/office/drawing/2014/main" id="{B4387654-217E-24C6-D527-3618163578D4}"/>
              </a:ext>
            </a:extLst>
          </p:cNvPr>
          <p:cNvSpPr>
            <a:spLocks noGrp="1"/>
          </p:cNvSpPr>
          <p:nvPr>
            <p:ph type="dt"/>
          </p:nvPr>
        </p:nvSpPr>
        <p:spPr/>
        <p:txBody>
          <a:bodyPr/>
          <a:lstStyle/>
          <a:p>
            <a:r>
              <a:rPr lang="en-US"/>
              <a:t>Month Year</a:t>
            </a:r>
          </a:p>
        </p:txBody>
      </p:sp>
      <p:sp>
        <p:nvSpPr>
          <p:cNvPr id="6" name="Footer Placeholder 5">
            <a:extLst>
              <a:ext uri="{FF2B5EF4-FFF2-40B4-BE49-F238E27FC236}">
                <a16:creationId xmlns:a16="http://schemas.microsoft.com/office/drawing/2014/main" id="{A3B04A0C-4F78-4600-36BA-C25E092444EC}"/>
              </a:ext>
            </a:extLst>
          </p:cNvPr>
          <p:cNvSpPr>
            <a:spLocks noGrp="1"/>
          </p:cNvSpPr>
          <p:nvPr>
            <p:ph type="ftr"/>
          </p:nvPr>
        </p:nvSpPr>
        <p:spPr/>
        <p:txBody>
          <a:bodyPr/>
          <a:lstStyle/>
          <a:p>
            <a:r>
              <a:rPr lang="en-US"/>
              <a:t>John Doe, Some Company</a:t>
            </a:r>
          </a:p>
        </p:txBody>
      </p:sp>
      <p:sp>
        <p:nvSpPr>
          <p:cNvPr id="7" name="Slide Number Placeholder 6">
            <a:extLst>
              <a:ext uri="{FF2B5EF4-FFF2-40B4-BE49-F238E27FC236}">
                <a16:creationId xmlns:a16="http://schemas.microsoft.com/office/drawing/2014/main" id="{621FD4F2-60DC-71A8-1ED9-FF2A766940F0}"/>
              </a:ext>
            </a:extLst>
          </p:cNvPr>
          <p:cNvSpPr>
            <a:spLocks noGrp="1"/>
          </p:cNvSpPr>
          <p:nvPr>
            <p:ph type="sldNum"/>
          </p:nvPr>
        </p:nvSpPr>
        <p:spPr/>
        <p:txBody>
          <a:bodyPr/>
          <a:lstStyle/>
          <a:p>
            <a:r>
              <a:rPr lang="en-US"/>
              <a:t>Page </a:t>
            </a:r>
            <a:fld id="{47A7FEEB-9CD2-43FE-843C-C5350BEACB45}" type="slidenum">
              <a:rPr lang="en-US" smtClean="0"/>
              <a:pPr/>
              <a:t>8</a:t>
            </a:fld>
            <a:endParaRPr lang="en-US"/>
          </a:p>
        </p:txBody>
      </p:sp>
    </p:spTree>
    <p:extLst>
      <p:ext uri="{BB962C8B-B14F-4D97-AF65-F5344CB8AC3E}">
        <p14:creationId xmlns:p14="http://schemas.microsoft.com/office/powerpoint/2010/main" val="1920474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A64F89-88E8-D851-2D36-2726F45E0F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3C9DC0-B6FA-3BDE-E6AA-07ABC26B4F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E131FD-7E57-32EC-DF76-2E73747EA92C}"/>
              </a:ext>
            </a:extLst>
          </p:cNvPr>
          <p:cNvSpPr>
            <a:spLocks noGrp="1"/>
          </p:cNvSpPr>
          <p:nvPr>
            <p:ph type="body" idx="1"/>
          </p:nvPr>
        </p:nvSpPr>
        <p:spPr/>
        <p:txBody>
          <a:bodyPr/>
          <a:lstStyle/>
          <a:p>
            <a:endParaRPr lang="en-US"/>
          </a:p>
        </p:txBody>
      </p:sp>
      <p:sp>
        <p:nvSpPr>
          <p:cNvPr id="4" name="Header Placeholder 3">
            <a:extLst>
              <a:ext uri="{FF2B5EF4-FFF2-40B4-BE49-F238E27FC236}">
                <a16:creationId xmlns:a16="http://schemas.microsoft.com/office/drawing/2014/main" id="{B35D9051-6CD9-93EA-E721-1D0E81418D67}"/>
              </a:ext>
            </a:extLst>
          </p:cNvPr>
          <p:cNvSpPr>
            <a:spLocks noGrp="1"/>
          </p:cNvSpPr>
          <p:nvPr>
            <p:ph type="hdr"/>
          </p:nvPr>
        </p:nvSpPr>
        <p:spPr/>
        <p:txBody>
          <a:bodyPr/>
          <a:lstStyle/>
          <a:p>
            <a:r>
              <a:rPr lang="en-US"/>
              <a:t>doc.: IEEE 802.11-24/xxxxr0</a:t>
            </a:r>
          </a:p>
        </p:txBody>
      </p:sp>
      <p:sp>
        <p:nvSpPr>
          <p:cNvPr id="5" name="Date Placeholder 4">
            <a:extLst>
              <a:ext uri="{FF2B5EF4-FFF2-40B4-BE49-F238E27FC236}">
                <a16:creationId xmlns:a16="http://schemas.microsoft.com/office/drawing/2014/main" id="{5A103DCB-730D-C899-2CFC-8065500C4F27}"/>
              </a:ext>
            </a:extLst>
          </p:cNvPr>
          <p:cNvSpPr>
            <a:spLocks noGrp="1"/>
          </p:cNvSpPr>
          <p:nvPr>
            <p:ph type="dt"/>
          </p:nvPr>
        </p:nvSpPr>
        <p:spPr/>
        <p:txBody>
          <a:bodyPr/>
          <a:lstStyle/>
          <a:p>
            <a:r>
              <a:rPr lang="en-US"/>
              <a:t>Month Year</a:t>
            </a:r>
          </a:p>
        </p:txBody>
      </p:sp>
      <p:sp>
        <p:nvSpPr>
          <p:cNvPr id="6" name="Footer Placeholder 5">
            <a:extLst>
              <a:ext uri="{FF2B5EF4-FFF2-40B4-BE49-F238E27FC236}">
                <a16:creationId xmlns:a16="http://schemas.microsoft.com/office/drawing/2014/main" id="{D8CE91DF-FDB7-5B53-BDB2-B7BB65B7BFF9}"/>
              </a:ext>
            </a:extLst>
          </p:cNvPr>
          <p:cNvSpPr>
            <a:spLocks noGrp="1"/>
          </p:cNvSpPr>
          <p:nvPr>
            <p:ph type="ftr"/>
          </p:nvPr>
        </p:nvSpPr>
        <p:spPr/>
        <p:txBody>
          <a:bodyPr/>
          <a:lstStyle/>
          <a:p>
            <a:r>
              <a:rPr lang="en-US"/>
              <a:t>John Doe, Some Company</a:t>
            </a:r>
          </a:p>
        </p:txBody>
      </p:sp>
      <p:sp>
        <p:nvSpPr>
          <p:cNvPr id="7" name="Slide Number Placeholder 6">
            <a:extLst>
              <a:ext uri="{FF2B5EF4-FFF2-40B4-BE49-F238E27FC236}">
                <a16:creationId xmlns:a16="http://schemas.microsoft.com/office/drawing/2014/main" id="{7F29E0ED-46D1-1678-E52D-C35A81C81FD3}"/>
              </a:ext>
            </a:extLst>
          </p:cNvPr>
          <p:cNvSpPr>
            <a:spLocks noGrp="1"/>
          </p:cNvSpPr>
          <p:nvPr>
            <p:ph type="sldNum"/>
          </p:nvPr>
        </p:nvSpPr>
        <p:spPr/>
        <p:txBody>
          <a:bodyPr/>
          <a:lstStyle/>
          <a:p>
            <a:r>
              <a:rPr lang="en-US"/>
              <a:t>Page </a:t>
            </a:r>
            <a:fld id="{47A7FEEB-9CD2-43FE-843C-C5350BEACB45}" type="slidenum">
              <a:rPr lang="en-US" smtClean="0"/>
              <a:pPr/>
              <a:t>9</a:t>
            </a:fld>
            <a:endParaRPr lang="en-US"/>
          </a:p>
        </p:txBody>
      </p:sp>
    </p:spTree>
    <p:extLst>
      <p:ext uri="{BB962C8B-B14F-4D97-AF65-F5344CB8AC3E}">
        <p14:creationId xmlns:p14="http://schemas.microsoft.com/office/powerpoint/2010/main" val="13126073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A2AD0-12FB-F590-BCB6-51CDD752A2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51D24D-3573-74D1-6D69-39CFC0DEA6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C8B33C-58B6-262E-DED5-1BAF882480E5}"/>
              </a:ext>
            </a:extLst>
          </p:cNvPr>
          <p:cNvSpPr>
            <a:spLocks noGrp="1"/>
          </p:cNvSpPr>
          <p:nvPr>
            <p:ph type="body" idx="1"/>
          </p:nvPr>
        </p:nvSpPr>
        <p:spPr/>
        <p:txBody>
          <a:bodyPr/>
          <a:lstStyle/>
          <a:p>
            <a:endParaRPr lang="en-US"/>
          </a:p>
        </p:txBody>
      </p:sp>
      <p:sp>
        <p:nvSpPr>
          <p:cNvPr id="4" name="Header Placeholder 3">
            <a:extLst>
              <a:ext uri="{FF2B5EF4-FFF2-40B4-BE49-F238E27FC236}">
                <a16:creationId xmlns:a16="http://schemas.microsoft.com/office/drawing/2014/main" id="{565EEE64-9F50-703C-A7DF-C4A36E08BE33}"/>
              </a:ext>
            </a:extLst>
          </p:cNvPr>
          <p:cNvSpPr>
            <a:spLocks noGrp="1"/>
          </p:cNvSpPr>
          <p:nvPr>
            <p:ph type="hdr"/>
          </p:nvPr>
        </p:nvSpPr>
        <p:spPr/>
        <p:txBody>
          <a:bodyPr/>
          <a:lstStyle/>
          <a:p>
            <a:r>
              <a:rPr lang="en-US"/>
              <a:t>doc.: IEEE 802.11-24/xxxxr0</a:t>
            </a:r>
          </a:p>
        </p:txBody>
      </p:sp>
      <p:sp>
        <p:nvSpPr>
          <p:cNvPr id="5" name="Date Placeholder 4">
            <a:extLst>
              <a:ext uri="{FF2B5EF4-FFF2-40B4-BE49-F238E27FC236}">
                <a16:creationId xmlns:a16="http://schemas.microsoft.com/office/drawing/2014/main" id="{ADC44704-D60E-E658-3707-258BF945433D}"/>
              </a:ext>
            </a:extLst>
          </p:cNvPr>
          <p:cNvSpPr>
            <a:spLocks noGrp="1"/>
          </p:cNvSpPr>
          <p:nvPr>
            <p:ph type="dt"/>
          </p:nvPr>
        </p:nvSpPr>
        <p:spPr/>
        <p:txBody>
          <a:bodyPr/>
          <a:lstStyle/>
          <a:p>
            <a:r>
              <a:rPr lang="en-US"/>
              <a:t>Month Year</a:t>
            </a:r>
          </a:p>
        </p:txBody>
      </p:sp>
      <p:sp>
        <p:nvSpPr>
          <p:cNvPr id="6" name="Footer Placeholder 5">
            <a:extLst>
              <a:ext uri="{FF2B5EF4-FFF2-40B4-BE49-F238E27FC236}">
                <a16:creationId xmlns:a16="http://schemas.microsoft.com/office/drawing/2014/main" id="{317C02C9-4C05-F0A8-B27A-8CEF58E117A3}"/>
              </a:ext>
            </a:extLst>
          </p:cNvPr>
          <p:cNvSpPr>
            <a:spLocks noGrp="1"/>
          </p:cNvSpPr>
          <p:nvPr>
            <p:ph type="ftr"/>
          </p:nvPr>
        </p:nvSpPr>
        <p:spPr/>
        <p:txBody>
          <a:bodyPr/>
          <a:lstStyle/>
          <a:p>
            <a:r>
              <a:rPr lang="en-US"/>
              <a:t>John Doe, Some Company</a:t>
            </a:r>
          </a:p>
        </p:txBody>
      </p:sp>
      <p:sp>
        <p:nvSpPr>
          <p:cNvPr id="7" name="Slide Number Placeholder 6">
            <a:extLst>
              <a:ext uri="{FF2B5EF4-FFF2-40B4-BE49-F238E27FC236}">
                <a16:creationId xmlns:a16="http://schemas.microsoft.com/office/drawing/2014/main" id="{F7754F04-F8F7-F07A-8864-61109A9F7442}"/>
              </a:ext>
            </a:extLst>
          </p:cNvPr>
          <p:cNvSpPr>
            <a:spLocks noGrp="1"/>
          </p:cNvSpPr>
          <p:nvPr>
            <p:ph type="sldNum"/>
          </p:nvPr>
        </p:nvSpPr>
        <p:spPr/>
        <p:txBody>
          <a:bodyPr/>
          <a:lstStyle/>
          <a:p>
            <a:r>
              <a:rPr lang="en-US"/>
              <a:t>Page </a:t>
            </a:r>
            <a:fld id="{47A7FEEB-9CD2-43FE-843C-C5350BEACB45}" type="slidenum">
              <a:rPr lang="en-US" smtClean="0"/>
              <a:pPr/>
              <a:t>10</a:t>
            </a:fld>
            <a:endParaRPr lang="en-US"/>
          </a:p>
        </p:txBody>
      </p:sp>
    </p:spTree>
    <p:extLst>
      <p:ext uri="{BB962C8B-B14F-4D97-AF65-F5344CB8AC3E}">
        <p14:creationId xmlns:p14="http://schemas.microsoft.com/office/powerpoint/2010/main" val="4266646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802.11-24/xxxxr0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12</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dirty="0"/>
          </a:p>
        </p:txBody>
      </p:sp>
      <p:sp>
        <p:nvSpPr>
          <p:cNvPr id="5" name="Footer Placeholder 4"/>
          <p:cNvSpPr>
            <a:spLocks noGrp="1"/>
          </p:cNvSpPr>
          <p:nvPr>
            <p:ph type="ftr" idx="11"/>
          </p:nvPr>
        </p:nvSpPr>
        <p:spPr/>
        <p:txBody>
          <a:bodyPr/>
          <a:lstStyle>
            <a:lvl1pPr>
              <a:defRPr/>
            </a:lvl1pPr>
          </a:lstStyle>
          <a:p>
            <a:r>
              <a:rPr lang="en-GB"/>
              <a:t>Ying Wang et al., InterDigital</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440F5867-744E-4AA6-B0ED-4C44D2DFBB7B}" type="slidenum">
              <a:rPr lang="en-GB"/>
              <a:pPr/>
              <a:t>‹#›</a:t>
            </a:fld>
            <a:endParaRPr lang="en-GB"/>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Ying Wang et al., </a:t>
            </a:r>
            <a:r>
              <a:rPr lang="en-GB" err="1"/>
              <a:t>InterDigital</a:t>
            </a:r>
            <a:endParaRPr lang="en-GB"/>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September 2025</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Ying Wang et al., InterDigital</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September 2025</a:t>
            </a:r>
            <a:endParaRPr lang="en-GB"/>
          </a:p>
        </p:txBody>
      </p:sp>
      <p:sp>
        <p:nvSpPr>
          <p:cNvPr id="6" name="Footer Placeholder 5"/>
          <p:cNvSpPr>
            <a:spLocks noGrp="1"/>
          </p:cNvSpPr>
          <p:nvPr>
            <p:ph type="ftr" idx="11"/>
          </p:nvPr>
        </p:nvSpPr>
        <p:spPr/>
        <p:txBody>
          <a:bodyPr/>
          <a:lstStyle>
            <a:lvl1pPr>
              <a:defRPr/>
            </a:lvl1pPr>
          </a:lstStyle>
          <a:p>
            <a:r>
              <a:rPr lang="en-GB"/>
              <a:t>Ying Wang et al., InterDigital</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September 2025</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Ying Wang et al., InterDigital</a:t>
            </a:r>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September 2025</a:t>
            </a:r>
            <a:endParaRPr lang="en-GB"/>
          </a:p>
        </p:txBody>
      </p:sp>
      <p:sp>
        <p:nvSpPr>
          <p:cNvPr id="4" name="Footer Placeholder 3"/>
          <p:cNvSpPr>
            <a:spLocks noGrp="1"/>
          </p:cNvSpPr>
          <p:nvPr>
            <p:ph type="ftr" idx="11"/>
          </p:nvPr>
        </p:nvSpPr>
        <p:spPr/>
        <p:txBody>
          <a:bodyPr/>
          <a:lstStyle>
            <a:lvl1pPr>
              <a:defRPr/>
            </a:lvl1pPr>
          </a:lstStyle>
          <a:p>
            <a:r>
              <a:rPr lang="en-GB"/>
              <a:t>Ying Wang et al., InterDigital</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September 2025</a:t>
            </a:r>
            <a:endParaRPr lang="en-GB"/>
          </a:p>
        </p:txBody>
      </p:sp>
      <p:sp>
        <p:nvSpPr>
          <p:cNvPr id="3" name="Footer Placeholder 2"/>
          <p:cNvSpPr>
            <a:spLocks noGrp="1"/>
          </p:cNvSpPr>
          <p:nvPr>
            <p:ph type="ftr" idx="11"/>
          </p:nvPr>
        </p:nvSpPr>
        <p:spPr/>
        <p:txBody>
          <a:bodyPr/>
          <a:lstStyle>
            <a:lvl1pPr>
              <a:defRPr/>
            </a:lvl1pPr>
          </a:lstStyle>
          <a:p>
            <a:r>
              <a:rPr lang="en-GB"/>
              <a:t>Ying Wang et al., InterDigital</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Ying Wang et al., InterDigital</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Ying Wang et al., InterDigital</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September 2025</a:t>
            </a:r>
            <a:endParaRPr lang="en-GB"/>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Ying Wang et al., InterDigital</a:t>
            </a:r>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802.11-25/1621r1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80.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LTF Design for Co-SR Channel Estimation</a:t>
            </a:r>
          </a:p>
        </p:txBody>
      </p:sp>
      <p:sp>
        <p:nvSpPr>
          <p:cNvPr id="3074" name="Rectangle 2"/>
          <p:cNvSpPr>
            <a:spLocks noGrp="1" noChangeArrowheads="1"/>
          </p:cNvSpPr>
          <p:nvPr>
            <p:ph type="subTitle" idx="1"/>
          </p:nvPr>
        </p:nvSpPr>
        <p:spPr>
          <a:xfrm>
            <a:off x="1828800" y="1692275"/>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2025-09-12</a:t>
            </a:r>
          </a:p>
        </p:txBody>
      </p:sp>
      <p:sp>
        <p:nvSpPr>
          <p:cNvPr id="6" name="Date Placeholder 3"/>
          <p:cNvSpPr>
            <a:spLocks noGrp="1"/>
          </p:cNvSpPr>
          <p:nvPr>
            <p:ph type="dt" idx="10"/>
          </p:nvPr>
        </p:nvSpPr>
        <p:spPr/>
        <p:txBody>
          <a:bodyPr/>
          <a:lstStyle/>
          <a:p>
            <a:r>
              <a:rPr lang="en-US"/>
              <a:t>September 2025</a:t>
            </a:r>
            <a:endParaRPr lang="en-GB" dirty="0"/>
          </a:p>
        </p:txBody>
      </p:sp>
      <p:sp>
        <p:nvSpPr>
          <p:cNvPr id="7" name="Footer Placeholder 4"/>
          <p:cNvSpPr>
            <a:spLocks noGrp="1"/>
          </p:cNvSpPr>
          <p:nvPr>
            <p:ph type="ftr" idx="11"/>
          </p:nvPr>
        </p:nvSpPr>
        <p:spPr/>
        <p:txBody>
          <a:bodyPr/>
          <a:lstStyle/>
          <a:p>
            <a:r>
              <a:rPr lang="en-GB"/>
              <a:t>Ying Wang et al., </a:t>
            </a:r>
            <a:r>
              <a:rPr lang="en-GB" err="1"/>
              <a:t>InterDigital</a:t>
            </a:r>
            <a:endParaRPr lang="en-GB"/>
          </a:p>
        </p:txBody>
      </p:sp>
      <p:sp>
        <p:nvSpPr>
          <p:cNvPr id="8" name="Slide Number Placeholder 5"/>
          <p:cNvSpPr>
            <a:spLocks noGrp="1"/>
          </p:cNvSpPr>
          <p:nvPr>
            <p:ph type="sldNum" idx="12"/>
          </p:nvPr>
        </p:nvSpPr>
        <p:spPr/>
        <p:txBody>
          <a:bodyPr/>
          <a:lstStyle/>
          <a:p>
            <a:r>
              <a:rPr lang="en-GB"/>
              <a:t>Slide </a:t>
            </a:r>
            <a:fld id="{93823DB3-BAA4-4F4A-B4B3-ED9ABE70E976}" type="slidenum">
              <a:rPr lang="en-GB"/>
              <a:pPr/>
              <a:t>1</a:t>
            </a:fld>
            <a:endParaRPr lang="en-GB"/>
          </a:p>
        </p:txBody>
      </p:sp>
      <p:graphicFrame>
        <p:nvGraphicFramePr>
          <p:cNvPr id="3075" name="Object 3"/>
          <p:cNvGraphicFramePr>
            <a:graphicFrameLocks noChangeAspect="1"/>
          </p:cNvGraphicFramePr>
          <p:nvPr>
            <p:extLst>
              <p:ext uri="{D42A27DB-BD31-4B8C-83A1-F6EECF244321}">
                <p14:modId xmlns:p14="http://schemas.microsoft.com/office/powerpoint/2010/main" val="2899913600"/>
              </p:ext>
            </p:extLst>
          </p:nvPr>
        </p:nvGraphicFramePr>
        <p:xfrm>
          <a:off x="992188" y="2347913"/>
          <a:ext cx="10972800" cy="2897187"/>
        </p:xfrm>
        <a:graphic>
          <a:graphicData uri="http://schemas.openxmlformats.org/presentationml/2006/ole">
            <mc:AlternateContent xmlns:mc="http://schemas.openxmlformats.org/markup-compatibility/2006">
              <mc:Choice xmlns:v="urn:schemas-microsoft-com:vml" Requires="v">
                <p:oleObj name="Document" r:id="rId3" imgW="10439485" imgH="2762996" progId="Word.Document.8">
                  <p:embed/>
                </p:oleObj>
              </mc:Choice>
              <mc:Fallback>
                <p:oleObj name="Document" r:id="rId3" imgW="10439485" imgH="2762996" progId="Word.Document.8">
                  <p:embed/>
                  <p:pic>
                    <p:nvPicPr>
                      <p:cNvPr id="3075" name="Object 3"/>
                      <p:cNvPicPr>
                        <a:picLocks noChangeAspect="1" noChangeArrowheads="1"/>
                      </p:cNvPicPr>
                      <p:nvPr/>
                    </p:nvPicPr>
                    <p:blipFill>
                      <a:blip r:embed="rId4"/>
                      <a:srcRect/>
                      <a:stretch>
                        <a:fillRect/>
                      </a:stretch>
                    </p:blipFill>
                    <p:spPr bwMode="auto">
                      <a:xfrm>
                        <a:off x="992188" y="2347913"/>
                        <a:ext cx="10972800" cy="2897187"/>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7BA7C2-6F55-5C75-1123-1B1F7D580C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5A4F11-DBF5-AF41-962D-CA0A3BB86DEF}"/>
              </a:ext>
            </a:extLst>
          </p:cNvPr>
          <p:cNvSpPr>
            <a:spLocks noGrp="1"/>
          </p:cNvSpPr>
          <p:nvPr>
            <p:ph type="title"/>
          </p:nvPr>
        </p:nvSpPr>
        <p:spPr/>
        <p:txBody>
          <a:bodyPr/>
          <a:lstStyle/>
          <a:p>
            <a:r>
              <a:rPr lang="en-US" dirty="0"/>
              <a:t>Mode 2: UHR+UHR – (2)</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4EFD8644-2A7B-5825-683D-F8ADFB326C34}"/>
                  </a:ext>
                </a:extLst>
              </p:cNvPr>
              <p:cNvSpPr>
                <a:spLocks noGrp="1"/>
              </p:cNvSpPr>
              <p:nvPr>
                <p:ph idx="1"/>
              </p:nvPr>
            </p:nvSpPr>
            <p:spPr>
              <a:xfrm>
                <a:off x="914400" y="1697737"/>
                <a:ext cx="11027663" cy="4113213"/>
              </a:xfrm>
            </p:spPr>
            <p:txBody>
              <a:bodyPr/>
              <a:lstStyle/>
              <a:p>
                <a:pPr>
                  <a:buFont typeface="Arial" panose="020B0604020202020204" pitchFamily="34" charset="0"/>
                  <a:buChar char="•"/>
                </a:pPr>
                <a:r>
                  <a:rPr lang="en-US" b="0" dirty="0"/>
                  <a:t>Non-AP STA behavior</a:t>
                </a:r>
              </a:p>
              <a:p>
                <a:pPr lvl="1">
                  <a:buFont typeface="Arial" panose="020B0604020202020204" pitchFamily="34" charset="0"/>
                  <a:buChar char="•"/>
                </a:pPr>
                <a:r>
                  <a:rPr lang="en-US" sz="1800" b="0" dirty="0"/>
                  <a:t>The UHR non-AP STA receiver of the sharing AP knows its role by matching its BSS c</a:t>
                </a:r>
                <a:r>
                  <a:rPr lang="en-US" sz="1800" dirty="0"/>
                  <a:t>olor to the BSS Color  subfield in U-SIG and </a:t>
                </a:r>
                <a:r>
                  <a:rPr lang="en-US" sz="1800" b="0" dirty="0"/>
                  <a:t>understands that its spatial stream index starts from 1</a:t>
                </a:r>
              </a:p>
              <a:p>
                <a:pPr lvl="1">
                  <a:buFont typeface="Arial" panose="020B0604020202020204" pitchFamily="34" charset="0"/>
                  <a:buChar char="•"/>
                </a:pPr>
                <a:r>
                  <a:rPr lang="en-US" sz="1800" b="0" dirty="0"/>
                  <a:t>The UHR non-AP STA receiver of the shared AP knows its role by matching its BSS color to the BSS Color 2 subfield in U-SIG and understands that its spatial stream index starts from </a:t>
                </a:r>
                <a14:m>
                  <m:oMath xmlns:m="http://schemas.openxmlformats.org/officeDocument/2006/math">
                    <m:sSub>
                      <m:sSubPr>
                        <m:ctrlPr>
                          <a:rPr lang="en-US" sz="1800" b="0" i="1">
                            <a:latin typeface="Cambria Math" panose="02040503050406030204" pitchFamily="18" charset="0"/>
                          </a:rPr>
                        </m:ctrlPr>
                      </m:sSubPr>
                      <m:e>
                        <m:r>
                          <a:rPr lang="en-US" sz="1800" b="0" i="1">
                            <a:latin typeface="Cambria Math" panose="02040503050406030204" pitchFamily="18" charset="0"/>
                          </a:rPr>
                          <m:t>𝑁</m:t>
                        </m:r>
                      </m:e>
                      <m:sub>
                        <m:r>
                          <a:rPr lang="en-US" sz="1800" b="0" i="1">
                            <a:latin typeface="Cambria Math" panose="02040503050406030204" pitchFamily="18" charset="0"/>
                          </a:rPr>
                          <m:t>𝑠𝑠</m:t>
                        </m:r>
                        <m:r>
                          <a:rPr lang="en-US" sz="1800" b="0" i="1">
                            <a:latin typeface="Cambria Math" panose="02040503050406030204" pitchFamily="18" charset="0"/>
                          </a:rPr>
                          <m:t>,1</m:t>
                        </m:r>
                      </m:sub>
                    </m:sSub>
                    <m:r>
                      <a:rPr lang="en-US" sz="1800" b="0" i="1" smtClean="0">
                        <a:latin typeface="Cambria Math" panose="02040503050406030204" pitchFamily="18" charset="0"/>
                      </a:rPr>
                      <m:t>+1</m:t>
                    </m:r>
                  </m:oMath>
                </a14:m>
                <a:r>
                  <a:rPr lang="en-US" sz="1800" b="0" dirty="0"/>
                  <a:t>, or 5 for simplicity</a:t>
                </a:r>
              </a:p>
              <a:p>
                <a:pPr lvl="2">
                  <a:buFont typeface="Arial" panose="020B0604020202020204" pitchFamily="34" charset="0"/>
                  <a:buChar char="•"/>
                </a:pPr>
                <a:endParaRPr lang="en-US" sz="1600" b="0" dirty="0"/>
              </a:p>
            </p:txBody>
          </p:sp>
        </mc:Choice>
        <mc:Fallback>
          <p:sp>
            <p:nvSpPr>
              <p:cNvPr id="3" name="Content Placeholder 2">
                <a:extLst>
                  <a:ext uri="{FF2B5EF4-FFF2-40B4-BE49-F238E27FC236}">
                    <a16:creationId xmlns:a16="http://schemas.microsoft.com/office/drawing/2014/main" id="{4EFD8644-2A7B-5825-683D-F8ADFB326C34}"/>
                  </a:ext>
                </a:extLst>
              </p:cNvPr>
              <p:cNvSpPr>
                <a:spLocks noGrp="1" noRot="1" noChangeAspect="1" noMove="1" noResize="1" noEditPoints="1" noAdjustHandles="1" noChangeArrowheads="1" noChangeShapeType="1" noTextEdit="1"/>
              </p:cNvSpPr>
              <p:nvPr>
                <p:ph idx="1"/>
              </p:nvPr>
            </p:nvSpPr>
            <p:spPr>
              <a:xfrm>
                <a:off x="914400" y="1697737"/>
                <a:ext cx="11027663" cy="4113213"/>
              </a:xfrm>
              <a:blipFill>
                <a:blip r:embed="rId3"/>
                <a:stretch>
                  <a:fillRect l="-719" t="-1187" r="-829"/>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2B903FDE-640E-AF05-B489-97C07CFE12EE}"/>
              </a:ext>
            </a:extLst>
          </p:cNvPr>
          <p:cNvSpPr>
            <a:spLocks noGrp="1"/>
          </p:cNvSpPr>
          <p:nvPr>
            <p:ph type="sldNum" idx="12"/>
          </p:nvPr>
        </p:nvSpPr>
        <p:spPr/>
        <p:txBody>
          <a:bodyPr/>
          <a:lstStyle/>
          <a:p>
            <a:r>
              <a:rPr lang="en-GB"/>
              <a:t>Slide </a:t>
            </a:r>
            <a:fld id="{440F5867-744E-4AA6-B0ED-4C44D2DFBB7B}" type="slidenum">
              <a:rPr lang="en-GB" smtClean="0"/>
              <a:pPr/>
              <a:t>10</a:t>
            </a:fld>
            <a:endParaRPr lang="en-GB"/>
          </a:p>
        </p:txBody>
      </p:sp>
      <p:sp>
        <p:nvSpPr>
          <p:cNvPr id="5" name="Footer Placeholder 4">
            <a:extLst>
              <a:ext uri="{FF2B5EF4-FFF2-40B4-BE49-F238E27FC236}">
                <a16:creationId xmlns:a16="http://schemas.microsoft.com/office/drawing/2014/main" id="{C382E89B-242A-B666-8BB5-D7AE25591871}"/>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4B8CE14B-8833-0D08-B595-401FB2700EB5}"/>
              </a:ext>
            </a:extLst>
          </p:cNvPr>
          <p:cNvSpPr>
            <a:spLocks noGrp="1"/>
          </p:cNvSpPr>
          <p:nvPr>
            <p:ph type="dt" idx="15"/>
          </p:nvPr>
        </p:nvSpPr>
        <p:spPr/>
        <p:txBody>
          <a:bodyPr/>
          <a:lstStyle/>
          <a:p>
            <a:r>
              <a:rPr lang="en-US"/>
              <a:t>September 2025</a:t>
            </a:r>
            <a:endParaRPr lang="en-GB"/>
          </a:p>
        </p:txBody>
      </p:sp>
      <p:pic>
        <p:nvPicPr>
          <p:cNvPr id="7" name="Picture 6">
            <a:extLst>
              <a:ext uri="{FF2B5EF4-FFF2-40B4-BE49-F238E27FC236}">
                <a16:creationId xmlns:a16="http://schemas.microsoft.com/office/drawing/2014/main" id="{C1D53D09-3463-2F08-4F1D-D7B2C2D15623}"/>
              </a:ext>
            </a:extLst>
          </p:cNvPr>
          <p:cNvPicPr>
            <a:picLocks noChangeAspect="1"/>
          </p:cNvPicPr>
          <p:nvPr/>
        </p:nvPicPr>
        <p:blipFill>
          <a:blip r:embed="rId4"/>
          <a:stretch>
            <a:fillRect/>
          </a:stretch>
        </p:blipFill>
        <p:spPr>
          <a:xfrm>
            <a:off x="3321561" y="3567113"/>
            <a:ext cx="8177912" cy="2509291"/>
          </a:xfrm>
          <a:prstGeom prst="rect">
            <a:avLst/>
          </a:prstGeom>
        </p:spPr>
      </p:pic>
      <p:sp>
        <p:nvSpPr>
          <p:cNvPr id="8" name="TextBox 7">
            <a:extLst>
              <a:ext uri="{FF2B5EF4-FFF2-40B4-BE49-F238E27FC236}">
                <a16:creationId xmlns:a16="http://schemas.microsoft.com/office/drawing/2014/main" id="{BEEAC6A1-AFE1-00B8-BB1C-3D55D8D3474C}"/>
              </a:ext>
            </a:extLst>
          </p:cNvPr>
          <p:cNvSpPr txBox="1"/>
          <p:nvPr/>
        </p:nvSpPr>
        <p:spPr>
          <a:xfrm>
            <a:off x="1586791" y="4205575"/>
            <a:ext cx="1734348" cy="400110"/>
          </a:xfrm>
          <a:prstGeom prst="rect">
            <a:avLst/>
          </a:prstGeom>
          <a:noFill/>
        </p:spPr>
        <p:txBody>
          <a:bodyPr wrap="square" rtlCol="0">
            <a:spAutoFit/>
          </a:bodyPr>
          <a:lstStyle/>
          <a:p>
            <a:r>
              <a:rPr lang="en-US" sz="2000" dirty="0">
                <a:solidFill>
                  <a:schemeClr val="tx1"/>
                </a:solidFill>
              </a:rPr>
              <a:t>UHR U-SIG</a:t>
            </a:r>
          </a:p>
        </p:txBody>
      </p:sp>
    </p:spTree>
    <p:extLst>
      <p:ext uri="{BB962C8B-B14F-4D97-AF65-F5344CB8AC3E}">
        <p14:creationId xmlns:p14="http://schemas.microsoft.com/office/powerpoint/2010/main" val="3372550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FED36-9E6E-A35D-EFD7-12361076652E}"/>
              </a:ext>
            </a:extLst>
          </p:cNvPr>
          <p:cNvSpPr>
            <a:spLocks noGrp="1"/>
          </p:cNvSpPr>
          <p:nvPr>
            <p:ph type="title"/>
          </p:nvPr>
        </p:nvSpPr>
        <p:spPr/>
        <p:txBody>
          <a:bodyPr/>
          <a:lstStyle/>
          <a:p>
            <a:r>
              <a:rPr lang="en-US"/>
              <a:t>Summary</a:t>
            </a:r>
          </a:p>
        </p:txBody>
      </p:sp>
      <p:sp>
        <p:nvSpPr>
          <p:cNvPr id="3" name="Content Placeholder 2">
            <a:extLst>
              <a:ext uri="{FF2B5EF4-FFF2-40B4-BE49-F238E27FC236}">
                <a16:creationId xmlns:a16="http://schemas.microsoft.com/office/drawing/2014/main" id="{E091F388-B8A9-8F41-D814-D110C37030B5}"/>
              </a:ext>
            </a:extLst>
          </p:cNvPr>
          <p:cNvSpPr>
            <a:spLocks noGrp="1"/>
          </p:cNvSpPr>
          <p:nvPr>
            <p:ph idx="1"/>
          </p:nvPr>
        </p:nvSpPr>
        <p:spPr/>
        <p:txBody>
          <a:bodyPr/>
          <a:lstStyle/>
          <a:p>
            <a:pPr>
              <a:buFont typeface="Arial" panose="020B0604020202020204" pitchFamily="34" charset="0"/>
              <a:buChar char="•"/>
            </a:pPr>
            <a:r>
              <a:rPr lang="en-US" dirty="0"/>
              <a:t>We investigated more design details that are needed to enable the MU-MIMO LTF approach for Co-SR channel estimation </a:t>
            </a:r>
          </a:p>
          <a:p>
            <a:pPr lvl="1">
              <a:buFont typeface="Arial" panose="020B0604020202020204" pitchFamily="34" charset="0"/>
              <a:buChar char="•"/>
            </a:pPr>
            <a:r>
              <a:rPr lang="en-US" dirty="0"/>
              <a:t>Spatial stream assignment and how the non-AP receivers obtain the assignment information may depend on the PPDU format combinations of the two concurrent Co-SR transmissions</a:t>
            </a:r>
          </a:p>
          <a:p>
            <a:pPr lvl="2">
              <a:buFont typeface="Arial" panose="020B0604020202020204" pitchFamily="34" charset="0"/>
              <a:buChar char="•"/>
            </a:pPr>
            <a:r>
              <a:rPr lang="en-US" dirty="0"/>
              <a:t>EHT+EHT: treated as MU transmission and the spatial stream assignment is signaled through the Spatial Configuration subfield of the User fields in EHT-SIG</a:t>
            </a:r>
          </a:p>
          <a:p>
            <a:pPr lvl="2">
              <a:buFont typeface="Arial" panose="020B0604020202020204" pitchFamily="34" charset="0"/>
              <a:buChar char="•"/>
            </a:pPr>
            <a:r>
              <a:rPr lang="en-US" dirty="0"/>
              <a:t>UHR+EHT/EHT+UHR/UHR+UHR: treated as SU transmission and UHR non-AP STAs assume some preunderstanding on the spatial stream assignment through matching the BSS color placement in U-SIG</a:t>
            </a:r>
          </a:p>
          <a:p>
            <a:pPr lvl="1">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AD28828F-29D1-E462-FEB7-5817C04D4596}"/>
              </a:ext>
            </a:extLst>
          </p:cNvPr>
          <p:cNvSpPr>
            <a:spLocks noGrp="1"/>
          </p:cNvSpPr>
          <p:nvPr>
            <p:ph type="sldNum" idx="12"/>
          </p:nvPr>
        </p:nvSpPr>
        <p:spPr/>
        <p:txBody>
          <a:bodyPr/>
          <a:lstStyle/>
          <a:p>
            <a:r>
              <a:rPr lang="en-GB"/>
              <a:t>Slide </a:t>
            </a:r>
            <a:fld id="{440F5867-744E-4AA6-B0ED-4C44D2DFBB7B}" type="slidenum">
              <a:rPr lang="en-GB" smtClean="0"/>
              <a:pPr/>
              <a:t>11</a:t>
            </a:fld>
            <a:endParaRPr lang="en-GB"/>
          </a:p>
        </p:txBody>
      </p:sp>
      <p:sp>
        <p:nvSpPr>
          <p:cNvPr id="5" name="Footer Placeholder 4">
            <a:extLst>
              <a:ext uri="{FF2B5EF4-FFF2-40B4-BE49-F238E27FC236}">
                <a16:creationId xmlns:a16="http://schemas.microsoft.com/office/drawing/2014/main" id="{BC4CAE83-9299-D37D-AFB2-176D237449AD}"/>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90B1DCB7-50DC-E393-BAF6-7FE1E4F6667A}"/>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1050609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References</a:t>
            </a:r>
          </a:p>
        </p:txBody>
      </p:sp>
      <p:sp>
        <p:nvSpPr>
          <p:cNvPr id="2" name="Content Placeholder 1"/>
          <p:cNvSpPr>
            <a:spLocks noGrp="1"/>
          </p:cNvSpPr>
          <p:nvPr>
            <p:ph idx="1"/>
          </p:nvPr>
        </p:nvSpPr>
        <p:spPr/>
        <p:txBody>
          <a:bodyPr/>
          <a:lstStyle/>
          <a:p>
            <a:pPr algn="just" hangingPunct="0">
              <a:lnSpc>
                <a:spcPct val="150000"/>
              </a:lnSpc>
              <a:spcBef>
                <a:spcPts val="0"/>
              </a:spcBef>
              <a:spcAft>
                <a:spcPts val="900"/>
              </a:spcAft>
              <a:buFont typeface="+mj-lt"/>
              <a:buAutoNum type="arabicPeriod"/>
            </a:pPr>
            <a:r>
              <a:rPr lang="en-US" sz="1800" dirty="0">
                <a:latin typeface="Times New Roman" panose="02020603050405020304" pitchFamily="18" charset="0"/>
                <a:ea typeface="SimSun" panose="02010600030101010101" pitchFamily="2" charset="-122"/>
                <a:cs typeface="Calibri" panose="020F0502020204030204" pitchFamily="34" charset="0"/>
              </a:rPr>
              <a:t>IEEE 802.11-24/0209r19, “Specification Framework for </a:t>
            </a:r>
            <a:r>
              <a:rPr lang="en-US" sz="1800" dirty="0" err="1">
                <a:latin typeface="Times New Roman" panose="02020603050405020304" pitchFamily="18" charset="0"/>
                <a:ea typeface="SimSun" panose="02010600030101010101" pitchFamily="2" charset="-122"/>
                <a:cs typeface="Calibri" panose="020F0502020204030204" pitchFamily="34" charset="0"/>
              </a:rPr>
              <a:t>TGbn</a:t>
            </a:r>
            <a:r>
              <a:rPr lang="en-US" sz="1800" dirty="0">
                <a:latin typeface="Times New Roman" panose="02020603050405020304" pitchFamily="18" charset="0"/>
                <a:ea typeface="SimSun" panose="02010600030101010101" pitchFamily="2" charset="-122"/>
                <a:cs typeface="Calibri" panose="020F0502020204030204" pitchFamily="34" charset="0"/>
              </a:rPr>
              <a:t>,” August 2025.</a:t>
            </a:r>
          </a:p>
          <a:p>
            <a:pPr algn="just" hangingPunct="0">
              <a:lnSpc>
                <a:spcPct val="150000"/>
              </a:lnSpc>
              <a:spcBef>
                <a:spcPts val="0"/>
              </a:spcBef>
              <a:spcAft>
                <a:spcPts val="900"/>
              </a:spcAft>
              <a:buFont typeface="+mj-lt"/>
              <a:buAutoNum type="arabicPeriod"/>
            </a:pPr>
            <a:r>
              <a:rPr lang="en-US" sz="1800" dirty="0">
                <a:latin typeface="Times New Roman" panose="02020603050405020304" pitchFamily="18" charset="0"/>
                <a:ea typeface="SimSun" panose="02010600030101010101" pitchFamily="2" charset="-122"/>
                <a:cs typeface="Calibri" panose="020F0502020204030204" pitchFamily="34" charset="0"/>
              </a:rPr>
              <a:t>Offline discussion</a:t>
            </a:r>
            <a:endParaRPr lang="en-GB" sz="1800" dirty="0"/>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12</a:t>
            </a:fld>
            <a:endParaRPr lang="en-GB"/>
          </a:p>
        </p:txBody>
      </p:sp>
      <p:sp>
        <p:nvSpPr>
          <p:cNvPr id="5" name="Footer Placeholder 4"/>
          <p:cNvSpPr>
            <a:spLocks noGrp="1"/>
          </p:cNvSpPr>
          <p:nvPr>
            <p:ph type="ftr" idx="14"/>
          </p:nvPr>
        </p:nvSpPr>
        <p:spPr/>
        <p:txBody>
          <a:bodyPr/>
          <a:lstStyle/>
          <a:p>
            <a:r>
              <a:rPr lang="en-GB"/>
              <a:t>Ying Wang et al., InterDigital</a:t>
            </a:r>
          </a:p>
        </p:txBody>
      </p:sp>
      <p:sp>
        <p:nvSpPr>
          <p:cNvPr id="4" name="Date Placeholder 3"/>
          <p:cNvSpPr>
            <a:spLocks noGrp="1"/>
          </p:cNvSpPr>
          <p:nvPr>
            <p:ph type="dt" idx="15"/>
          </p:nvPr>
        </p:nvSpPr>
        <p:spPr/>
        <p:txBody>
          <a:bodyPr/>
          <a:lstStyle/>
          <a:p>
            <a:r>
              <a:rPr lang="en-US"/>
              <a:t>September 2025</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9A67168-ECBF-CF5B-CBA8-375321B84FA8}"/>
              </a:ext>
            </a:extLst>
          </p:cNvPr>
          <p:cNvSpPr>
            <a:spLocks noGrp="1"/>
          </p:cNvSpPr>
          <p:nvPr>
            <p:ph type="title"/>
          </p:nvPr>
        </p:nvSpPr>
        <p:spPr/>
        <p:txBody>
          <a:bodyPr/>
          <a:lstStyle/>
          <a:p>
            <a:r>
              <a:rPr lang="en-US" dirty="0"/>
              <a:t>Backup slides</a:t>
            </a:r>
          </a:p>
        </p:txBody>
      </p:sp>
      <p:sp>
        <p:nvSpPr>
          <p:cNvPr id="8" name="Text Placeholder 7">
            <a:extLst>
              <a:ext uri="{FF2B5EF4-FFF2-40B4-BE49-F238E27FC236}">
                <a16:creationId xmlns:a16="http://schemas.microsoft.com/office/drawing/2014/main" id="{2D3707D2-1674-DEC5-DD34-34E1F5B9D395}"/>
              </a:ext>
            </a:extLst>
          </p:cNvPr>
          <p:cNvSpPr>
            <a:spLocks noGrp="1"/>
          </p:cNvSpPr>
          <p:nvPr>
            <p:ph type="body" idx="1"/>
          </p:nvPr>
        </p:nvSpPr>
        <p:spPr/>
        <p:txBody>
          <a:bodyPr/>
          <a:lstStyle/>
          <a:p>
            <a:endParaRPr lang="en-US"/>
          </a:p>
        </p:txBody>
      </p:sp>
      <p:sp>
        <p:nvSpPr>
          <p:cNvPr id="6" name="Date Placeholder 5">
            <a:extLst>
              <a:ext uri="{FF2B5EF4-FFF2-40B4-BE49-F238E27FC236}">
                <a16:creationId xmlns:a16="http://schemas.microsoft.com/office/drawing/2014/main" id="{D0035D64-CBE0-8636-8A96-ECDC35E86DE9}"/>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19C93D2B-DC4F-0E4E-A978-049FB09348C4}"/>
              </a:ext>
            </a:extLst>
          </p:cNvPr>
          <p:cNvSpPr>
            <a:spLocks noGrp="1"/>
          </p:cNvSpPr>
          <p:nvPr>
            <p:ph type="ftr" idx="11"/>
          </p:nvPr>
        </p:nvSpPr>
        <p:spPr/>
        <p:txBody>
          <a:bodyPr/>
          <a:lstStyle/>
          <a:p>
            <a:r>
              <a:rPr lang="en-GB"/>
              <a:t>Ying Wang et al., InterDigital</a:t>
            </a:r>
          </a:p>
        </p:txBody>
      </p:sp>
      <p:sp>
        <p:nvSpPr>
          <p:cNvPr id="4" name="Slide Number Placeholder 3">
            <a:extLst>
              <a:ext uri="{FF2B5EF4-FFF2-40B4-BE49-F238E27FC236}">
                <a16:creationId xmlns:a16="http://schemas.microsoft.com/office/drawing/2014/main" id="{08017AD7-9CDB-0215-4559-00C7EA513803}"/>
              </a:ext>
            </a:extLst>
          </p:cNvPr>
          <p:cNvSpPr>
            <a:spLocks noGrp="1"/>
          </p:cNvSpPr>
          <p:nvPr>
            <p:ph type="sldNum" idx="12"/>
          </p:nvPr>
        </p:nvSpPr>
        <p:spPr/>
        <p:txBody>
          <a:bodyPr/>
          <a:lstStyle/>
          <a:p>
            <a:r>
              <a:rPr lang="en-GB"/>
              <a:t>Slide </a:t>
            </a:r>
            <a:fld id="{440F5867-744E-4AA6-B0ED-4C44D2DFBB7B}" type="slidenum">
              <a:rPr lang="en-GB" smtClean="0"/>
              <a:pPr/>
              <a:t>13</a:t>
            </a:fld>
            <a:endParaRPr lang="en-GB"/>
          </a:p>
        </p:txBody>
      </p:sp>
    </p:spTree>
    <p:extLst>
      <p:ext uri="{BB962C8B-B14F-4D97-AF65-F5344CB8AC3E}">
        <p14:creationId xmlns:p14="http://schemas.microsoft.com/office/powerpoint/2010/main" val="2937949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32F0B-0FC5-1A92-A1E9-3B4948F17A72}"/>
              </a:ext>
            </a:extLst>
          </p:cNvPr>
          <p:cNvSpPr>
            <a:spLocks noGrp="1"/>
          </p:cNvSpPr>
          <p:nvPr>
            <p:ph type="title"/>
          </p:nvPr>
        </p:nvSpPr>
        <p:spPr/>
        <p:txBody>
          <a:bodyPr/>
          <a:lstStyle/>
          <a:p>
            <a:r>
              <a:rPr lang="en-US" dirty="0"/>
              <a:t>U-SIG</a:t>
            </a:r>
          </a:p>
        </p:txBody>
      </p:sp>
      <p:sp>
        <p:nvSpPr>
          <p:cNvPr id="4" name="Slide Number Placeholder 3">
            <a:extLst>
              <a:ext uri="{FF2B5EF4-FFF2-40B4-BE49-F238E27FC236}">
                <a16:creationId xmlns:a16="http://schemas.microsoft.com/office/drawing/2014/main" id="{5809DE0E-66EB-D507-FEA2-FC654E8F38D0}"/>
              </a:ext>
            </a:extLst>
          </p:cNvPr>
          <p:cNvSpPr>
            <a:spLocks noGrp="1"/>
          </p:cNvSpPr>
          <p:nvPr>
            <p:ph type="sldNum" idx="12"/>
          </p:nvPr>
        </p:nvSpPr>
        <p:spPr/>
        <p:txBody>
          <a:bodyPr/>
          <a:lstStyle/>
          <a:p>
            <a:r>
              <a:rPr lang="en-GB"/>
              <a:t>Slide </a:t>
            </a:r>
            <a:fld id="{440F5867-744E-4AA6-B0ED-4C44D2DFBB7B}" type="slidenum">
              <a:rPr lang="en-GB" smtClean="0"/>
              <a:pPr/>
              <a:t>14</a:t>
            </a:fld>
            <a:endParaRPr lang="en-GB"/>
          </a:p>
        </p:txBody>
      </p:sp>
      <p:sp>
        <p:nvSpPr>
          <p:cNvPr id="5" name="Footer Placeholder 4">
            <a:extLst>
              <a:ext uri="{FF2B5EF4-FFF2-40B4-BE49-F238E27FC236}">
                <a16:creationId xmlns:a16="http://schemas.microsoft.com/office/drawing/2014/main" id="{4A5456D8-6993-782D-078B-FC1352C5DA58}"/>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4F4A3111-85C3-A8CD-4562-95D577460C03}"/>
              </a:ext>
            </a:extLst>
          </p:cNvPr>
          <p:cNvSpPr>
            <a:spLocks noGrp="1"/>
          </p:cNvSpPr>
          <p:nvPr>
            <p:ph type="dt" idx="15"/>
          </p:nvPr>
        </p:nvSpPr>
        <p:spPr/>
        <p:txBody>
          <a:bodyPr/>
          <a:lstStyle/>
          <a:p>
            <a:r>
              <a:rPr lang="en-US"/>
              <a:t>September 2025</a:t>
            </a:r>
            <a:endParaRPr lang="en-GB"/>
          </a:p>
        </p:txBody>
      </p:sp>
      <p:pic>
        <p:nvPicPr>
          <p:cNvPr id="7" name="Picture 6">
            <a:extLst>
              <a:ext uri="{FF2B5EF4-FFF2-40B4-BE49-F238E27FC236}">
                <a16:creationId xmlns:a16="http://schemas.microsoft.com/office/drawing/2014/main" id="{E672A3A7-EFC7-414E-9EDF-C3ACF5D7589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711445" y="1751014"/>
            <a:ext cx="4766995" cy="2159000"/>
          </a:xfrm>
          <a:prstGeom prst="rect">
            <a:avLst/>
          </a:prstGeom>
        </p:spPr>
      </p:pic>
      <p:sp>
        <p:nvSpPr>
          <p:cNvPr id="8" name="TextBox 7">
            <a:extLst>
              <a:ext uri="{FF2B5EF4-FFF2-40B4-BE49-F238E27FC236}">
                <a16:creationId xmlns:a16="http://schemas.microsoft.com/office/drawing/2014/main" id="{78B6FBA2-6617-8CBF-2FB0-469E49E56AF6}"/>
              </a:ext>
            </a:extLst>
          </p:cNvPr>
          <p:cNvSpPr txBox="1"/>
          <p:nvPr/>
        </p:nvSpPr>
        <p:spPr>
          <a:xfrm>
            <a:off x="1289785" y="2723949"/>
            <a:ext cx="1676293" cy="461665"/>
          </a:xfrm>
          <a:prstGeom prst="rect">
            <a:avLst/>
          </a:prstGeom>
          <a:noFill/>
        </p:spPr>
        <p:txBody>
          <a:bodyPr wrap="none" rtlCol="0">
            <a:spAutoFit/>
          </a:bodyPr>
          <a:lstStyle/>
          <a:p>
            <a:r>
              <a:rPr lang="en-US" dirty="0">
                <a:solidFill>
                  <a:schemeClr val="tx1"/>
                </a:solidFill>
              </a:rPr>
              <a:t>EHT U-SIG</a:t>
            </a:r>
          </a:p>
        </p:txBody>
      </p:sp>
      <p:pic>
        <p:nvPicPr>
          <p:cNvPr id="9" name="Picture 8">
            <a:extLst>
              <a:ext uri="{FF2B5EF4-FFF2-40B4-BE49-F238E27FC236}">
                <a16:creationId xmlns:a16="http://schemas.microsoft.com/office/drawing/2014/main" id="{89A8479F-93F6-BC17-3C1A-7058DDB5985D}"/>
              </a:ext>
            </a:extLst>
          </p:cNvPr>
          <p:cNvPicPr>
            <a:picLocks noChangeAspect="1"/>
          </p:cNvPicPr>
          <p:nvPr/>
        </p:nvPicPr>
        <p:blipFill>
          <a:blip r:embed="rId3"/>
          <a:stretch>
            <a:fillRect/>
          </a:stretch>
        </p:blipFill>
        <p:spPr>
          <a:xfrm>
            <a:off x="3681984" y="4280854"/>
            <a:ext cx="5943600" cy="1823720"/>
          </a:xfrm>
          <a:prstGeom prst="rect">
            <a:avLst/>
          </a:prstGeom>
        </p:spPr>
      </p:pic>
      <p:sp>
        <p:nvSpPr>
          <p:cNvPr id="10" name="TextBox 9">
            <a:extLst>
              <a:ext uri="{FF2B5EF4-FFF2-40B4-BE49-F238E27FC236}">
                <a16:creationId xmlns:a16="http://schemas.microsoft.com/office/drawing/2014/main" id="{33E1E6B9-359A-000B-4841-EC54CB4153B0}"/>
              </a:ext>
            </a:extLst>
          </p:cNvPr>
          <p:cNvSpPr txBox="1"/>
          <p:nvPr/>
        </p:nvSpPr>
        <p:spPr>
          <a:xfrm>
            <a:off x="1289784" y="4961881"/>
            <a:ext cx="1734770" cy="461665"/>
          </a:xfrm>
          <a:prstGeom prst="rect">
            <a:avLst/>
          </a:prstGeom>
          <a:noFill/>
        </p:spPr>
        <p:txBody>
          <a:bodyPr wrap="none" rtlCol="0">
            <a:spAutoFit/>
          </a:bodyPr>
          <a:lstStyle/>
          <a:p>
            <a:r>
              <a:rPr lang="en-US" dirty="0">
                <a:solidFill>
                  <a:schemeClr val="tx1"/>
                </a:solidFill>
              </a:rPr>
              <a:t>UHR U-SIG</a:t>
            </a:r>
          </a:p>
        </p:txBody>
      </p:sp>
    </p:spTree>
    <p:extLst>
      <p:ext uri="{BB962C8B-B14F-4D97-AF65-F5344CB8AC3E}">
        <p14:creationId xmlns:p14="http://schemas.microsoft.com/office/powerpoint/2010/main" val="6650320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24A29-E087-AA51-B0C4-313653A10F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7F21E-6FAE-D858-6329-E402595DAC9D}"/>
              </a:ext>
            </a:extLst>
          </p:cNvPr>
          <p:cNvSpPr>
            <a:spLocks noGrp="1"/>
          </p:cNvSpPr>
          <p:nvPr>
            <p:ph type="title"/>
          </p:nvPr>
        </p:nvSpPr>
        <p:spPr/>
        <p:txBody>
          <a:bodyPr/>
          <a:lstStyle/>
          <a:p>
            <a:r>
              <a:rPr lang="en-US" dirty="0"/>
              <a:t>EHT/UHR-SIG – 1</a:t>
            </a:r>
          </a:p>
        </p:txBody>
      </p:sp>
      <p:sp>
        <p:nvSpPr>
          <p:cNvPr id="4" name="Slide Number Placeholder 3">
            <a:extLst>
              <a:ext uri="{FF2B5EF4-FFF2-40B4-BE49-F238E27FC236}">
                <a16:creationId xmlns:a16="http://schemas.microsoft.com/office/drawing/2014/main" id="{266F2C4D-AC72-1AE3-29F9-B7F76042A0ED}"/>
              </a:ext>
            </a:extLst>
          </p:cNvPr>
          <p:cNvSpPr>
            <a:spLocks noGrp="1"/>
          </p:cNvSpPr>
          <p:nvPr>
            <p:ph type="sldNum" idx="12"/>
          </p:nvPr>
        </p:nvSpPr>
        <p:spPr/>
        <p:txBody>
          <a:bodyPr/>
          <a:lstStyle/>
          <a:p>
            <a:r>
              <a:rPr lang="en-GB"/>
              <a:t>Slide </a:t>
            </a:r>
            <a:fld id="{440F5867-744E-4AA6-B0ED-4C44D2DFBB7B}" type="slidenum">
              <a:rPr lang="en-GB" smtClean="0"/>
              <a:pPr/>
              <a:t>15</a:t>
            </a:fld>
            <a:endParaRPr lang="en-GB"/>
          </a:p>
        </p:txBody>
      </p:sp>
      <p:sp>
        <p:nvSpPr>
          <p:cNvPr id="5" name="Footer Placeholder 4">
            <a:extLst>
              <a:ext uri="{FF2B5EF4-FFF2-40B4-BE49-F238E27FC236}">
                <a16:creationId xmlns:a16="http://schemas.microsoft.com/office/drawing/2014/main" id="{6B2AE2BA-3316-9FC5-97F8-1F1E9FE6F1B3}"/>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5C3AC8D8-1EFB-579E-B1C0-F7B77DC8C081}"/>
              </a:ext>
            </a:extLst>
          </p:cNvPr>
          <p:cNvSpPr>
            <a:spLocks noGrp="1"/>
          </p:cNvSpPr>
          <p:nvPr>
            <p:ph type="dt" idx="15"/>
          </p:nvPr>
        </p:nvSpPr>
        <p:spPr/>
        <p:txBody>
          <a:bodyPr/>
          <a:lstStyle/>
          <a:p>
            <a:r>
              <a:rPr lang="en-US"/>
              <a:t>September 2025</a:t>
            </a:r>
            <a:endParaRPr lang="en-GB"/>
          </a:p>
        </p:txBody>
      </p:sp>
      <p:graphicFrame>
        <p:nvGraphicFramePr>
          <p:cNvPr id="3" name="Table 2">
            <a:extLst>
              <a:ext uri="{FF2B5EF4-FFF2-40B4-BE49-F238E27FC236}">
                <a16:creationId xmlns:a16="http://schemas.microsoft.com/office/drawing/2014/main" id="{D5C466FD-C47B-54D5-DF23-313479C80609}"/>
              </a:ext>
            </a:extLst>
          </p:cNvPr>
          <p:cNvGraphicFramePr>
            <a:graphicFrameLocks noGrp="1"/>
          </p:cNvGraphicFramePr>
          <p:nvPr>
            <p:extLst>
              <p:ext uri="{D42A27DB-BD31-4B8C-83A1-F6EECF244321}">
                <p14:modId xmlns:p14="http://schemas.microsoft.com/office/powerpoint/2010/main" val="3043182474"/>
              </p:ext>
            </p:extLst>
          </p:nvPr>
        </p:nvGraphicFramePr>
        <p:xfrm>
          <a:off x="3144816" y="4441226"/>
          <a:ext cx="7562808" cy="1131485"/>
        </p:xfrm>
        <a:graphic>
          <a:graphicData uri="http://schemas.openxmlformats.org/drawingml/2006/table">
            <a:tbl>
              <a:tblPr>
                <a:tableStyleId>{5C22544A-7EE6-4342-B048-85BDC9FD1C3A}</a:tableStyleId>
              </a:tblPr>
              <a:tblGrid>
                <a:gridCol w="916239">
                  <a:extLst>
                    <a:ext uri="{9D8B030D-6E8A-4147-A177-3AD203B41FA5}">
                      <a16:colId xmlns:a16="http://schemas.microsoft.com/office/drawing/2014/main" val="3348661683"/>
                    </a:ext>
                  </a:extLst>
                </a:gridCol>
                <a:gridCol w="916239">
                  <a:extLst>
                    <a:ext uri="{9D8B030D-6E8A-4147-A177-3AD203B41FA5}">
                      <a16:colId xmlns:a16="http://schemas.microsoft.com/office/drawing/2014/main" val="893980626"/>
                    </a:ext>
                  </a:extLst>
                </a:gridCol>
                <a:gridCol w="928327">
                  <a:extLst>
                    <a:ext uri="{9D8B030D-6E8A-4147-A177-3AD203B41FA5}">
                      <a16:colId xmlns:a16="http://schemas.microsoft.com/office/drawing/2014/main" val="1025264454"/>
                    </a:ext>
                  </a:extLst>
                </a:gridCol>
                <a:gridCol w="928327">
                  <a:extLst>
                    <a:ext uri="{9D8B030D-6E8A-4147-A177-3AD203B41FA5}">
                      <a16:colId xmlns:a16="http://schemas.microsoft.com/office/drawing/2014/main" val="454053738"/>
                    </a:ext>
                  </a:extLst>
                </a:gridCol>
                <a:gridCol w="915435">
                  <a:extLst>
                    <a:ext uri="{9D8B030D-6E8A-4147-A177-3AD203B41FA5}">
                      <a16:colId xmlns:a16="http://schemas.microsoft.com/office/drawing/2014/main" val="1531402455"/>
                    </a:ext>
                  </a:extLst>
                </a:gridCol>
                <a:gridCol w="1089496">
                  <a:extLst>
                    <a:ext uri="{9D8B030D-6E8A-4147-A177-3AD203B41FA5}">
                      <a16:colId xmlns:a16="http://schemas.microsoft.com/office/drawing/2014/main" val="2956625096"/>
                    </a:ext>
                  </a:extLst>
                </a:gridCol>
                <a:gridCol w="470209">
                  <a:extLst>
                    <a:ext uri="{9D8B030D-6E8A-4147-A177-3AD203B41FA5}">
                      <a16:colId xmlns:a16="http://schemas.microsoft.com/office/drawing/2014/main" val="3259187602"/>
                    </a:ext>
                  </a:extLst>
                </a:gridCol>
                <a:gridCol w="740170">
                  <a:extLst>
                    <a:ext uri="{9D8B030D-6E8A-4147-A177-3AD203B41FA5}">
                      <a16:colId xmlns:a16="http://schemas.microsoft.com/office/drawing/2014/main" val="1277467798"/>
                    </a:ext>
                  </a:extLst>
                </a:gridCol>
                <a:gridCol w="658366">
                  <a:extLst>
                    <a:ext uri="{9D8B030D-6E8A-4147-A177-3AD203B41FA5}">
                      <a16:colId xmlns:a16="http://schemas.microsoft.com/office/drawing/2014/main" val="2919438488"/>
                    </a:ext>
                  </a:extLst>
                </a:gridCol>
              </a:tblGrid>
              <a:tr h="412477">
                <a:tc>
                  <a:txBody>
                    <a:bodyPr/>
                    <a:lstStyle/>
                    <a:p>
                      <a:pPr marL="0" marR="0">
                        <a:buNone/>
                      </a:pPr>
                      <a:r>
                        <a:rPr lang="en-US" sz="1000" kern="1200">
                          <a:effectLst/>
                        </a:rPr>
                        <a:t>B0-B3</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B4-B5</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B6-B8</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effectLst/>
                        </a:rPr>
                        <a:t>B9</a:t>
                      </a:r>
                      <a:endParaRPr lang="en-US" sz="1100" dirty="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B10-B11</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effectLst/>
                        </a:rPr>
                        <a:t>B12</a:t>
                      </a:r>
                      <a:endParaRPr lang="en-US" sz="1100" dirty="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solidFill>
                            <a:srgbClr val="C00000"/>
                          </a:solidFill>
                          <a:effectLst/>
                        </a:rPr>
                        <a:t>B13</a:t>
                      </a:r>
                      <a:endParaRPr lang="en-US" sz="1100" dirty="0">
                        <a:solidFill>
                          <a:srgbClr val="C00000"/>
                        </a:solidFill>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50" dirty="0">
                          <a:solidFill>
                            <a:srgbClr val="C00000"/>
                          </a:solidFill>
                          <a:effectLst/>
                          <a:latin typeface="Times New Roman" panose="02020603050405020304" pitchFamily="18" charset="0"/>
                          <a:ea typeface="SimSun" panose="02010600030101010101" pitchFamily="2" charset="-122"/>
                        </a:rPr>
                        <a:t>B14-B15</a:t>
                      </a: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effectLst/>
                        </a:rPr>
                        <a:t>B1</a:t>
                      </a:r>
                      <a:r>
                        <a:rPr lang="en-US" sz="1000" kern="1200" dirty="0">
                          <a:solidFill>
                            <a:srgbClr val="C00000"/>
                          </a:solidFill>
                          <a:effectLst/>
                        </a:rPr>
                        <a:t>6</a:t>
                      </a:r>
                      <a:r>
                        <a:rPr lang="en-US" sz="1000" kern="1200" dirty="0">
                          <a:effectLst/>
                        </a:rPr>
                        <a:t>-B1</a:t>
                      </a:r>
                      <a:r>
                        <a:rPr lang="en-US" sz="1000" kern="1200" dirty="0">
                          <a:solidFill>
                            <a:srgbClr val="C00000"/>
                          </a:solidFill>
                          <a:effectLst/>
                        </a:rPr>
                        <a:t>8</a:t>
                      </a:r>
                      <a:endParaRPr lang="en-US" sz="1100" dirty="0">
                        <a:solidFill>
                          <a:srgbClr val="C00000"/>
                        </a:solidFill>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1392904"/>
                  </a:ext>
                </a:extLst>
              </a:tr>
              <a:tr h="719008">
                <a:tc>
                  <a:txBody>
                    <a:bodyPr/>
                    <a:lstStyle/>
                    <a:p>
                      <a:pPr marL="0" marR="0">
                        <a:buNone/>
                      </a:pPr>
                      <a:r>
                        <a:rPr lang="en-US" sz="1000" kern="1200" dirty="0">
                          <a:effectLst/>
                        </a:rPr>
                        <a:t>Spatial Reuse</a:t>
                      </a:r>
                      <a:endParaRPr lang="en-US" sz="1100" dirty="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GI+LTF Size</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Number of UHR-LTF Symbols</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LDPC Extra Symbol Segment</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Pre-FEC padding Factor</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PE Disambiguity</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solidFill>
                            <a:srgbClr val="C00000"/>
                          </a:solidFill>
                          <a:effectLst/>
                        </a:rPr>
                        <a:t>IM</a:t>
                      </a:r>
                      <a:endParaRPr lang="en-US" sz="1100" dirty="0">
                        <a:solidFill>
                          <a:srgbClr val="C00000"/>
                        </a:solidFill>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100" dirty="0">
                          <a:effectLst/>
                          <a:latin typeface="Times New Roman" panose="02020603050405020304" pitchFamily="18" charset="0"/>
                          <a:ea typeface="SimSun" panose="02010600030101010101" pitchFamily="2" charset="-122"/>
                        </a:rPr>
                        <a:t>Disregard</a:t>
                      </a: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effectLst/>
                        </a:rPr>
                        <a:t>Number of non-OFDMA Users</a:t>
                      </a:r>
                      <a:endParaRPr lang="en-US" sz="1100" dirty="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4747121"/>
                  </a:ext>
                </a:extLst>
              </a:tr>
            </a:tbl>
          </a:graphicData>
        </a:graphic>
      </p:graphicFrame>
      <p:sp>
        <p:nvSpPr>
          <p:cNvPr id="11" name="TextBox 10">
            <a:extLst>
              <a:ext uri="{FF2B5EF4-FFF2-40B4-BE49-F238E27FC236}">
                <a16:creationId xmlns:a16="http://schemas.microsoft.com/office/drawing/2014/main" id="{3FE9A041-946F-BC1B-2884-612C2B46065F}"/>
              </a:ext>
            </a:extLst>
          </p:cNvPr>
          <p:cNvSpPr txBox="1"/>
          <p:nvPr/>
        </p:nvSpPr>
        <p:spPr>
          <a:xfrm>
            <a:off x="731521" y="4504390"/>
            <a:ext cx="1819655" cy="738664"/>
          </a:xfrm>
          <a:prstGeom prst="rect">
            <a:avLst/>
          </a:prstGeom>
          <a:noFill/>
        </p:spPr>
        <p:txBody>
          <a:bodyPr wrap="square" rtlCol="0">
            <a:spAutoFit/>
          </a:bodyPr>
          <a:lstStyle/>
          <a:p>
            <a:pPr algn="ctr"/>
            <a:r>
              <a:rPr lang="en-US" sz="1400" dirty="0">
                <a:solidFill>
                  <a:schemeClr val="tx1"/>
                </a:solidFill>
              </a:rPr>
              <a:t>UHR-SIG: Common field for non-OFDMA transmission </a:t>
            </a:r>
          </a:p>
        </p:txBody>
      </p:sp>
      <p:graphicFrame>
        <p:nvGraphicFramePr>
          <p:cNvPr id="12" name="Table 11">
            <a:extLst>
              <a:ext uri="{FF2B5EF4-FFF2-40B4-BE49-F238E27FC236}">
                <a16:creationId xmlns:a16="http://schemas.microsoft.com/office/drawing/2014/main" id="{04C7C546-E0B3-1C6B-77ED-A81077493129}"/>
              </a:ext>
            </a:extLst>
          </p:cNvPr>
          <p:cNvGraphicFramePr>
            <a:graphicFrameLocks noGrp="1"/>
          </p:cNvGraphicFramePr>
          <p:nvPr>
            <p:extLst>
              <p:ext uri="{D42A27DB-BD31-4B8C-83A1-F6EECF244321}">
                <p14:modId xmlns:p14="http://schemas.microsoft.com/office/powerpoint/2010/main" val="2990257603"/>
              </p:ext>
            </p:extLst>
          </p:nvPr>
        </p:nvGraphicFramePr>
        <p:xfrm>
          <a:off x="3144816" y="2936240"/>
          <a:ext cx="6904435" cy="323215"/>
        </p:xfrm>
        <a:graphic>
          <a:graphicData uri="http://schemas.openxmlformats.org/drawingml/2006/table">
            <a:tbl>
              <a:tblPr/>
              <a:tblGrid>
                <a:gridCol w="312403">
                  <a:extLst>
                    <a:ext uri="{9D8B030D-6E8A-4147-A177-3AD203B41FA5}">
                      <a16:colId xmlns:a16="http://schemas.microsoft.com/office/drawing/2014/main" val="544639908"/>
                    </a:ext>
                  </a:extLst>
                </a:gridCol>
                <a:gridCol w="311683">
                  <a:extLst>
                    <a:ext uri="{9D8B030D-6E8A-4147-A177-3AD203B41FA5}">
                      <a16:colId xmlns:a16="http://schemas.microsoft.com/office/drawing/2014/main" val="3056217522"/>
                    </a:ext>
                  </a:extLst>
                </a:gridCol>
                <a:gridCol w="311683">
                  <a:extLst>
                    <a:ext uri="{9D8B030D-6E8A-4147-A177-3AD203B41FA5}">
                      <a16:colId xmlns:a16="http://schemas.microsoft.com/office/drawing/2014/main" val="3434023942"/>
                    </a:ext>
                  </a:extLst>
                </a:gridCol>
                <a:gridCol w="311683">
                  <a:extLst>
                    <a:ext uri="{9D8B030D-6E8A-4147-A177-3AD203B41FA5}">
                      <a16:colId xmlns:a16="http://schemas.microsoft.com/office/drawing/2014/main" val="1196761892"/>
                    </a:ext>
                  </a:extLst>
                </a:gridCol>
                <a:gridCol w="311683">
                  <a:extLst>
                    <a:ext uri="{9D8B030D-6E8A-4147-A177-3AD203B41FA5}">
                      <a16:colId xmlns:a16="http://schemas.microsoft.com/office/drawing/2014/main" val="2744491587"/>
                    </a:ext>
                  </a:extLst>
                </a:gridCol>
                <a:gridCol w="311683">
                  <a:extLst>
                    <a:ext uri="{9D8B030D-6E8A-4147-A177-3AD203B41FA5}">
                      <a16:colId xmlns:a16="http://schemas.microsoft.com/office/drawing/2014/main" val="251579229"/>
                    </a:ext>
                  </a:extLst>
                </a:gridCol>
                <a:gridCol w="311683">
                  <a:extLst>
                    <a:ext uri="{9D8B030D-6E8A-4147-A177-3AD203B41FA5}">
                      <a16:colId xmlns:a16="http://schemas.microsoft.com/office/drawing/2014/main" val="2036655989"/>
                    </a:ext>
                  </a:extLst>
                </a:gridCol>
                <a:gridCol w="311683">
                  <a:extLst>
                    <a:ext uri="{9D8B030D-6E8A-4147-A177-3AD203B41FA5}">
                      <a16:colId xmlns:a16="http://schemas.microsoft.com/office/drawing/2014/main" val="2262357963"/>
                    </a:ext>
                  </a:extLst>
                </a:gridCol>
                <a:gridCol w="311683">
                  <a:extLst>
                    <a:ext uri="{9D8B030D-6E8A-4147-A177-3AD203B41FA5}">
                      <a16:colId xmlns:a16="http://schemas.microsoft.com/office/drawing/2014/main" val="77802368"/>
                    </a:ext>
                  </a:extLst>
                </a:gridCol>
                <a:gridCol w="311683">
                  <a:extLst>
                    <a:ext uri="{9D8B030D-6E8A-4147-A177-3AD203B41FA5}">
                      <a16:colId xmlns:a16="http://schemas.microsoft.com/office/drawing/2014/main" val="3560943178"/>
                    </a:ext>
                  </a:extLst>
                </a:gridCol>
                <a:gridCol w="314556">
                  <a:extLst>
                    <a:ext uri="{9D8B030D-6E8A-4147-A177-3AD203B41FA5}">
                      <a16:colId xmlns:a16="http://schemas.microsoft.com/office/drawing/2014/main" val="559423719"/>
                    </a:ext>
                  </a:extLst>
                </a:gridCol>
                <a:gridCol w="314556">
                  <a:extLst>
                    <a:ext uri="{9D8B030D-6E8A-4147-A177-3AD203B41FA5}">
                      <a16:colId xmlns:a16="http://schemas.microsoft.com/office/drawing/2014/main" val="3591635731"/>
                    </a:ext>
                  </a:extLst>
                </a:gridCol>
                <a:gridCol w="314556">
                  <a:extLst>
                    <a:ext uri="{9D8B030D-6E8A-4147-A177-3AD203B41FA5}">
                      <a16:colId xmlns:a16="http://schemas.microsoft.com/office/drawing/2014/main" val="1180445087"/>
                    </a:ext>
                  </a:extLst>
                </a:gridCol>
                <a:gridCol w="314556">
                  <a:extLst>
                    <a:ext uri="{9D8B030D-6E8A-4147-A177-3AD203B41FA5}">
                      <a16:colId xmlns:a16="http://schemas.microsoft.com/office/drawing/2014/main" val="3327367372"/>
                    </a:ext>
                  </a:extLst>
                </a:gridCol>
                <a:gridCol w="314556">
                  <a:extLst>
                    <a:ext uri="{9D8B030D-6E8A-4147-A177-3AD203B41FA5}">
                      <a16:colId xmlns:a16="http://schemas.microsoft.com/office/drawing/2014/main" val="567558251"/>
                    </a:ext>
                  </a:extLst>
                </a:gridCol>
                <a:gridCol w="314556">
                  <a:extLst>
                    <a:ext uri="{9D8B030D-6E8A-4147-A177-3AD203B41FA5}">
                      <a16:colId xmlns:a16="http://schemas.microsoft.com/office/drawing/2014/main" val="176974446"/>
                    </a:ext>
                  </a:extLst>
                </a:gridCol>
                <a:gridCol w="315275">
                  <a:extLst>
                    <a:ext uri="{9D8B030D-6E8A-4147-A177-3AD203B41FA5}">
                      <a16:colId xmlns:a16="http://schemas.microsoft.com/office/drawing/2014/main" val="3002767734"/>
                    </a:ext>
                  </a:extLst>
                </a:gridCol>
                <a:gridCol w="315275">
                  <a:extLst>
                    <a:ext uri="{9D8B030D-6E8A-4147-A177-3AD203B41FA5}">
                      <a16:colId xmlns:a16="http://schemas.microsoft.com/office/drawing/2014/main" val="1712978941"/>
                    </a:ext>
                  </a:extLst>
                </a:gridCol>
                <a:gridCol w="315275">
                  <a:extLst>
                    <a:ext uri="{9D8B030D-6E8A-4147-A177-3AD203B41FA5}">
                      <a16:colId xmlns:a16="http://schemas.microsoft.com/office/drawing/2014/main" val="52756086"/>
                    </a:ext>
                  </a:extLst>
                </a:gridCol>
                <a:gridCol w="315275">
                  <a:extLst>
                    <a:ext uri="{9D8B030D-6E8A-4147-A177-3AD203B41FA5}">
                      <a16:colId xmlns:a16="http://schemas.microsoft.com/office/drawing/2014/main" val="3814664888"/>
                    </a:ext>
                  </a:extLst>
                </a:gridCol>
                <a:gridCol w="315993">
                  <a:extLst>
                    <a:ext uri="{9D8B030D-6E8A-4147-A177-3AD203B41FA5}">
                      <a16:colId xmlns:a16="http://schemas.microsoft.com/office/drawing/2014/main" val="2440439560"/>
                    </a:ext>
                  </a:extLst>
                </a:gridCol>
                <a:gridCol w="322456">
                  <a:extLst>
                    <a:ext uri="{9D8B030D-6E8A-4147-A177-3AD203B41FA5}">
                      <a16:colId xmlns:a16="http://schemas.microsoft.com/office/drawing/2014/main" val="3361225439"/>
                    </a:ext>
                  </a:extLst>
                </a:gridCol>
              </a:tblGrid>
              <a:tr h="132080">
                <a:tc>
                  <a:txBody>
                    <a:bodyPr/>
                    <a:lstStyle/>
                    <a:p>
                      <a:pPr marL="0" marR="0" algn="ctr" fontAlgn="b">
                        <a:buNone/>
                      </a:pPr>
                      <a:r>
                        <a:rPr lang="en-US" sz="800" kern="1200" dirty="0">
                          <a:solidFill>
                            <a:srgbClr val="000000"/>
                          </a:solidFill>
                          <a:effectLst/>
                          <a:latin typeface="Times New Roman" panose="02020603050405020304" pitchFamily="18" charset="0"/>
                          <a:ea typeface="SimSun" panose="02010600030101010101" pitchFamily="2" charset="-122"/>
                        </a:rPr>
                        <a:t>0</a:t>
                      </a:r>
                      <a:endParaRPr lang="en-US" sz="800" dirty="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dirty="0">
                          <a:solidFill>
                            <a:srgbClr val="000000"/>
                          </a:solidFill>
                          <a:effectLst/>
                          <a:latin typeface="Times New Roman" panose="02020603050405020304" pitchFamily="18" charset="0"/>
                          <a:ea typeface="SimSun" panose="02010600030101010101" pitchFamily="2" charset="-122"/>
                        </a:rPr>
                        <a:t>1</a:t>
                      </a:r>
                      <a:endParaRPr lang="en-US" sz="800" dirty="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2</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3</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4</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5</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6</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7</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8</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9</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10</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11</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12</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13</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14</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dirty="0">
                          <a:solidFill>
                            <a:srgbClr val="000000"/>
                          </a:solidFill>
                          <a:effectLst/>
                          <a:latin typeface="Times New Roman" panose="02020603050405020304" pitchFamily="18" charset="0"/>
                          <a:ea typeface="SimSun" panose="02010600030101010101" pitchFamily="2" charset="-122"/>
                        </a:rPr>
                        <a:t>15</a:t>
                      </a:r>
                      <a:endParaRPr lang="en-US" sz="800" dirty="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dirty="0">
                          <a:solidFill>
                            <a:srgbClr val="000000"/>
                          </a:solidFill>
                          <a:effectLst/>
                          <a:latin typeface="Times New Roman" panose="02020603050405020304" pitchFamily="18" charset="0"/>
                          <a:ea typeface="SimSun" panose="02010600030101010101" pitchFamily="2" charset="-122"/>
                        </a:rPr>
                        <a:t>16</a:t>
                      </a:r>
                      <a:endParaRPr lang="en-US" sz="800" dirty="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17</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18</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19</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20</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kern="1200">
                          <a:solidFill>
                            <a:srgbClr val="000000"/>
                          </a:solidFill>
                          <a:effectLst/>
                          <a:latin typeface="Times New Roman" panose="02020603050405020304" pitchFamily="18" charset="0"/>
                          <a:ea typeface="SimSun" panose="02010600030101010101" pitchFamily="2" charset="-122"/>
                        </a:rPr>
                        <a:t>21</a:t>
                      </a:r>
                      <a:endParaRPr lang="en-US" sz="800">
                        <a:effectLst/>
                        <a:latin typeface="Times New Roman" panose="02020603050405020304" pitchFamily="18" charset="0"/>
                        <a:ea typeface="SimSun" panose="02010600030101010101" pitchFamily="2" charset="-122"/>
                      </a:endParaRPr>
                    </a:p>
                  </a:txBody>
                  <a:tcPr marL="5080" marR="5080" marT="5080" marB="0" anchor="b">
                    <a:lnL>
                      <a:noFill/>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23462378"/>
                  </a:ext>
                </a:extLst>
              </a:tr>
              <a:tr h="191135">
                <a:tc gridSpan="11">
                  <a:txBody>
                    <a:bodyPr/>
                    <a:lstStyle/>
                    <a:p>
                      <a:pPr marL="0" marR="0" algn="ctr" fontAlgn="b">
                        <a:buNone/>
                      </a:pPr>
                      <a:r>
                        <a:rPr lang="en-US" sz="800" kern="1200" dirty="0">
                          <a:solidFill>
                            <a:srgbClr val="000000"/>
                          </a:solidFill>
                          <a:effectLst/>
                          <a:latin typeface="Times New Roman" panose="02020603050405020304" pitchFamily="18" charset="0"/>
                          <a:ea typeface="SimSun" panose="02010600030101010101" pitchFamily="2" charset="-122"/>
                        </a:rPr>
                        <a:t>STA-ID</a:t>
                      </a:r>
                      <a:endParaRPr lang="en-US" sz="800" dirty="0">
                        <a:effectLst/>
                        <a:latin typeface="Times New Roman" panose="02020603050405020304" pitchFamily="18" charset="0"/>
                        <a:ea typeface="SimSun" panose="02010600030101010101" pitchFamily="2" charset="-122"/>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fontAlgn="b">
                        <a:buNone/>
                      </a:pPr>
                      <a:r>
                        <a:rPr lang="en-US" sz="800" kern="1200" dirty="0">
                          <a:solidFill>
                            <a:srgbClr val="000000"/>
                          </a:solidFill>
                          <a:effectLst/>
                          <a:latin typeface="Times New Roman" panose="02020603050405020304" pitchFamily="18" charset="0"/>
                          <a:ea typeface="SimSun" panose="02010600030101010101" pitchFamily="2" charset="-122"/>
                        </a:rPr>
                        <a:t>MCS</a:t>
                      </a:r>
                      <a:endParaRPr lang="en-US" sz="800" dirty="0">
                        <a:effectLst/>
                        <a:latin typeface="Times New Roman" panose="02020603050405020304" pitchFamily="18" charset="0"/>
                        <a:ea typeface="SimSun" panose="02010600030101010101" pitchFamily="2" charset="-122"/>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algn="ctr" fontAlgn="b">
                        <a:buNone/>
                      </a:pPr>
                      <a:endParaRPr lang="en-US" sz="1100" dirty="0">
                        <a:effectLst/>
                        <a:latin typeface="Times New Roman" panose="02020603050405020304" pitchFamily="18" charset="0"/>
                        <a:ea typeface="SimSun" panose="02010600030101010101" pitchFamily="2" charset="-122"/>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algn="ctr" fontAlgn="b">
                        <a:buNone/>
                      </a:pPr>
                      <a:endParaRPr lang="en-US" sz="1100" dirty="0">
                        <a:effectLst/>
                        <a:latin typeface="Times New Roman" panose="02020603050405020304" pitchFamily="18" charset="0"/>
                        <a:ea typeface="SimSun" panose="02010600030101010101" pitchFamily="2" charset="-122"/>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algn="ctr" fontAlgn="b">
                        <a:buNone/>
                      </a:pPr>
                      <a:endParaRPr lang="en-US" sz="1100" dirty="0">
                        <a:effectLst/>
                        <a:latin typeface="Times New Roman" panose="02020603050405020304" pitchFamily="18" charset="0"/>
                        <a:ea typeface="SimSun" panose="02010600030101010101" pitchFamily="2" charset="-122"/>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fontAlgn="b">
                        <a:buNone/>
                      </a:pPr>
                      <a:r>
                        <a:rPr lang="en-US" sz="800" dirty="0">
                          <a:effectLst/>
                          <a:latin typeface="Times New Roman" panose="02020603050405020304" pitchFamily="18" charset="0"/>
                          <a:ea typeface="SimSun" panose="02010600030101010101" pitchFamily="2" charset="-122"/>
                        </a:rPr>
                        <a:t>Coding</a:t>
                      </a: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6">
                  <a:txBody>
                    <a:bodyPr/>
                    <a:lstStyle/>
                    <a:p>
                      <a:pPr marL="0" marR="0" algn="ctr" fontAlgn="b">
                        <a:buNone/>
                      </a:pPr>
                      <a:r>
                        <a:rPr lang="en-US" sz="800" kern="1200" dirty="0">
                          <a:solidFill>
                            <a:srgbClr val="000000"/>
                          </a:solidFill>
                          <a:effectLst/>
                          <a:latin typeface="Times New Roman" panose="02020603050405020304" pitchFamily="18" charset="0"/>
                          <a:ea typeface="SimSun" panose="02010600030101010101" pitchFamily="2" charset="-122"/>
                        </a:rPr>
                        <a:t>Spatial Configuration</a:t>
                      </a:r>
                      <a:endParaRPr lang="en-US" sz="800" dirty="0">
                        <a:effectLst/>
                        <a:latin typeface="Times New Roman" panose="02020603050405020304" pitchFamily="18" charset="0"/>
                        <a:ea typeface="SimSun" panose="02010600030101010101" pitchFamily="2" charset="-122"/>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fontAlgn="b">
                        <a:buNone/>
                      </a:pPr>
                      <a:endParaRPr lang="en-US" sz="800" dirty="0">
                        <a:solidFill>
                          <a:schemeClr val="tx1"/>
                        </a:solidFill>
                        <a:effectLst/>
                        <a:latin typeface="Times New Roman" panose="02020603050405020304" pitchFamily="18" charset="0"/>
                        <a:ea typeface="SimSun" panose="02010600030101010101" pitchFamily="2" charset="-122"/>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algn="ctr" fontAlgn="b">
                        <a:buNone/>
                      </a:pPr>
                      <a:endParaRPr lang="en-US" sz="800" dirty="0">
                        <a:solidFill>
                          <a:schemeClr val="tx1"/>
                        </a:solidFill>
                        <a:effectLst/>
                        <a:latin typeface="Times New Roman" panose="02020603050405020304" pitchFamily="18" charset="0"/>
                        <a:ea typeface="SimSun" panose="02010600030101010101" pitchFamily="2" charset="-122"/>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06461944"/>
                  </a:ext>
                </a:extLst>
              </a:tr>
            </a:tbl>
          </a:graphicData>
        </a:graphic>
      </p:graphicFrame>
      <p:sp>
        <p:nvSpPr>
          <p:cNvPr id="13" name="TextBox 12">
            <a:extLst>
              <a:ext uri="{FF2B5EF4-FFF2-40B4-BE49-F238E27FC236}">
                <a16:creationId xmlns:a16="http://schemas.microsoft.com/office/drawing/2014/main" id="{04CE94D3-48C4-6B11-50BE-EA2EBD55AE9A}"/>
              </a:ext>
            </a:extLst>
          </p:cNvPr>
          <p:cNvSpPr txBox="1"/>
          <p:nvPr/>
        </p:nvSpPr>
        <p:spPr>
          <a:xfrm>
            <a:off x="731520" y="5648979"/>
            <a:ext cx="1819655" cy="523220"/>
          </a:xfrm>
          <a:prstGeom prst="rect">
            <a:avLst/>
          </a:prstGeom>
          <a:noFill/>
        </p:spPr>
        <p:txBody>
          <a:bodyPr wrap="square" rtlCol="0">
            <a:spAutoFit/>
          </a:bodyPr>
          <a:lstStyle/>
          <a:p>
            <a:pPr algn="ctr"/>
            <a:r>
              <a:rPr lang="en-US" sz="1400" dirty="0">
                <a:solidFill>
                  <a:schemeClr val="tx1"/>
                </a:solidFill>
              </a:rPr>
              <a:t>UHR-SIG: User field for SU transmission </a:t>
            </a:r>
          </a:p>
        </p:txBody>
      </p:sp>
      <p:graphicFrame>
        <p:nvGraphicFramePr>
          <p:cNvPr id="14" name="Table 13">
            <a:extLst>
              <a:ext uri="{FF2B5EF4-FFF2-40B4-BE49-F238E27FC236}">
                <a16:creationId xmlns:a16="http://schemas.microsoft.com/office/drawing/2014/main" id="{63CD4186-244B-7734-6858-84827D63E95E}"/>
              </a:ext>
            </a:extLst>
          </p:cNvPr>
          <p:cNvGraphicFramePr>
            <a:graphicFrameLocks noGrp="1"/>
          </p:cNvGraphicFramePr>
          <p:nvPr>
            <p:extLst>
              <p:ext uri="{D42A27DB-BD31-4B8C-83A1-F6EECF244321}">
                <p14:modId xmlns:p14="http://schemas.microsoft.com/office/powerpoint/2010/main" val="3241845327"/>
              </p:ext>
            </p:extLst>
          </p:nvPr>
        </p:nvGraphicFramePr>
        <p:xfrm>
          <a:off x="3134948" y="5804801"/>
          <a:ext cx="7866743" cy="562610"/>
        </p:xfrm>
        <a:graphic>
          <a:graphicData uri="http://schemas.openxmlformats.org/drawingml/2006/table">
            <a:tbl>
              <a:tblPr>
                <a:tableStyleId>{5C22544A-7EE6-4342-B048-85BDC9FD1C3A}</a:tableStyleId>
              </a:tblPr>
              <a:tblGrid>
                <a:gridCol w="340274">
                  <a:extLst>
                    <a:ext uri="{9D8B030D-6E8A-4147-A177-3AD203B41FA5}">
                      <a16:colId xmlns:a16="http://schemas.microsoft.com/office/drawing/2014/main" val="3704891442"/>
                    </a:ext>
                  </a:extLst>
                </a:gridCol>
                <a:gridCol w="340274">
                  <a:extLst>
                    <a:ext uri="{9D8B030D-6E8A-4147-A177-3AD203B41FA5}">
                      <a16:colId xmlns:a16="http://schemas.microsoft.com/office/drawing/2014/main" val="3447296307"/>
                    </a:ext>
                  </a:extLst>
                </a:gridCol>
                <a:gridCol w="340274">
                  <a:extLst>
                    <a:ext uri="{9D8B030D-6E8A-4147-A177-3AD203B41FA5}">
                      <a16:colId xmlns:a16="http://schemas.microsoft.com/office/drawing/2014/main" val="3557395589"/>
                    </a:ext>
                  </a:extLst>
                </a:gridCol>
                <a:gridCol w="339514">
                  <a:extLst>
                    <a:ext uri="{9D8B030D-6E8A-4147-A177-3AD203B41FA5}">
                      <a16:colId xmlns:a16="http://schemas.microsoft.com/office/drawing/2014/main" val="2010977150"/>
                    </a:ext>
                  </a:extLst>
                </a:gridCol>
                <a:gridCol w="339514">
                  <a:extLst>
                    <a:ext uri="{9D8B030D-6E8A-4147-A177-3AD203B41FA5}">
                      <a16:colId xmlns:a16="http://schemas.microsoft.com/office/drawing/2014/main" val="427079440"/>
                    </a:ext>
                  </a:extLst>
                </a:gridCol>
                <a:gridCol w="339514">
                  <a:extLst>
                    <a:ext uri="{9D8B030D-6E8A-4147-A177-3AD203B41FA5}">
                      <a16:colId xmlns:a16="http://schemas.microsoft.com/office/drawing/2014/main" val="2051221825"/>
                    </a:ext>
                  </a:extLst>
                </a:gridCol>
                <a:gridCol w="339514">
                  <a:extLst>
                    <a:ext uri="{9D8B030D-6E8A-4147-A177-3AD203B41FA5}">
                      <a16:colId xmlns:a16="http://schemas.microsoft.com/office/drawing/2014/main" val="3131464666"/>
                    </a:ext>
                  </a:extLst>
                </a:gridCol>
                <a:gridCol w="339514">
                  <a:extLst>
                    <a:ext uri="{9D8B030D-6E8A-4147-A177-3AD203B41FA5}">
                      <a16:colId xmlns:a16="http://schemas.microsoft.com/office/drawing/2014/main" val="1842089872"/>
                    </a:ext>
                  </a:extLst>
                </a:gridCol>
                <a:gridCol w="339514">
                  <a:extLst>
                    <a:ext uri="{9D8B030D-6E8A-4147-A177-3AD203B41FA5}">
                      <a16:colId xmlns:a16="http://schemas.microsoft.com/office/drawing/2014/main" val="2777188294"/>
                    </a:ext>
                  </a:extLst>
                </a:gridCol>
                <a:gridCol w="339514">
                  <a:extLst>
                    <a:ext uri="{9D8B030D-6E8A-4147-A177-3AD203B41FA5}">
                      <a16:colId xmlns:a16="http://schemas.microsoft.com/office/drawing/2014/main" val="1044794577"/>
                    </a:ext>
                  </a:extLst>
                </a:gridCol>
                <a:gridCol w="340274">
                  <a:extLst>
                    <a:ext uri="{9D8B030D-6E8A-4147-A177-3AD203B41FA5}">
                      <a16:colId xmlns:a16="http://schemas.microsoft.com/office/drawing/2014/main" val="386970803"/>
                    </a:ext>
                  </a:extLst>
                </a:gridCol>
                <a:gridCol w="340274">
                  <a:extLst>
                    <a:ext uri="{9D8B030D-6E8A-4147-A177-3AD203B41FA5}">
                      <a16:colId xmlns:a16="http://schemas.microsoft.com/office/drawing/2014/main" val="3138605559"/>
                    </a:ext>
                  </a:extLst>
                </a:gridCol>
                <a:gridCol w="340274">
                  <a:extLst>
                    <a:ext uri="{9D8B030D-6E8A-4147-A177-3AD203B41FA5}">
                      <a16:colId xmlns:a16="http://schemas.microsoft.com/office/drawing/2014/main" val="1479070720"/>
                    </a:ext>
                  </a:extLst>
                </a:gridCol>
                <a:gridCol w="340274">
                  <a:extLst>
                    <a:ext uri="{9D8B030D-6E8A-4147-A177-3AD203B41FA5}">
                      <a16:colId xmlns:a16="http://schemas.microsoft.com/office/drawing/2014/main" val="101919504"/>
                    </a:ext>
                  </a:extLst>
                </a:gridCol>
                <a:gridCol w="340274">
                  <a:extLst>
                    <a:ext uri="{9D8B030D-6E8A-4147-A177-3AD203B41FA5}">
                      <a16:colId xmlns:a16="http://schemas.microsoft.com/office/drawing/2014/main" val="1228613784"/>
                    </a:ext>
                  </a:extLst>
                </a:gridCol>
                <a:gridCol w="340274">
                  <a:extLst>
                    <a:ext uri="{9D8B030D-6E8A-4147-A177-3AD203B41FA5}">
                      <a16:colId xmlns:a16="http://schemas.microsoft.com/office/drawing/2014/main" val="1386387227"/>
                    </a:ext>
                  </a:extLst>
                </a:gridCol>
                <a:gridCol w="340274">
                  <a:extLst>
                    <a:ext uri="{9D8B030D-6E8A-4147-A177-3AD203B41FA5}">
                      <a16:colId xmlns:a16="http://schemas.microsoft.com/office/drawing/2014/main" val="2427932526"/>
                    </a:ext>
                  </a:extLst>
                </a:gridCol>
                <a:gridCol w="340274">
                  <a:extLst>
                    <a:ext uri="{9D8B030D-6E8A-4147-A177-3AD203B41FA5}">
                      <a16:colId xmlns:a16="http://schemas.microsoft.com/office/drawing/2014/main" val="2137535534"/>
                    </a:ext>
                  </a:extLst>
                </a:gridCol>
                <a:gridCol w="340274">
                  <a:extLst>
                    <a:ext uri="{9D8B030D-6E8A-4147-A177-3AD203B41FA5}">
                      <a16:colId xmlns:a16="http://schemas.microsoft.com/office/drawing/2014/main" val="983198698"/>
                    </a:ext>
                  </a:extLst>
                </a:gridCol>
                <a:gridCol w="343313">
                  <a:extLst>
                    <a:ext uri="{9D8B030D-6E8A-4147-A177-3AD203B41FA5}">
                      <a16:colId xmlns:a16="http://schemas.microsoft.com/office/drawing/2014/main" val="2881460661"/>
                    </a:ext>
                  </a:extLst>
                </a:gridCol>
                <a:gridCol w="342551">
                  <a:extLst>
                    <a:ext uri="{9D8B030D-6E8A-4147-A177-3AD203B41FA5}">
                      <a16:colId xmlns:a16="http://schemas.microsoft.com/office/drawing/2014/main" val="1215786261"/>
                    </a:ext>
                  </a:extLst>
                </a:gridCol>
                <a:gridCol w="333438">
                  <a:extLst>
                    <a:ext uri="{9D8B030D-6E8A-4147-A177-3AD203B41FA5}">
                      <a16:colId xmlns:a16="http://schemas.microsoft.com/office/drawing/2014/main" val="4116612295"/>
                    </a:ext>
                  </a:extLst>
                </a:gridCol>
                <a:gridCol w="345590">
                  <a:extLst>
                    <a:ext uri="{9D8B030D-6E8A-4147-A177-3AD203B41FA5}">
                      <a16:colId xmlns:a16="http://schemas.microsoft.com/office/drawing/2014/main" val="1607749194"/>
                    </a:ext>
                  </a:extLst>
                </a:gridCol>
                <a:gridCol w="41965">
                  <a:extLst>
                    <a:ext uri="{9D8B030D-6E8A-4147-A177-3AD203B41FA5}">
                      <a16:colId xmlns:a16="http://schemas.microsoft.com/office/drawing/2014/main" val="2020455165"/>
                    </a:ext>
                  </a:extLst>
                </a:gridCol>
              </a:tblGrid>
              <a:tr h="133350">
                <a:tc>
                  <a:txBody>
                    <a:bodyPr/>
                    <a:lstStyle/>
                    <a:p>
                      <a:pPr marL="0" marR="0" algn="ctr" fontAlgn="b">
                        <a:buNone/>
                      </a:pPr>
                      <a:r>
                        <a:rPr lang="en-US" sz="1000" kern="1200">
                          <a:ln>
                            <a:noFill/>
                          </a:ln>
                          <a:effectLst/>
                        </a:rPr>
                        <a:t>0</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1</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2</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3</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4</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5</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6</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7</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8</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9</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10</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11</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12</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dirty="0">
                          <a:ln>
                            <a:noFill/>
                          </a:ln>
                          <a:effectLst/>
                        </a:rPr>
                        <a:t>13</a:t>
                      </a:r>
                      <a:endParaRPr lang="en-US" sz="1100" dirty="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14</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15</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16</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17</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18</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19</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20</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a:ln>
                            <a:noFill/>
                          </a:ln>
                          <a:effectLst/>
                        </a:rPr>
                        <a:t>21</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1000" kern="1200" dirty="0">
                          <a:ln>
                            <a:noFill/>
                          </a:ln>
                          <a:solidFill>
                            <a:srgbClr val="C00000"/>
                          </a:solidFill>
                          <a:effectLst/>
                        </a:rPr>
                        <a:t>22</a:t>
                      </a:r>
                      <a:endParaRPr lang="en-US" sz="1100" dirty="0">
                        <a:ln>
                          <a:noFill/>
                        </a:ln>
                        <a:solidFill>
                          <a:srgbClr val="C00000"/>
                        </a:solidFill>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100">
                          <a:ln>
                            <a:noFill/>
                          </a:ln>
                          <a:effectLst/>
                        </a:rPr>
                        <a:t> </a:t>
                      </a:r>
                      <a:endParaRPr lang="en-US" sz="1100">
                        <a:ln>
                          <a:noFill/>
                        </a:ln>
                        <a:effectLst/>
                        <a:latin typeface="Times New Roman" panose="02020603050405020304" pitchFamily="18" charset="0"/>
                        <a:ea typeface="SimSun" panose="02010600030101010101" pitchFamily="2" charset="-122"/>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3585456"/>
                  </a:ext>
                </a:extLst>
              </a:tr>
              <a:tr h="141605">
                <a:tc rowSpan="2" gridSpan="11">
                  <a:txBody>
                    <a:bodyPr/>
                    <a:lstStyle/>
                    <a:p>
                      <a:pPr marL="0" marR="0" algn="ctr" fontAlgn="b">
                        <a:buNone/>
                      </a:pPr>
                      <a:r>
                        <a:rPr lang="en-US" sz="800" kern="1200" dirty="0">
                          <a:ln>
                            <a:noFill/>
                          </a:ln>
                          <a:effectLst/>
                        </a:rPr>
                        <a:t>STA-ID</a:t>
                      </a:r>
                      <a:endParaRPr lang="en-US" sz="1100" dirty="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gridSpan="5">
                  <a:txBody>
                    <a:bodyPr/>
                    <a:lstStyle/>
                    <a:p>
                      <a:pPr marL="0" marR="0" algn="ctr" fontAlgn="b">
                        <a:buNone/>
                      </a:pPr>
                      <a:r>
                        <a:rPr lang="en-US" sz="800" kern="1200">
                          <a:ln>
                            <a:noFill/>
                          </a:ln>
                          <a:effectLst/>
                        </a:rPr>
                        <a:t>MCS</a:t>
                      </a:r>
                      <a:endParaRPr lang="en-US" sz="110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gridSpan="3">
                  <a:txBody>
                    <a:bodyPr/>
                    <a:lstStyle/>
                    <a:p>
                      <a:pPr marL="0" marR="0" algn="ctr" fontAlgn="b">
                        <a:buNone/>
                      </a:pPr>
                      <a:r>
                        <a:rPr lang="en-US" sz="800" kern="1200" dirty="0">
                          <a:ln>
                            <a:noFill/>
                          </a:ln>
                          <a:effectLst/>
                        </a:rPr>
                        <a:t>NSS</a:t>
                      </a:r>
                      <a:endParaRPr lang="en-US" sz="1100" dirty="0">
                        <a:ln>
                          <a:noFill/>
                        </a:ln>
                        <a:effectLst/>
                        <a:latin typeface="Times New Roman" panose="02020603050405020304" pitchFamily="18" charset="0"/>
                        <a:ea typeface="SimSun" panose="02010600030101010101" pitchFamily="2" charset="-122"/>
                      </a:endParaRPr>
                    </a:p>
                  </a:txBody>
                  <a:tcPr marL="5080" marR="5080" marT="50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a:txBody>
                    <a:bodyPr/>
                    <a:lstStyle/>
                    <a:p>
                      <a:pPr marL="0" marR="0" algn="ctr" fontAlgn="b">
                        <a:buNone/>
                      </a:pPr>
                      <a:r>
                        <a:rPr lang="en-US" sz="800" kern="1200">
                          <a:ln>
                            <a:noFill/>
                          </a:ln>
                          <a:effectLst/>
                        </a:rPr>
                        <a:t>UEQM</a:t>
                      </a:r>
                      <a:endParaRPr lang="en-US" sz="1100">
                        <a:ln>
                          <a:noFill/>
                        </a:ln>
                        <a:effectLst/>
                        <a:latin typeface="Times New Roman" panose="02020603050405020304" pitchFamily="18" charset="0"/>
                        <a:ea typeface="SimSun" panose="02010600030101010101" pitchFamily="2" charset="-122"/>
                      </a:endParaRPr>
                    </a:p>
                  </a:txBody>
                  <a:tcPr marL="5080" marR="5080" marT="50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u="sng" kern="1200" dirty="0">
                          <a:ln>
                            <a:noFill/>
                          </a:ln>
                          <a:effectLst/>
                        </a:rPr>
                        <a:t>Beamformed</a:t>
                      </a:r>
                      <a:endParaRPr lang="en-US" sz="1100" dirty="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dirty="0">
                          <a:ln>
                            <a:noFill/>
                          </a:ln>
                          <a:effectLst/>
                        </a:rPr>
                        <a:t>Coding</a:t>
                      </a:r>
                      <a:endParaRPr lang="en-US" sz="1100" dirty="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gridSpan="2">
                  <a:txBody>
                    <a:bodyPr/>
                    <a:lstStyle/>
                    <a:p>
                      <a:pPr marL="0" marR="0" algn="ctr" fontAlgn="b">
                        <a:buNone/>
                      </a:pPr>
                      <a:r>
                        <a:rPr lang="en-US" sz="800" kern="1200" dirty="0">
                          <a:ln>
                            <a:noFill/>
                          </a:ln>
                          <a:effectLst/>
                        </a:rPr>
                        <a:t>2xLDPC</a:t>
                      </a:r>
                      <a:endParaRPr lang="en-US" sz="1100" dirty="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lang="en-US"/>
                    </a:p>
                  </a:txBody>
                  <a:tcPr/>
                </a:tc>
                <a:extLst>
                  <a:ext uri="{0D108BD9-81ED-4DB2-BD59-A6C34878D82A}">
                    <a16:rowId xmlns:a16="http://schemas.microsoft.com/office/drawing/2014/main" val="662121297"/>
                  </a:ext>
                </a:extLst>
              </a:tr>
              <a:tr h="141605">
                <a:tc gridSpan="1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vMerge="1">
                  <a:txBody>
                    <a:bodyPr/>
                    <a:lstStyle/>
                    <a:p>
                      <a:endParaRPr lang="en-US"/>
                    </a:p>
                  </a:txBody>
                  <a:tcPr/>
                </a:tc>
                <a:tc gridSpan="2">
                  <a:txBody>
                    <a:bodyPr/>
                    <a:lstStyle/>
                    <a:p>
                      <a:pPr marL="0" marR="0" algn="ctr" fontAlgn="b">
                        <a:buNone/>
                      </a:pPr>
                      <a:r>
                        <a:rPr lang="en-US" sz="800" kern="1200" dirty="0">
                          <a:ln>
                            <a:noFill/>
                          </a:ln>
                          <a:effectLst/>
                        </a:rPr>
                        <a:t>UEQM Patterns</a:t>
                      </a:r>
                      <a:endParaRPr lang="en-US" sz="1100" dirty="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174521828"/>
                  </a:ext>
                </a:extLst>
              </a:tr>
            </a:tbl>
          </a:graphicData>
        </a:graphic>
      </p:graphicFrame>
      <p:sp>
        <p:nvSpPr>
          <p:cNvPr id="15" name="TextBox 14">
            <a:extLst>
              <a:ext uri="{FF2B5EF4-FFF2-40B4-BE49-F238E27FC236}">
                <a16:creationId xmlns:a16="http://schemas.microsoft.com/office/drawing/2014/main" id="{B108FE8B-7797-FF18-615C-6345A280E415}"/>
              </a:ext>
            </a:extLst>
          </p:cNvPr>
          <p:cNvSpPr txBox="1"/>
          <p:nvPr/>
        </p:nvSpPr>
        <p:spPr>
          <a:xfrm>
            <a:off x="882396" y="1614946"/>
            <a:ext cx="1819655" cy="738664"/>
          </a:xfrm>
          <a:prstGeom prst="rect">
            <a:avLst/>
          </a:prstGeom>
          <a:noFill/>
        </p:spPr>
        <p:txBody>
          <a:bodyPr wrap="square" rtlCol="0">
            <a:spAutoFit/>
          </a:bodyPr>
          <a:lstStyle/>
          <a:p>
            <a:pPr algn="ctr"/>
            <a:r>
              <a:rPr lang="en-US" sz="1400" dirty="0">
                <a:solidFill>
                  <a:schemeClr val="tx1"/>
                </a:solidFill>
              </a:rPr>
              <a:t>EHT-SIG: Common field for non-OFDMA transmission </a:t>
            </a:r>
          </a:p>
        </p:txBody>
      </p:sp>
      <p:graphicFrame>
        <p:nvGraphicFramePr>
          <p:cNvPr id="16" name="Table 15">
            <a:extLst>
              <a:ext uri="{FF2B5EF4-FFF2-40B4-BE49-F238E27FC236}">
                <a16:creationId xmlns:a16="http://schemas.microsoft.com/office/drawing/2014/main" id="{5F8825FA-7402-22F9-3659-2EDD66A35FDD}"/>
              </a:ext>
            </a:extLst>
          </p:cNvPr>
          <p:cNvGraphicFramePr>
            <a:graphicFrameLocks noGrp="1"/>
          </p:cNvGraphicFramePr>
          <p:nvPr>
            <p:extLst>
              <p:ext uri="{D42A27DB-BD31-4B8C-83A1-F6EECF244321}">
                <p14:modId xmlns:p14="http://schemas.microsoft.com/office/powerpoint/2010/main" val="3808152569"/>
              </p:ext>
            </p:extLst>
          </p:nvPr>
        </p:nvGraphicFramePr>
        <p:xfrm>
          <a:off x="3166004" y="1742745"/>
          <a:ext cx="5959475" cy="954405"/>
        </p:xfrm>
        <a:graphic>
          <a:graphicData uri="http://schemas.openxmlformats.org/drawingml/2006/table">
            <a:tbl>
              <a:tblPr>
                <a:tableStyleId>{5C22544A-7EE6-4342-B048-85BDC9FD1C3A}</a:tableStyleId>
              </a:tblPr>
              <a:tblGrid>
                <a:gridCol w="721995">
                  <a:extLst>
                    <a:ext uri="{9D8B030D-6E8A-4147-A177-3AD203B41FA5}">
                      <a16:colId xmlns:a16="http://schemas.microsoft.com/office/drawing/2014/main" val="3348661683"/>
                    </a:ext>
                  </a:extLst>
                </a:gridCol>
                <a:gridCol w="721995">
                  <a:extLst>
                    <a:ext uri="{9D8B030D-6E8A-4147-A177-3AD203B41FA5}">
                      <a16:colId xmlns:a16="http://schemas.microsoft.com/office/drawing/2014/main" val="893980626"/>
                    </a:ext>
                  </a:extLst>
                </a:gridCol>
                <a:gridCol w="731520">
                  <a:extLst>
                    <a:ext uri="{9D8B030D-6E8A-4147-A177-3AD203B41FA5}">
                      <a16:colId xmlns:a16="http://schemas.microsoft.com/office/drawing/2014/main" val="1025264454"/>
                    </a:ext>
                  </a:extLst>
                </a:gridCol>
                <a:gridCol w="731520">
                  <a:extLst>
                    <a:ext uri="{9D8B030D-6E8A-4147-A177-3AD203B41FA5}">
                      <a16:colId xmlns:a16="http://schemas.microsoft.com/office/drawing/2014/main" val="454053738"/>
                    </a:ext>
                  </a:extLst>
                </a:gridCol>
                <a:gridCol w="721360">
                  <a:extLst>
                    <a:ext uri="{9D8B030D-6E8A-4147-A177-3AD203B41FA5}">
                      <a16:colId xmlns:a16="http://schemas.microsoft.com/office/drawing/2014/main" val="1531402455"/>
                    </a:ext>
                  </a:extLst>
                </a:gridCol>
                <a:gridCol w="858520">
                  <a:extLst>
                    <a:ext uri="{9D8B030D-6E8A-4147-A177-3AD203B41FA5}">
                      <a16:colId xmlns:a16="http://schemas.microsoft.com/office/drawing/2014/main" val="2956625096"/>
                    </a:ext>
                  </a:extLst>
                </a:gridCol>
                <a:gridCol w="741045">
                  <a:extLst>
                    <a:ext uri="{9D8B030D-6E8A-4147-A177-3AD203B41FA5}">
                      <a16:colId xmlns:a16="http://schemas.microsoft.com/office/drawing/2014/main" val="3259187602"/>
                    </a:ext>
                  </a:extLst>
                </a:gridCol>
                <a:gridCol w="731520">
                  <a:extLst>
                    <a:ext uri="{9D8B030D-6E8A-4147-A177-3AD203B41FA5}">
                      <a16:colId xmlns:a16="http://schemas.microsoft.com/office/drawing/2014/main" val="2919438488"/>
                    </a:ext>
                  </a:extLst>
                </a:gridCol>
              </a:tblGrid>
              <a:tr h="258445">
                <a:tc>
                  <a:txBody>
                    <a:bodyPr/>
                    <a:lstStyle/>
                    <a:p>
                      <a:pPr marL="0" marR="0">
                        <a:buNone/>
                      </a:pPr>
                      <a:r>
                        <a:rPr lang="en-US" sz="1000" kern="1200">
                          <a:effectLst/>
                        </a:rPr>
                        <a:t>B0-B3</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B4-B5</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B6-B8</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B9</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B10-B11</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effectLst/>
                        </a:rPr>
                        <a:t>B12</a:t>
                      </a:r>
                      <a:endParaRPr lang="en-US" sz="1100" dirty="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effectLst/>
                        </a:rPr>
                        <a:t>B13-B16</a:t>
                      </a:r>
                      <a:endParaRPr lang="en-US" sz="1100" dirty="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effectLst/>
                        </a:rPr>
                        <a:t>B17-B19</a:t>
                      </a:r>
                      <a:endParaRPr lang="en-US" sz="1100" dirty="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1392904"/>
                  </a:ext>
                </a:extLst>
              </a:tr>
              <a:tr h="593725">
                <a:tc>
                  <a:txBody>
                    <a:bodyPr/>
                    <a:lstStyle/>
                    <a:p>
                      <a:pPr marL="0" marR="0">
                        <a:buNone/>
                      </a:pPr>
                      <a:r>
                        <a:rPr lang="en-US" sz="1000" kern="1200">
                          <a:effectLst/>
                        </a:rPr>
                        <a:t>Spatial Reuse</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effectLst/>
                        </a:rPr>
                        <a:t>GI+LTF Size</a:t>
                      </a:r>
                      <a:endParaRPr lang="en-US" sz="1100" dirty="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Number of UHR-LTF Symbols</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LDPC Extra Symbol Segment</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Pre-FEC padding Factor</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a:effectLst/>
                        </a:rPr>
                        <a:t>PE Disambiguity</a:t>
                      </a:r>
                      <a:endParaRPr lang="en-US" sz="110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effectLst/>
                        </a:rPr>
                        <a:t>Disregard</a:t>
                      </a:r>
                      <a:endParaRPr lang="en-US" sz="1100" dirty="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buNone/>
                      </a:pPr>
                      <a:r>
                        <a:rPr lang="en-US" sz="1000" kern="1200" dirty="0">
                          <a:effectLst/>
                        </a:rPr>
                        <a:t>Number of non-OFDMA Users</a:t>
                      </a:r>
                      <a:endParaRPr lang="en-US" sz="1100" dirty="0">
                        <a:effectLst/>
                        <a:latin typeface="Times New Roman" panose="02020603050405020304" pitchFamily="18" charset="0"/>
                        <a:ea typeface="SimSun" panose="02010600030101010101" pitchFamily="2" charset="-122"/>
                      </a:endParaRPr>
                    </a:p>
                  </a:txBody>
                  <a:tcPr marL="86360" marR="86360" marT="43180" marB="431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4747121"/>
                  </a:ext>
                </a:extLst>
              </a:tr>
            </a:tbl>
          </a:graphicData>
        </a:graphic>
      </p:graphicFrame>
      <p:sp>
        <p:nvSpPr>
          <p:cNvPr id="17" name="TextBox 16">
            <a:extLst>
              <a:ext uri="{FF2B5EF4-FFF2-40B4-BE49-F238E27FC236}">
                <a16:creationId xmlns:a16="http://schemas.microsoft.com/office/drawing/2014/main" id="{0171B706-82F9-C83A-CFD5-F51242B0FE8B}"/>
              </a:ext>
            </a:extLst>
          </p:cNvPr>
          <p:cNvSpPr txBox="1"/>
          <p:nvPr/>
        </p:nvSpPr>
        <p:spPr>
          <a:xfrm>
            <a:off x="929217" y="2837278"/>
            <a:ext cx="1819655" cy="738664"/>
          </a:xfrm>
          <a:prstGeom prst="rect">
            <a:avLst/>
          </a:prstGeom>
          <a:noFill/>
        </p:spPr>
        <p:txBody>
          <a:bodyPr wrap="square" rtlCol="0">
            <a:spAutoFit/>
          </a:bodyPr>
          <a:lstStyle/>
          <a:p>
            <a:pPr algn="ctr"/>
            <a:r>
              <a:rPr lang="en-US" sz="1400" dirty="0">
                <a:solidFill>
                  <a:schemeClr val="tx1"/>
                </a:solidFill>
              </a:rPr>
              <a:t>EHT-SIG: User field for an MU-MIMO allocation</a:t>
            </a:r>
          </a:p>
        </p:txBody>
      </p:sp>
      <p:sp>
        <p:nvSpPr>
          <p:cNvPr id="20" name="TextBox 19">
            <a:extLst>
              <a:ext uri="{FF2B5EF4-FFF2-40B4-BE49-F238E27FC236}">
                <a16:creationId xmlns:a16="http://schemas.microsoft.com/office/drawing/2014/main" id="{49F88155-AC3C-DE04-684F-E4537F887AC3}"/>
              </a:ext>
            </a:extLst>
          </p:cNvPr>
          <p:cNvSpPr txBox="1"/>
          <p:nvPr/>
        </p:nvSpPr>
        <p:spPr>
          <a:xfrm>
            <a:off x="882395" y="3635274"/>
            <a:ext cx="1819655" cy="523220"/>
          </a:xfrm>
          <a:prstGeom prst="rect">
            <a:avLst/>
          </a:prstGeom>
          <a:noFill/>
        </p:spPr>
        <p:txBody>
          <a:bodyPr wrap="square" rtlCol="0">
            <a:spAutoFit/>
          </a:bodyPr>
          <a:lstStyle/>
          <a:p>
            <a:pPr algn="ctr"/>
            <a:r>
              <a:rPr lang="en-US" sz="1400" dirty="0">
                <a:solidFill>
                  <a:schemeClr val="tx1"/>
                </a:solidFill>
              </a:rPr>
              <a:t>EHT-SIG: User field for an SU transmission</a:t>
            </a:r>
          </a:p>
        </p:txBody>
      </p:sp>
      <p:graphicFrame>
        <p:nvGraphicFramePr>
          <p:cNvPr id="21" name="Table 20">
            <a:extLst>
              <a:ext uri="{FF2B5EF4-FFF2-40B4-BE49-F238E27FC236}">
                <a16:creationId xmlns:a16="http://schemas.microsoft.com/office/drawing/2014/main" id="{082E94A3-0341-B261-8A75-4D08E70EBF19}"/>
              </a:ext>
            </a:extLst>
          </p:cNvPr>
          <p:cNvGraphicFramePr>
            <a:graphicFrameLocks noGrp="1"/>
          </p:cNvGraphicFramePr>
          <p:nvPr>
            <p:extLst>
              <p:ext uri="{D42A27DB-BD31-4B8C-83A1-F6EECF244321}">
                <p14:modId xmlns:p14="http://schemas.microsoft.com/office/powerpoint/2010/main" val="1841128895"/>
              </p:ext>
            </p:extLst>
          </p:nvPr>
        </p:nvGraphicFramePr>
        <p:xfrm>
          <a:off x="3144816" y="3737712"/>
          <a:ext cx="7866748" cy="416560"/>
        </p:xfrm>
        <a:graphic>
          <a:graphicData uri="http://schemas.openxmlformats.org/drawingml/2006/table">
            <a:tbl>
              <a:tblPr>
                <a:tableStyleId>{5C22544A-7EE6-4342-B048-85BDC9FD1C3A}</a:tableStyleId>
              </a:tblPr>
              <a:tblGrid>
                <a:gridCol w="354478">
                  <a:extLst>
                    <a:ext uri="{9D8B030D-6E8A-4147-A177-3AD203B41FA5}">
                      <a16:colId xmlns:a16="http://schemas.microsoft.com/office/drawing/2014/main" val="3704891442"/>
                    </a:ext>
                  </a:extLst>
                </a:gridCol>
                <a:gridCol w="354478">
                  <a:extLst>
                    <a:ext uri="{9D8B030D-6E8A-4147-A177-3AD203B41FA5}">
                      <a16:colId xmlns:a16="http://schemas.microsoft.com/office/drawing/2014/main" val="3447296307"/>
                    </a:ext>
                  </a:extLst>
                </a:gridCol>
                <a:gridCol w="354478">
                  <a:extLst>
                    <a:ext uri="{9D8B030D-6E8A-4147-A177-3AD203B41FA5}">
                      <a16:colId xmlns:a16="http://schemas.microsoft.com/office/drawing/2014/main" val="3557395589"/>
                    </a:ext>
                  </a:extLst>
                </a:gridCol>
                <a:gridCol w="353687">
                  <a:extLst>
                    <a:ext uri="{9D8B030D-6E8A-4147-A177-3AD203B41FA5}">
                      <a16:colId xmlns:a16="http://schemas.microsoft.com/office/drawing/2014/main" val="2010977150"/>
                    </a:ext>
                  </a:extLst>
                </a:gridCol>
                <a:gridCol w="353687">
                  <a:extLst>
                    <a:ext uri="{9D8B030D-6E8A-4147-A177-3AD203B41FA5}">
                      <a16:colId xmlns:a16="http://schemas.microsoft.com/office/drawing/2014/main" val="427079440"/>
                    </a:ext>
                  </a:extLst>
                </a:gridCol>
                <a:gridCol w="353687">
                  <a:extLst>
                    <a:ext uri="{9D8B030D-6E8A-4147-A177-3AD203B41FA5}">
                      <a16:colId xmlns:a16="http://schemas.microsoft.com/office/drawing/2014/main" val="2051221825"/>
                    </a:ext>
                  </a:extLst>
                </a:gridCol>
                <a:gridCol w="353687">
                  <a:extLst>
                    <a:ext uri="{9D8B030D-6E8A-4147-A177-3AD203B41FA5}">
                      <a16:colId xmlns:a16="http://schemas.microsoft.com/office/drawing/2014/main" val="3131464666"/>
                    </a:ext>
                  </a:extLst>
                </a:gridCol>
                <a:gridCol w="353687">
                  <a:extLst>
                    <a:ext uri="{9D8B030D-6E8A-4147-A177-3AD203B41FA5}">
                      <a16:colId xmlns:a16="http://schemas.microsoft.com/office/drawing/2014/main" val="1842089872"/>
                    </a:ext>
                  </a:extLst>
                </a:gridCol>
                <a:gridCol w="353687">
                  <a:extLst>
                    <a:ext uri="{9D8B030D-6E8A-4147-A177-3AD203B41FA5}">
                      <a16:colId xmlns:a16="http://schemas.microsoft.com/office/drawing/2014/main" val="2777188294"/>
                    </a:ext>
                  </a:extLst>
                </a:gridCol>
                <a:gridCol w="353687">
                  <a:extLst>
                    <a:ext uri="{9D8B030D-6E8A-4147-A177-3AD203B41FA5}">
                      <a16:colId xmlns:a16="http://schemas.microsoft.com/office/drawing/2014/main" val="1044794577"/>
                    </a:ext>
                  </a:extLst>
                </a:gridCol>
                <a:gridCol w="354478">
                  <a:extLst>
                    <a:ext uri="{9D8B030D-6E8A-4147-A177-3AD203B41FA5}">
                      <a16:colId xmlns:a16="http://schemas.microsoft.com/office/drawing/2014/main" val="386970803"/>
                    </a:ext>
                  </a:extLst>
                </a:gridCol>
                <a:gridCol w="354478">
                  <a:extLst>
                    <a:ext uri="{9D8B030D-6E8A-4147-A177-3AD203B41FA5}">
                      <a16:colId xmlns:a16="http://schemas.microsoft.com/office/drawing/2014/main" val="3138605559"/>
                    </a:ext>
                  </a:extLst>
                </a:gridCol>
                <a:gridCol w="354478">
                  <a:extLst>
                    <a:ext uri="{9D8B030D-6E8A-4147-A177-3AD203B41FA5}">
                      <a16:colId xmlns:a16="http://schemas.microsoft.com/office/drawing/2014/main" val="1479070720"/>
                    </a:ext>
                  </a:extLst>
                </a:gridCol>
                <a:gridCol w="354478">
                  <a:extLst>
                    <a:ext uri="{9D8B030D-6E8A-4147-A177-3AD203B41FA5}">
                      <a16:colId xmlns:a16="http://schemas.microsoft.com/office/drawing/2014/main" val="101919504"/>
                    </a:ext>
                  </a:extLst>
                </a:gridCol>
                <a:gridCol w="354478">
                  <a:extLst>
                    <a:ext uri="{9D8B030D-6E8A-4147-A177-3AD203B41FA5}">
                      <a16:colId xmlns:a16="http://schemas.microsoft.com/office/drawing/2014/main" val="1228613784"/>
                    </a:ext>
                  </a:extLst>
                </a:gridCol>
                <a:gridCol w="354478">
                  <a:extLst>
                    <a:ext uri="{9D8B030D-6E8A-4147-A177-3AD203B41FA5}">
                      <a16:colId xmlns:a16="http://schemas.microsoft.com/office/drawing/2014/main" val="1386387227"/>
                    </a:ext>
                  </a:extLst>
                </a:gridCol>
                <a:gridCol w="354478">
                  <a:extLst>
                    <a:ext uri="{9D8B030D-6E8A-4147-A177-3AD203B41FA5}">
                      <a16:colId xmlns:a16="http://schemas.microsoft.com/office/drawing/2014/main" val="2427932526"/>
                    </a:ext>
                  </a:extLst>
                </a:gridCol>
                <a:gridCol w="354478">
                  <a:extLst>
                    <a:ext uri="{9D8B030D-6E8A-4147-A177-3AD203B41FA5}">
                      <a16:colId xmlns:a16="http://schemas.microsoft.com/office/drawing/2014/main" val="2137535534"/>
                    </a:ext>
                  </a:extLst>
                </a:gridCol>
                <a:gridCol w="354478">
                  <a:extLst>
                    <a:ext uri="{9D8B030D-6E8A-4147-A177-3AD203B41FA5}">
                      <a16:colId xmlns:a16="http://schemas.microsoft.com/office/drawing/2014/main" val="983198698"/>
                    </a:ext>
                  </a:extLst>
                </a:gridCol>
                <a:gridCol w="357644">
                  <a:extLst>
                    <a:ext uri="{9D8B030D-6E8A-4147-A177-3AD203B41FA5}">
                      <a16:colId xmlns:a16="http://schemas.microsoft.com/office/drawing/2014/main" val="2881460661"/>
                    </a:ext>
                  </a:extLst>
                </a:gridCol>
                <a:gridCol w="388486">
                  <a:extLst>
                    <a:ext uri="{9D8B030D-6E8A-4147-A177-3AD203B41FA5}">
                      <a16:colId xmlns:a16="http://schemas.microsoft.com/office/drawing/2014/main" val="1215786261"/>
                    </a:ext>
                  </a:extLst>
                </a:gridCol>
                <a:gridCol w="391073">
                  <a:extLst>
                    <a:ext uri="{9D8B030D-6E8A-4147-A177-3AD203B41FA5}">
                      <a16:colId xmlns:a16="http://schemas.microsoft.com/office/drawing/2014/main" val="4116612295"/>
                    </a:ext>
                  </a:extLst>
                </a:gridCol>
              </a:tblGrid>
              <a:tr h="133350">
                <a:tc>
                  <a:txBody>
                    <a:bodyPr/>
                    <a:lstStyle/>
                    <a:p>
                      <a:pPr marL="0" marR="0" algn="ctr" fontAlgn="b">
                        <a:buNone/>
                      </a:pPr>
                      <a:r>
                        <a:rPr lang="en-US" sz="800" kern="1200">
                          <a:ln>
                            <a:noFill/>
                          </a:ln>
                          <a:effectLst/>
                        </a:rPr>
                        <a:t>0</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1</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2</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3</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4</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5</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6</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7</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8</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9</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10</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11</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12</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dirty="0">
                          <a:ln>
                            <a:noFill/>
                          </a:ln>
                          <a:effectLst/>
                        </a:rPr>
                        <a:t>13</a:t>
                      </a:r>
                      <a:endParaRPr lang="en-US" sz="800" dirty="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14</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dirty="0">
                          <a:ln>
                            <a:noFill/>
                          </a:ln>
                          <a:effectLst/>
                        </a:rPr>
                        <a:t>15</a:t>
                      </a:r>
                      <a:endParaRPr lang="en-US" sz="800" dirty="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16</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17</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18</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19</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a:ln>
                            <a:noFill/>
                          </a:ln>
                          <a:effectLst/>
                        </a:rPr>
                        <a:t>20</a:t>
                      </a:r>
                      <a:endParaRPr lang="en-US" sz="80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kern="1200" dirty="0">
                          <a:ln>
                            <a:noFill/>
                          </a:ln>
                          <a:effectLst/>
                        </a:rPr>
                        <a:t>21</a:t>
                      </a:r>
                      <a:r>
                        <a:rPr lang="en-US" sz="800" dirty="0">
                          <a:ln>
                            <a:noFill/>
                          </a:ln>
                          <a:effectLst/>
                        </a:rPr>
                        <a:t> </a:t>
                      </a:r>
                      <a:endParaRPr lang="en-US" sz="800" dirty="0">
                        <a:ln>
                          <a:noFill/>
                        </a:ln>
                        <a:effectLst/>
                        <a:latin typeface="Times New Roman" panose="02020603050405020304" pitchFamily="18" charset="0"/>
                        <a:ea typeface="SimSun" panose="02010600030101010101" pitchFamily="2" charset="-122"/>
                      </a:endParaRPr>
                    </a:p>
                  </a:txBody>
                  <a:tcPr marL="5080" marR="5080" marT="508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3585456"/>
                  </a:ext>
                </a:extLst>
              </a:tr>
              <a:tr h="283210">
                <a:tc gridSpan="11">
                  <a:txBody>
                    <a:bodyPr/>
                    <a:lstStyle/>
                    <a:p>
                      <a:pPr marL="0" marR="0" algn="ctr" fontAlgn="b">
                        <a:buNone/>
                      </a:pPr>
                      <a:r>
                        <a:rPr lang="en-US" sz="800" kern="1200">
                          <a:ln>
                            <a:noFill/>
                          </a:ln>
                          <a:effectLst/>
                        </a:rPr>
                        <a:t>STA-ID</a:t>
                      </a:r>
                      <a:endParaRPr lang="en-US" sz="80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fontAlgn="b">
                        <a:buNone/>
                      </a:pPr>
                      <a:r>
                        <a:rPr lang="en-US" sz="800" kern="1200" dirty="0">
                          <a:ln>
                            <a:noFill/>
                          </a:ln>
                          <a:effectLst/>
                        </a:rPr>
                        <a:t>MCS</a:t>
                      </a:r>
                      <a:endParaRPr lang="en-US" sz="800" dirty="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fontAlgn="b">
                        <a:buNone/>
                      </a:pPr>
                      <a:endParaRPr lang="en-US" sz="1100" dirty="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fontAlgn="b">
                        <a:buNone/>
                      </a:pPr>
                      <a:endParaRPr lang="en-US" sz="1100" dirty="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fontAlgn="b">
                        <a:buNone/>
                      </a:pPr>
                      <a:endParaRPr lang="en-US" sz="1100" dirty="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dirty="0">
                          <a:ln>
                            <a:noFill/>
                          </a:ln>
                          <a:effectLst/>
                          <a:latin typeface="Times New Roman" panose="02020603050405020304" pitchFamily="18" charset="0"/>
                          <a:ea typeface="SimSun" panose="02010600030101010101" pitchFamily="2" charset="-122"/>
                        </a:rPr>
                        <a:t>Reserved</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marL="0" marR="0" algn="ctr" fontAlgn="b">
                        <a:buNone/>
                      </a:pPr>
                      <a:r>
                        <a:rPr lang="en-US" sz="800" kern="1200" dirty="0">
                          <a:ln>
                            <a:noFill/>
                          </a:ln>
                          <a:effectLst/>
                        </a:rPr>
                        <a:t>NSS</a:t>
                      </a:r>
                      <a:endParaRPr lang="en-US" sz="800" dirty="0">
                        <a:ln>
                          <a:noFill/>
                        </a:ln>
                        <a:effectLst/>
                        <a:latin typeface="Times New Roman" panose="02020603050405020304" pitchFamily="18" charset="0"/>
                        <a:ea typeface="SimSun" panose="02010600030101010101" pitchFamily="2" charset="-122"/>
                      </a:endParaRPr>
                    </a:p>
                  </a:txBody>
                  <a:tcPr marL="5080" marR="5080" marT="50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fontAlgn="b">
                        <a:buNone/>
                      </a:pPr>
                      <a:endParaRPr lang="en-US" sz="800" dirty="0">
                        <a:ln>
                          <a:noFill/>
                        </a:ln>
                        <a:effectLst/>
                        <a:latin typeface="Times New Roman" panose="02020603050405020304" pitchFamily="18" charset="0"/>
                        <a:ea typeface="SimSun" panose="02010600030101010101" pitchFamily="2" charset="-122"/>
                      </a:endParaRPr>
                    </a:p>
                  </a:txBody>
                  <a:tcPr marL="5080" marR="5080" marT="50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b">
                        <a:buNone/>
                      </a:pPr>
                      <a:r>
                        <a:rPr lang="en-US" sz="800" u="sng" kern="1200" dirty="0">
                          <a:ln>
                            <a:noFill/>
                          </a:ln>
                          <a:effectLst/>
                        </a:rPr>
                        <a:t>Beamformed</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800" kern="1200" dirty="0">
                          <a:ln>
                            <a:noFill/>
                          </a:ln>
                          <a:effectLst/>
                        </a:rPr>
                        <a:t>Coding</a:t>
                      </a:r>
                      <a:endParaRPr lang="en-US" sz="800" dirty="0">
                        <a:ln>
                          <a:noFill/>
                        </a:ln>
                        <a:effectLst/>
                        <a:latin typeface="Times New Roman" panose="02020603050405020304" pitchFamily="18" charset="0"/>
                        <a:ea typeface="SimSun" panose="02010600030101010101" pitchFamily="2"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62121297"/>
                  </a:ext>
                </a:extLst>
              </a:tr>
            </a:tbl>
          </a:graphicData>
        </a:graphic>
      </p:graphicFrame>
    </p:spTree>
    <p:extLst>
      <p:ext uri="{BB962C8B-B14F-4D97-AF65-F5344CB8AC3E}">
        <p14:creationId xmlns:p14="http://schemas.microsoft.com/office/powerpoint/2010/main" val="4007556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38BF9-B7B6-0AF4-0FED-E56BE44932D0}"/>
              </a:ext>
            </a:extLst>
          </p:cNvPr>
          <p:cNvSpPr>
            <a:spLocks noGrp="1"/>
          </p:cNvSpPr>
          <p:nvPr>
            <p:ph type="title"/>
          </p:nvPr>
        </p:nvSpPr>
        <p:spPr/>
        <p:txBody>
          <a:bodyPr/>
          <a:lstStyle/>
          <a:p>
            <a:r>
              <a:rPr lang="en-US" dirty="0"/>
              <a:t>EHT/UHR-SIG – 2</a:t>
            </a:r>
          </a:p>
        </p:txBody>
      </p:sp>
      <p:sp>
        <p:nvSpPr>
          <p:cNvPr id="4" name="Slide Number Placeholder 3">
            <a:extLst>
              <a:ext uri="{FF2B5EF4-FFF2-40B4-BE49-F238E27FC236}">
                <a16:creationId xmlns:a16="http://schemas.microsoft.com/office/drawing/2014/main" id="{88151D2B-A6CA-94DB-B1FE-D32C2191B327}"/>
              </a:ext>
            </a:extLst>
          </p:cNvPr>
          <p:cNvSpPr>
            <a:spLocks noGrp="1"/>
          </p:cNvSpPr>
          <p:nvPr>
            <p:ph type="sldNum" idx="12"/>
          </p:nvPr>
        </p:nvSpPr>
        <p:spPr/>
        <p:txBody>
          <a:bodyPr/>
          <a:lstStyle/>
          <a:p>
            <a:r>
              <a:rPr lang="en-GB"/>
              <a:t>Slide </a:t>
            </a:r>
            <a:fld id="{440F5867-744E-4AA6-B0ED-4C44D2DFBB7B}" type="slidenum">
              <a:rPr lang="en-GB" smtClean="0"/>
              <a:pPr/>
              <a:t>16</a:t>
            </a:fld>
            <a:endParaRPr lang="en-GB"/>
          </a:p>
        </p:txBody>
      </p:sp>
      <p:sp>
        <p:nvSpPr>
          <p:cNvPr id="5" name="Footer Placeholder 4">
            <a:extLst>
              <a:ext uri="{FF2B5EF4-FFF2-40B4-BE49-F238E27FC236}">
                <a16:creationId xmlns:a16="http://schemas.microsoft.com/office/drawing/2014/main" id="{D9AA857A-04A9-F82A-45A6-0A94116E2897}"/>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35BD2722-AF63-EA13-D5E5-F5014D026900}"/>
              </a:ext>
            </a:extLst>
          </p:cNvPr>
          <p:cNvSpPr>
            <a:spLocks noGrp="1"/>
          </p:cNvSpPr>
          <p:nvPr>
            <p:ph type="dt" idx="15"/>
          </p:nvPr>
        </p:nvSpPr>
        <p:spPr/>
        <p:txBody>
          <a:bodyPr/>
          <a:lstStyle/>
          <a:p>
            <a:r>
              <a:rPr lang="en-US"/>
              <a:t>September 2025</a:t>
            </a:r>
            <a:endParaRPr lang="en-GB"/>
          </a:p>
        </p:txBody>
      </p:sp>
      <p:pic>
        <p:nvPicPr>
          <p:cNvPr id="8" name="Picture 7">
            <a:extLst>
              <a:ext uri="{FF2B5EF4-FFF2-40B4-BE49-F238E27FC236}">
                <a16:creationId xmlns:a16="http://schemas.microsoft.com/office/drawing/2014/main" id="{0F3D6286-5C92-A25E-525E-2569B62C115D}"/>
              </a:ext>
            </a:extLst>
          </p:cNvPr>
          <p:cNvPicPr>
            <a:picLocks noChangeAspect="1"/>
          </p:cNvPicPr>
          <p:nvPr/>
        </p:nvPicPr>
        <p:blipFill>
          <a:blip r:embed="rId2"/>
          <a:stretch>
            <a:fillRect/>
          </a:stretch>
        </p:blipFill>
        <p:spPr>
          <a:xfrm>
            <a:off x="2338458" y="1609040"/>
            <a:ext cx="6459033" cy="2304921"/>
          </a:xfrm>
          <a:prstGeom prst="rect">
            <a:avLst/>
          </a:prstGeom>
        </p:spPr>
      </p:pic>
      <p:pic>
        <p:nvPicPr>
          <p:cNvPr id="10" name="Picture 9">
            <a:extLst>
              <a:ext uri="{FF2B5EF4-FFF2-40B4-BE49-F238E27FC236}">
                <a16:creationId xmlns:a16="http://schemas.microsoft.com/office/drawing/2014/main" id="{E842F259-CE2F-A88A-E5C3-969FA9FF6C18}"/>
              </a:ext>
            </a:extLst>
          </p:cNvPr>
          <p:cNvPicPr>
            <a:picLocks noChangeAspect="1"/>
          </p:cNvPicPr>
          <p:nvPr/>
        </p:nvPicPr>
        <p:blipFill>
          <a:blip r:embed="rId3"/>
          <a:stretch>
            <a:fillRect/>
          </a:stretch>
        </p:blipFill>
        <p:spPr>
          <a:xfrm>
            <a:off x="2179099" y="3823526"/>
            <a:ext cx="7783048" cy="2633661"/>
          </a:xfrm>
          <a:prstGeom prst="rect">
            <a:avLst/>
          </a:prstGeom>
        </p:spPr>
      </p:pic>
    </p:spTree>
    <p:extLst>
      <p:ext uri="{BB962C8B-B14F-4D97-AF65-F5344CB8AC3E}">
        <p14:creationId xmlns:p14="http://schemas.microsoft.com/office/powerpoint/2010/main" val="488868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620BD-B3E0-9CA5-4BA5-7450CB6CD4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3D89F4-BC97-D36F-8642-73C4F4FC6373}"/>
              </a:ext>
            </a:extLst>
          </p:cNvPr>
          <p:cNvSpPr>
            <a:spLocks noGrp="1"/>
          </p:cNvSpPr>
          <p:nvPr>
            <p:ph type="title"/>
          </p:nvPr>
        </p:nvSpPr>
        <p:spPr/>
        <p:txBody>
          <a:bodyPr/>
          <a:lstStyle/>
          <a:p>
            <a:r>
              <a:rPr lang="en-US"/>
              <a:t>Introduction</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B26D781C-4CE6-22F4-749B-B0763475143F}"/>
                  </a:ext>
                </a:extLst>
              </p:cNvPr>
              <p:cNvSpPr>
                <a:spLocks noGrp="1"/>
              </p:cNvSpPr>
              <p:nvPr>
                <p:ph idx="1"/>
              </p:nvPr>
            </p:nvSpPr>
            <p:spPr>
              <a:xfrm>
                <a:off x="914401" y="1824245"/>
                <a:ext cx="10361084" cy="4113213"/>
              </a:xfrm>
            </p:spPr>
            <p:txBody>
              <a:bodyPr/>
              <a:lstStyle/>
              <a:p>
                <a:pPr>
                  <a:buFont typeface="Arial" panose="020B0604020202020204" pitchFamily="34" charset="0"/>
                  <a:buChar char="•"/>
                </a:pPr>
                <a:r>
                  <a:rPr lang="en-US" sz="2000" b="0" dirty="0"/>
                  <a:t>Two Co-SR concurrent PPDUs need to [1]</a:t>
                </a:r>
              </a:p>
              <a:p>
                <a:pPr lvl="1">
                  <a:buFont typeface="Arial" panose="020B0604020202020204" pitchFamily="34" charset="0"/>
                  <a:buChar char="•"/>
                </a:pPr>
                <a:r>
                  <a:rPr lang="en-US" sz="1800" dirty="0"/>
                  <a:t>Align OFDM symbol boundary during the entire PPDU (both LTF field and data field)</a:t>
                </a:r>
              </a:p>
              <a:p>
                <a:pPr lvl="1">
                  <a:buFont typeface="Arial" panose="020B0604020202020204" pitchFamily="34" charset="0"/>
                  <a:buChar char="•"/>
                </a:pPr>
                <a:r>
                  <a:rPr lang="en-US" sz="1800" dirty="0"/>
                  <a:t>Have the number of EHT-SIG or UHR-SIG field symbols fixed at 2 with fixed MCS0</a:t>
                </a:r>
              </a:p>
              <a:p>
                <a:pPr lvl="1">
                  <a:buFont typeface="Arial" panose="020B0604020202020204" pitchFamily="34" charset="0"/>
                  <a:buChar char="•"/>
                </a:pPr>
                <a:endParaRPr lang="en-US" sz="1600" b="0" dirty="0"/>
              </a:p>
              <a:p>
                <a:pPr lvl="1">
                  <a:buFont typeface="Arial" panose="020B0604020202020204" pitchFamily="34" charset="0"/>
                  <a:buChar char="•"/>
                </a:pPr>
                <a:endParaRPr lang="en-US" sz="1600" dirty="0"/>
              </a:p>
              <a:p>
                <a:pPr lvl="1">
                  <a:buFont typeface="Arial" panose="020B0604020202020204" pitchFamily="34" charset="0"/>
                  <a:buChar char="•"/>
                </a:pPr>
                <a:endParaRPr lang="en-US" sz="1600" b="0" dirty="0"/>
              </a:p>
              <a:p>
                <a:pPr lvl="1">
                  <a:buFont typeface="Arial" panose="020B0604020202020204" pitchFamily="34" charset="0"/>
                  <a:buChar char="•"/>
                </a:pPr>
                <a:endParaRPr lang="en-US" sz="1600" dirty="0"/>
              </a:p>
              <a:p>
                <a:pPr lvl="1">
                  <a:buFont typeface="Arial" panose="020B0604020202020204" pitchFamily="34" charset="0"/>
                  <a:buChar char="•"/>
                </a:pPr>
                <a:endParaRPr lang="en-US" sz="1600" b="0" dirty="0"/>
              </a:p>
              <a:p>
                <a:pPr>
                  <a:buFont typeface="Arial" panose="020B0604020202020204" pitchFamily="34" charset="0"/>
                  <a:buChar char="•"/>
                </a:pPr>
                <a:endParaRPr lang="en-US" sz="2000" b="0" dirty="0"/>
              </a:p>
              <a:p>
                <a:pPr>
                  <a:buFont typeface="Arial" panose="020B0604020202020204" pitchFamily="34" charset="0"/>
                  <a:buChar char="•"/>
                </a:pPr>
                <a:r>
                  <a:rPr lang="en-US" sz="2000" b="0" dirty="0"/>
                  <a:t>If the LTF fields of the two Co-SR concurrent PPDUs are totally aligned</a:t>
                </a:r>
              </a:p>
              <a:p>
                <a:pPr lvl="1">
                  <a:buFont typeface="Arial" panose="020B0604020202020204" pitchFamily="34" charset="0"/>
                  <a:buChar char="•"/>
                </a:pPr>
                <a:r>
                  <a:rPr lang="en-US" sz="1800" b="0" dirty="0"/>
                  <a:t>Coherent interference problem for Co-SR channel estimation</a:t>
                </a:r>
              </a:p>
              <a:p>
                <a:pPr lvl="2">
                  <a:buFont typeface="Arial" panose="020B0604020202020204" pitchFamily="34" charset="0"/>
                  <a:buChar char="•"/>
                </a:pPr>
                <a14:m>
                  <m:oMath xmlns:m="http://schemas.openxmlformats.org/officeDocument/2006/math">
                    <m:sSub>
                      <m:sSubPr>
                        <m:ctrlPr>
                          <a:rPr lang="en-US" sz="1600" b="0" i="1" smtClean="0">
                            <a:latin typeface="Cambria Math" panose="02040503050406030204" pitchFamily="18" charset="0"/>
                          </a:rPr>
                        </m:ctrlPr>
                      </m:sSubPr>
                      <m:e>
                        <m:r>
                          <a:rPr lang="en-US" sz="1600" b="0" i="1" smtClean="0">
                            <a:latin typeface="Cambria Math" panose="02040503050406030204" pitchFamily="18" charset="0"/>
                          </a:rPr>
                          <m:t>𝐻</m:t>
                        </m:r>
                      </m:e>
                      <m:sub>
                        <m:r>
                          <a:rPr lang="en-US" sz="1600" b="0" i="1" smtClean="0">
                            <a:latin typeface="Cambria Math" panose="02040503050406030204" pitchFamily="18" charset="0"/>
                          </a:rPr>
                          <m:t>11</m:t>
                        </m:r>
                      </m:sub>
                    </m:sSub>
                    <m:r>
                      <a:rPr lang="en-US" sz="1600" b="0" i="1" smtClean="0">
                        <a:latin typeface="Cambria Math" panose="02040503050406030204" pitchFamily="18" charset="0"/>
                      </a:rPr>
                      <m:t>+</m:t>
                    </m:r>
                    <m:sSub>
                      <m:sSubPr>
                        <m:ctrlPr>
                          <a:rPr lang="en-US" sz="1600" b="0" i="1" smtClean="0">
                            <a:latin typeface="Cambria Math" panose="02040503050406030204" pitchFamily="18" charset="0"/>
                          </a:rPr>
                        </m:ctrlPr>
                      </m:sSubPr>
                      <m:e>
                        <m:r>
                          <a:rPr lang="en-US" sz="1600" b="0" i="1" smtClean="0">
                            <a:latin typeface="Cambria Math" panose="02040503050406030204" pitchFamily="18" charset="0"/>
                          </a:rPr>
                          <m:t>𝐻</m:t>
                        </m:r>
                      </m:e>
                      <m:sub>
                        <m:r>
                          <a:rPr lang="en-US" sz="1600" b="0" i="1" smtClean="0">
                            <a:latin typeface="Cambria Math" panose="02040503050406030204" pitchFamily="18" charset="0"/>
                          </a:rPr>
                          <m:t>21</m:t>
                        </m:r>
                      </m:sub>
                    </m:sSub>
                  </m:oMath>
                </a14:m>
                <a:r>
                  <a:rPr lang="en-US" sz="1600" b="0" dirty="0"/>
                  <a:t> instead of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𝐻</m:t>
                        </m:r>
                      </m:e>
                      <m:sub>
                        <m:r>
                          <a:rPr lang="en-US" sz="1600" i="1">
                            <a:latin typeface="Cambria Math" panose="02040503050406030204" pitchFamily="18" charset="0"/>
                          </a:rPr>
                          <m:t>11</m:t>
                        </m:r>
                      </m:sub>
                    </m:sSub>
                  </m:oMath>
                </a14:m>
                <a:r>
                  <a:rPr lang="en-US" sz="1600" b="0" dirty="0"/>
                  <a:t> as the channel estimate leads to performance degradation</a:t>
                </a:r>
              </a:p>
            </p:txBody>
          </p:sp>
        </mc:Choice>
        <mc:Fallback>
          <p:sp>
            <p:nvSpPr>
              <p:cNvPr id="3" name="Content Placeholder 2">
                <a:extLst>
                  <a:ext uri="{FF2B5EF4-FFF2-40B4-BE49-F238E27FC236}">
                    <a16:creationId xmlns:a16="http://schemas.microsoft.com/office/drawing/2014/main" id="{B26D781C-4CE6-22F4-749B-B0763475143F}"/>
                  </a:ext>
                </a:extLst>
              </p:cNvPr>
              <p:cNvSpPr>
                <a:spLocks noGrp="1" noRot="1" noChangeAspect="1" noMove="1" noResize="1" noEditPoints="1" noAdjustHandles="1" noChangeArrowheads="1" noChangeShapeType="1" noTextEdit="1"/>
              </p:cNvSpPr>
              <p:nvPr>
                <p:ph idx="1"/>
              </p:nvPr>
            </p:nvSpPr>
            <p:spPr>
              <a:xfrm>
                <a:off x="914401" y="1824245"/>
                <a:ext cx="10361084" cy="4113213"/>
              </a:xfrm>
              <a:blipFill>
                <a:blip r:embed="rId2"/>
                <a:stretch>
                  <a:fillRect l="-529" t="-741"/>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2BAEB748-EC74-DB33-0E01-064A7DE60B79}"/>
              </a:ext>
            </a:extLst>
          </p:cNvPr>
          <p:cNvSpPr>
            <a:spLocks noGrp="1"/>
          </p:cNvSpPr>
          <p:nvPr>
            <p:ph type="sldNum" idx="12"/>
          </p:nvPr>
        </p:nvSpPr>
        <p:spPr/>
        <p:txBody>
          <a:bodyPr/>
          <a:lstStyle/>
          <a:p>
            <a:r>
              <a:rPr lang="en-GB"/>
              <a:t>Slide </a:t>
            </a:r>
            <a:fld id="{440F5867-744E-4AA6-B0ED-4C44D2DFBB7B}" type="slidenum">
              <a:rPr lang="en-GB" smtClean="0"/>
              <a:pPr/>
              <a:t>2</a:t>
            </a:fld>
            <a:endParaRPr lang="en-GB"/>
          </a:p>
        </p:txBody>
      </p:sp>
      <p:sp>
        <p:nvSpPr>
          <p:cNvPr id="5" name="Footer Placeholder 4">
            <a:extLst>
              <a:ext uri="{FF2B5EF4-FFF2-40B4-BE49-F238E27FC236}">
                <a16:creationId xmlns:a16="http://schemas.microsoft.com/office/drawing/2014/main" id="{4CC532C4-3F8F-DA05-6BAE-6E9071E2F294}"/>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86A41AC9-69C8-650F-C58D-FFAF76F2D3C4}"/>
              </a:ext>
            </a:extLst>
          </p:cNvPr>
          <p:cNvSpPr>
            <a:spLocks noGrp="1"/>
          </p:cNvSpPr>
          <p:nvPr>
            <p:ph type="dt" idx="15"/>
          </p:nvPr>
        </p:nvSpPr>
        <p:spPr/>
        <p:txBody>
          <a:bodyPr/>
          <a:lstStyle/>
          <a:p>
            <a:r>
              <a:rPr lang="en-US"/>
              <a:t>September 2025</a:t>
            </a:r>
            <a:endParaRPr lang="en-GB" dirty="0"/>
          </a:p>
        </p:txBody>
      </p:sp>
      <p:pic>
        <p:nvPicPr>
          <p:cNvPr id="7" name="Picture 6">
            <a:extLst>
              <a:ext uri="{FF2B5EF4-FFF2-40B4-BE49-F238E27FC236}">
                <a16:creationId xmlns:a16="http://schemas.microsoft.com/office/drawing/2014/main" id="{80AD002B-810A-6435-CED3-BB219F17BDF0}"/>
              </a:ext>
            </a:extLst>
          </p:cNvPr>
          <p:cNvPicPr>
            <a:picLocks noChangeAspect="1"/>
          </p:cNvPicPr>
          <p:nvPr/>
        </p:nvPicPr>
        <p:blipFill>
          <a:blip r:embed="rId3"/>
          <a:stretch>
            <a:fillRect/>
          </a:stretch>
        </p:blipFill>
        <p:spPr>
          <a:xfrm>
            <a:off x="8826277" y="4401633"/>
            <a:ext cx="3194581" cy="2164268"/>
          </a:xfrm>
          <a:prstGeom prst="rect">
            <a:avLst/>
          </a:prstGeom>
        </p:spPr>
      </p:pic>
      <p:grpSp>
        <p:nvGrpSpPr>
          <p:cNvPr id="36" name="Group 35">
            <a:extLst>
              <a:ext uri="{FF2B5EF4-FFF2-40B4-BE49-F238E27FC236}">
                <a16:creationId xmlns:a16="http://schemas.microsoft.com/office/drawing/2014/main" id="{13C4A513-4132-F2C3-DAF0-F3977CAD6E43}"/>
              </a:ext>
            </a:extLst>
          </p:cNvPr>
          <p:cNvGrpSpPr/>
          <p:nvPr/>
        </p:nvGrpSpPr>
        <p:grpSpPr>
          <a:xfrm>
            <a:off x="371133" y="3062589"/>
            <a:ext cx="10085952" cy="1265813"/>
            <a:chOff x="371133" y="2905341"/>
            <a:chExt cx="10085952" cy="1265813"/>
          </a:xfrm>
        </p:grpSpPr>
        <p:grpSp>
          <p:nvGrpSpPr>
            <p:cNvPr id="9" name="Group 8">
              <a:extLst>
                <a:ext uri="{FF2B5EF4-FFF2-40B4-BE49-F238E27FC236}">
                  <a16:creationId xmlns:a16="http://schemas.microsoft.com/office/drawing/2014/main" id="{0E3F652F-8BC9-E808-2F61-9318E392908B}"/>
                </a:ext>
              </a:extLst>
            </p:cNvPr>
            <p:cNvGrpSpPr/>
            <p:nvPr/>
          </p:nvGrpSpPr>
          <p:grpSpPr>
            <a:xfrm>
              <a:off x="2342614" y="2905341"/>
              <a:ext cx="8114469" cy="453221"/>
              <a:chOff x="2181144" y="3360420"/>
              <a:chExt cx="7829712" cy="137160"/>
            </a:xfrm>
          </p:grpSpPr>
          <p:sp>
            <p:nvSpPr>
              <p:cNvPr id="10" name="Rounded Rectangle 56">
                <a:extLst>
                  <a:ext uri="{FF2B5EF4-FFF2-40B4-BE49-F238E27FC236}">
                    <a16:creationId xmlns:a16="http://schemas.microsoft.com/office/drawing/2014/main" id="{96E6417B-F28C-550A-31EB-462343E9E8E4}"/>
                  </a:ext>
                </a:extLst>
              </p:cNvPr>
              <p:cNvSpPr/>
              <p:nvPr/>
            </p:nvSpPr>
            <p:spPr bwMode="auto">
              <a:xfrm>
                <a:off x="3552744" y="3360420"/>
                <a:ext cx="685800" cy="137160"/>
              </a:xfrm>
              <a:prstGeom prst="roundRect">
                <a:avLst/>
              </a:prstGeom>
              <a:no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dirty="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L-SIG</a:t>
                </a:r>
              </a:p>
            </p:txBody>
          </p:sp>
          <p:sp>
            <p:nvSpPr>
              <p:cNvPr id="11" name="Rounded Rectangle 60">
                <a:extLst>
                  <a:ext uri="{FF2B5EF4-FFF2-40B4-BE49-F238E27FC236}">
                    <a16:creationId xmlns:a16="http://schemas.microsoft.com/office/drawing/2014/main" id="{C59270D3-89D9-ABCC-53A3-32F41C2042C3}"/>
                  </a:ext>
                </a:extLst>
              </p:cNvPr>
              <p:cNvSpPr/>
              <p:nvPr/>
            </p:nvSpPr>
            <p:spPr bwMode="auto">
              <a:xfrm>
                <a:off x="6295944" y="3360420"/>
                <a:ext cx="685800" cy="137160"/>
              </a:xfrm>
              <a:prstGeom prst="roundRect">
                <a:avLst>
                  <a:gd name="adj" fmla="val 11492"/>
                </a:avLst>
              </a:prstGeom>
              <a:no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EHT-SIGs</a:t>
                </a:r>
              </a:p>
            </p:txBody>
          </p:sp>
          <p:sp>
            <p:nvSpPr>
              <p:cNvPr id="12" name="Rounded Rectangle 63">
                <a:extLst>
                  <a:ext uri="{FF2B5EF4-FFF2-40B4-BE49-F238E27FC236}">
                    <a16:creationId xmlns:a16="http://schemas.microsoft.com/office/drawing/2014/main" id="{3BF584EE-8777-7BD2-25FF-0BE820ABB945}"/>
                  </a:ext>
                </a:extLst>
              </p:cNvPr>
              <p:cNvSpPr/>
              <p:nvPr/>
            </p:nvSpPr>
            <p:spPr bwMode="auto">
              <a:xfrm>
                <a:off x="4238544" y="3360420"/>
                <a:ext cx="685800" cy="137160"/>
              </a:xfrm>
              <a:prstGeom prst="roundRect">
                <a:avLst/>
              </a:prstGeom>
              <a:no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1"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RL-SIG</a:t>
                </a:r>
              </a:p>
            </p:txBody>
          </p:sp>
          <p:sp>
            <p:nvSpPr>
              <p:cNvPr id="13" name="Rounded Rectangle 71">
                <a:extLst>
                  <a:ext uri="{FF2B5EF4-FFF2-40B4-BE49-F238E27FC236}">
                    <a16:creationId xmlns:a16="http://schemas.microsoft.com/office/drawing/2014/main" id="{31A7F9B1-A5B1-6229-1AD4-175AB1DBED41}"/>
                  </a:ext>
                </a:extLst>
              </p:cNvPr>
              <p:cNvSpPr/>
              <p:nvPr/>
            </p:nvSpPr>
            <p:spPr bwMode="auto">
              <a:xfrm>
                <a:off x="4924344" y="3360420"/>
                <a:ext cx="685800" cy="137160"/>
              </a:xfrm>
              <a:prstGeom prst="roundRect">
                <a:avLst/>
              </a:prstGeom>
              <a:no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dirty="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U-SIG1</a:t>
                </a:r>
              </a:p>
            </p:txBody>
          </p:sp>
          <p:sp>
            <p:nvSpPr>
              <p:cNvPr id="14" name="Rounded Rectangle 68">
                <a:extLst>
                  <a:ext uri="{FF2B5EF4-FFF2-40B4-BE49-F238E27FC236}">
                    <a16:creationId xmlns:a16="http://schemas.microsoft.com/office/drawing/2014/main" id="{18089109-D429-32DA-B46B-89E706188A52}"/>
                  </a:ext>
                </a:extLst>
              </p:cNvPr>
              <p:cNvSpPr/>
              <p:nvPr/>
            </p:nvSpPr>
            <p:spPr bwMode="auto">
              <a:xfrm>
                <a:off x="5610144" y="3360420"/>
                <a:ext cx="685800" cy="137160"/>
              </a:xfrm>
              <a:prstGeom prst="roundRect">
                <a:avLst/>
              </a:prstGeom>
              <a:no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U-SIG2</a:t>
                </a:r>
              </a:p>
            </p:txBody>
          </p:sp>
          <p:sp>
            <p:nvSpPr>
              <p:cNvPr id="15" name="Rounded Rectangle 53">
                <a:extLst>
                  <a:ext uri="{FF2B5EF4-FFF2-40B4-BE49-F238E27FC236}">
                    <a16:creationId xmlns:a16="http://schemas.microsoft.com/office/drawing/2014/main" id="{8ACDB3FB-DF72-5469-BB43-A83E8C862E44}"/>
                  </a:ext>
                </a:extLst>
              </p:cNvPr>
              <p:cNvSpPr/>
              <p:nvPr/>
            </p:nvSpPr>
            <p:spPr bwMode="auto">
              <a:xfrm>
                <a:off x="8353344" y="3360420"/>
                <a:ext cx="1371600" cy="137160"/>
              </a:xfrm>
              <a:prstGeom prst="roundRect">
                <a:avLst>
                  <a:gd name="adj" fmla="val 6531"/>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Data</a:t>
                </a:r>
              </a:p>
            </p:txBody>
          </p:sp>
          <p:sp>
            <p:nvSpPr>
              <p:cNvPr id="16" name="Rounded Rectangle 56">
                <a:extLst>
                  <a:ext uri="{FF2B5EF4-FFF2-40B4-BE49-F238E27FC236}">
                    <a16:creationId xmlns:a16="http://schemas.microsoft.com/office/drawing/2014/main" id="{26DA1461-0DEC-863B-5FE1-56635931C24B}"/>
                  </a:ext>
                </a:extLst>
              </p:cNvPr>
              <p:cNvSpPr/>
              <p:nvPr/>
            </p:nvSpPr>
            <p:spPr bwMode="auto">
              <a:xfrm>
                <a:off x="2866944" y="3360420"/>
                <a:ext cx="685800" cy="137160"/>
              </a:xfrm>
              <a:prstGeom prst="roundRect">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L-LTF</a:t>
                </a:r>
              </a:p>
            </p:txBody>
          </p:sp>
          <p:sp>
            <p:nvSpPr>
              <p:cNvPr id="17" name="Rounded Rectangle 56">
                <a:extLst>
                  <a:ext uri="{FF2B5EF4-FFF2-40B4-BE49-F238E27FC236}">
                    <a16:creationId xmlns:a16="http://schemas.microsoft.com/office/drawing/2014/main" id="{F259911E-673D-DCE9-AE79-0EB50D9E2D0A}"/>
                  </a:ext>
                </a:extLst>
              </p:cNvPr>
              <p:cNvSpPr/>
              <p:nvPr/>
            </p:nvSpPr>
            <p:spPr bwMode="auto">
              <a:xfrm>
                <a:off x="2181144" y="3360420"/>
                <a:ext cx="685800" cy="137160"/>
              </a:xfrm>
              <a:prstGeom prst="roundRect">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dirty="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L-STF</a:t>
                </a:r>
              </a:p>
            </p:txBody>
          </p:sp>
          <p:sp>
            <p:nvSpPr>
              <p:cNvPr id="18" name="Rounded Rectangle 60">
                <a:extLst>
                  <a:ext uri="{FF2B5EF4-FFF2-40B4-BE49-F238E27FC236}">
                    <a16:creationId xmlns:a16="http://schemas.microsoft.com/office/drawing/2014/main" id="{F952A0A6-B8CE-3AF0-FF1F-B453A95F9DEC}"/>
                  </a:ext>
                </a:extLst>
              </p:cNvPr>
              <p:cNvSpPr/>
              <p:nvPr/>
            </p:nvSpPr>
            <p:spPr bwMode="auto">
              <a:xfrm>
                <a:off x="7667544" y="3360420"/>
                <a:ext cx="685800" cy="137160"/>
              </a:xfrm>
              <a:prstGeom prst="roundRect">
                <a:avLst>
                  <a:gd name="adj" fmla="val 11492"/>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EHT-LTFs</a:t>
                </a:r>
              </a:p>
            </p:txBody>
          </p:sp>
          <p:sp>
            <p:nvSpPr>
              <p:cNvPr id="19" name="Rounded Rectangle 60">
                <a:extLst>
                  <a:ext uri="{FF2B5EF4-FFF2-40B4-BE49-F238E27FC236}">
                    <a16:creationId xmlns:a16="http://schemas.microsoft.com/office/drawing/2014/main" id="{949C62FE-7620-1E31-D4B5-F4ECDD483BDE}"/>
                  </a:ext>
                </a:extLst>
              </p:cNvPr>
              <p:cNvSpPr/>
              <p:nvPr/>
            </p:nvSpPr>
            <p:spPr bwMode="auto">
              <a:xfrm>
                <a:off x="6981744" y="3360420"/>
                <a:ext cx="685800" cy="137160"/>
              </a:xfrm>
              <a:prstGeom prst="roundRect">
                <a:avLst>
                  <a:gd name="adj" fmla="val 11492"/>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EHT-STF</a:t>
                </a:r>
              </a:p>
            </p:txBody>
          </p:sp>
          <p:sp>
            <p:nvSpPr>
              <p:cNvPr id="20" name="Rounded Rectangle 53">
                <a:extLst>
                  <a:ext uri="{FF2B5EF4-FFF2-40B4-BE49-F238E27FC236}">
                    <a16:creationId xmlns:a16="http://schemas.microsoft.com/office/drawing/2014/main" id="{DE02ECEC-E039-0019-2B01-AFA77BF7D930}"/>
                  </a:ext>
                </a:extLst>
              </p:cNvPr>
              <p:cNvSpPr/>
              <p:nvPr/>
            </p:nvSpPr>
            <p:spPr bwMode="auto">
              <a:xfrm>
                <a:off x="9724943" y="3360420"/>
                <a:ext cx="285913" cy="137160"/>
              </a:xfrm>
              <a:prstGeom prst="roundRect">
                <a:avLst>
                  <a:gd name="adj" fmla="val 6531"/>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PE</a:t>
                </a:r>
              </a:p>
            </p:txBody>
          </p:sp>
        </p:grpSp>
        <p:grpSp>
          <p:nvGrpSpPr>
            <p:cNvPr id="21" name="Group 20">
              <a:extLst>
                <a:ext uri="{FF2B5EF4-FFF2-40B4-BE49-F238E27FC236}">
                  <a16:creationId xmlns:a16="http://schemas.microsoft.com/office/drawing/2014/main" id="{935108E8-CD00-4537-61E1-EEECEBBDA8FD}"/>
                </a:ext>
              </a:extLst>
            </p:cNvPr>
            <p:cNvGrpSpPr/>
            <p:nvPr/>
          </p:nvGrpSpPr>
          <p:grpSpPr>
            <a:xfrm>
              <a:off x="2342614" y="3621882"/>
              <a:ext cx="8114471" cy="549272"/>
              <a:chOff x="2181144" y="3360420"/>
              <a:chExt cx="7829714" cy="137160"/>
            </a:xfrm>
          </p:grpSpPr>
          <p:sp>
            <p:nvSpPr>
              <p:cNvPr id="22" name="Rounded Rectangle 56">
                <a:extLst>
                  <a:ext uri="{FF2B5EF4-FFF2-40B4-BE49-F238E27FC236}">
                    <a16:creationId xmlns:a16="http://schemas.microsoft.com/office/drawing/2014/main" id="{47CBBA14-E3F6-B2AF-DCDA-0948B8F5B6B0}"/>
                  </a:ext>
                </a:extLst>
              </p:cNvPr>
              <p:cNvSpPr/>
              <p:nvPr/>
            </p:nvSpPr>
            <p:spPr bwMode="auto">
              <a:xfrm>
                <a:off x="3552744" y="3360420"/>
                <a:ext cx="685800" cy="137160"/>
              </a:xfrm>
              <a:prstGeom prst="roundRect">
                <a:avLst/>
              </a:prstGeom>
              <a:no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dirty="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L-SIG</a:t>
                </a:r>
              </a:p>
            </p:txBody>
          </p:sp>
          <p:sp>
            <p:nvSpPr>
              <p:cNvPr id="23" name="Rounded Rectangle 60">
                <a:extLst>
                  <a:ext uri="{FF2B5EF4-FFF2-40B4-BE49-F238E27FC236}">
                    <a16:creationId xmlns:a16="http://schemas.microsoft.com/office/drawing/2014/main" id="{CCC0F46F-1CBB-E20A-8646-62EB3BF8839B}"/>
                  </a:ext>
                </a:extLst>
              </p:cNvPr>
              <p:cNvSpPr/>
              <p:nvPr/>
            </p:nvSpPr>
            <p:spPr bwMode="auto">
              <a:xfrm>
                <a:off x="6295944" y="3360420"/>
                <a:ext cx="685800" cy="137160"/>
              </a:xfrm>
              <a:prstGeom prst="roundRect">
                <a:avLst>
                  <a:gd name="adj" fmla="val 11492"/>
                </a:avLst>
              </a:prstGeom>
              <a:no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dirty="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UHR-SIGs</a:t>
                </a:r>
              </a:p>
            </p:txBody>
          </p:sp>
          <p:sp>
            <p:nvSpPr>
              <p:cNvPr id="24" name="Rounded Rectangle 63">
                <a:extLst>
                  <a:ext uri="{FF2B5EF4-FFF2-40B4-BE49-F238E27FC236}">
                    <a16:creationId xmlns:a16="http://schemas.microsoft.com/office/drawing/2014/main" id="{6301A98A-E93F-B098-3335-56D3364F2603}"/>
                  </a:ext>
                </a:extLst>
              </p:cNvPr>
              <p:cNvSpPr/>
              <p:nvPr/>
            </p:nvSpPr>
            <p:spPr bwMode="auto">
              <a:xfrm>
                <a:off x="4238544" y="3360420"/>
                <a:ext cx="685800" cy="137160"/>
              </a:xfrm>
              <a:prstGeom prst="roundRect">
                <a:avLst/>
              </a:prstGeom>
              <a:no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1"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RL-SIG</a:t>
                </a:r>
              </a:p>
            </p:txBody>
          </p:sp>
          <p:sp>
            <p:nvSpPr>
              <p:cNvPr id="25" name="Rounded Rectangle 71">
                <a:extLst>
                  <a:ext uri="{FF2B5EF4-FFF2-40B4-BE49-F238E27FC236}">
                    <a16:creationId xmlns:a16="http://schemas.microsoft.com/office/drawing/2014/main" id="{75E58A97-7C31-CA7F-8D51-0AF83230F3F8}"/>
                  </a:ext>
                </a:extLst>
              </p:cNvPr>
              <p:cNvSpPr/>
              <p:nvPr/>
            </p:nvSpPr>
            <p:spPr bwMode="auto">
              <a:xfrm>
                <a:off x="4924344" y="3360420"/>
                <a:ext cx="685800" cy="137160"/>
              </a:xfrm>
              <a:prstGeom prst="roundRect">
                <a:avLst/>
              </a:prstGeom>
              <a:no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U-SIG1</a:t>
                </a:r>
              </a:p>
            </p:txBody>
          </p:sp>
          <p:sp>
            <p:nvSpPr>
              <p:cNvPr id="26" name="Rounded Rectangle 68">
                <a:extLst>
                  <a:ext uri="{FF2B5EF4-FFF2-40B4-BE49-F238E27FC236}">
                    <a16:creationId xmlns:a16="http://schemas.microsoft.com/office/drawing/2014/main" id="{569CCB66-54D9-C5AD-D8A5-FC904174F138}"/>
                  </a:ext>
                </a:extLst>
              </p:cNvPr>
              <p:cNvSpPr/>
              <p:nvPr/>
            </p:nvSpPr>
            <p:spPr bwMode="auto">
              <a:xfrm>
                <a:off x="5610144" y="3360420"/>
                <a:ext cx="685800" cy="137160"/>
              </a:xfrm>
              <a:prstGeom prst="roundRect">
                <a:avLst/>
              </a:prstGeom>
              <a:no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U-SIG2</a:t>
                </a:r>
              </a:p>
            </p:txBody>
          </p:sp>
          <p:sp>
            <p:nvSpPr>
              <p:cNvPr id="27" name="Rounded Rectangle 53">
                <a:extLst>
                  <a:ext uri="{FF2B5EF4-FFF2-40B4-BE49-F238E27FC236}">
                    <a16:creationId xmlns:a16="http://schemas.microsoft.com/office/drawing/2014/main" id="{B4982CEE-3F35-0258-47F6-45A842D79B3F}"/>
                  </a:ext>
                </a:extLst>
              </p:cNvPr>
              <p:cNvSpPr/>
              <p:nvPr/>
            </p:nvSpPr>
            <p:spPr bwMode="auto">
              <a:xfrm>
                <a:off x="8353344" y="3360420"/>
                <a:ext cx="1371600" cy="137160"/>
              </a:xfrm>
              <a:prstGeom prst="roundRect">
                <a:avLst>
                  <a:gd name="adj" fmla="val 6531"/>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Data</a:t>
                </a:r>
              </a:p>
            </p:txBody>
          </p:sp>
          <p:sp>
            <p:nvSpPr>
              <p:cNvPr id="28" name="Rounded Rectangle 56">
                <a:extLst>
                  <a:ext uri="{FF2B5EF4-FFF2-40B4-BE49-F238E27FC236}">
                    <a16:creationId xmlns:a16="http://schemas.microsoft.com/office/drawing/2014/main" id="{4D7DDC8E-879D-8C8C-F862-CDD119FF36DC}"/>
                  </a:ext>
                </a:extLst>
              </p:cNvPr>
              <p:cNvSpPr/>
              <p:nvPr/>
            </p:nvSpPr>
            <p:spPr bwMode="auto">
              <a:xfrm>
                <a:off x="2866944" y="3360420"/>
                <a:ext cx="685800" cy="137160"/>
              </a:xfrm>
              <a:prstGeom prst="roundRect">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dirty="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L-LTF</a:t>
                </a:r>
              </a:p>
            </p:txBody>
          </p:sp>
          <p:sp>
            <p:nvSpPr>
              <p:cNvPr id="29" name="Rounded Rectangle 56">
                <a:extLst>
                  <a:ext uri="{FF2B5EF4-FFF2-40B4-BE49-F238E27FC236}">
                    <a16:creationId xmlns:a16="http://schemas.microsoft.com/office/drawing/2014/main" id="{5B7CBEE5-5A40-5077-2009-9620D7937647}"/>
                  </a:ext>
                </a:extLst>
              </p:cNvPr>
              <p:cNvSpPr/>
              <p:nvPr/>
            </p:nvSpPr>
            <p:spPr bwMode="auto">
              <a:xfrm>
                <a:off x="2181144" y="3360420"/>
                <a:ext cx="685800" cy="137160"/>
              </a:xfrm>
              <a:prstGeom prst="roundRect">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dirty="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L-STF</a:t>
                </a:r>
              </a:p>
            </p:txBody>
          </p:sp>
          <p:sp>
            <p:nvSpPr>
              <p:cNvPr id="30" name="Rounded Rectangle 60">
                <a:extLst>
                  <a:ext uri="{FF2B5EF4-FFF2-40B4-BE49-F238E27FC236}">
                    <a16:creationId xmlns:a16="http://schemas.microsoft.com/office/drawing/2014/main" id="{EBE8D4FA-F51C-1853-54B1-77A687368997}"/>
                  </a:ext>
                </a:extLst>
              </p:cNvPr>
              <p:cNvSpPr/>
              <p:nvPr/>
            </p:nvSpPr>
            <p:spPr bwMode="auto">
              <a:xfrm>
                <a:off x="7667544" y="3360420"/>
                <a:ext cx="685800" cy="137160"/>
              </a:xfrm>
              <a:prstGeom prst="roundRect">
                <a:avLst>
                  <a:gd name="adj" fmla="val 11492"/>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dirty="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UHR-LTFs</a:t>
                </a:r>
              </a:p>
            </p:txBody>
          </p:sp>
          <p:sp>
            <p:nvSpPr>
              <p:cNvPr id="31" name="Rounded Rectangle 60">
                <a:extLst>
                  <a:ext uri="{FF2B5EF4-FFF2-40B4-BE49-F238E27FC236}">
                    <a16:creationId xmlns:a16="http://schemas.microsoft.com/office/drawing/2014/main" id="{C7B84957-6CC7-959D-78AE-C4B61215EEFD}"/>
                  </a:ext>
                </a:extLst>
              </p:cNvPr>
              <p:cNvSpPr/>
              <p:nvPr/>
            </p:nvSpPr>
            <p:spPr bwMode="auto">
              <a:xfrm>
                <a:off x="6981744" y="3360420"/>
                <a:ext cx="685800" cy="137160"/>
              </a:xfrm>
              <a:prstGeom prst="roundRect">
                <a:avLst>
                  <a:gd name="adj" fmla="val 11492"/>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dirty="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UHR-STF</a:t>
                </a:r>
              </a:p>
            </p:txBody>
          </p:sp>
          <p:sp>
            <p:nvSpPr>
              <p:cNvPr id="32" name="Rounded Rectangle 53">
                <a:extLst>
                  <a:ext uri="{FF2B5EF4-FFF2-40B4-BE49-F238E27FC236}">
                    <a16:creationId xmlns:a16="http://schemas.microsoft.com/office/drawing/2014/main" id="{A378F787-B5E8-3A73-2CF8-577CA2420510}"/>
                  </a:ext>
                </a:extLst>
              </p:cNvPr>
              <p:cNvSpPr/>
              <p:nvPr/>
            </p:nvSpPr>
            <p:spPr bwMode="auto">
              <a:xfrm>
                <a:off x="9724945" y="3360420"/>
                <a:ext cx="285913" cy="137160"/>
              </a:xfrm>
              <a:prstGeom prst="roundRect">
                <a:avLst>
                  <a:gd name="adj" fmla="val 6531"/>
                </a:avLst>
              </a:prstGeom>
              <a:solidFill>
                <a:sysClr val="window" lastClr="FFFFFF"/>
              </a:solidFill>
              <a:ln w="12700">
                <a:solidFill>
                  <a:sysClr val="windowText" lastClr="000000"/>
                </a:solidFill>
                <a:prstDash val="solid"/>
              </a:ln>
            </p:spPr>
            <p:txBody>
              <a:bodyPr rot="0" spcFirstLastPara="0" vert="horz" wrap="square" lIns="0" tIns="0" rIns="0" bIns="0" numCol="1" spcCol="0" rtlCol="0" fromWordArt="0" anchor="ctr" anchorCtr="0" forceAA="0" compatLnSpc="1">
                <a:prstTxWarp prst="textNoShape">
                  <a:avLst/>
                </a:prstTxWarp>
                <a:noAutofit/>
              </a:bodyPr>
              <a:lstStyle>
                <a:defPPr>
                  <a:defRPr lang="en-GB"/>
                </a:defPPr>
                <a:lvl1pPr marL="0" indent="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indent="0" algn="l" defTabSz="914400" rtl="0" eaLnBrk="1" latinLnBrk="0" hangingPunct="1">
                  <a:defRPr sz="2400" kern="1200">
                    <a:solidFill>
                      <a:schemeClr val="bg1"/>
                    </a:solidFill>
                    <a:latin typeface="Times New Roman" pitchFamily="16" charset="0"/>
                    <a:ea typeface="MS Gothic" charset="-128"/>
                    <a:cs typeface="+mn-cs"/>
                  </a:defRPr>
                </a:lvl6pPr>
                <a:lvl7pPr marL="2743200" indent="0" algn="l" defTabSz="914400" rtl="0" eaLnBrk="1" latinLnBrk="0" hangingPunct="1">
                  <a:defRPr sz="2400" kern="1200">
                    <a:solidFill>
                      <a:schemeClr val="bg1"/>
                    </a:solidFill>
                    <a:latin typeface="Times New Roman" pitchFamily="16" charset="0"/>
                    <a:ea typeface="MS Gothic" charset="-128"/>
                    <a:cs typeface="+mn-cs"/>
                  </a:defRPr>
                </a:lvl7pPr>
                <a:lvl8pPr marL="3200400" indent="0" algn="l" defTabSz="914400" rtl="0" eaLnBrk="1" latinLnBrk="0" hangingPunct="1">
                  <a:defRPr sz="2400" kern="1200">
                    <a:solidFill>
                      <a:schemeClr val="bg1"/>
                    </a:solidFill>
                    <a:latin typeface="Times New Roman" pitchFamily="16" charset="0"/>
                    <a:ea typeface="MS Gothic" charset="-128"/>
                    <a:cs typeface="+mn-cs"/>
                  </a:defRPr>
                </a:lvl8pPr>
                <a:lvl9pPr marL="3657600" indent="0" algn="l" defTabSz="914400" rtl="0" eaLnBrk="1" latinLnBrk="0" hangingPunct="1">
                  <a:defRPr sz="2400" kern="1200">
                    <a:solidFill>
                      <a:schemeClr val="bg1"/>
                    </a:solidFill>
                    <a:latin typeface="Times New Roman" pitchFamily="16" charset="0"/>
                    <a:ea typeface="MS Gothic" charset="-128"/>
                    <a:cs typeface="+mn-cs"/>
                  </a:defRPr>
                </a:lvl9pPr>
              </a:lstStyle>
              <a:p>
                <a:pPr marL="0" marR="0" lvl="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kumimoji="0" lang="en-US" sz="900" b="0" i="0" u="none" strike="noStrike" kern="1200" cap="none" spc="0" normalizeH="0" baseline="0" noProof="0">
                    <a:ln>
                      <a:noFill/>
                    </a:ln>
                    <a:solidFill>
                      <a:sysClr val="windowText" lastClr="000000"/>
                    </a:solidFill>
                    <a:effectLst/>
                    <a:uLnTx/>
                    <a:uFillTx/>
                    <a:latin typeface="Arial" panose="020B0604020202020204" pitchFamily="34" charset="0"/>
                    <a:ea typeface="MS Gothic" charset="-128"/>
                    <a:cs typeface="Arial" panose="020B0604020202020204" pitchFamily="34" charset="0"/>
                  </a:rPr>
                  <a:t>PE</a:t>
                </a:r>
              </a:p>
            </p:txBody>
          </p:sp>
        </p:grpSp>
        <p:sp>
          <p:nvSpPr>
            <p:cNvPr id="33" name="TextBox 32">
              <a:extLst>
                <a:ext uri="{FF2B5EF4-FFF2-40B4-BE49-F238E27FC236}">
                  <a16:creationId xmlns:a16="http://schemas.microsoft.com/office/drawing/2014/main" id="{32C05353-468A-ED57-A1F5-355A8F0E7ACD}"/>
                </a:ext>
              </a:extLst>
            </p:cNvPr>
            <p:cNvSpPr txBox="1"/>
            <p:nvPr/>
          </p:nvSpPr>
          <p:spPr>
            <a:xfrm>
              <a:off x="371133" y="2947285"/>
              <a:ext cx="1764266" cy="369332"/>
            </a:xfrm>
            <a:prstGeom prst="rect">
              <a:avLst/>
            </a:prstGeom>
            <a:noFill/>
          </p:spPr>
          <p:txBody>
            <a:bodyPr wrap="none" rtlCol="0">
              <a:spAutoFit/>
            </a:bodyPr>
            <a:lstStyle/>
            <a:p>
              <a:r>
                <a:rPr lang="en-US" sz="1800" dirty="0">
                  <a:solidFill>
                    <a:schemeClr val="tx1"/>
                  </a:solidFill>
                </a:rPr>
                <a:t>EHT MU PPDU </a:t>
              </a:r>
            </a:p>
          </p:txBody>
        </p:sp>
        <p:sp>
          <p:nvSpPr>
            <p:cNvPr id="35" name="TextBox 34">
              <a:extLst>
                <a:ext uri="{FF2B5EF4-FFF2-40B4-BE49-F238E27FC236}">
                  <a16:creationId xmlns:a16="http://schemas.microsoft.com/office/drawing/2014/main" id="{FD83F741-755D-1301-DA97-6C63E2C41C41}"/>
                </a:ext>
              </a:extLst>
            </p:cNvPr>
            <p:cNvSpPr txBox="1"/>
            <p:nvPr/>
          </p:nvSpPr>
          <p:spPr>
            <a:xfrm>
              <a:off x="371134" y="3801822"/>
              <a:ext cx="2036581" cy="369332"/>
            </a:xfrm>
            <a:prstGeom prst="rect">
              <a:avLst/>
            </a:prstGeom>
            <a:noFill/>
          </p:spPr>
          <p:txBody>
            <a:bodyPr wrap="square">
              <a:spAutoFit/>
            </a:bodyPr>
            <a:lstStyle/>
            <a:p>
              <a:r>
                <a:rPr lang="en-US" sz="1800" dirty="0">
                  <a:solidFill>
                    <a:schemeClr val="tx1"/>
                  </a:solidFill>
                </a:rPr>
                <a:t>UHR MU PPDU </a:t>
              </a:r>
            </a:p>
          </p:txBody>
        </p:sp>
      </p:grpSp>
    </p:spTree>
    <p:extLst>
      <p:ext uri="{BB962C8B-B14F-4D97-AF65-F5344CB8AC3E}">
        <p14:creationId xmlns:p14="http://schemas.microsoft.com/office/powerpoint/2010/main" val="3523681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3B6A6-0FFC-27D4-AE2E-67718BFB2D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100BD7-837D-E6F9-7B8F-6771AFBF48D5}"/>
              </a:ext>
            </a:extLst>
          </p:cNvPr>
          <p:cNvSpPr>
            <a:spLocks noGrp="1"/>
          </p:cNvSpPr>
          <p:nvPr>
            <p:ph type="title"/>
          </p:nvPr>
        </p:nvSpPr>
        <p:spPr/>
        <p:txBody>
          <a:bodyPr/>
          <a:lstStyle/>
          <a:p>
            <a:r>
              <a:rPr lang="en-US" dirty="0"/>
              <a:t>Proposed Solutions</a:t>
            </a:r>
          </a:p>
        </p:txBody>
      </p:sp>
      <p:sp>
        <p:nvSpPr>
          <p:cNvPr id="3" name="Content Placeholder 2">
            <a:extLst>
              <a:ext uri="{FF2B5EF4-FFF2-40B4-BE49-F238E27FC236}">
                <a16:creationId xmlns:a16="http://schemas.microsoft.com/office/drawing/2014/main" id="{D22C304E-D32F-B0A5-FEE6-B98FB0B445CE}"/>
              </a:ext>
            </a:extLst>
          </p:cNvPr>
          <p:cNvSpPr>
            <a:spLocks noGrp="1"/>
          </p:cNvSpPr>
          <p:nvPr>
            <p:ph idx="1"/>
          </p:nvPr>
        </p:nvSpPr>
        <p:spPr/>
        <p:txBody>
          <a:bodyPr/>
          <a:lstStyle/>
          <a:p>
            <a:pPr>
              <a:buFont typeface="Arial" panose="020B0604020202020204" pitchFamily="34" charset="0"/>
              <a:buChar char="•"/>
            </a:pPr>
            <a:r>
              <a:rPr lang="en-US" b="0" dirty="0"/>
              <a:t>MU-MIMO LTFs [2]</a:t>
            </a:r>
          </a:p>
          <a:p>
            <a:pPr lvl="1">
              <a:buFont typeface="Arial" panose="020B0604020202020204" pitchFamily="34" charset="0"/>
              <a:buChar char="•"/>
            </a:pPr>
            <a:r>
              <a:rPr lang="en-US" dirty="0"/>
              <a:t>LTFs for the two Co-SR transmissions are s</a:t>
            </a:r>
            <a:r>
              <a:rPr lang="en-US" b="0" dirty="0"/>
              <a:t>patial domain multiplexed</a:t>
            </a:r>
          </a:p>
          <a:p>
            <a:pPr lvl="2">
              <a:buFont typeface="Arial" panose="020B0604020202020204" pitchFamily="34" charset="0"/>
              <a:buChar char="•"/>
            </a:pPr>
            <a:r>
              <a:rPr lang="en-US" dirty="0"/>
              <a:t>AP1 and AP2 use different spatial stream indexes for UHR/EHT-LTF</a:t>
            </a:r>
          </a:p>
          <a:p>
            <a:pPr lvl="2">
              <a:buFont typeface="Arial" panose="020B0604020202020204" pitchFamily="34" charset="0"/>
              <a:buChar char="•"/>
            </a:pPr>
            <a:r>
              <a:rPr lang="en-US" dirty="0"/>
              <a:t>For example, AP1 uses spatial streams 1 and 2 while AP2 uses spatial streams 3 and 4</a:t>
            </a:r>
            <a:endParaRPr lang="en-US" b="0" dirty="0"/>
          </a:p>
          <a:p>
            <a:pPr lvl="1">
              <a:buFont typeface="Arial" panose="020B0604020202020204" pitchFamily="34" charset="0"/>
              <a:buChar char="•"/>
            </a:pPr>
            <a:r>
              <a:rPr lang="en-US" b="0" dirty="0"/>
              <a:t>Pros</a:t>
            </a:r>
          </a:p>
          <a:p>
            <a:pPr lvl="2">
              <a:buFont typeface="Arial" panose="020B0604020202020204" pitchFamily="34" charset="0"/>
              <a:buChar char="•"/>
            </a:pPr>
            <a:r>
              <a:rPr lang="en-US" dirty="0"/>
              <a:t>Completely orthogonal LTF fields -&gt; best channel estimation performance</a:t>
            </a:r>
            <a:endParaRPr lang="en-US" b="0" dirty="0"/>
          </a:p>
          <a:p>
            <a:pPr lvl="2">
              <a:buFont typeface="Arial" panose="020B0604020202020204" pitchFamily="34" charset="0"/>
              <a:buChar char="•"/>
            </a:pPr>
            <a:r>
              <a:rPr lang="en-US" b="0" dirty="0"/>
              <a:t>Symbol boundaries fully aligned</a:t>
            </a:r>
          </a:p>
          <a:p>
            <a:pPr lvl="2">
              <a:buFont typeface="Arial" panose="020B0604020202020204" pitchFamily="34" charset="0"/>
              <a:buChar char="•"/>
            </a:pPr>
            <a:r>
              <a:rPr lang="en-US" dirty="0"/>
              <a:t>All (same) LTF+GI combinations supported</a:t>
            </a:r>
          </a:p>
          <a:p>
            <a:pPr lvl="1">
              <a:buFont typeface="Arial" panose="020B0604020202020204" pitchFamily="34" charset="0"/>
              <a:buChar char="•"/>
            </a:pPr>
            <a:r>
              <a:rPr lang="en-US" dirty="0"/>
              <a:t>Cons</a:t>
            </a:r>
          </a:p>
          <a:p>
            <a:pPr lvl="2">
              <a:buFont typeface="Arial" panose="020B0604020202020204" pitchFamily="34" charset="0"/>
              <a:buChar char="•"/>
            </a:pPr>
            <a:r>
              <a:rPr lang="en-US" dirty="0"/>
              <a:t>Extra LTF symbols</a:t>
            </a:r>
          </a:p>
          <a:p>
            <a:pPr lvl="2">
              <a:buFont typeface="Arial" panose="020B0604020202020204" pitchFamily="34" charset="0"/>
              <a:buChar char="•"/>
            </a:pPr>
            <a:r>
              <a:rPr lang="en-US" dirty="0"/>
              <a:t>Extra signaling for a </a:t>
            </a:r>
            <a:r>
              <a:rPr lang="en-US" b="1" dirty="0"/>
              <a:t>key question</a:t>
            </a:r>
          </a:p>
          <a:p>
            <a:pPr lvl="3">
              <a:buFont typeface="Arial" panose="020B0604020202020204" pitchFamily="34" charset="0"/>
              <a:buChar char="•"/>
            </a:pPr>
            <a:r>
              <a:rPr lang="en-US" b="1" dirty="0"/>
              <a:t>How do the UHR/EHT receivers know their spatial stream index assignments?</a:t>
            </a:r>
          </a:p>
        </p:txBody>
      </p:sp>
      <p:sp>
        <p:nvSpPr>
          <p:cNvPr id="4" name="Slide Number Placeholder 3">
            <a:extLst>
              <a:ext uri="{FF2B5EF4-FFF2-40B4-BE49-F238E27FC236}">
                <a16:creationId xmlns:a16="http://schemas.microsoft.com/office/drawing/2014/main" id="{27360440-7A5E-E13C-1692-A681741E84A4}"/>
              </a:ext>
            </a:extLst>
          </p:cNvPr>
          <p:cNvSpPr>
            <a:spLocks noGrp="1"/>
          </p:cNvSpPr>
          <p:nvPr>
            <p:ph type="sldNum" idx="12"/>
          </p:nvPr>
        </p:nvSpPr>
        <p:spPr/>
        <p:txBody>
          <a:bodyPr/>
          <a:lstStyle/>
          <a:p>
            <a:r>
              <a:rPr lang="en-GB"/>
              <a:t>Slide </a:t>
            </a:r>
            <a:fld id="{440F5867-744E-4AA6-B0ED-4C44D2DFBB7B}" type="slidenum">
              <a:rPr lang="en-GB" smtClean="0"/>
              <a:pPr/>
              <a:t>3</a:t>
            </a:fld>
            <a:endParaRPr lang="en-GB"/>
          </a:p>
        </p:txBody>
      </p:sp>
      <p:sp>
        <p:nvSpPr>
          <p:cNvPr id="5" name="Footer Placeholder 4">
            <a:extLst>
              <a:ext uri="{FF2B5EF4-FFF2-40B4-BE49-F238E27FC236}">
                <a16:creationId xmlns:a16="http://schemas.microsoft.com/office/drawing/2014/main" id="{D74ADC14-553E-5F10-0371-E1046AA0D3B7}"/>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55F80A73-CAA7-F914-6426-ABFE118222D4}"/>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2089503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A6927-56D2-9A4D-C3E6-9CB2C4C3EC8B}"/>
              </a:ext>
            </a:extLst>
          </p:cNvPr>
          <p:cNvSpPr>
            <a:spLocks noGrp="1"/>
          </p:cNvSpPr>
          <p:nvPr>
            <p:ph type="title"/>
          </p:nvPr>
        </p:nvSpPr>
        <p:spPr/>
        <p:txBody>
          <a:bodyPr/>
          <a:lstStyle/>
          <a:p>
            <a:r>
              <a:rPr lang="en-US" dirty="0"/>
              <a:t>Design Details Based on MU-MIMO LTFs</a:t>
            </a:r>
          </a:p>
        </p:txBody>
      </p:sp>
      <p:sp>
        <p:nvSpPr>
          <p:cNvPr id="3" name="Content Placeholder 2">
            <a:extLst>
              <a:ext uri="{FF2B5EF4-FFF2-40B4-BE49-F238E27FC236}">
                <a16:creationId xmlns:a16="http://schemas.microsoft.com/office/drawing/2014/main" id="{3BA512C3-456C-57F5-F1AB-9397192E2F28}"/>
              </a:ext>
            </a:extLst>
          </p:cNvPr>
          <p:cNvSpPr>
            <a:spLocks noGrp="1"/>
          </p:cNvSpPr>
          <p:nvPr>
            <p:ph idx="1"/>
          </p:nvPr>
        </p:nvSpPr>
        <p:spPr>
          <a:xfrm>
            <a:off x="914400" y="1553798"/>
            <a:ext cx="11277600" cy="4113213"/>
          </a:xfrm>
        </p:spPr>
        <p:txBody>
          <a:bodyPr/>
          <a:lstStyle/>
          <a:p>
            <a:pPr>
              <a:buFont typeface="Arial" panose="020B0604020202020204" pitchFamily="34" charset="0"/>
              <a:buChar char="•"/>
            </a:pPr>
            <a:r>
              <a:rPr lang="en-US" b="0" dirty="0"/>
              <a:t>This contribution intends to investigate design details that are needed to enable the MU-MIMO LTF approach</a:t>
            </a:r>
          </a:p>
          <a:p>
            <a:pPr lvl="1">
              <a:buFont typeface="Arial" panose="020B0604020202020204" pitchFamily="34" charset="0"/>
              <a:buChar char="•"/>
            </a:pPr>
            <a:r>
              <a:rPr lang="en-US" dirty="0"/>
              <a:t>To obtain a clearer picture on what essential but minimal design/signaling changes are needed and whether they are feasible in terms of implementation impact</a:t>
            </a:r>
            <a:endParaRPr lang="en-US" b="0" dirty="0"/>
          </a:p>
          <a:p>
            <a:pPr>
              <a:buFont typeface="Arial" panose="020B0604020202020204" pitchFamily="34" charset="0"/>
              <a:buChar char="•"/>
            </a:pPr>
            <a:r>
              <a:rPr lang="en-US" b="0" dirty="0"/>
              <a:t>Basic assumptions</a:t>
            </a:r>
          </a:p>
          <a:p>
            <a:pPr lvl="1">
              <a:buFont typeface="Arial" panose="020B0604020202020204" pitchFamily="34" charset="0"/>
              <a:buChar char="•"/>
            </a:pPr>
            <a:r>
              <a:rPr lang="en-US" dirty="0"/>
              <a:t>EHT non-AP STAs are oblivious of whether a PPDU is a Co-SR transmission or not</a:t>
            </a:r>
          </a:p>
          <a:p>
            <a:pPr lvl="1">
              <a:buFont typeface="Arial" panose="020B0604020202020204" pitchFamily="34" charset="0"/>
              <a:buChar char="•"/>
            </a:pPr>
            <a:r>
              <a:rPr lang="en-US" b="0" dirty="0"/>
              <a:t>UHR non-AP STAs are aware of </a:t>
            </a:r>
            <a:r>
              <a:rPr lang="en-US" dirty="0"/>
              <a:t>whether a PPDU is a Co-SR transmission or not and whether they are receiving from the sharing AP or the shared AP</a:t>
            </a:r>
          </a:p>
          <a:p>
            <a:pPr lvl="1">
              <a:buFont typeface="Arial" panose="020B0604020202020204" pitchFamily="34" charset="0"/>
              <a:buChar char="•"/>
            </a:pPr>
            <a:r>
              <a:rPr lang="en-US" dirty="0"/>
              <a:t>Both UHR APs know the PPDU formats </a:t>
            </a:r>
            <a:r>
              <a:rPr lang="en-US" b="0" dirty="0"/>
              <a:t>of the two concurrent Co-SR transmissions through the PHY version exchange in the Co-SR Invite/Response frames and the final indications in the </a:t>
            </a:r>
            <a:r>
              <a:rPr lang="en-US" dirty="0"/>
              <a:t>C</a:t>
            </a:r>
            <a:r>
              <a:rPr lang="en-US" b="0" dirty="0"/>
              <a:t>o-SR </a:t>
            </a:r>
            <a:r>
              <a:rPr lang="en-US" dirty="0"/>
              <a:t>Trigger</a:t>
            </a:r>
            <a:r>
              <a:rPr lang="en-US" b="0" dirty="0"/>
              <a:t> frame </a:t>
            </a:r>
          </a:p>
          <a:p>
            <a:pPr lvl="2">
              <a:buFont typeface="Arial" panose="020B0604020202020204" pitchFamily="34" charset="0"/>
              <a:buChar char="•"/>
            </a:pPr>
            <a:r>
              <a:rPr lang="en-US" b="0" dirty="0"/>
              <a:t>EHT+EHT</a:t>
            </a:r>
          </a:p>
          <a:p>
            <a:pPr lvl="2">
              <a:buFont typeface="Arial" panose="020B0604020202020204" pitchFamily="34" charset="0"/>
              <a:buChar char="•"/>
            </a:pPr>
            <a:r>
              <a:rPr lang="en-US" b="0" dirty="0"/>
              <a:t>EHT+UHR/UHR+EHT</a:t>
            </a:r>
          </a:p>
          <a:p>
            <a:pPr lvl="2">
              <a:buFont typeface="Arial" panose="020B0604020202020204" pitchFamily="34" charset="0"/>
              <a:buChar char="•"/>
            </a:pPr>
            <a:r>
              <a:rPr lang="en-US" dirty="0"/>
              <a:t>UHR+UHR</a:t>
            </a:r>
            <a:endParaRPr lang="en-US" b="0" dirty="0"/>
          </a:p>
        </p:txBody>
      </p:sp>
      <p:sp>
        <p:nvSpPr>
          <p:cNvPr id="4" name="Slide Number Placeholder 3">
            <a:extLst>
              <a:ext uri="{FF2B5EF4-FFF2-40B4-BE49-F238E27FC236}">
                <a16:creationId xmlns:a16="http://schemas.microsoft.com/office/drawing/2014/main" id="{9692B489-C54B-0D7F-ED93-06031DE61627}"/>
              </a:ext>
            </a:extLst>
          </p:cNvPr>
          <p:cNvSpPr>
            <a:spLocks noGrp="1"/>
          </p:cNvSpPr>
          <p:nvPr>
            <p:ph type="sldNum" idx="12"/>
          </p:nvPr>
        </p:nvSpPr>
        <p:spPr/>
        <p:txBody>
          <a:bodyPr/>
          <a:lstStyle/>
          <a:p>
            <a:r>
              <a:rPr lang="en-GB"/>
              <a:t>Slide </a:t>
            </a:r>
            <a:fld id="{440F5867-744E-4AA6-B0ED-4C44D2DFBB7B}" type="slidenum">
              <a:rPr lang="en-GB" smtClean="0"/>
              <a:pPr/>
              <a:t>4</a:t>
            </a:fld>
            <a:endParaRPr lang="en-GB"/>
          </a:p>
        </p:txBody>
      </p:sp>
      <p:sp>
        <p:nvSpPr>
          <p:cNvPr id="5" name="Footer Placeholder 4">
            <a:extLst>
              <a:ext uri="{FF2B5EF4-FFF2-40B4-BE49-F238E27FC236}">
                <a16:creationId xmlns:a16="http://schemas.microsoft.com/office/drawing/2014/main" id="{96F1C0F5-C608-A996-1202-2D2F9CC74468}"/>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EED3DDDA-1650-6289-0B15-A2C9474DEE55}"/>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1383898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4769E-D309-A843-4A46-AA393B035D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DA17F6-EE4C-5CF5-529E-689B1590EE08}"/>
              </a:ext>
            </a:extLst>
          </p:cNvPr>
          <p:cNvSpPr>
            <a:spLocks noGrp="1"/>
          </p:cNvSpPr>
          <p:nvPr>
            <p:ph type="title"/>
          </p:nvPr>
        </p:nvSpPr>
        <p:spPr/>
        <p:txBody>
          <a:bodyPr/>
          <a:lstStyle/>
          <a:p>
            <a:r>
              <a:rPr lang="en-US" dirty="0"/>
              <a:t>Mode 1: EHT+EHT – (1)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5C7F997-F979-701E-C874-3138990149E0}"/>
                  </a:ext>
                </a:extLst>
              </p:cNvPr>
              <p:cNvSpPr>
                <a:spLocks noGrp="1"/>
              </p:cNvSpPr>
              <p:nvPr>
                <p:ph idx="1"/>
              </p:nvPr>
            </p:nvSpPr>
            <p:spPr>
              <a:xfrm>
                <a:off x="914400" y="1697737"/>
                <a:ext cx="11027663" cy="4113213"/>
              </a:xfrm>
            </p:spPr>
            <p:txBody>
              <a:bodyPr/>
              <a:lstStyle/>
              <a:p>
                <a:pPr>
                  <a:buFont typeface="Arial" panose="020B0604020202020204" pitchFamily="34" charset="0"/>
                  <a:buChar char="•"/>
                </a:pPr>
                <a:r>
                  <a:rPr lang="en-US" b="0" dirty="0"/>
                  <a:t>Spatial stream assignment</a:t>
                </a:r>
              </a:p>
              <a:p>
                <a:pPr lvl="1">
                  <a:buFont typeface="Arial" panose="020B0604020202020204" pitchFamily="34" charset="0"/>
                  <a:buChar char="•"/>
                </a:pPr>
                <a:r>
                  <a:rPr lang="en-US" b="0" dirty="0"/>
                  <a:t>Option 1</a:t>
                </a:r>
              </a:p>
              <a:p>
                <a:pPr lvl="2">
                  <a:buFont typeface="Arial" panose="020B0604020202020204" pitchFamily="34" charset="0"/>
                  <a:buChar char="•"/>
                </a:pPr>
                <a:r>
                  <a:rPr lang="en-US" b="0" dirty="0"/>
                  <a:t>The sharing AP always uses the first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𝑁</m:t>
                        </m:r>
                      </m:e>
                      <m:sub>
                        <m:r>
                          <a:rPr lang="en-US" b="0" i="1" smtClean="0">
                            <a:latin typeface="Cambria Math" panose="02040503050406030204" pitchFamily="18" charset="0"/>
                          </a:rPr>
                          <m:t>𝑠𝑠</m:t>
                        </m:r>
                        <m:r>
                          <a:rPr lang="en-US" b="0" i="1" smtClean="0">
                            <a:latin typeface="Cambria Math" panose="02040503050406030204" pitchFamily="18" charset="0"/>
                          </a:rPr>
                          <m:t>,1</m:t>
                        </m:r>
                      </m:sub>
                    </m:sSub>
                  </m:oMath>
                </a14:m>
                <a:r>
                  <a:rPr lang="en-US" b="0" dirty="0"/>
                  <a:t> spatial streams</a:t>
                </a:r>
              </a:p>
              <a:p>
                <a:pPr lvl="3">
                  <a:buFont typeface="Arial" panose="020B0604020202020204" pitchFamily="34" charset="0"/>
                  <a:buChar char="•"/>
                </a:pPr>
                <a:r>
                  <a:rPr lang="en-US" dirty="0"/>
                  <a:t>The spatial stream indexes starts from </a:t>
                </a:r>
                <a14:m>
                  <m:oMath xmlns:m="http://schemas.openxmlformats.org/officeDocument/2006/math">
                    <m:r>
                      <a:rPr lang="en-US" i="1">
                        <a:latin typeface="Cambria Math" panose="02040503050406030204" pitchFamily="18" charset="0"/>
                      </a:rPr>
                      <m:t>1</m:t>
                    </m:r>
                  </m:oMath>
                </a14:m>
                <a:r>
                  <a:rPr lang="en-US" dirty="0"/>
                  <a:t> and ends with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,1</m:t>
                        </m:r>
                      </m:sub>
                    </m:sSub>
                  </m:oMath>
                </a14:m>
                <a:endParaRPr lang="en-US" b="0" dirty="0"/>
              </a:p>
              <a:p>
                <a:pPr lvl="2">
                  <a:buFont typeface="Arial" panose="020B0604020202020204" pitchFamily="34" charset="0"/>
                  <a:buChar char="•"/>
                </a:pPr>
                <a:r>
                  <a:rPr lang="en-US" dirty="0"/>
                  <a:t>The shared AP always uses the next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,2</m:t>
                        </m:r>
                      </m:sub>
                    </m:sSub>
                  </m:oMath>
                </a14:m>
                <a:r>
                  <a:rPr lang="en-US" b="0" dirty="0"/>
                  <a:t> spatial streams</a:t>
                </a:r>
              </a:p>
              <a:p>
                <a:pPr lvl="3">
                  <a:buFont typeface="Arial" panose="020B0604020202020204" pitchFamily="34" charset="0"/>
                  <a:buChar char="•"/>
                </a:pPr>
                <a:r>
                  <a:rPr lang="en-US" dirty="0"/>
                  <a:t>T</a:t>
                </a:r>
                <a:r>
                  <a:rPr lang="en-US" b="0" dirty="0"/>
                  <a:t>he spatial stream indexes starts from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𝑁</m:t>
                        </m:r>
                      </m:e>
                      <m:sub>
                        <m:r>
                          <a:rPr lang="en-US" b="0" i="1" smtClean="0">
                            <a:latin typeface="Cambria Math" panose="02040503050406030204" pitchFamily="18" charset="0"/>
                          </a:rPr>
                          <m:t>𝑠𝑠</m:t>
                        </m:r>
                        <m:r>
                          <a:rPr lang="en-US" b="0" i="1" smtClean="0">
                            <a:latin typeface="Cambria Math" panose="02040503050406030204" pitchFamily="18" charset="0"/>
                          </a:rPr>
                          <m:t>,1</m:t>
                        </m:r>
                      </m:sub>
                    </m:sSub>
                    <m:r>
                      <a:rPr lang="en-US" b="0" i="1" smtClean="0">
                        <a:latin typeface="Cambria Math" panose="02040503050406030204" pitchFamily="18" charset="0"/>
                      </a:rPr>
                      <m:t>+1</m:t>
                    </m:r>
                  </m:oMath>
                </a14:m>
                <a:r>
                  <a:rPr lang="en-US" b="0" dirty="0"/>
                  <a:t> and ends with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,1</m:t>
                        </m:r>
                      </m:sub>
                    </m:sSub>
                    <m:r>
                      <a:rPr lang="en-US" i="1">
                        <a:latin typeface="Cambria Math" panose="02040503050406030204" pitchFamily="18" charset="0"/>
                      </a:rPr>
                      <m:t>+</m:t>
                    </m:r>
                    <m:sSub>
                      <m:sSubPr>
                        <m:ctrlPr>
                          <a:rPr lang="en-US" i="1" smtClean="0">
                            <a:latin typeface="Cambria Math" panose="02040503050406030204" pitchFamily="18" charset="0"/>
                          </a:rPr>
                        </m:ctrlPr>
                      </m:sSubPr>
                      <m:e>
                        <m:r>
                          <a:rPr lang="en-US" b="0" i="1" smtClean="0">
                            <a:latin typeface="Cambria Math" panose="02040503050406030204" pitchFamily="18" charset="0"/>
                          </a:rPr>
                          <m:t>𝑁</m:t>
                        </m:r>
                      </m:e>
                      <m:sub>
                        <m:r>
                          <a:rPr lang="en-US" b="0" i="1" smtClean="0">
                            <a:latin typeface="Cambria Math" panose="02040503050406030204" pitchFamily="18" charset="0"/>
                          </a:rPr>
                          <m:t>𝑠𝑠</m:t>
                        </m:r>
                        <m:r>
                          <a:rPr lang="en-US" b="0" i="1" smtClean="0">
                            <a:latin typeface="Cambria Math" panose="02040503050406030204" pitchFamily="18" charset="0"/>
                          </a:rPr>
                          <m:t>,2</m:t>
                        </m:r>
                      </m:sub>
                    </m:sSub>
                  </m:oMath>
                </a14:m>
                <a:endParaRPr lang="en-US" b="0" dirty="0"/>
              </a:p>
              <a:p>
                <a:pPr lvl="2">
                  <a:buFont typeface="Arial" panose="020B0604020202020204" pitchFamily="34" charset="0"/>
                  <a:buChar char="•"/>
                </a:pPr>
                <a:r>
                  <a:rPr lang="en-US" dirty="0"/>
                  <a:t>The sharing AP needs to signal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,1</m:t>
                        </m:r>
                      </m:sub>
                    </m:sSub>
                  </m:oMath>
                </a14:m>
                <a:r>
                  <a:rPr lang="en-US" b="0" dirty="0"/>
                  <a:t> and the number of LTF symbols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𝑁</m:t>
                        </m:r>
                      </m:e>
                      <m:sub>
                        <m:r>
                          <a:rPr lang="en-US" b="0" i="1" smtClean="0">
                            <a:latin typeface="Cambria Math" panose="02040503050406030204" pitchFamily="18" charset="0"/>
                          </a:rPr>
                          <m:t>𝐿𝑇𝐹</m:t>
                        </m:r>
                      </m:sub>
                    </m:sSub>
                  </m:oMath>
                </a14:m>
                <a:r>
                  <a:rPr lang="en-US" b="0" dirty="0"/>
                  <a:t> in the Co-SR Invite frame</a:t>
                </a:r>
              </a:p>
              <a:p>
                <a:pPr lvl="3">
                  <a:buFont typeface="Arial" panose="020B0604020202020204" pitchFamily="34" charset="0"/>
                  <a:buChar char="•"/>
                </a:pPr>
                <a:r>
                  <a:rPr lang="en-US" dirty="0"/>
                  <a:t>Or suggested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,2</m:t>
                        </m:r>
                      </m:sub>
                    </m:sSub>
                  </m:oMath>
                </a14:m>
                <a:endParaRPr lang="en-US" b="0" dirty="0"/>
              </a:p>
              <a:p>
                <a:pPr lvl="2">
                  <a:buFont typeface="Arial" panose="020B0604020202020204" pitchFamily="34" charset="0"/>
                  <a:buChar char="•"/>
                </a:pPr>
                <a:r>
                  <a:rPr lang="en-US" b="0" dirty="0"/>
                  <a:t>The shared AP calculates the allowed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,2</m:t>
                        </m:r>
                      </m:sub>
                    </m:sSub>
                  </m:oMath>
                </a14:m>
                <a:r>
                  <a:rPr lang="en-US" b="0" dirty="0"/>
                  <a:t> from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,1</m:t>
                        </m:r>
                      </m:sub>
                    </m:sSub>
                  </m:oMath>
                </a14:m>
                <a:r>
                  <a:rPr lang="en-US" b="0" dirty="0"/>
                  <a:t> and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𝐿𝑇𝐹</m:t>
                        </m:r>
                      </m:sub>
                    </m:sSub>
                  </m:oMath>
                </a14:m>
                <a:r>
                  <a:rPr lang="en-US" b="0" dirty="0"/>
                  <a:t>, or proposes a new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𝐿𝑇𝐹</m:t>
                        </m:r>
                      </m:sub>
                    </m:sSub>
                  </m:oMath>
                </a14:m>
                <a:r>
                  <a:rPr lang="en-US" b="0" dirty="0"/>
                  <a:t> or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,2</m:t>
                        </m:r>
                      </m:sub>
                    </m:sSub>
                  </m:oMath>
                </a14:m>
                <a:r>
                  <a:rPr lang="en-US" b="0" dirty="0"/>
                  <a:t> if necessary</a:t>
                </a:r>
              </a:p>
              <a:p>
                <a:pPr lvl="1">
                  <a:buFont typeface="Arial" panose="020B0604020202020204" pitchFamily="34" charset="0"/>
                  <a:buChar char="•"/>
                </a:pPr>
                <a:r>
                  <a:rPr lang="en-US" dirty="0"/>
                  <a:t>Option 2</a:t>
                </a:r>
                <a:endParaRPr lang="en-US" i="1" dirty="0"/>
              </a:p>
              <a:p>
                <a:pPr lvl="2">
                  <a:buFont typeface="Arial" panose="020B0604020202020204" pitchFamily="34" charset="0"/>
                  <a:buChar char="•"/>
                </a:pP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,1</m:t>
                        </m:r>
                      </m:sub>
                    </m:sSub>
                  </m:oMath>
                </a14:m>
                <a:r>
                  <a:rPr lang="en-US" dirty="0"/>
                  <a:t> may be a nominal value fixed at 4 while the actual number of spatial streams could be </a:t>
                </a:r>
                <a14:m>
                  <m:oMath xmlns:m="http://schemas.openxmlformats.org/officeDocument/2006/math">
                    <m:sSubSup>
                      <m:sSubSupPr>
                        <m:ctrlPr>
                          <a:rPr lang="en-US" i="1" smtClean="0">
                            <a:latin typeface="Cambria Math" panose="02040503050406030204" pitchFamily="18" charset="0"/>
                          </a:rPr>
                        </m:ctrlPr>
                      </m:sSubSupPr>
                      <m:e>
                        <m:r>
                          <a:rPr lang="en-US" b="0" i="1" smtClean="0">
                            <a:latin typeface="Cambria Math" panose="02040503050406030204" pitchFamily="18" charset="0"/>
                          </a:rPr>
                          <m:t>𝑁</m:t>
                        </m:r>
                      </m:e>
                      <m:sub>
                        <m:r>
                          <a:rPr lang="en-US" b="0" i="1" smtClean="0">
                            <a:latin typeface="Cambria Math" panose="02040503050406030204" pitchFamily="18" charset="0"/>
                          </a:rPr>
                          <m:t>𝑠𝑠</m:t>
                        </m:r>
                        <m:r>
                          <a:rPr lang="en-US" b="0" i="1" smtClean="0">
                            <a:latin typeface="Cambria Math" panose="02040503050406030204" pitchFamily="18" charset="0"/>
                          </a:rPr>
                          <m:t>,1</m:t>
                        </m:r>
                      </m:sub>
                      <m:sup>
                        <m:r>
                          <a:rPr lang="en-US" b="0" i="1" smtClean="0">
                            <a:latin typeface="Cambria Math" panose="02040503050406030204" pitchFamily="18" charset="0"/>
                          </a:rPr>
                          <m:t>′</m:t>
                        </m:r>
                      </m:sup>
                    </m:sSubSup>
                    <m:r>
                      <a:rPr lang="en-US" b="0" i="1" smtClean="0">
                        <a:latin typeface="Cambria Math" panose="02040503050406030204" pitchFamily="18" charset="0"/>
                        <a:ea typeface="Cambria Math" panose="02040503050406030204" pitchFamily="18" charset="0"/>
                      </a:rPr>
                      <m:t>≤4</m:t>
                    </m:r>
                  </m:oMath>
                </a14:m>
                <a:endParaRPr lang="en-US" b="0" dirty="0"/>
              </a:p>
              <a:p>
                <a:pPr lvl="2">
                  <a:buFont typeface="Arial" panose="020B0604020202020204" pitchFamily="34" charset="0"/>
                  <a:buChar char="•"/>
                </a:pPr>
                <a:r>
                  <a:rPr lang="en-US" dirty="0"/>
                  <a:t>The shared AP always starts its spatial stream index from 5</a:t>
                </a:r>
              </a:p>
              <a:p>
                <a:pPr lvl="2">
                  <a:buFont typeface="Arial" panose="020B0604020202020204" pitchFamily="34" charset="0"/>
                  <a:buChar char="•"/>
                </a:pP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𝐿𝑇𝐹</m:t>
                        </m:r>
                      </m:sub>
                    </m:sSub>
                  </m:oMath>
                </a14:m>
                <a:r>
                  <a:rPr lang="en-US" b="0" dirty="0"/>
                  <a:t> is based on </a:t>
                </a:r>
                <a14:m>
                  <m:oMath xmlns:m="http://schemas.openxmlformats.org/officeDocument/2006/math">
                    <m:r>
                      <a:rPr lang="en-US" b="0" i="1" smtClean="0">
                        <a:latin typeface="Cambria Math" panose="02040503050406030204" pitchFamily="18" charset="0"/>
                      </a:rPr>
                      <m:t>4</m:t>
                    </m:r>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,2</m:t>
                        </m:r>
                      </m:sub>
                    </m:sSub>
                  </m:oMath>
                </a14:m>
                <a:endParaRPr lang="en-US" b="0" dirty="0"/>
              </a:p>
            </p:txBody>
          </p:sp>
        </mc:Choice>
        <mc:Fallback xmlns="">
          <p:sp>
            <p:nvSpPr>
              <p:cNvPr id="3" name="Content Placeholder 2">
                <a:extLst>
                  <a:ext uri="{FF2B5EF4-FFF2-40B4-BE49-F238E27FC236}">
                    <a16:creationId xmlns:a16="http://schemas.microsoft.com/office/drawing/2014/main" id="{35C7F997-F979-701E-C874-3138990149E0}"/>
                  </a:ext>
                </a:extLst>
              </p:cNvPr>
              <p:cNvSpPr>
                <a:spLocks noGrp="1" noRot="1" noChangeAspect="1" noMove="1" noResize="1" noEditPoints="1" noAdjustHandles="1" noChangeArrowheads="1" noChangeShapeType="1" noTextEdit="1"/>
              </p:cNvSpPr>
              <p:nvPr>
                <p:ph idx="1"/>
              </p:nvPr>
            </p:nvSpPr>
            <p:spPr>
              <a:xfrm>
                <a:off x="914400" y="1697737"/>
                <a:ext cx="11027663" cy="4113213"/>
              </a:xfrm>
              <a:blipFill>
                <a:blip r:embed="rId3"/>
                <a:stretch>
                  <a:fillRect l="-719" t="-1187" b="-19436"/>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77AE73A3-5742-F60F-6DE5-91FC86171AEF}"/>
              </a:ext>
            </a:extLst>
          </p:cNvPr>
          <p:cNvSpPr>
            <a:spLocks noGrp="1"/>
          </p:cNvSpPr>
          <p:nvPr>
            <p:ph type="sldNum" idx="12"/>
          </p:nvPr>
        </p:nvSpPr>
        <p:spPr/>
        <p:txBody>
          <a:bodyPr/>
          <a:lstStyle/>
          <a:p>
            <a:r>
              <a:rPr lang="en-GB"/>
              <a:t>Slide </a:t>
            </a:r>
            <a:fld id="{440F5867-744E-4AA6-B0ED-4C44D2DFBB7B}" type="slidenum">
              <a:rPr lang="en-GB" smtClean="0"/>
              <a:pPr/>
              <a:t>5</a:t>
            </a:fld>
            <a:endParaRPr lang="en-GB"/>
          </a:p>
        </p:txBody>
      </p:sp>
      <p:sp>
        <p:nvSpPr>
          <p:cNvPr id="5" name="Footer Placeholder 4">
            <a:extLst>
              <a:ext uri="{FF2B5EF4-FFF2-40B4-BE49-F238E27FC236}">
                <a16:creationId xmlns:a16="http://schemas.microsoft.com/office/drawing/2014/main" id="{1ADD1E3D-DF86-52CC-0DA4-5A63E6E77DF6}"/>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CDF0A92C-7D04-0564-A73B-F911145ACB99}"/>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3176507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7D2CB9-68F2-48AB-BD2C-2A8201A9BF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7A7171-C082-2C67-7C14-0C0A2518EEA7}"/>
              </a:ext>
            </a:extLst>
          </p:cNvPr>
          <p:cNvSpPr>
            <a:spLocks noGrp="1"/>
          </p:cNvSpPr>
          <p:nvPr>
            <p:ph type="title"/>
          </p:nvPr>
        </p:nvSpPr>
        <p:spPr/>
        <p:txBody>
          <a:bodyPr/>
          <a:lstStyle/>
          <a:p>
            <a:r>
              <a:rPr lang="en-US" dirty="0"/>
              <a:t>Mode 1: EHT+EHT – (2)</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5676C2E-A0DD-DA0F-70D7-CF34B971C7A0}"/>
                  </a:ext>
                </a:extLst>
              </p:cNvPr>
              <p:cNvSpPr>
                <a:spLocks noGrp="1"/>
              </p:cNvSpPr>
              <p:nvPr>
                <p:ph idx="1"/>
              </p:nvPr>
            </p:nvSpPr>
            <p:spPr>
              <a:xfrm>
                <a:off x="1" y="1624589"/>
                <a:ext cx="12115800" cy="4850829"/>
              </a:xfrm>
            </p:spPr>
            <p:txBody>
              <a:bodyPr/>
              <a:lstStyle/>
              <a:p>
                <a:pPr>
                  <a:buFont typeface="Arial" panose="020B0604020202020204" pitchFamily="34" charset="0"/>
                  <a:buChar char="•"/>
                </a:pPr>
                <a:r>
                  <a:rPr lang="en-US" sz="2000" b="0" dirty="0"/>
                  <a:t>U-SIG</a:t>
                </a:r>
              </a:p>
              <a:p>
                <a:pPr lvl="1">
                  <a:buFont typeface="Arial" panose="020B0604020202020204" pitchFamily="34" charset="0"/>
                  <a:buChar char="•"/>
                </a:pPr>
                <a:r>
                  <a:rPr lang="en-US" sz="1800" b="0" dirty="0"/>
                  <a:t>PPDU Type And Compression Mode set to 2 for a non-OFDMA DL MU-MIMO transmission [1]</a:t>
                </a:r>
              </a:p>
              <a:p>
                <a:pPr>
                  <a:buFont typeface="Arial" panose="020B0604020202020204" pitchFamily="34" charset="0"/>
                  <a:buChar char="•"/>
                </a:pPr>
                <a:r>
                  <a:rPr lang="en-US" sz="2000" b="0" dirty="0"/>
                  <a:t>EHT-SIG</a:t>
                </a:r>
              </a:p>
              <a:p>
                <a:pPr lvl="1">
                  <a:buFont typeface="Arial" panose="020B0604020202020204" pitchFamily="34" charset="0"/>
                  <a:buChar char="•"/>
                </a:pPr>
                <a:r>
                  <a:rPr lang="en-US" sz="1800" b="0" dirty="0"/>
                  <a:t>Number Of Non-OFDMA Users in Common field set to 1 for </a:t>
                </a:r>
                <a:r>
                  <a:rPr lang="en-US" sz="1800" dirty="0"/>
                  <a:t>a 2-user non-OFDMA DL MU-MIMO transmission</a:t>
                </a:r>
              </a:p>
              <a:p>
                <a:pPr lvl="1">
                  <a:buFont typeface="Arial" panose="020B0604020202020204" pitchFamily="34" charset="0"/>
                  <a:buChar char="•"/>
                </a:pPr>
                <a:r>
                  <a:rPr lang="en-US" sz="1800" b="0" dirty="0"/>
                  <a:t>The first User field is used for STA1, the intended receiver of the sharing AP, and the second User field is used for STA2, the intended receiver of the shared AP</a:t>
                </a:r>
              </a:p>
              <a:p>
                <a:pPr lvl="2">
                  <a:buFont typeface="Arial" panose="020B0604020202020204" pitchFamily="34" charset="0"/>
                  <a:buChar char="•"/>
                </a:pPr>
                <a:r>
                  <a:rPr lang="en-US" sz="1600" dirty="0"/>
                  <a:t>The sharing AP treats the second User field as for a “virtual” user and the shared AP treats the first User field as for a “virtual” user</a:t>
                </a:r>
                <a:endParaRPr lang="en-US" sz="1600" b="0" dirty="0"/>
              </a:p>
              <a:p>
                <a:pPr lvl="2">
                  <a:buFont typeface="Arial" panose="020B0604020202020204" pitchFamily="34" charset="0"/>
                  <a:buChar char="•"/>
                </a:pPr>
                <a:r>
                  <a:rPr lang="en-US" sz="1600" b="0" dirty="0"/>
                  <a:t>The Spatial Configuration subfield in User field is encoded based on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𝑁</m:t>
                        </m:r>
                      </m:e>
                      <m:sub>
                        <m:r>
                          <a:rPr lang="en-US" sz="1600" i="1">
                            <a:latin typeface="Cambria Math" panose="02040503050406030204" pitchFamily="18" charset="0"/>
                          </a:rPr>
                          <m:t>𝑠𝑠</m:t>
                        </m:r>
                        <m:r>
                          <a:rPr lang="en-US" sz="1600" i="1">
                            <a:latin typeface="Cambria Math" panose="02040503050406030204" pitchFamily="18" charset="0"/>
                          </a:rPr>
                          <m:t>,1</m:t>
                        </m:r>
                      </m:sub>
                    </m:sSub>
                    <m:r>
                      <a:rPr lang="en-US" sz="1600" i="1">
                        <a:latin typeface="Cambria Math" panose="02040503050406030204" pitchFamily="18" charset="0"/>
                      </a:rPr>
                      <m:t> </m:t>
                    </m:r>
                  </m:oMath>
                </a14:m>
                <a:r>
                  <a:rPr lang="en-US" sz="1600" b="0" dirty="0"/>
                  <a:t>for the first user and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𝑁</m:t>
                        </m:r>
                      </m:e>
                      <m:sub>
                        <m:r>
                          <a:rPr lang="en-US" sz="1600" i="1">
                            <a:latin typeface="Cambria Math" panose="02040503050406030204" pitchFamily="18" charset="0"/>
                          </a:rPr>
                          <m:t>𝑠𝑠</m:t>
                        </m:r>
                        <m:r>
                          <a:rPr lang="en-US" sz="1600" i="1">
                            <a:latin typeface="Cambria Math" panose="02040503050406030204" pitchFamily="18" charset="0"/>
                          </a:rPr>
                          <m:t>,2</m:t>
                        </m:r>
                      </m:sub>
                    </m:sSub>
                  </m:oMath>
                </a14:m>
                <a:r>
                  <a:rPr lang="en-US" sz="1600" b="0" dirty="0"/>
                  <a:t> for the second user</a:t>
                </a:r>
              </a:p>
              <a:p>
                <a:pPr lvl="1">
                  <a:buFont typeface="Arial" panose="020B0604020202020204" pitchFamily="34" charset="0"/>
                  <a:buChar char="•"/>
                </a:pPr>
                <a:r>
                  <a:rPr lang="en-US" sz="1800" dirty="0"/>
                  <a:t>Total 84 info bits with EHT-SIG MCS0 require 4 EHT-SIG symbols</a:t>
                </a:r>
              </a:p>
              <a:p>
                <a:pPr lvl="2">
                  <a:buFont typeface="Arial" panose="020B0604020202020204" pitchFamily="34" charset="0"/>
                  <a:buChar char="•"/>
                </a:pPr>
                <a:r>
                  <a:rPr lang="en-US" sz="1600" dirty="0"/>
                  <a:t>52 bits from the common encoding block (Common field 20 bits + 1 User field 22 bits + CRC 4 bits + tail 6 bits) and 32 bits from 1 user encoding block (1 User field 22 bits + CRC 4 bits + tail 6 bits)</a:t>
                </a:r>
              </a:p>
              <a:p>
                <a:pPr lvl="2">
                  <a:buFont typeface="Arial" panose="020B0604020202020204" pitchFamily="34" charset="0"/>
                  <a:buChar char="•"/>
                </a:pPr>
                <a:r>
                  <a:rPr lang="en-US" sz="1600" dirty="0"/>
                  <a:t>EHT-SIG MCS1 -&gt; 2 EHT-SIG symbols</a:t>
                </a:r>
              </a:p>
              <a:p>
                <a:pPr>
                  <a:buFont typeface="Arial" panose="020B0604020202020204" pitchFamily="34" charset="0"/>
                  <a:buChar char="•"/>
                </a:pPr>
                <a:r>
                  <a:rPr lang="en-US" sz="2000" b="0" dirty="0"/>
                  <a:t>Non-AP STA behavior</a:t>
                </a:r>
              </a:p>
              <a:p>
                <a:pPr lvl="1">
                  <a:buFont typeface="Arial" panose="020B0604020202020204" pitchFamily="34" charset="0"/>
                  <a:buChar char="•"/>
                </a:pPr>
                <a:r>
                  <a:rPr lang="en-US" sz="1800" b="0" dirty="0"/>
                  <a:t>No extra requirement: just interpreting the Spatial Configuration subfield and receiving </a:t>
                </a:r>
                <a:r>
                  <a:rPr lang="en-US" sz="1800" dirty="0"/>
                  <a:t>an MU transmission </a:t>
                </a:r>
                <a:r>
                  <a:rPr lang="en-US" sz="1800" b="0" dirty="0"/>
                  <a:t>as a normal EHT non-AP STA receiver</a:t>
                </a:r>
              </a:p>
              <a:p>
                <a:pPr lvl="1">
                  <a:buFont typeface="Arial" panose="020B0604020202020204" pitchFamily="34" charset="0"/>
                  <a:buChar char="•"/>
                </a:pPr>
                <a:endParaRPr lang="en-US" sz="1800" b="0" dirty="0"/>
              </a:p>
            </p:txBody>
          </p:sp>
        </mc:Choice>
        <mc:Fallback xmlns="">
          <p:sp>
            <p:nvSpPr>
              <p:cNvPr id="3" name="Content Placeholder 2">
                <a:extLst>
                  <a:ext uri="{FF2B5EF4-FFF2-40B4-BE49-F238E27FC236}">
                    <a16:creationId xmlns:a16="http://schemas.microsoft.com/office/drawing/2014/main" id="{B5676C2E-A0DD-DA0F-70D7-CF34B971C7A0}"/>
                  </a:ext>
                </a:extLst>
              </p:cNvPr>
              <p:cNvSpPr>
                <a:spLocks noGrp="1" noRot="1" noChangeAspect="1" noMove="1" noResize="1" noEditPoints="1" noAdjustHandles="1" noChangeArrowheads="1" noChangeShapeType="1" noTextEdit="1"/>
              </p:cNvSpPr>
              <p:nvPr>
                <p:ph idx="1"/>
              </p:nvPr>
            </p:nvSpPr>
            <p:spPr>
              <a:xfrm>
                <a:off x="1" y="1624589"/>
                <a:ext cx="12115800" cy="4850829"/>
              </a:xfrm>
              <a:blipFill>
                <a:blip r:embed="rId3"/>
                <a:stretch>
                  <a:fillRect l="-453" t="-755" r="-704" b="-2767"/>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26DED7EE-F8EE-1102-E4CD-EE4BB89C936F}"/>
              </a:ext>
            </a:extLst>
          </p:cNvPr>
          <p:cNvSpPr>
            <a:spLocks noGrp="1"/>
          </p:cNvSpPr>
          <p:nvPr>
            <p:ph type="sldNum" idx="12"/>
          </p:nvPr>
        </p:nvSpPr>
        <p:spPr/>
        <p:txBody>
          <a:bodyPr/>
          <a:lstStyle/>
          <a:p>
            <a:r>
              <a:rPr lang="en-GB"/>
              <a:t>Slide </a:t>
            </a:r>
            <a:fld id="{440F5867-744E-4AA6-B0ED-4C44D2DFBB7B}" type="slidenum">
              <a:rPr lang="en-GB" smtClean="0"/>
              <a:pPr/>
              <a:t>6</a:t>
            </a:fld>
            <a:endParaRPr lang="en-GB"/>
          </a:p>
        </p:txBody>
      </p:sp>
      <p:sp>
        <p:nvSpPr>
          <p:cNvPr id="5" name="Footer Placeholder 4">
            <a:extLst>
              <a:ext uri="{FF2B5EF4-FFF2-40B4-BE49-F238E27FC236}">
                <a16:creationId xmlns:a16="http://schemas.microsoft.com/office/drawing/2014/main" id="{336BB157-50E8-9718-787A-D6EE641AD9AF}"/>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C77AA361-CE9A-064C-373A-914DFDCD311A}"/>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2742476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0ADB6E-2D3B-C0E4-715B-278C3B11D6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C572BF-9D68-B5FC-A003-8BF0949F2B89}"/>
              </a:ext>
            </a:extLst>
          </p:cNvPr>
          <p:cNvSpPr>
            <a:spLocks noGrp="1"/>
          </p:cNvSpPr>
          <p:nvPr>
            <p:ph type="title"/>
          </p:nvPr>
        </p:nvSpPr>
        <p:spPr/>
        <p:txBody>
          <a:bodyPr/>
          <a:lstStyle/>
          <a:p>
            <a:r>
              <a:rPr lang="en-US" dirty="0"/>
              <a:t>Mode 1: EHT+UHR or UHR+EHT – (1)</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FDB6D45-83B8-E5EF-1247-A1DAC81FC6C9}"/>
                  </a:ext>
                </a:extLst>
              </p:cNvPr>
              <p:cNvSpPr>
                <a:spLocks noGrp="1"/>
              </p:cNvSpPr>
              <p:nvPr>
                <p:ph idx="1"/>
              </p:nvPr>
            </p:nvSpPr>
            <p:spPr>
              <a:xfrm>
                <a:off x="914401" y="1457741"/>
                <a:ext cx="11128247" cy="4113213"/>
              </a:xfrm>
            </p:spPr>
            <p:txBody>
              <a:bodyPr/>
              <a:lstStyle/>
              <a:p>
                <a:pPr>
                  <a:buFont typeface="Arial" panose="020B0604020202020204" pitchFamily="34" charset="0"/>
                  <a:buChar char="•"/>
                </a:pPr>
                <a:r>
                  <a:rPr lang="en-US" sz="2000" b="0" dirty="0"/>
                  <a:t>Spatial stream assignment</a:t>
                </a:r>
              </a:p>
              <a:p>
                <a:pPr lvl="1">
                  <a:buFont typeface="Arial" panose="020B0604020202020204" pitchFamily="34" charset="0"/>
                  <a:buChar char="•"/>
                </a:pPr>
                <a:r>
                  <a:rPr lang="en-US" sz="1800" b="0" dirty="0"/>
                  <a:t>Always let the EHT PPDU take the first </a:t>
                </a:r>
                <a14:m>
                  <m:oMath xmlns:m="http://schemas.openxmlformats.org/officeDocument/2006/math">
                    <m:sSub>
                      <m:sSubPr>
                        <m:ctrlPr>
                          <a:rPr lang="en-US" sz="1800" b="0" i="1" smtClean="0">
                            <a:latin typeface="Cambria Math" panose="02040503050406030204" pitchFamily="18" charset="0"/>
                          </a:rPr>
                        </m:ctrlPr>
                      </m:sSubPr>
                      <m:e>
                        <m:r>
                          <a:rPr lang="en-US" sz="1800" b="0" i="1" smtClean="0">
                            <a:latin typeface="Cambria Math" panose="02040503050406030204" pitchFamily="18" charset="0"/>
                          </a:rPr>
                          <m:t>𝑁</m:t>
                        </m:r>
                      </m:e>
                      <m:sub>
                        <m:r>
                          <a:rPr lang="en-US" sz="1800" b="0" i="1" smtClean="0">
                            <a:latin typeface="Cambria Math" panose="02040503050406030204" pitchFamily="18" charset="0"/>
                          </a:rPr>
                          <m:t>𝑠𝑠</m:t>
                        </m:r>
                        <m:r>
                          <a:rPr lang="en-US" sz="1800" b="0" i="1" smtClean="0">
                            <a:latin typeface="Cambria Math" panose="02040503050406030204" pitchFamily="18" charset="0"/>
                          </a:rPr>
                          <m:t>,</m:t>
                        </m:r>
                        <m:r>
                          <a:rPr lang="en-US" sz="1800" b="0" i="1" smtClean="0">
                            <a:latin typeface="Cambria Math" panose="02040503050406030204" pitchFamily="18" charset="0"/>
                          </a:rPr>
                          <m:t>𝐸𝐻𝑇</m:t>
                        </m:r>
                      </m:sub>
                    </m:sSub>
                  </m:oMath>
                </a14:m>
                <a:r>
                  <a:rPr lang="en-US" sz="1800" b="0" dirty="0"/>
                  <a:t> spatial streams, or 4 for simplicity</a:t>
                </a:r>
              </a:p>
              <a:p>
                <a:pPr lvl="1">
                  <a:buFont typeface="Arial" panose="020B0604020202020204" pitchFamily="34" charset="0"/>
                  <a:buChar char="•"/>
                </a:pPr>
                <a:r>
                  <a:rPr lang="en-US" sz="1800" dirty="0"/>
                  <a:t>Always let the UHR PPDU take the next </a:t>
                </a:r>
                <a14:m>
                  <m:oMath xmlns:m="http://schemas.openxmlformats.org/officeDocument/2006/math">
                    <m:sSub>
                      <m:sSubPr>
                        <m:ctrlPr>
                          <a:rPr lang="en-US" sz="1800" i="1">
                            <a:latin typeface="Cambria Math" panose="02040503050406030204" pitchFamily="18" charset="0"/>
                          </a:rPr>
                        </m:ctrlPr>
                      </m:sSubPr>
                      <m:e>
                        <m:r>
                          <a:rPr lang="en-US" sz="1800" i="1">
                            <a:latin typeface="Cambria Math" panose="02040503050406030204" pitchFamily="18" charset="0"/>
                          </a:rPr>
                          <m:t>𝑁</m:t>
                        </m:r>
                      </m:e>
                      <m:sub>
                        <m:r>
                          <a:rPr lang="en-US" sz="1800" i="1">
                            <a:latin typeface="Cambria Math" panose="02040503050406030204" pitchFamily="18" charset="0"/>
                          </a:rPr>
                          <m:t>𝑠𝑠</m:t>
                        </m:r>
                        <m:r>
                          <a:rPr lang="en-US" sz="1800" i="1">
                            <a:latin typeface="Cambria Math" panose="02040503050406030204" pitchFamily="18" charset="0"/>
                          </a:rPr>
                          <m:t>,</m:t>
                        </m:r>
                        <m:r>
                          <a:rPr lang="en-US" sz="1800" b="0" i="1" smtClean="0">
                            <a:latin typeface="Cambria Math" panose="02040503050406030204" pitchFamily="18" charset="0"/>
                          </a:rPr>
                          <m:t>𝑈𝐻𝑅</m:t>
                        </m:r>
                      </m:sub>
                    </m:sSub>
                  </m:oMath>
                </a14:m>
                <a:r>
                  <a:rPr lang="en-US" sz="1800" dirty="0"/>
                  <a:t> spatial streams, or start from 5 for simplicity</a:t>
                </a:r>
                <a:endParaRPr lang="en-US" sz="1800" b="0" dirty="0"/>
              </a:p>
              <a:p>
                <a:pPr lvl="1">
                  <a:buFont typeface="Arial" panose="020B0604020202020204" pitchFamily="34" charset="0"/>
                  <a:buChar char="•"/>
                </a:pPr>
                <a:r>
                  <a:rPr lang="en-US" sz="1800" dirty="0"/>
                  <a:t>The sharing and shared AP would know the EHT+UHR/UHR+EHT combination through the PHY Version information exchange in the Co-SR Invite/Response/Sync frame</a:t>
                </a:r>
                <a:endParaRPr lang="en-US" sz="1800" b="0" dirty="0"/>
              </a:p>
              <a:p>
                <a:pPr>
                  <a:buFont typeface="Arial" panose="020B0604020202020204" pitchFamily="34" charset="0"/>
                  <a:buChar char="•"/>
                </a:pPr>
                <a:r>
                  <a:rPr lang="en-US" sz="2000" b="0" dirty="0"/>
                  <a:t>U-SIG</a:t>
                </a:r>
              </a:p>
              <a:p>
                <a:pPr lvl="1">
                  <a:buFont typeface="Arial" panose="020B0604020202020204" pitchFamily="34" charset="0"/>
                  <a:buChar char="•"/>
                </a:pPr>
                <a:r>
                  <a:rPr lang="en-US" sz="1800" b="0" dirty="0"/>
                  <a:t>PPDU Type And Compression Mode set to 1 for a DL SU transmission for both PPDUs</a:t>
                </a:r>
              </a:p>
              <a:p>
                <a:pPr lvl="1">
                  <a:buFont typeface="Arial" panose="020B0604020202020204" pitchFamily="34" charset="0"/>
                  <a:buChar char="•"/>
                </a:pPr>
                <a:r>
                  <a:rPr lang="en-US" sz="1800" dirty="0"/>
                  <a:t>BSS Color 2 subfield is used for the UHR PPDU regardless of whether it is from the sharing AP or shared AP</a:t>
                </a:r>
              </a:p>
              <a:p>
                <a:pPr lvl="2">
                  <a:buFont typeface="Arial" panose="020B0604020202020204" pitchFamily="34" charset="0"/>
                  <a:buChar char="•"/>
                </a:pPr>
                <a:r>
                  <a:rPr lang="en-US" sz="1600" dirty="0"/>
                  <a:t>BSS Color subfield is always used for the EHT PPDU</a:t>
                </a:r>
                <a:endParaRPr lang="en-US" sz="1600" b="0" dirty="0"/>
              </a:p>
              <a:p>
                <a:pPr>
                  <a:buFont typeface="Arial" panose="020B0604020202020204" pitchFamily="34" charset="0"/>
                  <a:buChar char="•"/>
                </a:pPr>
                <a:r>
                  <a:rPr lang="en-US" sz="2000" b="0" dirty="0"/>
                  <a:t>EHT-SIG</a:t>
                </a:r>
              </a:p>
              <a:p>
                <a:pPr lvl="1">
                  <a:buFont typeface="Arial" panose="020B0604020202020204" pitchFamily="34" charset="0"/>
                  <a:buChar char="•"/>
                </a:pPr>
                <a:r>
                  <a:rPr lang="en-US" sz="1800" b="0" dirty="0"/>
                  <a:t>Number Of Non-OFDMA Users in Common field set to 0 for </a:t>
                </a:r>
                <a:r>
                  <a:rPr lang="en-US" sz="1800" dirty="0"/>
                  <a:t>an SU transmission for both PPDUs</a:t>
                </a:r>
              </a:p>
              <a:p>
                <a:pPr lvl="1">
                  <a:buFont typeface="Arial" panose="020B0604020202020204" pitchFamily="34" charset="0"/>
                  <a:buChar char="•"/>
                </a:pPr>
                <a:r>
                  <a:rPr lang="en-US" sz="1800" b="0" dirty="0"/>
                  <a:t>Only the first User field is used</a:t>
                </a:r>
              </a:p>
              <a:p>
                <a:pPr lvl="2">
                  <a:buFont typeface="Arial" panose="020B0604020202020204" pitchFamily="34" charset="0"/>
                  <a:buChar char="•"/>
                </a:pPr>
                <a:r>
                  <a:rPr lang="en-US" sz="1600" dirty="0"/>
                  <a:t>The </a:t>
                </a:r>
                <a:r>
                  <a:rPr lang="en-US" sz="1600" dirty="0" err="1"/>
                  <a:t>Nss</a:t>
                </a:r>
                <a:r>
                  <a:rPr lang="en-US" sz="1600" dirty="0"/>
                  <a:t> subfield is set to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𝑁</m:t>
                        </m:r>
                      </m:e>
                      <m:sub>
                        <m:r>
                          <a:rPr lang="en-US" sz="1600" i="1">
                            <a:latin typeface="Cambria Math" panose="02040503050406030204" pitchFamily="18" charset="0"/>
                          </a:rPr>
                          <m:t>𝑠𝑠</m:t>
                        </m:r>
                        <m:r>
                          <a:rPr lang="en-US" sz="1600" i="1">
                            <a:latin typeface="Cambria Math" panose="02040503050406030204" pitchFamily="18" charset="0"/>
                          </a:rPr>
                          <m:t>,</m:t>
                        </m:r>
                        <m:r>
                          <a:rPr lang="en-US" sz="1600" b="0" i="1" smtClean="0">
                            <a:latin typeface="Cambria Math" panose="02040503050406030204" pitchFamily="18" charset="0"/>
                          </a:rPr>
                          <m:t>𝐸𝐻𝑇</m:t>
                        </m:r>
                      </m:sub>
                    </m:sSub>
                  </m:oMath>
                </a14:m>
                <a:endParaRPr lang="en-US" sz="1400" b="0" dirty="0"/>
              </a:p>
              <a:p>
                <a:pPr lvl="1">
                  <a:buFont typeface="Arial" panose="020B0604020202020204" pitchFamily="34" charset="0"/>
                  <a:buChar char="•"/>
                </a:pPr>
                <a:r>
                  <a:rPr lang="en-US" sz="1800" dirty="0"/>
                  <a:t>52 info bits from the common encoding block (Common field 20 bits + 1 User field 22 bits + CRC 4 bits + tail 6 bits) with EHT-SIG MCS0 requires 2 EHT-SIG symbols</a:t>
                </a:r>
                <a:endParaRPr lang="en-US" sz="1800" b="0" dirty="0"/>
              </a:p>
            </p:txBody>
          </p:sp>
        </mc:Choice>
        <mc:Fallback xmlns="">
          <p:sp>
            <p:nvSpPr>
              <p:cNvPr id="3" name="Content Placeholder 2">
                <a:extLst>
                  <a:ext uri="{FF2B5EF4-FFF2-40B4-BE49-F238E27FC236}">
                    <a16:creationId xmlns:a16="http://schemas.microsoft.com/office/drawing/2014/main" id="{2FDB6D45-83B8-E5EF-1247-A1DAC81FC6C9}"/>
                  </a:ext>
                </a:extLst>
              </p:cNvPr>
              <p:cNvSpPr>
                <a:spLocks noGrp="1" noRot="1" noChangeAspect="1" noMove="1" noResize="1" noEditPoints="1" noAdjustHandles="1" noChangeArrowheads="1" noChangeShapeType="1" noTextEdit="1"/>
              </p:cNvSpPr>
              <p:nvPr>
                <p:ph idx="1"/>
              </p:nvPr>
            </p:nvSpPr>
            <p:spPr>
              <a:xfrm>
                <a:off x="914401" y="1457741"/>
                <a:ext cx="11128247" cy="4113213"/>
              </a:xfrm>
              <a:blipFill>
                <a:blip r:embed="rId3"/>
                <a:stretch>
                  <a:fillRect l="-493" t="-741" r="-274" b="-25333"/>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BFAAB22C-CE24-9B76-7A4D-36C384AABCD6}"/>
              </a:ext>
            </a:extLst>
          </p:cNvPr>
          <p:cNvSpPr>
            <a:spLocks noGrp="1"/>
          </p:cNvSpPr>
          <p:nvPr>
            <p:ph type="sldNum" idx="12"/>
          </p:nvPr>
        </p:nvSpPr>
        <p:spPr/>
        <p:txBody>
          <a:bodyPr/>
          <a:lstStyle/>
          <a:p>
            <a:r>
              <a:rPr lang="en-GB"/>
              <a:t>Slide </a:t>
            </a:r>
            <a:fld id="{440F5867-744E-4AA6-B0ED-4C44D2DFBB7B}" type="slidenum">
              <a:rPr lang="en-GB" smtClean="0"/>
              <a:pPr/>
              <a:t>7</a:t>
            </a:fld>
            <a:endParaRPr lang="en-GB"/>
          </a:p>
        </p:txBody>
      </p:sp>
      <p:sp>
        <p:nvSpPr>
          <p:cNvPr id="5" name="Footer Placeholder 4">
            <a:extLst>
              <a:ext uri="{FF2B5EF4-FFF2-40B4-BE49-F238E27FC236}">
                <a16:creationId xmlns:a16="http://schemas.microsoft.com/office/drawing/2014/main" id="{0DD45FCD-B1E2-7826-84EA-C40691EF5DEC}"/>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4FD0F3FE-5611-DCF8-2ADD-64AE8004EDC1}"/>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415070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D41FF6-1033-873F-0D78-2B4E599A10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72A2C6-8819-6C42-5FED-33929F09139A}"/>
              </a:ext>
            </a:extLst>
          </p:cNvPr>
          <p:cNvSpPr>
            <a:spLocks noGrp="1"/>
          </p:cNvSpPr>
          <p:nvPr>
            <p:ph type="title"/>
          </p:nvPr>
        </p:nvSpPr>
        <p:spPr/>
        <p:txBody>
          <a:bodyPr/>
          <a:lstStyle/>
          <a:p>
            <a:r>
              <a:rPr lang="en-US" dirty="0"/>
              <a:t>Mode 1: EHT+UHR or UHR+EHT – (2)</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A5036DB-B15E-4DF6-A621-9150653500B3}"/>
                  </a:ext>
                </a:extLst>
              </p:cNvPr>
              <p:cNvSpPr>
                <a:spLocks noGrp="1"/>
              </p:cNvSpPr>
              <p:nvPr>
                <p:ph idx="1"/>
              </p:nvPr>
            </p:nvSpPr>
            <p:spPr>
              <a:xfrm>
                <a:off x="914401" y="1524001"/>
                <a:ext cx="11128247" cy="4113213"/>
              </a:xfrm>
            </p:spPr>
            <p:txBody>
              <a:bodyPr/>
              <a:lstStyle/>
              <a:p>
                <a:pPr>
                  <a:buFont typeface="Arial" panose="020B0604020202020204" pitchFamily="34" charset="0"/>
                  <a:buChar char="•"/>
                </a:pPr>
                <a:r>
                  <a:rPr lang="en-US" sz="2000" b="0" dirty="0"/>
                  <a:t>UHR-SIG</a:t>
                </a:r>
              </a:p>
              <a:p>
                <a:pPr lvl="1">
                  <a:buFont typeface="Arial" panose="020B0604020202020204" pitchFamily="34" charset="0"/>
                  <a:buChar char="•"/>
                </a:pPr>
                <a:r>
                  <a:rPr lang="en-US" sz="1800" dirty="0"/>
                  <a:t>Similarly, 1 non-OFDMA user for SU transmission, only one User field is used, and the </a:t>
                </a:r>
                <a:r>
                  <a:rPr lang="en-US" sz="1800" dirty="0" err="1"/>
                  <a:t>Nss</a:t>
                </a:r>
                <a:r>
                  <a:rPr lang="en-US" sz="1800" dirty="0"/>
                  <a:t> subfield is set to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𝑁</m:t>
                        </m:r>
                      </m:e>
                      <m:sub>
                        <m:r>
                          <a:rPr lang="en-US" sz="1600" i="1">
                            <a:latin typeface="Cambria Math" panose="02040503050406030204" pitchFamily="18" charset="0"/>
                          </a:rPr>
                          <m:t>𝑠𝑠</m:t>
                        </m:r>
                        <m:r>
                          <a:rPr lang="en-US" sz="1600" i="1">
                            <a:latin typeface="Cambria Math" panose="02040503050406030204" pitchFamily="18" charset="0"/>
                          </a:rPr>
                          <m:t>,</m:t>
                        </m:r>
                        <m:r>
                          <a:rPr lang="en-US" sz="1600" b="0" i="1" smtClean="0">
                            <a:latin typeface="Cambria Math" panose="02040503050406030204" pitchFamily="18" charset="0"/>
                          </a:rPr>
                          <m:t>𝑈𝐻𝑅</m:t>
                        </m:r>
                      </m:sub>
                    </m:sSub>
                  </m:oMath>
                </a14:m>
                <a:endParaRPr lang="en-US" sz="1400" b="0" dirty="0"/>
              </a:p>
              <a:p>
                <a:pPr lvl="1">
                  <a:buFont typeface="Arial" panose="020B0604020202020204" pitchFamily="34" charset="0"/>
                  <a:buChar char="•"/>
                </a:pPr>
                <a:r>
                  <a:rPr lang="en-US" sz="1800" dirty="0"/>
                  <a:t>52 info bits from the common encoding block (Common field 19 bits + 1 User field 23 bits + CRC 4 bits + tail 6 bits) with UHR-SIG MCS0 requires 2 UHR-SIG symbols</a:t>
                </a:r>
              </a:p>
              <a:p>
                <a:pPr lvl="1">
                  <a:buFont typeface="Arial" panose="020B0604020202020204" pitchFamily="34" charset="0"/>
                  <a:buChar char="•"/>
                </a:pPr>
                <a:endParaRPr lang="en-US" sz="1400" b="0" dirty="0"/>
              </a:p>
              <a:p>
                <a:pPr>
                  <a:buFont typeface="Arial" panose="020B0604020202020204" pitchFamily="34" charset="0"/>
                  <a:buChar char="•"/>
                </a:pPr>
                <a:r>
                  <a:rPr lang="en-US" sz="2000" b="0" dirty="0"/>
                  <a:t>Non-AP STA behavior</a:t>
                </a:r>
              </a:p>
              <a:p>
                <a:pPr lvl="1">
                  <a:buFont typeface="Arial" panose="020B0604020202020204" pitchFamily="34" charset="0"/>
                  <a:buChar char="•"/>
                </a:pPr>
                <a:r>
                  <a:rPr lang="en-US" sz="1800" dirty="0"/>
                  <a:t>The EHT non-AP STA receiver behaves as normal for receiving an SU transmission</a:t>
                </a:r>
              </a:p>
              <a:p>
                <a:pPr lvl="1">
                  <a:buFont typeface="Arial" panose="020B0604020202020204" pitchFamily="34" charset="0"/>
                  <a:buChar char="•"/>
                </a:pPr>
                <a:r>
                  <a:rPr lang="en-US" sz="1800" dirty="0"/>
                  <a:t>The UHR non-AP STA receiver receives an SU transmission but understands that its spatial stream index starts from </a:t>
                </a:r>
                <a14:m>
                  <m:oMath xmlns:m="http://schemas.openxmlformats.org/officeDocument/2006/math">
                    <m:sSub>
                      <m:sSubPr>
                        <m:ctrlPr>
                          <a:rPr lang="en-US" sz="1800" i="1">
                            <a:latin typeface="Cambria Math" panose="02040503050406030204" pitchFamily="18" charset="0"/>
                          </a:rPr>
                        </m:ctrlPr>
                      </m:sSubPr>
                      <m:e>
                        <m:r>
                          <a:rPr lang="en-US" sz="1800" i="1">
                            <a:latin typeface="Cambria Math" panose="02040503050406030204" pitchFamily="18" charset="0"/>
                          </a:rPr>
                          <m:t>𝑁</m:t>
                        </m:r>
                      </m:e>
                      <m:sub>
                        <m:r>
                          <a:rPr lang="en-US" sz="1800" i="1">
                            <a:latin typeface="Cambria Math" panose="02040503050406030204" pitchFamily="18" charset="0"/>
                          </a:rPr>
                          <m:t>𝑠𝑠</m:t>
                        </m:r>
                        <m:r>
                          <a:rPr lang="en-US" sz="1800" i="1">
                            <a:latin typeface="Cambria Math" panose="02040503050406030204" pitchFamily="18" charset="0"/>
                          </a:rPr>
                          <m:t>,</m:t>
                        </m:r>
                        <m:r>
                          <a:rPr lang="en-US" sz="1800" i="1">
                            <a:latin typeface="Cambria Math" panose="02040503050406030204" pitchFamily="18" charset="0"/>
                          </a:rPr>
                          <m:t>𝐸𝐻𝑇</m:t>
                        </m:r>
                      </m:sub>
                    </m:sSub>
                    <m:r>
                      <a:rPr lang="en-US" sz="1800" b="0" i="1" smtClean="0">
                        <a:latin typeface="Cambria Math" panose="02040503050406030204" pitchFamily="18" charset="0"/>
                      </a:rPr>
                      <m:t>+1</m:t>
                    </m:r>
                  </m:oMath>
                </a14:m>
                <a:r>
                  <a:rPr lang="en-US" sz="1800" b="0" dirty="0"/>
                  <a:t>, or 5 for simplicity, by matching its BSS color to the BSS Color 2 subfield of U-SIG</a:t>
                </a:r>
              </a:p>
            </p:txBody>
          </p:sp>
        </mc:Choice>
        <mc:Fallback xmlns="">
          <p:sp>
            <p:nvSpPr>
              <p:cNvPr id="3" name="Content Placeholder 2">
                <a:extLst>
                  <a:ext uri="{FF2B5EF4-FFF2-40B4-BE49-F238E27FC236}">
                    <a16:creationId xmlns:a16="http://schemas.microsoft.com/office/drawing/2014/main" id="{6A5036DB-B15E-4DF6-A621-9150653500B3}"/>
                  </a:ext>
                </a:extLst>
              </p:cNvPr>
              <p:cNvSpPr>
                <a:spLocks noGrp="1" noRot="1" noChangeAspect="1" noMove="1" noResize="1" noEditPoints="1" noAdjustHandles="1" noChangeArrowheads="1" noChangeShapeType="1" noTextEdit="1"/>
              </p:cNvSpPr>
              <p:nvPr>
                <p:ph idx="1"/>
              </p:nvPr>
            </p:nvSpPr>
            <p:spPr>
              <a:xfrm>
                <a:off x="914401" y="1524001"/>
                <a:ext cx="11128247" cy="4113213"/>
              </a:xfrm>
              <a:blipFill>
                <a:blip r:embed="rId3"/>
                <a:stretch>
                  <a:fillRect l="-493" t="-741" r="-767"/>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71E0DE75-03BB-8184-CC59-E1EB0CBEBA85}"/>
              </a:ext>
            </a:extLst>
          </p:cNvPr>
          <p:cNvSpPr>
            <a:spLocks noGrp="1"/>
          </p:cNvSpPr>
          <p:nvPr>
            <p:ph type="sldNum" idx="12"/>
          </p:nvPr>
        </p:nvSpPr>
        <p:spPr/>
        <p:txBody>
          <a:bodyPr/>
          <a:lstStyle/>
          <a:p>
            <a:r>
              <a:rPr lang="en-GB"/>
              <a:t>Slide </a:t>
            </a:r>
            <a:fld id="{440F5867-744E-4AA6-B0ED-4C44D2DFBB7B}" type="slidenum">
              <a:rPr lang="en-GB" smtClean="0"/>
              <a:pPr/>
              <a:t>8</a:t>
            </a:fld>
            <a:endParaRPr lang="en-GB"/>
          </a:p>
        </p:txBody>
      </p:sp>
      <p:sp>
        <p:nvSpPr>
          <p:cNvPr id="5" name="Footer Placeholder 4">
            <a:extLst>
              <a:ext uri="{FF2B5EF4-FFF2-40B4-BE49-F238E27FC236}">
                <a16:creationId xmlns:a16="http://schemas.microsoft.com/office/drawing/2014/main" id="{080851A1-D97F-D5D1-3608-B1363C0CD5B1}"/>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19420E78-66B4-BF9F-1B17-8F812AF64519}"/>
              </a:ext>
            </a:extLst>
          </p:cNvPr>
          <p:cNvSpPr>
            <a:spLocks noGrp="1"/>
          </p:cNvSpPr>
          <p:nvPr>
            <p:ph type="dt" idx="15"/>
          </p:nvPr>
        </p:nvSpPr>
        <p:spPr/>
        <p:txBody>
          <a:bodyPr/>
          <a:lstStyle/>
          <a:p>
            <a:r>
              <a:rPr lang="en-US"/>
              <a:t>September 2025</a:t>
            </a:r>
            <a:endParaRPr lang="en-GB"/>
          </a:p>
        </p:txBody>
      </p:sp>
      <p:pic>
        <p:nvPicPr>
          <p:cNvPr id="7" name="Picture 6">
            <a:extLst>
              <a:ext uri="{FF2B5EF4-FFF2-40B4-BE49-F238E27FC236}">
                <a16:creationId xmlns:a16="http://schemas.microsoft.com/office/drawing/2014/main" id="{ED9948A1-9796-AD27-223E-460AC162092B}"/>
              </a:ext>
            </a:extLst>
          </p:cNvPr>
          <p:cNvPicPr>
            <a:picLocks noChangeAspect="1"/>
          </p:cNvPicPr>
          <p:nvPr/>
        </p:nvPicPr>
        <p:blipFill>
          <a:blip r:embed="rId4"/>
          <a:stretch>
            <a:fillRect/>
          </a:stretch>
        </p:blipFill>
        <p:spPr>
          <a:xfrm>
            <a:off x="4584303" y="4725354"/>
            <a:ext cx="5943600" cy="1823720"/>
          </a:xfrm>
          <a:prstGeom prst="rect">
            <a:avLst/>
          </a:prstGeom>
        </p:spPr>
      </p:pic>
      <p:sp>
        <p:nvSpPr>
          <p:cNvPr id="8" name="TextBox 7">
            <a:extLst>
              <a:ext uri="{FF2B5EF4-FFF2-40B4-BE49-F238E27FC236}">
                <a16:creationId xmlns:a16="http://schemas.microsoft.com/office/drawing/2014/main" id="{BE8C988A-D200-5350-00B5-8B1F4FD8F997}"/>
              </a:ext>
            </a:extLst>
          </p:cNvPr>
          <p:cNvSpPr txBox="1"/>
          <p:nvPr/>
        </p:nvSpPr>
        <p:spPr>
          <a:xfrm>
            <a:off x="2849533" y="5363816"/>
            <a:ext cx="1734770" cy="461665"/>
          </a:xfrm>
          <a:prstGeom prst="rect">
            <a:avLst/>
          </a:prstGeom>
          <a:noFill/>
        </p:spPr>
        <p:txBody>
          <a:bodyPr wrap="none" rtlCol="0">
            <a:spAutoFit/>
          </a:bodyPr>
          <a:lstStyle/>
          <a:p>
            <a:r>
              <a:rPr lang="en-US" dirty="0">
                <a:solidFill>
                  <a:schemeClr val="tx1"/>
                </a:solidFill>
              </a:rPr>
              <a:t>UHR U-SIG</a:t>
            </a:r>
          </a:p>
        </p:txBody>
      </p:sp>
    </p:spTree>
    <p:extLst>
      <p:ext uri="{BB962C8B-B14F-4D97-AF65-F5344CB8AC3E}">
        <p14:creationId xmlns:p14="http://schemas.microsoft.com/office/powerpoint/2010/main" val="908182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FFDB6-04FC-24CC-6D7A-794A836821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032590-F175-EDBF-0064-13CB49E824A7}"/>
              </a:ext>
            </a:extLst>
          </p:cNvPr>
          <p:cNvSpPr>
            <a:spLocks noGrp="1"/>
          </p:cNvSpPr>
          <p:nvPr>
            <p:ph type="title"/>
          </p:nvPr>
        </p:nvSpPr>
        <p:spPr/>
        <p:txBody>
          <a:bodyPr/>
          <a:lstStyle/>
          <a:p>
            <a:r>
              <a:rPr lang="en-US" dirty="0"/>
              <a:t>Mode 2: UHR+UHR – (1)</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6340D63-0CF7-CCFB-6C54-71C97CDEF842}"/>
                  </a:ext>
                </a:extLst>
              </p:cNvPr>
              <p:cNvSpPr>
                <a:spLocks noGrp="1"/>
              </p:cNvSpPr>
              <p:nvPr>
                <p:ph idx="1"/>
              </p:nvPr>
            </p:nvSpPr>
            <p:spPr>
              <a:xfrm>
                <a:off x="914400" y="1697737"/>
                <a:ext cx="11027663" cy="4113213"/>
              </a:xfrm>
            </p:spPr>
            <p:txBody>
              <a:bodyPr/>
              <a:lstStyle/>
              <a:p>
                <a:pPr>
                  <a:buFont typeface="Arial" panose="020B0604020202020204" pitchFamily="34" charset="0"/>
                  <a:buChar char="•"/>
                </a:pPr>
                <a:r>
                  <a:rPr lang="en-US" b="0" dirty="0"/>
                  <a:t>Spatial stream assignment</a:t>
                </a:r>
              </a:p>
              <a:p>
                <a:pPr lvl="1">
                  <a:buFont typeface="Arial" panose="020B0604020202020204" pitchFamily="34" charset="0"/>
                  <a:buChar char="•"/>
                </a:pPr>
                <a:r>
                  <a:rPr lang="en-US" dirty="0"/>
                  <a:t>The sharing AP always uses the first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,1</m:t>
                        </m:r>
                      </m:sub>
                    </m:sSub>
                  </m:oMath>
                </a14:m>
                <a:r>
                  <a:rPr lang="en-US" dirty="0"/>
                  <a:t> spatial streams, or the first 4 for simplicity</a:t>
                </a:r>
              </a:p>
              <a:p>
                <a:pPr lvl="1">
                  <a:buFont typeface="Arial" panose="020B0604020202020204" pitchFamily="34" charset="0"/>
                  <a:buChar char="•"/>
                </a:pPr>
                <a:r>
                  <a:rPr lang="en-US" dirty="0"/>
                  <a:t>The shared AP always uses the next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,2</m:t>
                        </m:r>
                      </m:sub>
                    </m:sSub>
                  </m:oMath>
                </a14:m>
                <a:r>
                  <a:rPr lang="en-US" dirty="0"/>
                  <a:t> spatial streams, with index starting from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𝑁</m:t>
                        </m:r>
                      </m:e>
                      <m:sub>
                        <m:r>
                          <a:rPr lang="en-US" i="1">
                            <a:latin typeface="Cambria Math" panose="02040503050406030204" pitchFamily="18" charset="0"/>
                          </a:rPr>
                          <m:t>𝑠𝑠</m:t>
                        </m:r>
                        <m:r>
                          <a:rPr lang="en-US" i="1">
                            <a:latin typeface="Cambria Math" panose="02040503050406030204" pitchFamily="18" charset="0"/>
                          </a:rPr>
                          <m:t>,1</m:t>
                        </m:r>
                      </m:sub>
                    </m:sSub>
                    <m:r>
                      <a:rPr lang="en-US" b="0" i="1" smtClean="0">
                        <a:latin typeface="Cambria Math" panose="02040503050406030204" pitchFamily="18" charset="0"/>
                      </a:rPr>
                      <m:t>+1</m:t>
                    </m:r>
                    <m:r>
                      <a:rPr lang="en-US" i="1">
                        <a:latin typeface="Cambria Math" panose="02040503050406030204" pitchFamily="18" charset="0"/>
                      </a:rPr>
                      <m:t> </m:t>
                    </m:r>
                  </m:oMath>
                </a14:m>
                <a:r>
                  <a:rPr lang="en-US" dirty="0"/>
                  <a:t>(or 5 for simplicity)</a:t>
                </a:r>
              </a:p>
              <a:p>
                <a:pPr>
                  <a:buFont typeface="Arial" panose="020B0604020202020204" pitchFamily="34" charset="0"/>
                  <a:buChar char="•"/>
                </a:pPr>
                <a:r>
                  <a:rPr lang="en-US" b="0" dirty="0"/>
                  <a:t>U-SIG</a:t>
                </a:r>
              </a:p>
              <a:p>
                <a:pPr lvl="1">
                  <a:buFont typeface="Arial" panose="020B0604020202020204" pitchFamily="34" charset="0"/>
                  <a:buChar char="•"/>
                </a:pPr>
                <a:r>
                  <a:rPr lang="en-US" sz="1800" b="0" dirty="0"/>
                  <a:t>PPDU Type And Compression Mode set to 1 for a DL SU transmission for both PPDUs</a:t>
                </a:r>
              </a:p>
              <a:p>
                <a:pPr>
                  <a:buFont typeface="Arial" panose="020B0604020202020204" pitchFamily="34" charset="0"/>
                  <a:buChar char="•"/>
                </a:pPr>
                <a:r>
                  <a:rPr lang="en-US" b="0" dirty="0"/>
                  <a:t>UHR-SIG</a:t>
                </a:r>
              </a:p>
              <a:p>
                <a:pPr lvl="1">
                  <a:buFont typeface="Arial" panose="020B0604020202020204" pitchFamily="34" charset="0"/>
                  <a:buChar char="•"/>
                </a:pPr>
                <a:r>
                  <a:rPr lang="en-US" sz="1800" b="0" dirty="0"/>
                  <a:t>Number Of Non-OFDMA Users in Common field set to 0 for </a:t>
                </a:r>
                <a:r>
                  <a:rPr lang="en-US" sz="1800" dirty="0"/>
                  <a:t>a SU transmission for both PPDUs</a:t>
                </a:r>
              </a:p>
              <a:p>
                <a:pPr lvl="1">
                  <a:buFont typeface="Arial" panose="020B0604020202020204" pitchFamily="34" charset="0"/>
                  <a:buChar char="•"/>
                </a:pPr>
                <a:r>
                  <a:rPr lang="en-US" sz="1800" b="0" dirty="0"/>
                  <a:t>Only the first User field is used</a:t>
                </a:r>
              </a:p>
              <a:p>
                <a:pPr lvl="2">
                  <a:buFont typeface="Arial" panose="020B0604020202020204" pitchFamily="34" charset="0"/>
                  <a:buChar char="•"/>
                </a:pPr>
                <a:r>
                  <a:rPr lang="en-US" sz="1600" dirty="0"/>
                  <a:t>The </a:t>
                </a:r>
                <a:r>
                  <a:rPr lang="en-US" sz="1600" dirty="0" err="1"/>
                  <a:t>Nss</a:t>
                </a:r>
                <a:r>
                  <a:rPr lang="en-US" sz="1600" dirty="0"/>
                  <a:t> subfield is set to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𝑁</m:t>
                        </m:r>
                      </m:e>
                      <m:sub>
                        <m:r>
                          <a:rPr lang="en-US" sz="1600" i="1">
                            <a:latin typeface="Cambria Math" panose="02040503050406030204" pitchFamily="18" charset="0"/>
                          </a:rPr>
                          <m:t>𝑠𝑠</m:t>
                        </m:r>
                        <m:r>
                          <a:rPr lang="en-US" sz="1600" i="1">
                            <a:latin typeface="Cambria Math" panose="02040503050406030204" pitchFamily="18" charset="0"/>
                          </a:rPr>
                          <m:t>,1</m:t>
                        </m:r>
                      </m:sub>
                    </m:sSub>
                  </m:oMath>
                </a14:m>
                <a:r>
                  <a:rPr lang="en-US" sz="1600" b="0" dirty="0"/>
                  <a:t> or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𝑁</m:t>
                        </m:r>
                      </m:e>
                      <m:sub>
                        <m:r>
                          <a:rPr lang="en-US" sz="1600" i="1">
                            <a:latin typeface="Cambria Math" panose="02040503050406030204" pitchFamily="18" charset="0"/>
                          </a:rPr>
                          <m:t>𝑠𝑠</m:t>
                        </m:r>
                        <m:r>
                          <a:rPr lang="en-US" sz="1600" i="1">
                            <a:latin typeface="Cambria Math" panose="02040503050406030204" pitchFamily="18" charset="0"/>
                          </a:rPr>
                          <m:t>,2</m:t>
                        </m:r>
                      </m:sub>
                    </m:sSub>
                  </m:oMath>
                </a14:m>
                <a:r>
                  <a:rPr lang="en-US" sz="1600" b="0" dirty="0"/>
                  <a:t>, respectively</a:t>
                </a:r>
              </a:p>
              <a:p>
                <a:pPr lvl="1">
                  <a:buFont typeface="Arial" panose="020B0604020202020204" pitchFamily="34" charset="0"/>
                  <a:buChar char="•"/>
                </a:pPr>
                <a:r>
                  <a:rPr lang="en-US" sz="1800" dirty="0"/>
                  <a:t>52 info bits from the common encoding block (Common field 19 bits + 1 User field 23 bits + CRC 4 bits + tail 6 bits) with UHR-SIG MCS0 requires 2 UHR-SIG symbols</a:t>
                </a:r>
                <a:endParaRPr lang="en-US" sz="2400" b="0" dirty="0"/>
              </a:p>
            </p:txBody>
          </p:sp>
        </mc:Choice>
        <mc:Fallback xmlns="">
          <p:sp>
            <p:nvSpPr>
              <p:cNvPr id="3" name="Content Placeholder 2">
                <a:extLst>
                  <a:ext uri="{FF2B5EF4-FFF2-40B4-BE49-F238E27FC236}">
                    <a16:creationId xmlns:a16="http://schemas.microsoft.com/office/drawing/2014/main" id="{56340D63-0CF7-CCFB-6C54-71C97CDEF842}"/>
                  </a:ext>
                </a:extLst>
              </p:cNvPr>
              <p:cNvSpPr>
                <a:spLocks noGrp="1" noRot="1" noChangeAspect="1" noMove="1" noResize="1" noEditPoints="1" noAdjustHandles="1" noChangeArrowheads="1" noChangeShapeType="1" noTextEdit="1"/>
              </p:cNvSpPr>
              <p:nvPr>
                <p:ph idx="1"/>
              </p:nvPr>
            </p:nvSpPr>
            <p:spPr>
              <a:xfrm>
                <a:off x="914400" y="1697737"/>
                <a:ext cx="11027663" cy="4113213"/>
              </a:xfrm>
              <a:blipFill>
                <a:blip r:embed="rId3"/>
                <a:stretch>
                  <a:fillRect l="-719" t="-1187" b="-8309"/>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FAAED132-C795-C5C5-000D-D825EB68175D}"/>
              </a:ext>
            </a:extLst>
          </p:cNvPr>
          <p:cNvSpPr>
            <a:spLocks noGrp="1"/>
          </p:cNvSpPr>
          <p:nvPr>
            <p:ph type="sldNum" idx="12"/>
          </p:nvPr>
        </p:nvSpPr>
        <p:spPr/>
        <p:txBody>
          <a:bodyPr/>
          <a:lstStyle/>
          <a:p>
            <a:r>
              <a:rPr lang="en-GB"/>
              <a:t>Slide </a:t>
            </a:r>
            <a:fld id="{440F5867-744E-4AA6-B0ED-4C44D2DFBB7B}" type="slidenum">
              <a:rPr lang="en-GB" smtClean="0"/>
              <a:pPr/>
              <a:t>9</a:t>
            </a:fld>
            <a:endParaRPr lang="en-GB"/>
          </a:p>
        </p:txBody>
      </p:sp>
      <p:sp>
        <p:nvSpPr>
          <p:cNvPr id="5" name="Footer Placeholder 4">
            <a:extLst>
              <a:ext uri="{FF2B5EF4-FFF2-40B4-BE49-F238E27FC236}">
                <a16:creationId xmlns:a16="http://schemas.microsoft.com/office/drawing/2014/main" id="{BA570BBF-E2BE-84C2-C145-0E5FBD106F8D}"/>
              </a:ext>
            </a:extLst>
          </p:cNvPr>
          <p:cNvSpPr>
            <a:spLocks noGrp="1"/>
          </p:cNvSpPr>
          <p:nvPr>
            <p:ph type="ftr" idx="14"/>
          </p:nvPr>
        </p:nvSpPr>
        <p:spPr/>
        <p:txBody>
          <a:bodyPr/>
          <a:lstStyle/>
          <a:p>
            <a:r>
              <a:rPr lang="en-GB"/>
              <a:t>Ying Wang et al., InterDigital</a:t>
            </a:r>
          </a:p>
        </p:txBody>
      </p:sp>
      <p:sp>
        <p:nvSpPr>
          <p:cNvPr id="6" name="Date Placeholder 5">
            <a:extLst>
              <a:ext uri="{FF2B5EF4-FFF2-40B4-BE49-F238E27FC236}">
                <a16:creationId xmlns:a16="http://schemas.microsoft.com/office/drawing/2014/main" id="{C0A5A4AD-76DF-F1F0-3E2C-981B04B2ABAF}"/>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3226676726"/>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0" id="{A64BF6AA-D6F6-4D8D-AA26-29762490DEB4}" vid="{5ED6187C-114F-41DB-9045-18614C879D9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3424205-c870-41b8-8c6f-b833c5b04d9f">
      <Terms xmlns="http://schemas.microsoft.com/office/infopath/2007/PartnerControls"/>
    </lcf76f155ced4ddcb4097134ff3c332f>
    <TaxCatchAll xmlns="9dae37dc-1963-4192-976e-711db4d08a8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1D820705B85C04E9444D684292CAAA3" ma:contentTypeVersion="16" ma:contentTypeDescription="Create a new document." ma:contentTypeScope="" ma:versionID="76e2be82e288be82d0fae787eb7cd8b1">
  <xsd:schema xmlns:xsd="http://www.w3.org/2001/XMLSchema" xmlns:xs="http://www.w3.org/2001/XMLSchema" xmlns:p="http://schemas.microsoft.com/office/2006/metadata/properties" xmlns:ns2="e3424205-c870-41b8-8c6f-b833c5b04d9f" xmlns:ns3="9dae37dc-1963-4192-976e-711db4d08a86" targetNamespace="http://schemas.microsoft.com/office/2006/metadata/properties" ma:root="true" ma:fieldsID="e5bc066e7032ff1073eec4f53cc69559" ns2:_="" ns3:_="">
    <xsd:import namespace="e3424205-c870-41b8-8c6f-b833c5b04d9f"/>
    <xsd:import namespace="9dae37dc-1963-4192-976e-711db4d08a8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24205-c870-41b8-8c6f-b833c5b04d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5d049dfe-3525-43e5-8f81-1f102b2aa2d1"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dae37dc-1963-4192-976e-711db4d08a8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f9b894c3-ae8d-4531-bf40-70742ed1faae}" ma:internalName="TaxCatchAll" ma:showField="CatchAllData" ma:web="9dae37dc-1963-4192-976e-711db4d08a8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72287EA-8120-40CC-B337-F531AEE45BE3}">
  <ds:schemaRefs>
    <ds:schemaRef ds:uri="http://schemas.microsoft.com/sharepoint/v3/contenttype/forms"/>
  </ds:schemaRefs>
</ds:datastoreItem>
</file>

<file path=customXml/itemProps2.xml><?xml version="1.0" encoding="utf-8"?>
<ds:datastoreItem xmlns:ds="http://schemas.openxmlformats.org/officeDocument/2006/customXml" ds:itemID="{B8E34E29-CB08-4A90-9F52-D8DCA663A095}">
  <ds:schemaRefs>
    <ds:schemaRef ds:uri="http://schemas.openxmlformats.org/package/2006/metadata/core-properties"/>
    <ds:schemaRef ds:uri="e3424205-c870-41b8-8c6f-b833c5b04d9f"/>
    <ds:schemaRef ds:uri="http://www.w3.org/XML/1998/namespace"/>
    <ds:schemaRef ds:uri="http://schemas.microsoft.com/office/infopath/2007/PartnerControls"/>
    <ds:schemaRef ds:uri="http://purl.org/dc/dcmitype/"/>
    <ds:schemaRef ds:uri="http://schemas.microsoft.com/office/2006/documentManagement/types"/>
    <ds:schemaRef ds:uri="http://purl.org/dc/terms/"/>
    <ds:schemaRef ds:uri="http://purl.org/dc/elements/1.1/"/>
    <ds:schemaRef ds:uri="http://schemas.microsoft.com/office/2006/metadata/properties"/>
    <ds:schemaRef ds:uri="9dae37dc-1963-4192-976e-711db4d08a86"/>
  </ds:schemaRefs>
</ds:datastoreItem>
</file>

<file path=customXml/itemProps3.xml><?xml version="1.0" encoding="utf-8"?>
<ds:datastoreItem xmlns:ds="http://schemas.openxmlformats.org/officeDocument/2006/customXml" ds:itemID="{38D79CFE-66DC-47D7-A426-C47807A17FBE}">
  <ds:schemaRefs>
    <ds:schemaRef ds:uri="9dae37dc-1963-4192-976e-711db4d08a86"/>
    <ds:schemaRef ds:uri="e3424205-c870-41b8-8c6f-b833c5b04d9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802.11-Submission-Template</Template>
  <TotalTime>10867</TotalTime>
  <Words>1905</Words>
  <Application>Microsoft Office PowerPoint</Application>
  <PresentationFormat>Widescreen</PresentationFormat>
  <Paragraphs>352</Paragraphs>
  <Slides>16</Slides>
  <Notes>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Arial Unicode MS</vt:lpstr>
      <vt:lpstr>Cambria Math</vt:lpstr>
      <vt:lpstr>Times New Roman</vt:lpstr>
      <vt:lpstr>Office Theme</vt:lpstr>
      <vt:lpstr>Document</vt:lpstr>
      <vt:lpstr>LTF Design for Co-SR Channel Estimation</vt:lpstr>
      <vt:lpstr>Introduction</vt:lpstr>
      <vt:lpstr>Proposed Solutions</vt:lpstr>
      <vt:lpstr>Design Details Based on MU-MIMO LTFs</vt:lpstr>
      <vt:lpstr>Mode 1: EHT+EHT – (1) </vt:lpstr>
      <vt:lpstr>Mode 1: EHT+EHT – (2)</vt:lpstr>
      <vt:lpstr>Mode 1: EHT+UHR or UHR+EHT – (1)</vt:lpstr>
      <vt:lpstr>Mode 1: EHT+UHR or UHR+EHT – (2)</vt:lpstr>
      <vt:lpstr>Mode 2: UHR+UHR – (1)</vt:lpstr>
      <vt:lpstr>Mode 2: UHR+UHR – (2)</vt:lpstr>
      <vt:lpstr>Summary</vt:lpstr>
      <vt:lpstr>References</vt:lpstr>
      <vt:lpstr>Backup slides</vt:lpstr>
      <vt:lpstr>U-SIG</vt:lpstr>
      <vt:lpstr>EHT/UHR-SIG – 1</vt:lpstr>
      <vt:lpstr>EHT/UHR-SIG –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Ying Wang</dc:creator>
  <cp:keywords/>
  <cp:lastModifiedBy>Ying Wang</cp:lastModifiedBy>
  <cp:revision>6</cp:revision>
  <dcterms:created xsi:type="dcterms:W3CDTF">2024-09-06T14:34:25Z</dcterms:created>
  <dcterms:modified xsi:type="dcterms:W3CDTF">2025-09-16T09:08:48Z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d2f777e-4347-4fc6-823a-b44ab313546a_ContentBits">
    <vt:lpwstr>0</vt:lpwstr>
  </property>
  <property fmtid="{D5CDD505-2E9C-101B-9397-08002B2CF9AE}" pid="3" name="MSIP_Label_4d2f777e-4347-4fc6-823a-b44ab313546a_SiteId">
    <vt:lpwstr>e351b779-f6d5-4e50-8568-80e922d180ae</vt:lpwstr>
  </property>
  <property fmtid="{D5CDD505-2E9C-101B-9397-08002B2CF9AE}" pid="4" name="MSIP_Label_4d2f777e-4347-4fc6-823a-b44ab313546a_Name">
    <vt:lpwstr>Non-Public</vt:lpwstr>
  </property>
  <property fmtid="{D5CDD505-2E9C-101B-9397-08002B2CF9AE}" pid="5" name="MSIP_Label_4d2f777e-4347-4fc6-823a-b44ab313546a_Method">
    <vt:lpwstr>Standard</vt:lpwstr>
  </property>
  <property fmtid="{D5CDD505-2E9C-101B-9397-08002B2CF9AE}" pid="6" name="MSIP_Label_4d2f777e-4347-4fc6-823a-b44ab313546a_Enabled">
    <vt:lpwstr>true</vt:lpwstr>
  </property>
  <property fmtid="{D5CDD505-2E9C-101B-9397-08002B2CF9AE}" pid="7" name="MSIP_Label_4d2f777e-4347-4fc6-823a-b44ab313546a_ActionId">
    <vt:lpwstr>8c530b9f-4692-4a3e-b561-afcc38a65803</vt:lpwstr>
  </property>
  <property fmtid="{D5CDD505-2E9C-101B-9397-08002B2CF9AE}" pid="8" name="MSIP_Label_4d2f777e-4347-4fc6-823a-b44ab313546a_SetDate">
    <vt:lpwstr>2024-09-06T14:34:27Z</vt:lpwstr>
  </property>
  <property fmtid="{D5CDD505-2E9C-101B-9397-08002B2CF9AE}" pid="9" name="ContentTypeId">
    <vt:lpwstr>0x01010061D820705B85C04E9444D684292CAAA3</vt:lpwstr>
  </property>
  <property fmtid="{D5CDD505-2E9C-101B-9397-08002B2CF9AE}" pid="10" name="MediaServiceImageTags">
    <vt:lpwstr/>
  </property>
</Properties>
</file>