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83" r:id="rId2"/>
    <p:sldId id="1043" r:id="rId3"/>
    <p:sldId id="1035" r:id="rId4"/>
    <p:sldId id="1034" r:id="rId5"/>
    <p:sldId id="1038" r:id="rId6"/>
    <p:sldId id="1041" r:id="rId7"/>
    <p:sldId id="1046" r:id="rId8"/>
    <p:sldId id="1042" r:id="rId9"/>
    <p:sldId id="1039" r:id="rId10"/>
    <p:sldId id="1040" r:id="rId11"/>
    <p:sldId id="1045" r:id="rId12"/>
    <p:sldId id="1011" r:id="rId13"/>
  </p:sldIdLst>
  <p:sldSz cx="9144000" cy="6858000" type="screen4x3"/>
  <p:notesSz cx="9939338" cy="6807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Times New Roman" panose="02020603050405020304" pitchFamily="18" charset="0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76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4">
          <p15:clr>
            <a:srgbClr val="A4A3A4"/>
          </p15:clr>
        </p15:guide>
        <p15:guide id="2" pos="313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00CC"/>
    <a:srgbClr val="006C31"/>
    <a:srgbClr val="00863D"/>
    <a:srgbClr val="1684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11" autoAdjust="0"/>
    <p:restoredTop sz="84843" autoAdjust="0"/>
  </p:normalViewPr>
  <p:slideViewPr>
    <p:cSldViewPr>
      <p:cViewPr varScale="1">
        <p:scale>
          <a:sx n="94" d="100"/>
          <a:sy n="94" d="100"/>
        </p:scale>
        <p:origin x="2352" y="78"/>
      </p:cViewPr>
      <p:guideLst>
        <p:guide orient="horz" pos="2976"/>
        <p:guide pos="2880"/>
      </p:guideLst>
    </p:cSldViewPr>
  </p:slideViewPr>
  <p:outlineViewPr>
    <p:cViewPr>
      <p:scale>
        <a:sx n="33" d="100"/>
        <a:sy n="33" d="100"/>
      </p:scale>
      <p:origin x="48" y="804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23" d="100"/>
          <a:sy n="123" d="100"/>
        </p:scale>
        <p:origin x="1584" y="90"/>
      </p:cViewPr>
      <p:guideLst>
        <p:guide orient="horz" pos="2144"/>
        <p:guide pos="31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746875" y="69850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996950" y="6985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405688" y="6588125"/>
            <a:ext cx="16510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598988" y="6588125"/>
            <a:ext cx="5175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7C77D250-BF2B-474F-8F3A-CA096EC7180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993775" y="284163"/>
            <a:ext cx="7951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993775" y="6588125"/>
            <a:ext cx="719138" cy="18573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defTabSz="9334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>
                <a:cs typeface="Arial" charset="0"/>
              </a:rPr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993775" y="6580188"/>
            <a:ext cx="81708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454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6808788" y="12700"/>
            <a:ext cx="219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936625" y="12700"/>
            <a:ext cx="9159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 eaLnBrk="0" latinLnBrk="0" hangingPunct="0">
              <a:defRPr kumimoji="0" sz="14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73425" y="514350"/>
            <a:ext cx="3392488" cy="25447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33738"/>
            <a:ext cx="7291388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6892925" y="6591300"/>
            <a:ext cx="21129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 eaLnBrk="0" latinLnBrk="0" hangingPunct="0">
              <a:defRPr kumimoji="0">
                <a:ea typeface="+mn-ea"/>
                <a:cs typeface="+mn-cs"/>
              </a:defRPr>
            </a:lvl5pPr>
          </a:lstStyle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837113" y="6591300"/>
            <a:ext cx="5175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1038225" y="6591300"/>
            <a:ext cx="719138" cy="18415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>
                <a:cs typeface="Arial" charset="0"/>
              </a:rPr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1038225" y="6589713"/>
            <a:ext cx="78628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930275" y="217488"/>
            <a:ext cx="80787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667200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938713" y="6591300"/>
            <a:ext cx="415925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ko-KR">
                <a:cs typeface="Arial" panose="020B0604020202020204" pitchFamily="34" charset="0"/>
              </a:rPr>
              <a:t>Page </a:t>
            </a:r>
            <a:fld id="{D16F94EA-742D-44CD-9688-170CD9FE9804}" type="slidenum">
              <a:rPr lang="en-US" altLang="ko-KR" smtClean="0">
                <a:cs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ko-KR">
              <a:cs typeface="Arial" panose="020B0604020202020204" pitchFamily="34" charset="0"/>
            </a:endParaRPr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ko-KR" altLang="ko-KR" dirty="0"/>
          </a:p>
        </p:txBody>
      </p:sp>
    </p:spTree>
    <p:extLst>
      <p:ext uri="{BB962C8B-B14F-4D97-AF65-F5344CB8AC3E}">
        <p14:creationId xmlns:p14="http://schemas.microsoft.com/office/powerpoint/2010/main" val="16469561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461197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66292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11521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665480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04664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293737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/>
          </a:p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5245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548EB-6BAF-B909-4BFC-7540D671A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D9007EFE-695A-DDA9-DC46-E3162AE1C8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58C4CC9-F0C0-17D7-E253-236E5F0D1A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>
            <a:extLst>
              <a:ext uri="{FF2B5EF4-FFF2-40B4-BE49-F238E27FC236}">
                <a16:creationId xmlns:a16="http://schemas.microsoft.com/office/drawing/2014/main" id="{4CB050FD-FFE3-FDF4-F142-2C5FD4AA0A9B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FF17D6-C3BC-5808-2607-DD32C6932F32}"/>
              </a:ext>
            </a:extLst>
          </p:cNvPr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053D012-AC49-3F3A-587D-635A12EA967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BDD315C-BFEF-2470-DD6A-BFF0F46F1A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25745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20656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머리글 개체 틀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doc.: IEEE 802.11-yy/xxxxr0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Page </a:t>
            </a:r>
            <a:fld id="{5658750D-1A1F-422E-985B-C80903A5BF01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99757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91228" y="6475413"/>
            <a:ext cx="1652697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Insik Jung,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7344F568-301E-46A9-87B7-B3D2507D325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1620915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891228" y="6475413"/>
            <a:ext cx="1652697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Insik Jung, LG Electronics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471919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dirty="0"/>
              <a:t>Click to edit Master text styles</a:t>
            </a:r>
          </a:p>
          <a:p>
            <a:pPr lvl="1"/>
            <a:r>
              <a:rPr lang="en-US" altLang="ko-KR" dirty="0"/>
              <a:t>Second level</a:t>
            </a:r>
          </a:p>
          <a:p>
            <a:pPr lvl="2"/>
            <a:r>
              <a:rPr lang="en-US" altLang="ko-KR" dirty="0"/>
              <a:t>Third level</a:t>
            </a:r>
          </a:p>
          <a:p>
            <a:pPr lvl="3"/>
            <a:r>
              <a:rPr lang="en-US" altLang="ko-KR" dirty="0"/>
              <a:t>Fourth level</a:t>
            </a:r>
          </a:p>
          <a:p>
            <a:pPr lvl="4"/>
            <a:r>
              <a:rPr lang="en-US" altLang="ko-KR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51392" y="6475413"/>
            <a:ext cx="199253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latinLnBrk="0" hangingPunct="0">
              <a:defRPr kumimoji="0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ko-KR"/>
              <a:t>Insik Jung et. al, LG Electronics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latinLnBrk="0" hangingPunct="0">
              <a:defRPr kumimoji="0"/>
            </a:lvl1pPr>
          </a:lstStyle>
          <a:p>
            <a:pPr>
              <a:defRPr/>
            </a:pPr>
            <a:r>
              <a:rPr lang="en-US" altLang="ko-KR"/>
              <a:t>Slide </a:t>
            </a:r>
            <a:fld id="{6E0A3520-BDA5-4137-83B2-D2C57FC18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162485" y="332601"/>
            <a:ext cx="3283015" cy="276999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b">
            <a:spAutoFit/>
          </a:bodyPr>
          <a:lstStyle>
            <a:lvl1pPr marL="342900" indent="-3429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4572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lvl="4" algn="r">
              <a:defRPr/>
            </a:pPr>
            <a:r>
              <a:rPr kumimoji="0" lang="en-US" altLang="ko-KR" sz="1800" b="1" dirty="0">
                <a:cs typeface="Arial" charset="0"/>
              </a:rPr>
              <a:t>doc.: IEEE 802.11-25/1620r0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1200" cy="182562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>
              <a:defRPr/>
            </a:pPr>
            <a:r>
              <a:rPr kumimoji="0" lang="en-US" altLang="ko-KR" dirty="0">
                <a:cs typeface="Arial" charset="0"/>
              </a:rPr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579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eaLnBrk="0" latinLnBrk="0" hangingPunct="0">
              <a:defRPr kumimoji="0" sz="1800" b="1"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September 2025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91228" y="6475413"/>
            <a:ext cx="1652697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</a:t>
            </a:r>
            <a:r>
              <a:rPr lang="en-US" altLang="ko-KR" dirty="0"/>
              <a:t>LG Electronics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ko-KR" sz="1200" b="0">
                <a:cs typeface="Arial" panose="020B0604020202020204" pitchFamily="34" charset="0"/>
              </a:rPr>
              <a:t>Slide </a:t>
            </a:r>
            <a:fld id="{EEF3827E-182F-493C-A013-CDEF1F4810CB}" type="slidenum">
              <a:rPr lang="en-US" altLang="ko-KR" sz="1200" b="0" smtClean="0"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ko-KR" sz="1200" b="0">
              <a:cs typeface="Arial" panose="020B0604020202020204" pitchFamily="34" charset="0"/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1143000"/>
          </a:xfrm>
        </p:spPr>
        <p:txBody>
          <a:bodyPr/>
          <a:lstStyle/>
          <a:p>
            <a:r>
              <a:rPr lang="en-US" altLang="ko-KR" dirty="0">
                <a:solidFill>
                  <a:schemeClr val="tx1"/>
                </a:solidFill>
                <a:ea typeface="굴림" panose="020B0600000101010101" pitchFamily="50" charset="-127"/>
              </a:rPr>
              <a:t>Considerations on Numerology for IMMW-Follow Up </a:t>
            </a:r>
            <a:endParaRPr lang="en-US" altLang="ko-KR" dirty="0">
              <a:ea typeface="굴림" panose="020B0600000101010101" pitchFamily="50" charset="-127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38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ko-KR" sz="2000" dirty="0">
                <a:ea typeface="굴림" panose="020B0600000101010101" pitchFamily="50" charset="-127"/>
              </a:rPr>
              <a:t>Date</a:t>
            </a:r>
            <a:r>
              <a:rPr lang="en-US" altLang="ko-KR" sz="2000">
                <a:ea typeface="굴림" panose="020B0600000101010101" pitchFamily="50" charset="-127"/>
              </a:rPr>
              <a:t>:</a:t>
            </a:r>
            <a:r>
              <a:rPr lang="en-US" altLang="ko-KR" sz="2000" b="0">
                <a:ea typeface="굴림" panose="020B0600000101010101" pitchFamily="50" charset="-127"/>
              </a:rPr>
              <a:t> 2025-xx-xx</a:t>
            </a:r>
            <a:endParaRPr lang="en-US" altLang="ko-KR" sz="2000" b="0" dirty="0">
              <a:ea typeface="굴림" panose="020B0600000101010101" pitchFamily="50" charset="-127"/>
            </a:endParaRPr>
          </a:p>
        </p:txBody>
      </p:sp>
      <p:sp>
        <p:nvSpPr>
          <p:cNvPr id="6151" name="Rectangle 12"/>
          <p:cNvSpPr>
            <a:spLocks noChangeArrowheads="1"/>
          </p:cNvSpPr>
          <p:nvPr/>
        </p:nvSpPr>
        <p:spPr bwMode="auto">
          <a:xfrm>
            <a:off x="533400" y="2362200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kumimoji="0" lang="en-US" altLang="ko-KR" sz="2000">
                <a:cs typeface="Arial" panose="020B0604020202020204" pitchFamily="34" charset="0"/>
              </a:rPr>
              <a:t>Authors:</a:t>
            </a:r>
            <a:endParaRPr kumimoji="0" lang="en-US" altLang="ko-KR" sz="2000" b="0">
              <a:cs typeface="Arial" panose="020B0604020202020204" pitchFamily="34" charset="0"/>
            </a:endParaRPr>
          </a:p>
        </p:txBody>
      </p:sp>
      <p:graphicFrame>
        <p:nvGraphicFramePr>
          <p:cNvPr id="11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510201"/>
              </p:ext>
            </p:extLst>
          </p:nvPr>
        </p:nvGraphicFramePr>
        <p:xfrm>
          <a:off x="762000" y="2743200"/>
          <a:ext cx="7620000" cy="356466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3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3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36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44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0316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Name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Affiliation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Address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Phone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굴림" charset="-127"/>
                        </a:rPr>
                        <a:t>Email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5544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 Jung</a:t>
                      </a:r>
                      <a:endParaRPr kumimoji="0" lang="en-US" altLang="ko-KR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LG Electronics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8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19, </a:t>
                      </a: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Yangjae-daero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11gil, </a:t>
                      </a: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Seocho-gu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, Seoul 137-130, Korea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000" b="1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16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insik0618.jung@lge.com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Eunsung Park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esung.park@lge.com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 Jang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insun.jang@lge.com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</a:t>
                      </a:r>
                      <a:r>
                        <a:rPr kumimoji="0" lang="en-US" altLang="ko-K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dongju.cha@lge.com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</a:t>
                      </a:r>
                      <a:r>
                        <a:rPr kumimoji="0" lang="en-US" altLang="ko-KR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Lee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hongwon.lee@lge.com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574010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Jinsoo</a:t>
                      </a:r>
                      <a:r>
                        <a:rPr kumimoji="0" lang="en-US" altLang="ko-KR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 Choi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 </a:t>
                      </a: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js.choi@lge.com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kern="1200" dirty="0" err="1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HanGyu</a:t>
                      </a:r>
                      <a:r>
                        <a:rPr lang="en-US" altLang="ko-KR" sz="1200" kern="1200" baseline="0" dirty="0">
                          <a:solidFill>
                            <a:schemeClr val="tx1"/>
                          </a:solidFill>
                          <a:latin typeface="+mn-lt"/>
                          <a:ea typeface="Malgun Gothic"/>
                          <a:cs typeface="+mn-cs"/>
                        </a:rPr>
                        <a:t> Cho</a:t>
                      </a:r>
                      <a:endParaRPr lang="en-US" altLang="ko-KR" sz="1200" kern="1200" dirty="0">
                        <a:solidFill>
                          <a:schemeClr val="tx1"/>
                        </a:solidFill>
                        <a:latin typeface="+mn-lt"/>
                        <a:ea typeface="Malgun Gothic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ko-K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hg.cho@lge.com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55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2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굴림" charset="-127"/>
                          <a:cs typeface="Times New Roman" pitchFamily="18" charset="0"/>
                        </a:rPr>
                        <a:t>Sang Kim</a:t>
                      </a:r>
                      <a:endParaRPr kumimoji="0" lang="en-US" altLang="ko-KR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굴림" charset="-127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sanggook.kim@lge.com</a:t>
                      </a:r>
                      <a:endParaRPr lang="ko-KR" altLang="en-US" sz="11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We have discussed and evaluated the effect of phase noise of the two different base numerologies for 11bq. </a:t>
            </a:r>
          </a:p>
          <a:p>
            <a:r>
              <a:rPr lang="en-US" altLang="ko-KR" dirty="0"/>
              <a:t>We observed that 1x base numerology performs better when there is both CFO and PN</a:t>
            </a:r>
            <a:r>
              <a:rPr lang="en-US" altLang="ko-KR" dirty="0">
                <a:solidFill>
                  <a:srgbClr val="FF0000"/>
                </a:solidFill>
              </a:rPr>
              <a:t> </a:t>
            </a:r>
          </a:p>
          <a:p>
            <a:endParaRPr lang="en-US" altLang="ko-KR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10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2581150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Straw </a:t>
            </a:r>
            <a:r>
              <a:rPr lang="en-US" altLang="ko-KR"/>
              <a:t>Poll #1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Do you support the following in 11bq?</a:t>
            </a:r>
          </a:p>
          <a:p>
            <a:pPr lvl="1"/>
            <a:r>
              <a:rPr lang="en-US" altLang="ko-KR" sz="1800" dirty="0"/>
              <a:t>1x numerology (e.g., a/n/ac) is reused to upclock the sub-7GHz PHY for 11bq </a:t>
            </a:r>
            <a:endParaRPr lang="ko-KR" altLang="en-US" sz="18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Eunsung Park, LG Electronics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11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292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Reference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b="0" dirty="0"/>
              <a:t>[1] 11-25-0854-00, Considerations on numerology for IMMW, LGE</a:t>
            </a:r>
          </a:p>
          <a:p>
            <a:pPr marL="0" indent="0">
              <a:buNone/>
            </a:pPr>
            <a:endParaRPr lang="en-US" altLang="ko-KR" sz="2000" b="0" dirty="0"/>
          </a:p>
          <a:p>
            <a:pPr marL="0" indent="0">
              <a:buNone/>
            </a:pPr>
            <a:endParaRPr lang="ko-KR" altLang="en-US" sz="20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12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841126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In [1], we have discussed and evaluated the various performances of two different base numerologies (1x based and 4x based) with carrier frequency offsets. </a:t>
            </a:r>
          </a:p>
          <a:p>
            <a:r>
              <a:rPr lang="en-US" altLang="ko-KR" dirty="0"/>
              <a:t>In this contribution, we discuss and evaluate the effect of phase noise for the two different base numerologies in </a:t>
            </a:r>
            <a:r>
              <a:rPr lang="en-US" altLang="ko-KR" dirty="0" err="1"/>
              <a:t>mmWave</a:t>
            </a:r>
            <a:r>
              <a:rPr lang="en-US" altLang="ko-KR" dirty="0"/>
              <a:t> environments.  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2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3069317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Recap: BW Upclocking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Motivations</a:t>
            </a:r>
          </a:p>
          <a:p>
            <a:pPr lvl="1"/>
            <a:r>
              <a:rPr lang="en-US" altLang="ko-KR" sz="1800" dirty="0"/>
              <a:t>We can reuse the PPDU structure defined in sub-7GHz standards to reduce the implementation cost</a:t>
            </a:r>
          </a:p>
          <a:p>
            <a:pPr lvl="1"/>
            <a:r>
              <a:rPr lang="en-US" altLang="ko-KR" sz="1800" dirty="0"/>
              <a:t>To fully utilize the wide bandwidth characteristics of the </a:t>
            </a:r>
            <a:r>
              <a:rPr lang="en-US" altLang="ko-KR" sz="1800" dirty="0" err="1"/>
              <a:t>mmWave</a:t>
            </a:r>
            <a:r>
              <a:rPr lang="en-US" altLang="ko-KR" sz="1800" dirty="0"/>
              <a:t> band, we can consider upclocking of the base numerology </a:t>
            </a:r>
          </a:p>
          <a:p>
            <a:pPr lvl="1"/>
            <a:endParaRPr lang="en-US" altLang="ko-KR" sz="1800" dirty="0"/>
          </a:p>
          <a:p>
            <a:r>
              <a:rPr lang="en-US" altLang="ko-KR" sz="2000" dirty="0"/>
              <a:t>Design Considerations</a:t>
            </a:r>
          </a:p>
          <a:p>
            <a:pPr lvl="1"/>
            <a:r>
              <a:rPr lang="en-US" altLang="ko-KR" sz="1800" dirty="0"/>
              <a:t>Applying higher upclocking factor brings several benefits</a:t>
            </a:r>
          </a:p>
          <a:p>
            <a:pPr lvl="2"/>
            <a:r>
              <a:rPr lang="en-US" altLang="ko-KR" sz="1600" dirty="0"/>
              <a:t>We can achieve higher throughput because of the wider bandwidth</a:t>
            </a:r>
          </a:p>
          <a:p>
            <a:pPr lvl="2"/>
            <a:r>
              <a:rPr lang="en-US" altLang="ko-KR" sz="1600" dirty="0"/>
              <a:t>Effects of HW impairments like CFO/PN are reduced </a:t>
            </a:r>
          </a:p>
          <a:p>
            <a:pPr lvl="2"/>
            <a:r>
              <a:rPr lang="en-US" altLang="ko-KR" sz="1600" dirty="0"/>
              <a:t>Also, we can prevent the system deviates from the CFO estimation range</a:t>
            </a:r>
          </a:p>
          <a:p>
            <a:pPr lvl="1"/>
            <a:r>
              <a:rPr lang="en-US" altLang="ko-KR" sz="1800" dirty="0"/>
              <a:t>It also has some drawbacks</a:t>
            </a:r>
          </a:p>
          <a:p>
            <a:pPr lvl="2"/>
            <a:r>
              <a:rPr lang="en-US" altLang="ko-KR" sz="1600" dirty="0"/>
              <a:t>Relatively vulnerable to ISI due to the shorter OFDM symbol duration</a:t>
            </a:r>
          </a:p>
          <a:p>
            <a:pPr lvl="2"/>
            <a:r>
              <a:rPr lang="en-US" altLang="ko-KR" sz="1600" dirty="0"/>
              <a:t>We may need faster clock rate to implement wider bandwidth system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3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426249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Recap: Base Numerologies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Numerology 1</a:t>
            </a:r>
          </a:p>
          <a:p>
            <a:pPr lvl="1"/>
            <a:r>
              <a:rPr lang="en-US" altLang="ko-KR" sz="1800" dirty="0"/>
              <a:t>312.5kHz subcarrier spacing</a:t>
            </a:r>
          </a:p>
          <a:p>
            <a:pPr lvl="1"/>
            <a:r>
              <a:rPr lang="en-US" altLang="ko-KR" sz="1800" dirty="0"/>
              <a:t>11n/ac-based PPDU can be considered</a:t>
            </a:r>
          </a:p>
          <a:p>
            <a:pPr lvl="1"/>
            <a:r>
              <a:rPr lang="en-US" altLang="ko-KR" sz="1800" dirty="0"/>
              <a:t>Robust against CFO/Phase noise when same upclocking is applied</a:t>
            </a:r>
          </a:p>
          <a:p>
            <a:pPr lvl="1"/>
            <a:r>
              <a:rPr lang="en-US" altLang="ko-KR" sz="1800" dirty="0"/>
              <a:t>Relatively less complexity (smaller FFT size) </a:t>
            </a:r>
          </a:p>
          <a:p>
            <a:endParaRPr lang="en-US" altLang="ko-KR" dirty="0"/>
          </a:p>
          <a:p>
            <a:r>
              <a:rPr lang="en-US" altLang="ko-KR" dirty="0"/>
              <a:t>Numerology 2 </a:t>
            </a:r>
          </a:p>
          <a:p>
            <a:pPr lvl="1"/>
            <a:r>
              <a:rPr lang="en-US" altLang="ko-KR" sz="1800" dirty="0"/>
              <a:t>78.125kHz subcarrier spacing after the legacy part</a:t>
            </a:r>
          </a:p>
          <a:p>
            <a:pPr lvl="1"/>
            <a:r>
              <a:rPr lang="en-US" altLang="ko-KR" sz="1800" dirty="0"/>
              <a:t>312.5kHz subcarrier spacing in a legacy part</a:t>
            </a:r>
          </a:p>
          <a:p>
            <a:pPr lvl="1"/>
            <a:r>
              <a:rPr lang="en-US" altLang="ko-KR" sz="1800" dirty="0"/>
              <a:t>11ax/be-based PPDU can be considered</a:t>
            </a:r>
          </a:p>
          <a:p>
            <a:pPr lvl="1"/>
            <a:r>
              <a:rPr lang="en-US" altLang="ko-KR" sz="1800" dirty="0"/>
              <a:t>Relatively sensitive to CFO/Phase noise when same upclocking is applied</a:t>
            </a:r>
          </a:p>
          <a:p>
            <a:pPr lvl="1"/>
            <a:r>
              <a:rPr lang="en-US" altLang="ko-KR" sz="1800" dirty="0"/>
              <a:t>Higher data tone ratio over FFT size</a:t>
            </a:r>
          </a:p>
          <a:p>
            <a:pPr lvl="1"/>
            <a:r>
              <a:rPr lang="en-US" altLang="ko-KR" sz="1800" dirty="0"/>
              <a:t>With the same CP length, better throughput can be achieved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4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</p:spTree>
    <p:extLst>
      <p:ext uri="{BB962C8B-B14F-4D97-AF65-F5344CB8AC3E}">
        <p14:creationId xmlns:p14="http://schemas.microsoft.com/office/powerpoint/2010/main" val="710293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Phase Noise Model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85800" y="1752599"/>
            <a:ext cx="7772400" cy="4722813"/>
          </a:xfrm>
        </p:spPr>
        <p:txBody>
          <a:bodyPr/>
          <a:lstStyle/>
          <a:p>
            <a:r>
              <a:rPr lang="en-US" altLang="ko-KR" sz="2000" dirty="0"/>
              <a:t>We implemented the phase noise model which is defined for 11ay</a:t>
            </a:r>
            <a:endParaRPr lang="en-US" altLang="ko-KR" sz="1600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5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EF737414-0743-6F52-DC19-1340D9F5626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50"/>
          <a:stretch/>
        </p:blipFill>
        <p:spPr>
          <a:xfrm>
            <a:off x="1047719" y="2553653"/>
            <a:ext cx="7048562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Simulation Environment</a:t>
            </a:r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6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776089"/>
              </p:ext>
            </p:extLst>
          </p:nvPr>
        </p:nvGraphicFramePr>
        <p:xfrm>
          <a:off x="1409700" y="1877199"/>
          <a:ext cx="6324600" cy="3839210"/>
        </p:xfrm>
        <a:graphic>
          <a:graphicData uri="http://schemas.openxmlformats.org/drawingml/2006/table">
            <a:tbl>
              <a:tblPr/>
              <a:tblGrid>
                <a:gridCol w="1780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44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Parameter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5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Description</a:t>
                      </a:r>
                      <a:endParaRPr lang="en-US" sz="1600" dirty="0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5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MCS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MCS 3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Base bandwidth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80MHz</a:t>
                      </a:r>
                      <a:endParaRPr lang="ko-KR" sz="1600" dirty="0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CP length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0.2us</a:t>
                      </a:r>
                      <a:endParaRPr lang="ko-KR" sz="1600" dirty="0">
                        <a:solidFill>
                          <a:srgbClr val="000000"/>
                        </a:solidFill>
                        <a:effectLst/>
                        <a:ea typeface="Times New Roman" panose="02020603050405020304" pitchFamily="18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Channel model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802.11ad channel model (conference room, CR)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TX/RX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1T1R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Fc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60 GHz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4788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Channel coding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BCC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Packet size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10000bits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9575"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CFO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ea typeface="Times New Roman" panose="02020603050405020304" pitchFamily="18" charset="0"/>
                        </a:rPr>
                        <a:t>40ppm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9090" y="5854908"/>
            <a:ext cx="8146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*CFO is estimated and compensated using legacy preamble (e.g., L-STF and L-LTF) for both numerologies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478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FD638-9F40-D3B4-602C-DEB6BB6B3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9227C6-81AE-247E-A4E2-3BA177EE3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Simulation Results (1/3)</a:t>
            </a:r>
            <a:br>
              <a:rPr lang="en-US" altLang="ko-KR" dirty="0"/>
            </a:br>
            <a:r>
              <a:rPr lang="en-US" altLang="ko-KR" dirty="0"/>
              <a:t>:Impact on PN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1BE066-8F3C-7343-563B-59A9BBAFA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4191000" cy="4343400"/>
          </a:xfrm>
        </p:spPr>
        <p:txBody>
          <a:bodyPr/>
          <a:lstStyle/>
          <a:p>
            <a:r>
              <a:rPr lang="en-US" altLang="ko-KR" sz="2000" dirty="0"/>
              <a:t>Settings</a:t>
            </a:r>
          </a:p>
          <a:p>
            <a:pPr lvl="1"/>
            <a:r>
              <a:rPr lang="en-US" altLang="ko-KR" sz="1800" dirty="0"/>
              <a:t>1x base numerology is used</a:t>
            </a:r>
          </a:p>
          <a:p>
            <a:pPr lvl="1"/>
            <a:r>
              <a:rPr lang="en-US" altLang="ko-KR" sz="1800" dirty="0"/>
              <a:t>4x upclocking is applied</a:t>
            </a:r>
          </a:p>
          <a:p>
            <a:pPr lvl="2"/>
            <a:r>
              <a:rPr lang="en-US" altLang="ko-KR" sz="1600" dirty="0"/>
              <a:t>1.25MHz SCS is used</a:t>
            </a:r>
          </a:p>
          <a:p>
            <a:pPr lvl="2"/>
            <a:endParaRPr lang="en-US" altLang="ko-KR" sz="1800" dirty="0"/>
          </a:p>
          <a:p>
            <a:r>
              <a:rPr lang="en-US" altLang="ko-KR" sz="2000" dirty="0"/>
              <a:t>Discussions</a:t>
            </a:r>
          </a:p>
          <a:p>
            <a:pPr lvl="1"/>
            <a:r>
              <a:rPr lang="en-US" altLang="ko-KR" sz="1800" dirty="0"/>
              <a:t>FER is almost 1~1.5dB degraded by applying phase noise</a:t>
            </a:r>
          </a:p>
          <a:p>
            <a:pPr lvl="1"/>
            <a:r>
              <a:rPr lang="en-US" altLang="ko-KR" sz="1800" dirty="0"/>
              <a:t>The inter-carrier-interference which is caused by the phase noise makes it happen. </a:t>
            </a: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0409EC4-ABF4-8628-9AEA-1BF2BD7E6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FA1E277-AC06-4024-1A25-D4E3B958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7</a:t>
            </a:fld>
            <a:endParaRPr lang="en-US" altLang="ko-KR"/>
          </a:p>
        </p:txBody>
      </p:sp>
      <p:sp>
        <p:nvSpPr>
          <p:cNvPr id="6" name="날짜 개체 틀 5">
            <a:extLst>
              <a:ext uri="{FF2B5EF4-FFF2-40B4-BE49-F238E27FC236}">
                <a16:creationId xmlns:a16="http://schemas.microsoft.com/office/drawing/2014/main" id="{B982F267-B692-79DB-BC14-A391C682F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744DAAA-691B-EDB5-7D01-D35A498459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7367" y="2230698"/>
            <a:ext cx="4856633" cy="351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799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Simulation Results (2/3)</a:t>
            </a:r>
            <a:br>
              <a:rPr lang="en-US" altLang="ko-KR" dirty="0"/>
            </a:br>
            <a:r>
              <a:rPr lang="en-US" altLang="ko-KR" dirty="0"/>
              <a:t>:Upclocking Factor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4800" y="1752600"/>
            <a:ext cx="4267200" cy="4648200"/>
          </a:xfrm>
        </p:spPr>
        <p:txBody>
          <a:bodyPr/>
          <a:lstStyle/>
          <a:p>
            <a:r>
              <a:rPr lang="en-US" altLang="ko-KR" sz="2000" dirty="0"/>
              <a:t>Settings</a:t>
            </a:r>
          </a:p>
          <a:p>
            <a:pPr lvl="1"/>
            <a:r>
              <a:rPr lang="en-US" altLang="ko-KR" sz="1800" dirty="0"/>
              <a:t>1x base numerology is used</a:t>
            </a:r>
          </a:p>
          <a:p>
            <a:pPr lvl="1"/>
            <a:r>
              <a:rPr lang="en-US" altLang="ko-KR" sz="1800" dirty="0"/>
              <a:t>Both CFO/PN are considered</a:t>
            </a:r>
          </a:p>
          <a:p>
            <a:pPr lvl="1"/>
            <a:endParaRPr lang="en-US" altLang="ko-KR" sz="1800" dirty="0"/>
          </a:p>
          <a:p>
            <a:r>
              <a:rPr lang="en-US" altLang="ko-KR" sz="2000" dirty="0"/>
              <a:t>Discussions</a:t>
            </a:r>
          </a:p>
          <a:p>
            <a:pPr lvl="1"/>
            <a:r>
              <a:rPr lang="en-US" altLang="ko-KR" sz="1800" dirty="0"/>
              <a:t>As upclocking becomes higher, we can observe the better FER performance</a:t>
            </a:r>
          </a:p>
          <a:p>
            <a:pPr lvl="1"/>
            <a:r>
              <a:rPr lang="en-US" altLang="ko-KR" sz="1800" dirty="0"/>
              <a:t>This is because higher upclocking provides wider subcarrier spacing, which is more immune to the phase noise effect</a:t>
            </a:r>
          </a:p>
          <a:p>
            <a:pPr lvl="1"/>
            <a:r>
              <a:rPr lang="en-US" altLang="ko-KR" sz="1800" dirty="0"/>
              <a:t>We also need to consider that higher upclocking poses more HW burden while it has better FER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8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C4432979-D4E0-D962-B4B4-AB7635D7B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0068" y="2133600"/>
            <a:ext cx="4746099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39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Simulation Results (3/3)</a:t>
            </a:r>
            <a:br>
              <a:rPr lang="en-US" altLang="ko-KR" dirty="0"/>
            </a:br>
            <a:r>
              <a:rPr lang="en-US" altLang="ko-KR" dirty="0"/>
              <a:t>: Base Numerology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4160" y="1752600"/>
            <a:ext cx="4080828" cy="4343400"/>
          </a:xfrm>
        </p:spPr>
        <p:txBody>
          <a:bodyPr/>
          <a:lstStyle/>
          <a:p>
            <a:r>
              <a:rPr lang="en-US" altLang="ko-KR" sz="1800" dirty="0"/>
              <a:t>Settings</a:t>
            </a:r>
          </a:p>
          <a:p>
            <a:pPr lvl="1"/>
            <a:r>
              <a:rPr lang="en-US" altLang="ko-KR" sz="1600" dirty="0"/>
              <a:t>4x upclocking is used</a:t>
            </a:r>
          </a:p>
          <a:p>
            <a:pPr lvl="2"/>
            <a:r>
              <a:rPr lang="en-US" altLang="ko-KR" sz="1400" dirty="0"/>
              <a:t>1.25MHz SCS for the 1x base numerology</a:t>
            </a:r>
          </a:p>
          <a:p>
            <a:pPr lvl="2"/>
            <a:r>
              <a:rPr lang="en-US" altLang="ko-KR" sz="1400" dirty="0"/>
              <a:t>312.5kHz SCS for the non-legacy part of the 4x base numerology (1.25MHz SCS for the legacy part) </a:t>
            </a:r>
          </a:p>
          <a:p>
            <a:pPr lvl="1"/>
            <a:r>
              <a:rPr lang="en-US" altLang="ko-KR" sz="1600" dirty="0"/>
              <a:t>Both CFO/PN </a:t>
            </a:r>
            <a:r>
              <a:rPr lang="en-US" altLang="ko-KR" sz="1600"/>
              <a:t>are considered </a:t>
            </a:r>
            <a:endParaRPr lang="en-US" altLang="ko-KR" sz="1600" dirty="0"/>
          </a:p>
          <a:p>
            <a:pPr lvl="1"/>
            <a:endParaRPr lang="en-US" altLang="ko-KR" sz="1600" dirty="0"/>
          </a:p>
          <a:p>
            <a:r>
              <a:rPr lang="en-US" altLang="ko-KR" sz="1800" dirty="0"/>
              <a:t>Discussions</a:t>
            </a:r>
          </a:p>
          <a:p>
            <a:pPr lvl="1"/>
            <a:r>
              <a:rPr lang="en-US" altLang="ko-KR" sz="1600" dirty="0"/>
              <a:t>Overall, 1x base numerology performs better than 4x base numerology</a:t>
            </a:r>
          </a:p>
          <a:p>
            <a:pPr lvl="1"/>
            <a:r>
              <a:rPr lang="en-US" altLang="ko-KR" sz="1600" dirty="0"/>
              <a:t>This is because 4x base numerology is more affected by phase noise as it has narrower subcarrier spacing at the data part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6891229" y="6475413"/>
            <a:ext cx="1652696" cy="184666"/>
          </a:xfrm>
        </p:spPr>
        <p:txBody>
          <a:bodyPr/>
          <a:lstStyle/>
          <a:p>
            <a:pPr>
              <a:defRPr/>
            </a:pPr>
            <a:r>
              <a:rPr lang="en-US" altLang="ko-KR"/>
              <a:t>Insik Jung, LG Electronics</a:t>
            </a:r>
            <a:endParaRPr lang="en-US" altLang="ko-KR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altLang="ko-KR"/>
              <a:t>Slide </a:t>
            </a:r>
            <a:fld id="{DB6D5A24-C744-4D9A-83D3-476F0D333A12}" type="slidenum">
              <a:rPr lang="en-US" altLang="ko-KR" smtClean="0"/>
              <a:pPr>
                <a:defRPr/>
              </a:pPr>
              <a:t>9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2"/>
          </p:nvPr>
        </p:nvSpPr>
        <p:spPr>
          <a:xfrm>
            <a:off x="696913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US" dirty="0"/>
              <a:t>September 2025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7211A32E-7B43-D966-DC14-5663EE912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080" y="1981200"/>
            <a:ext cx="4959427" cy="3588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379955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378442</TotalTime>
  <Words>980</Words>
  <Application>Microsoft Office PowerPoint</Application>
  <PresentationFormat>화면 슬라이드 쇼(4:3)</PresentationFormat>
  <Paragraphs>199</Paragraphs>
  <Slides>12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굴림</vt:lpstr>
      <vt:lpstr>Arial</vt:lpstr>
      <vt:lpstr>Times New Roman</vt:lpstr>
      <vt:lpstr>802-11-Submission</vt:lpstr>
      <vt:lpstr>Considerations on Numerology for IMMW-Follow Up </vt:lpstr>
      <vt:lpstr>Introduction</vt:lpstr>
      <vt:lpstr>Recap: BW Upclocking</vt:lpstr>
      <vt:lpstr>Recap: Base Numerologies </vt:lpstr>
      <vt:lpstr>Phase Noise Model</vt:lpstr>
      <vt:lpstr>Simulation Environment</vt:lpstr>
      <vt:lpstr>Simulation Results (1/3) :Impact on PN</vt:lpstr>
      <vt:lpstr>Simulation Results (2/3) :Upclocking Factor</vt:lpstr>
      <vt:lpstr>Simulation Results (3/3) : Base Numerology</vt:lpstr>
      <vt:lpstr>Conclusion</vt:lpstr>
      <vt:lpstr>Straw Poll #1</vt:lpstr>
      <vt:lpstr>Reference</vt:lpstr>
    </vt:vector>
  </TitlesOfParts>
  <Company>LG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Information update procedure</dc:title>
  <dc:creator>Giwon Park</dc:creator>
  <cp:lastModifiedBy>Insik Jung/IoT Connectivity Standard TP</cp:lastModifiedBy>
  <cp:revision>5997</cp:revision>
  <cp:lastPrinted>2019-01-10T23:08:02Z</cp:lastPrinted>
  <dcterms:created xsi:type="dcterms:W3CDTF">2007-05-21T21:00:37Z</dcterms:created>
  <dcterms:modified xsi:type="dcterms:W3CDTF">2025-09-17T19:33:58Z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d59f345-fd0b-4b4e-aba2-7c7a20c52995_Enabled">
    <vt:lpwstr>true</vt:lpwstr>
  </property>
  <property fmtid="{D5CDD505-2E9C-101B-9397-08002B2CF9AE}" pid="3" name="MSIP_Label_dd59f345-fd0b-4b4e-aba2-7c7a20c52995_SetDate">
    <vt:lpwstr>2025-09-12T07:01:55Z</vt:lpwstr>
  </property>
  <property fmtid="{D5CDD505-2E9C-101B-9397-08002B2CF9AE}" pid="4" name="MSIP_Label_dd59f345-fd0b-4b4e-aba2-7c7a20c52995_Method">
    <vt:lpwstr>Privileged</vt:lpwstr>
  </property>
  <property fmtid="{D5CDD505-2E9C-101B-9397-08002B2CF9AE}" pid="5" name="MSIP_Label_dd59f345-fd0b-4b4e-aba2-7c7a20c52995_Name">
    <vt:lpwstr>General</vt:lpwstr>
  </property>
  <property fmtid="{D5CDD505-2E9C-101B-9397-08002B2CF9AE}" pid="6" name="MSIP_Label_dd59f345-fd0b-4b4e-aba2-7c7a20c52995_SiteId">
    <vt:lpwstr>5069cde4-642a-45c0-8094-d0c2dec10be3</vt:lpwstr>
  </property>
  <property fmtid="{D5CDD505-2E9C-101B-9397-08002B2CF9AE}" pid="7" name="MSIP_Label_dd59f345-fd0b-4b4e-aba2-7c7a20c52995_ActionId">
    <vt:lpwstr>0d6df082-cb5e-4cc2-96f2-49102c4675c8</vt:lpwstr>
  </property>
  <property fmtid="{D5CDD505-2E9C-101B-9397-08002B2CF9AE}" pid="8" name="MSIP_Label_dd59f345-fd0b-4b4e-aba2-7c7a20c52995_ContentBits">
    <vt:lpwstr>0</vt:lpwstr>
  </property>
</Properties>
</file>