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5"/>
  </p:notesMasterIdLst>
  <p:handoutMasterIdLst>
    <p:handoutMasterId r:id="rId16"/>
  </p:handoutMasterIdLst>
  <p:sldIdLst>
    <p:sldId id="331" r:id="rId2"/>
    <p:sldId id="371" r:id="rId3"/>
    <p:sldId id="372" r:id="rId4"/>
    <p:sldId id="373" r:id="rId5"/>
    <p:sldId id="339" r:id="rId6"/>
    <p:sldId id="379" r:id="rId7"/>
    <p:sldId id="375" r:id="rId8"/>
    <p:sldId id="381" r:id="rId9"/>
    <p:sldId id="342" r:id="rId10"/>
    <p:sldId id="378" r:id="rId11"/>
    <p:sldId id="382" r:id="rId12"/>
    <p:sldId id="383" r:id="rId13"/>
    <p:sldId id="347" r:id="rId14"/>
  </p:sldIdLst>
  <p:sldSz cx="9144000" cy="6858000" type="screen4x3"/>
  <p:notesSz cx="6794500" cy="9931400"/>
  <p:defaultTextStyle>
    <a:defPPr>
      <a:defRPr lang="en-GB"/>
    </a:defPPr>
    <a:lvl1pPr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Times New Roman" panose="02020603050405020304" pitchFamily="18" charset="0"/>
        <a:ea typeface="+mn-ea"/>
        <a:cs typeface="+mn-cs"/>
      </a:defRPr>
    </a:lvl6pPr>
    <a:lvl7pPr marL="2743200" algn="l" defTabSz="914400" rtl="0" eaLnBrk="1" latinLnBrk="0" hangingPunct="1">
      <a:defRPr sz="1200" kern="1200">
        <a:solidFill>
          <a:schemeClr val="tx1"/>
        </a:solidFill>
        <a:latin typeface="Times New Roman" panose="02020603050405020304" pitchFamily="18" charset="0"/>
        <a:ea typeface="+mn-ea"/>
        <a:cs typeface="+mn-cs"/>
      </a:defRPr>
    </a:lvl7pPr>
    <a:lvl8pPr marL="3200400" algn="l" defTabSz="914400" rtl="0" eaLnBrk="1" latinLnBrk="0" hangingPunct="1">
      <a:defRPr sz="1200" kern="1200">
        <a:solidFill>
          <a:schemeClr val="tx1"/>
        </a:solidFill>
        <a:latin typeface="Times New Roman" panose="02020603050405020304" pitchFamily="18" charset="0"/>
        <a:ea typeface="+mn-ea"/>
        <a:cs typeface="+mn-cs"/>
      </a:defRPr>
    </a:lvl8pPr>
    <a:lvl9pPr marL="3657600" algn="l" defTabSz="914400" rtl="0" eaLnBrk="1" latinLnBrk="0" hangingPunct="1">
      <a:defRPr sz="12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12">
          <p15:clr>
            <a:srgbClr val="A4A3A4"/>
          </p15:clr>
        </p15:guide>
        <p15:guide id="2" pos="2822">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8B54F72-F967-4F83-5C45-8E73AA3FDE15}" name="Chen, Cheng" initials="CC" userId="S::cheng.chen@intel.com::9a6539a3-f8b0-49a4-8777-9785cd94690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Klein, Arik" initials="Arik" lastIdx="9" clrIdx="0">
    <p:extLst>
      <p:ext uri="{19B8F6BF-5375-455C-9EA6-DF929625EA0E}">
        <p15:presenceInfo xmlns:p15="http://schemas.microsoft.com/office/powerpoint/2012/main" userId="Klein, Arik" providerId="None"/>
      </p:ext>
    </p:extLst>
  </p:cmAuthor>
  <p:cmAuthor id="2" name="Huang, Po-kai" initials="HP" lastIdx="17" clrIdx="1">
    <p:extLst>
      <p:ext uri="{19B8F6BF-5375-455C-9EA6-DF929625EA0E}">
        <p15:presenceInfo xmlns:p15="http://schemas.microsoft.com/office/powerpoint/2012/main" userId="S-1-5-21-725345543-602162358-527237240-2471230" providerId="AD"/>
      </p:ext>
    </p:extLst>
  </p:cmAuthor>
  <p:cmAuthor id="3" name="Cordeiro, Carlos" initials="CC" lastIdx="10" clrIdx="2">
    <p:extLst>
      <p:ext uri="{19B8F6BF-5375-455C-9EA6-DF929625EA0E}">
        <p15:presenceInfo xmlns:p15="http://schemas.microsoft.com/office/powerpoint/2012/main" userId="S-1-5-21-725345543-602162358-527237240-833488" providerId="AD"/>
      </p:ext>
    </p:extLst>
  </p:cmAuthor>
  <p:cmAuthor id="4" name="Da Silva, Claudio" initials="DSC" lastIdx="15" clrIdx="3">
    <p:extLst>
      <p:ext uri="{19B8F6BF-5375-455C-9EA6-DF929625EA0E}">
        <p15:presenceInfo xmlns:p15="http://schemas.microsoft.com/office/powerpoint/2012/main" userId="S::claudio.da.silva@intel.com::8f1bd5ce-82a4-4ca6-b828-adc3a3708a96" providerId="AD"/>
      </p:ext>
    </p:extLst>
  </p:cmAuthor>
  <p:cmAuthor id="5" name="Chen, Cheng" initials="CC" lastIdx="7" clrIdx="4">
    <p:extLst>
      <p:ext uri="{19B8F6BF-5375-455C-9EA6-DF929625EA0E}">
        <p15:presenceInfo xmlns:p15="http://schemas.microsoft.com/office/powerpoint/2012/main" userId="S::cheng.chen@intel.com::9a6539a3-f8b0-49a4-8777-9785cd946902" providerId="AD"/>
      </p:ext>
    </p:extLst>
  </p:cmAuthor>
  <p:cmAuthor id="6" name="Simone Merlin" initials="SM" lastIdx="30" clrIdx="5">
    <p:extLst>
      <p:ext uri="{19B8F6BF-5375-455C-9EA6-DF929625EA0E}">
        <p15:presenceInfo xmlns:p15="http://schemas.microsoft.com/office/powerpoint/2012/main" userId="S::smerlin@qti.qualcomm.com::ee9968a1-e387-41b9-8b5d-b95cc07f197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AA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C21908B-7E81-4817-9C92-277E609AA904}" v="2" dt="2025-09-16T01:49:48.9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48" autoAdjust="0"/>
    <p:restoredTop sz="91095" autoAdjust="0"/>
  </p:normalViewPr>
  <p:slideViewPr>
    <p:cSldViewPr>
      <p:cViewPr varScale="1">
        <p:scale>
          <a:sx n="74" d="100"/>
          <a:sy n="74" d="100"/>
        </p:scale>
        <p:origin x="1168" y="56"/>
      </p:cViewPr>
      <p:guideLst>
        <p:guide orient="horz" pos="2160"/>
        <p:guide pos="2880"/>
      </p:guideLst>
    </p:cSldViewPr>
  </p:slideViewPr>
  <p:outlineViewPr>
    <p:cViewPr>
      <p:scale>
        <a:sx n="50" d="100"/>
        <a:sy n="50"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p:scale>
          <a:sx n="100" d="100"/>
          <a:sy n="100" d="100"/>
        </p:scale>
        <p:origin x="-3426" y="-72"/>
      </p:cViewPr>
      <p:guideLst>
        <p:guide orient="horz" pos="2312"/>
        <p:guide pos="28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n, Cheng" userId="9a6539a3-f8b0-49a4-8777-9785cd946902" providerId="ADAL" clId="{9C21908B-7E81-4817-9C92-277E609AA904}"/>
    <pc:docChg chg="custSel modSld modMainMaster">
      <pc:chgData name="Chen, Cheng" userId="9a6539a3-f8b0-49a4-8777-9785cd946902" providerId="ADAL" clId="{9C21908B-7E81-4817-9C92-277E609AA904}" dt="2025-09-16T01:49:11.181" v="21" actId="20577"/>
      <pc:docMkLst>
        <pc:docMk/>
      </pc:docMkLst>
      <pc:sldChg chg="modSp mod">
        <pc:chgData name="Chen, Cheng" userId="9a6539a3-f8b0-49a4-8777-9785cd946902" providerId="ADAL" clId="{9C21908B-7E81-4817-9C92-277E609AA904}" dt="2025-09-09T14:15:30.581" v="8" actId="20577"/>
        <pc:sldMkLst>
          <pc:docMk/>
          <pc:sldMk cId="3508365693" sldId="381"/>
        </pc:sldMkLst>
        <pc:spChg chg="mod">
          <ac:chgData name="Chen, Cheng" userId="9a6539a3-f8b0-49a4-8777-9785cd946902" providerId="ADAL" clId="{9C21908B-7E81-4817-9C92-277E609AA904}" dt="2025-09-09T14:15:30.581" v="8" actId="20577"/>
          <ac:spMkLst>
            <pc:docMk/>
            <pc:sldMk cId="3508365693" sldId="381"/>
            <ac:spMk id="3" creationId="{49D7DA2F-44A2-A2B1-06A1-9223136655A5}"/>
          </ac:spMkLst>
        </pc:spChg>
      </pc:sldChg>
      <pc:sldMasterChg chg="modSp mod">
        <pc:chgData name="Chen, Cheng" userId="9a6539a3-f8b0-49a4-8777-9785cd946902" providerId="ADAL" clId="{9C21908B-7E81-4817-9C92-277E609AA904}" dt="2025-09-16T01:49:11.181" v="21" actId="20577"/>
        <pc:sldMasterMkLst>
          <pc:docMk/>
          <pc:sldMasterMk cId="0" sldId="2147483648"/>
        </pc:sldMasterMkLst>
        <pc:spChg chg="mod">
          <ac:chgData name="Chen, Cheng" userId="9a6539a3-f8b0-49a4-8777-9785cd946902" providerId="ADAL" clId="{9C21908B-7E81-4817-9C92-277E609AA904}" dt="2025-09-16T01:49:06.584" v="17" actId="20577"/>
          <ac:spMkLst>
            <pc:docMk/>
            <pc:sldMasterMk cId="0" sldId="2147483648"/>
            <ac:spMk id="1028" creationId="{1CADB04A-8BC5-4077-AD64-B68ADEED3033}"/>
          </ac:spMkLst>
        </pc:spChg>
        <pc:spChg chg="mod">
          <ac:chgData name="Chen, Cheng" userId="9a6539a3-f8b0-49a4-8777-9785cd946902" providerId="ADAL" clId="{9C21908B-7E81-4817-9C92-277E609AA904}" dt="2025-09-16T01:49:11.181" v="21" actId="20577"/>
          <ac:spMkLst>
            <pc:docMk/>
            <pc:sldMasterMk cId="0" sldId="2147483648"/>
            <ac:spMk id="1031" creationId="{F47EBAF5-52AC-49CF-A3FD-31E596F2D8C6}"/>
          </ac:spMkLst>
        </pc:spChg>
      </pc:sldMasterChg>
    </pc:docChg>
  </pc:docChgLst>
  <pc:docChgLst>
    <pc:chgData name="Chen, Cheng" userId="9a6539a3-f8b0-49a4-8777-9785cd946902" providerId="ADAL" clId="{5DA3F0FD-E80E-4597-AD70-429EDB0BA76D}"/>
    <pc:docChg chg="modSld">
      <pc:chgData name="Chen, Cheng" userId="9a6539a3-f8b0-49a4-8777-9785cd946902" providerId="ADAL" clId="{5DA3F0FD-E80E-4597-AD70-429EDB0BA76D}" dt="2025-09-04T15:05:27.351" v="23" actId="20577"/>
      <pc:docMkLst>
        <pc:docMk/>
      </pc:docMkLst>
      <pc:sldChg chg="modSp mod">
        <pc:chgData name="Chen, Cheng" userId="9a6539a3-f8b0-49a4-8777-9785cd946902" providerId="ADAL" clId="{5DA3F0FD-E80E-4597-AD70-429EDB0BA76D}" dt="2025-09-04T15:05:27.351" v="23" actId="20577"/>
        <pc:sldMkLst>
          <pc:docMk/>
          <pc:sldMk cId="977768440" sldId="382"/>
        </pc:sldMkLst>
        <pc:spChg chg="mod">
          <ac:chgData name="Chen, Cheng" userId="9a6539a3-f8b0-49a4-8777-9785cd946902" providerId="ADAL" clId="{5DA3F0FD-E80E-4597-AD70-429EDB0BA76D}" dt="2025-09-04T15:05:27.351" v="23" actId="20577"/>
          <ac:spMkLst>
            <pc:docMk/>
            <pc:sldMk cId="977768440" sldId="382"/>
            <ac:spMk id="3" creationId="{2AB91E7F-A098-9A80-A652-263C7F69C1C3}"/>
          </ac:spMkLst>
        </pc:spChg>
      </pc:sldChg>
      <pc:sldChg chg="modSp mod">
        <pc:chgData name="Chen, Cheng" userId="9a6539a3-f8b0-49a4-8777-9785cd946902" providerId="ADAL" clId="{5DA3F0FD-E80E-4597-AD70-429EDB0BA76D}" dt="2025-09-04T05:00:16.845" v="15" actId="20577"/>
        <pc:sldMkLst>
          <pc:docMk/>
          <pc:sldMk cId="576711207" sldId="383"/>
        </pc:sldMkLst>
        <pc:spChg chg="mod">
          <ac:chgData name="Chen, Cheng" userId="9a6539a3-f8b0-49a4-8777-9785cd946902" providerId="ADAL" clId="{5DA3F0FD-E80E-4597-AD70-429EDB0BA76D}" dt="2025-09-04T05:00:16.845" v="15" actId="20577"/>
          <ac:spMkLst>
            <pc:docMk/>
            <pc:sldMk cId="576711207" sldId="383"/>
            <ac:spMk id="3" creationId="{15B5DA31-AF3E-DDFF-A54A-85F00FFAD17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55FA4C3-EA6F-4DEC-9A5B-DA9F4B2DCCDA}"/>
              </a:ext>
            </a:extLst>
          </p:cNvPr>
          <p:cNvSpPr>
            <a:spLocks noGrp="1" noChangeArrowheads="1"/>
          </p:cNvSpPr>
          <p:nvPr>
            <p:ph type="hdr" sz="quarter"/>
          </p:nvPr>
        </p:nvSpPr>
        <p:spPr bwMode="auto">
          <a:xfrm>
            <a:off x="3286125" y="206375"/>
            <a:ext cx="28257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pPr>
              <a:defRPr/>
            </a:pPr>
            <a:r>
              <a:rPr lang="en-GB"/>
              <a:t>doc.: IEEE 802.11-25/1619r0</a:t>
            </a:r>
          </a:p>
        </p:txBody>
      </p:sp>
      <p:sp>
        <p:nvSpPr>
          <p:cNvPr id="3075" name="Rectangle 3">
            <a:extLst>
              <a:ext uri="{FF2B5EF4-FFF2-40B4-BE49-F238E27FC236}">
                <a16:creationId xmlns:a16="http://schemas.microsoft.com/office/drawing/2014/main" id="{C3847927-4241-4395-85F2-4DA1D4673C1D}"/>
              </a:ext>
            </a:extLst>
          </p:cNvPr>
          <p:cNvSpPr>
            <a:spLocks noGrp="1" noChangeArrowheads="1"/>
          </p:cNvSpPr>
          <p:nvPr>
            <p:ph type="dt" sz="quarter" idx="1"/>
          </p:nvPr>
        </p:nvSpPr>
        <p:spPr bwMode="auto">
          <a:xfrm>
            <a:off x="682625" y="206375"/>
            <a:ext cx="20462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pPr>
              <a:defRPr/>
            </a:pPr>
            <a:r>
              <a:rPr lang="en-US" altLang="zh-CN"/>
              <a:t>September 2025</a:t>
            </a:r>
            <a:endParaRPr lang="en-GB" altLang="en-US"/>
          </a:p>
        </p:txBody>
      </p:sp>
      <p:sp>
        <p:nvSpPr>
          <p:cNvPr id="3076" name="Rectangle 4">
            <a:extLst>
              <a:ext uri="{FF2B5EF4-FFF2-40B4-BE49-F238E27FC236}">
                <a16:creationId xmlns:a16="http://schemas.microsoft.com/office/drawing/2014/main" id="{0835B85C-0C92-4AAB-B5CD-5874F0F84968}"/>
              </a:ext>
            </a:extLst>
          </p:cNvPr>
          <p:cNvSpPr>
            <a:spLocks noGrp="1" noChangeArrowheads="1"/>
          </p:cNvSpPr>
          <p:nvPr>
            <p:ph type="ftr" sz="quarter" idx="2"/>
          </p:nvPr>
        </p:nvSpPr>
        <p:spPr bwMode="auto">
          <a:xfrm>
            <a:off x="3779838" y="9612313"/>
            <a:ext cx="24098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pPr>
              <a:defRPr/>
            </a:pPr>
            <a:r>
              <a:rPr lang="en-GB"/>
              <a:t>Cheng Chen, Intel</a:t>
            </a:r>
          </a:p>
        </p:txBody>
      </p:sp>
      <p:sp>
        <p:nvSpPr>
          <p:cNvPr id="3077" name="Rectangle 5">
            <a:extLst>
              <a:ext uri="{FF2B5EF4-FFF2-40B4-BE49-F238E27FC236}">
                <a16:creationId xmlns:a16="http://schemas.microsoft.com/office/drawing/2014/main" id="{216F8561-CC11-4763-86D6-E7ED36EFF48D}"/>
              </a:ext>
            </a:extLst>
          </p:cNvPr>
          <p:cNvSpPr>
            <a:spLocks noGrp="1" noChangeArrowheads="1"/>
          </p:cNvSpPr>
          <p:nvPr>
            <p:ph type="sldNum" sz="quarter" idx="3"/>
          </p:nvPr>
        </p:nvSpPr>
        <p:spPr bwMode="auto">
          <a:xfrm>
            <a:off x="3067050" y="9612313"/>
            <a:ext cx="512763"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a:defRPr/>
            </a:lvl1pPr>
          </a:lstStyle>
          <a:p>
            <a:pPr>
              <a:defRPr/>
            </a:pPr>
            <a:r>
              <a:rPr lang="en-GB" altLang="en-US"/>
              <a:t>Page </a:t>
            </a:r>
            <a:fld id="{A7A4710E-391E-40EE-B9A8-9D33E6E92389}" type="slidenum">
              <a:rPr lang="en-GB" altLang="en-US"/>
              <a:pPr>
                <a:defRPr/>
              </a:pPr>
              <a:t>‹#›</a:t>
            </a:fld>
            <a:endParaRPr lang="en-GB" altLang="en-US"/>
          </a:p>
        </p:txBody>
      </p:sp>
      <p:sp>
        <p:nvSpPr>
          <p:cNvPr id="14342" name="Line 6">
            <a:extLst>
              <a:ext uri="{FF2B5EF4-FFF2-40B4-BE49-F238E27FC236}">
                <a16:creationId xmlns:a16="http://schemas.microsoft.com/office/drawing/2014/main" id="{5F56412F-514B-4C5E-8C72-CCE02BB37E88}"/>
              </a:ext>
            </a:extLst>
          </p:cNvPr>
          <p:cNvSpPr>
            <a:spLocks noChangeShapeType="1"/>
          </p:cNvSpPr>
          <p:nvPr/>
        </p:nvSpPr>
        <p:spPr bwMode="auto">
          <a:xfrm>
            <a:off x="681038" y="415925"/>
            <a:ext cx="54324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11" name="Rectangle 7">
            <a:extLst>
              <a:ext uri="{FF2B5EF4-FFF2-40B4-BE49-F238E27FC236}">
                <a16:creationId xmlns:a16="http://schemas.microsoft.com/office/drawing/2014/main" id="{EE46596A-ED38-406F-B588-A1AE73AFE630}"/>
              </a:ext>
            </a:extLst>
          </p:cNvPr>
          <p:cNvSpPr>
            <a:spLocks noChangeArrowheads="1"/>
          </p:cNvSpPr>
          <p:nvPr/>
        </p:nvSpPr>
        <p:spPr bwMode="auto">
          <a:xfrm>
            <a:off x="681038" y="9612313"/>
            <a:ext cx="7112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a:defRPr sz="1200">
                <a:solidFill>
                  <a:schemeClr val="tx1"/>
                </a:solidFill>
                <a:latin typeface="Times New Roman" pitchFamily="18" charset="0"/>
              </a:defRPr>
            </a:lvl1pPr>
            <a:lvl2pPr marL="742950" indent="-285750" defTabSz="933450">
              <a:defRPr sz="1200">
                <a:solidFill>
                  <a:schemeClr val="tx1"/>
                </a:solidFill>
                <a:latin typeface="Times New Roman" pitchFamily="18" charset="0"/>
              </a:defRPr>
            </a:lvl2pPr>
            <a:lvl3pPr marL="1143000" indent="-228600" defTabSz="933450">
              <a:defRPr sz="1200">
                <a:solidFill>
                  <a:schemeClr val="tx1"/>
                </a:solidFill>
                <a:latin typeface="Times New Roman" pitchFamily="18" charset="0"/>
              </a:defRPr>
            </a:lvl3pPr>
            <a:lvl4pPr marL="1600200" indent="-228600" defTabSz="933450">
              <a:defRPr sz="1200">
                <a:solidFill>
                  <a:schemeClr val="tx1"/>
                </a:solidFill>
                <a:latin typeface="Times New Roman" pitchFamily="18" charset="0"/>
              </a:defRPr>
            </a:lvl4pPr>
            <a:lvl5pPr marL="2057400" indent="-228600" defTabSz="93345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GB" altLang="en-US"/>
              <a:t>Submission</a:t>
            </a:r>
          </a:p>
        </p:txBody>
      </p:sp>
      <p:sp>
        <p:nvSpPr>
          <p:cNvPr id="14344" name="Line 8">
            <a:extLst>
              <a:ext uri="{FF2B5EF4-FFF2-40B4-BE49-F238E27FC236}">
                <a16:creationId xmlns:a16="http://schemas.microsoft.com/office/drawing/2014/main" id="{BD52F7B8-7212-4565-994E-D2E4DC0E1C8C}"/>
              </a:ext>
            </a:extLst>
          </p:cNvPr>
          <p:cNvSpPr>
            <a:spLocks noChangeShapeType="1"/>
          </p:cNvSpPr>
          <p:nvPr/>
        </p:nvSpPr>
        <p:spPr bwMode="auto">
          <a:xfrm>
            <a:off x="681038" y="9599613"/>
            <a:ext cx="5583237"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3713947202"/>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A165344A-BCBA-4503-B758-E91B70190134}"/>
              </a:ext>
            </a:extLst>
          </p:cNvPr>
          <p:cNvSpPr>
            <a:spLocks noGrp="1" noChangeArrowheads="1"/>
          </p:cNvSpPr>
          <p:nvPr>
            <p:ph type="hdr" sz="quarter"/>
          </p:nvPr>
        </p:nvSpPr>
        <p:spPr bwMode="auto">
          <a:xfrm>
            <a:off x="3328988" y="120650"/>
            <a:ext cx="28257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pPr>
              <a:defRPr/>
            </a:pPr>
            <a:r>
              <a:rPr lang="en-GB"/>
              <a:t>doc.: IEEE 802.11-25/1619r0</a:t>
            </a:r>
          </a:p>
        </p:txBody>
      </p:sp>
      <p:sp>
        <p:nvSpPr>
          <p:cNvPr id="2051" name="Rectangle 3">
            <a:extLst>
              <a:ext uri="{FF2B5EF4-FFF2-40B4-BE49-F238E27FC236}">
                <a16:creationId xmlns:a16="http://schemas.microsoft.com/office/drawing/2014/main" id="{92CFA2B8-A839-4F7B-A8F9-45D426ADBADE}"/>
              </a:ext>
            </a:extLst>
          </p:cNvPr>
          <p:cNvSpPr>
            <a:spLocks noGrp="1" noChangeArrowheads="1"/>
          </p:cNvSpPr>
          <p:nvPr>
            <p:ph type="dt" idx="1"/>
          </p:nvPr>
        </p:nvSpPr>
        <p:spPr bwMode="auto">
          <a:xfrm>
            <a:off x="641350" y="120650"/>
            <a:ext cx="20462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pPr>
              <a:defRPr/>
            </a:pPr>
            <a:r>
              <a:rPr lang="en-US" altLang="zh-CN"/>
              <a:t>September 2025</a:t>
            </a:r>
            <a:endParaRPr lang="en-GB" altLang="en-US"/>
          </a:p>
        </p:txBody>
      </p:sp>
      <p:sp>
        <p:nvSpPr>
          <p:cNvPr id="13316" name="Rectangle 4">
            <a:extLst>
              <a:ext uri="{FF2B5EF4-FFF2-40B4-BE49-F238E27FC236}">
                <a16:creationId xmlns:a16="http://schemas.microsoft.com/office/drawing/2014/main" id="{E12586DF-74E9-42FA-92D8-CB004E81097A}"/>
              </a:ext>
            </a:extLst>
          </p:cNvPr>
          <p:cNvSpPr>
            <a:spLocks noGrp="1" noRot="1" noChangeAspect="1" noChangeArrowheads="1" noTextEdit="1"/>
          </p:cNvSpPr>
          <p:nvPr>
            <p:ph type="sldImg" idx="2"/>
          </p:nvPr>
        </p:nvSpPr>
        <p:spPr bwMode="auto">
          <a:xfrm>
            <a:off x="923925" y="750888"/>
            <a:ext cx="4948238" cy="371157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a:extLst>
              <a:ext uri="{FF2B5EF4-FFF2-40B4-BE49-F238E27FC236}">
                <a16:creationId xmlns:a16="http://schemas.microsoft.com/office/drawing/2014/main" id="{C5E92402-188A-4BA7-8E2B-60EBEB15FFE6}"/>
              </a:ext>
            </a:extLst>
          </p:cNvPr>
          <p:cNvSpPr>
            <a:spLocks noGrp="1" noChangeArrowheads="1"/>
          </p:cNvSpPr>
          <p:nvPr>
            <p:ph type="body" sz="quarter" idx="3"/>
          </p:nvPr>
        </p:nvSpPr>
        <p:spPr bwMode="auto">
          <a:xfrm>
            <a:off x="904875" y="4716463"/>
            <a:ext cx="4984750" cy="4471987"/>
          </a:xfrm>
          <a:prstGeom prst="rect">
            <a:avLst/>
          </a:prstGeom>
          <a:noFill/>
          <a:ln w="9525">
            <a:noFill/>
            <a:miter lim="800000"/>
            <a:headEnd/>
            <a:tailEnd/>
          </a:ln>
          <a:effectLst/>
        </p:spPr>
        <p:txBody>
          <a:bodyPr vert="horz" wrap="square" lIns="93746" tIns="46079" rIns="93746" bIns="46079"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2054" name="Rectangle 6">
            <a:extLst>
              <a:ext uri="{FF2B5EF4-FFF2-40B4-BE49-F238E27FC236}">
                <a16:creationId xmlns:a16="http://schemas.microsoft.com/office/drawing/2014/main" id="{E2EF01C8-FB3D-4155-B52F-C120FD4754F2}"/>
              </a:ext>
            </a:extLst>
          </p:cNvPr>
          <p:cNvSpPr>
            <a:spLocks noGrp="1" noChangeArrowheads="1"/>
          </p:cNvSpPr>
          <p:nvPr>
            <p:ph type="ftr" sz="quarter" idx="4"/>
          </p:nvPr>
        </p:nvSpPr>
        <p:spPr bwMode="auto">
          <a:xfrm>
            <a:off x="3286125" y="9615488"/>
            <a:ext cx="2868613"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8788" lvl="4" algn="r" defTabSz="933450">
              <a:defRPr/>
            </a:lvl5pPr>
          </a:lstStyle>
          <a:p>
            <a:pPr lvl="4">
              <a:defRPr/>
            </a:pPr>
            <a:r>
              <a:rPr lang="en-GB"/>
              <a:t>Cheng Chen, Intel</a:t>
            </a:r>
          </a:p>
        </p:txBody>
      </p:sp>
      <p:sp>
        <p:nvSpPr>
          <p:cNvPr id="2055" name="Rectangle 7">
            <a:extLst>
              <a:ext uri="{FF2B5EF4-FFF2-40B4-BE49-F238E27FC236}">
                <a16:creationId xmlns:a16="http://schemas.microsoft.com/office/drawing/2014/main" id="{CBACD2E4-B6D6-47BB-8DEB-DC83A37FBF38}"/>
              </a:ext>
            </a:extLst>
          </p:cNvPr>
          <p:cNvSpPr>
            <a:spLocks noGrp="1" noChangeArrowheads="1"/>
          </p:cNvSpPr>
          <p:nvPr>
            <p:ph type="sldNum" sz="quarter" idx="5"/>
          </p:nvPr>
        </p:nvSpPr>
        <p:spPr bwMode="auto">
          <a:xfrm>
            <a:off x="3146425" y="9615488"/>
            <a:ext cx="512763"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pPr>
              <a:defRPr/>
            </a:pPr>
            <a:r>
              <a:rPr lang="en-GB" altLang="en-US"/>
              <a:t>Page </a:t>
            </a:r>
            <a:fld id="{6D97498F-4D25-4339-A505-6DFAF1C539A8}" type="slidenum">
              <a:rPr lang="en-GB" altLang="en-US"/>
              <a:pPr>
                <a:defRPr/>
              </a:pPr>
              <a:t>‹#›</a:t>
            </a:fld>
            <a:endParaRPr lang="en-GB" altLang="en-US"/>
          </a:p>
        </p:txBody>
      </p:sp>
      <p:sp>
        <p:nvSpPr>
          <p:cNvPr id="11272" name="Rectangle 8">
            <a:extLst>
              <a:ext uri="{FF2B5EF4-FFF2-40B4-BE49-F238E27FC236}">
                <a16:creationId xmlns:a16="http://schemas.microsoft.com/office/drawing/2014/main" id="{5AB43281-AFEB-4794-91F4-4DEB6BFEFF65}"/>
              </a:ext>
            </a:extLst>
          </p:cNvPr>
          <p:cNvSpPr>
            <a:spLocks noChangeArrowheads="1"/>
          </p:cNvSpPr>
          <p:nvPr/>
        </p:nvSpPr>
        <p:spPr bwMode="auto">
          <a:xfrm>
            <a:off x="709613" y="9615488"/>
            <a:ext cx="7112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GB" altLang="en-US"/>
              <a:t>Submission</a:t>
            </a:r>
          </a:p>
        </p:txBody>
      </p:sp>
      <p:sp>
        <p:nvSpPr>
          <p:cNvPr id="13321" name="Line 9">
            <a:extLst>
              <a:ext uri="{FF2B5EF4-FFF2-40B4-BE49-F238E27FC236}">
                <a16:creationId xmlns:a16="http://schemas.microsoft.com/office/drawing/2014/main" id="{86DC4FDC-7731-4889-B2D9-586AD7BC58BF}"/>
              </a:ext>
            </a:extLst>
          </p:cNvPr>
          <p:cNvSpPr>
            <a:spLocks noChangeShapeType="1"/>
          </p:cNvSpPr>
          <p:nvPr/>
        </p:nvSpPr>
        <p:spPr bwMode="auto">
          <a:xfrm>
            <a:off x="709613" y="9613900"/>
            <a:ext cx="537527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3322" name="Line 10">
            <a:extLst>
              <a:ext uri="{FF2B5EF4-FFF2-40B4-BE49-F238E27FC236}">
                <a16:creationId xmlns:a16="http://schemas.microsoft.com/office/drawing/2014/main" id="{A608F1E5-A3E0-4039-9B0C-798F9ECC1885}"/>
              </a:ext>
            </a:extLst>
          </p:cNvPr>
          <p:cNvSpPr>
            <a:spLocks noChangeShapeType="1"/>
          </p:cNvSpPr>
          <p:nvPr/>
        </p:nvSpPr>
        <p:spPr bwMode="auto">
          <a:xfrm>
            <a:off x="635000" y="317500"/>
            <a:ext cx="55245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1848220310"/>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F360D31C-0BCD-4994-837B-7A36503701B9}"/>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zh-CN" sz="1400"/>
              <a:t>September 2025</a:t>
            </a:r>
            <a:endParaRPr lang="en-GB" altLang="en-US" sz="1400"/>
          </a:p>
        </p:txBody>
      </p:sp>
      <p:sp>
        <p:nvSpPr>
          <p:cNvPr id="16387" name="Rectangle 2">
            <a:extLst>
              <a:ext uri="{FF2B5EF4-FFF2-40B4-BE49-F238E27FC236}">
                <a16:creationId xmlns:a16="http://schemas.microsoft.com/office/drawing/2014/main" id="{49943552-E89A-4A9E-AAEF-4B47750FB3FA}"/>
              </a:ext>
            </a:extLst>
          </p:cNvPr>
          <p:cNvSpPr>
            <a:spLocks noGrp="1" noChangeArrowheads="1"/>
          </p:cNvSpPr>
          <p:nvPr>
            <p:ph type="hdr" sz="quarter"/>
          </p:nvPr>
        </p:nvSpPr>
        <p:spPr>
          <a:xfrm>
            <a:off x="5513388" y="120650"/>
            <a:ext cx="641350" cy="212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sz="1400"/>
              <a:t>doc.: IEEE 802.11-25/1619r0</a:t>
            </a:r>
          </a:p>
        </p:txBody>
      </p:sp>
      <p:sp>
        <p:nvSpPr>
          <p:cNvPr id="16388" name="Rectangle 3">
            <a:extLst>
              <a:ext uri="{FF2B5EF4-FFF2-40B4-BE49-F238E27FC236}">
                <a16:creationId xmlns:a16="http://schemas.microsoft.com/office/drawing/2014/main" id="{6389D189-BBDC-4D3B-87C2-07BBB8BCAA06}"/>
              </a:ext>
            </a:extLst>
          </p:cNvPr>
          <p:cNvSpPr txBox="1">
            <a:spLocks noGrp="1" noChangeArrowheads="1"/>
          </p:cNvSpPr>
          <p:nvPr/>
        </p:nvSpPr>
        <p:spPr bwMode="auto">
          <a:xfrm>
            <a:off x="641350" y="120650"/>
            <a:ext cx="8270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sz="1400" b="1"/>
              <a:t>September 2012</a:t>
            </a:r>
          </a:p>
        </p:txBody>
      </p:sp>
      <p:sp>
        <p:nvSpPr>
          <p:cNvPr id="16389" name="Rectangle 6">
            <a:extLst>
              <a:ext uri="{FF2B5EF4-FFF2-40B4-BE49-F238E27FC236}">
                <a16:creationId xmlns:a16="http://schemas.microsoft.com/office/drawing/2014/main" id="{44F662B7-7009-4912-B6F1-2566616E04FB}"/>
              </a:ext>
            </a:extLst>
          </p:cNvPr>
          <p:cNvSpPr>
            <a:spLocks noGrp="1" noChangeArrowheads="1"/>
          </p:cNvSpPr>
          <p:nvPr>
            <p:ph type="ftr" sz="quarter" idx="4"/>
          </p:nvPr>
        </p:nvSpPr>
        <p:spPr>
          <a:xfrm>
            <a:off x="5230813" y="9615488"/>
            <a:ext cx="923925" cy="1825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8788" defTabSz="933450">
              <a:spcBef>
                <a:spcPct val="30000"/>
              </a:spcBef>
              <a:defRPr sz="1200">
                <a:solidFill>
                  <a:schemeClr val="tx1"/>
                </a:solidFill>
                <a:latin typeface="Times New Roman" panose="02020603050405020304" pitchFamily="18" charset="0"/>
              </a:defRPr>
            </a:lvl5pPr>
            <a:lvl6pPr marL="915988"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3188"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30388"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7588"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GB" altLang="en-US"/>
              <a:t>Cheng Chen, Intel</a:t>
            </a:r>
          </a:p>
        </p:txBody>
      </p:sp>
      <p:sp>
        <p:nvSpPr>
          <p:cNvPr id="16390" name="Rectangle 7">
            <a:extLst>
              <a:ext uri="{FF2B5EF4-FFF2-40B4-BE49-F238E27FC236}">
                <a16:creationId xmlns:a16="http://schemas.microsoft.com/office/drawing/2014/main" id="{B391E2D3-A1E1-4C5E-92B9-D1E2EC5F3D3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a:t>Page </a:t>
            </a:r>
            <a:fld id="{5BBD4055-202F-46DB-9486-BD49C6FC6D52}" type="slidenum">
              <a:rPr lang="en-GB" altLang="en-US" smtClean="0"/>
              <a:pPr>
                <a:spcBef>
                  <a:spcPct val="0"/>
                </a:spcBef>
              </a:pPr>
              <a:t>1</a:t>
            </a:fld>
            <a:endParaRPr lang="en-GB" altLang="en-US"/>
          </a:p>
        </p:txBody>
      </p:sp>
      <p:sp>
        <p:nvSpPr>
          <p:cNvPr id="16391" name="Rectangle 2">
            <a:extLst>
              <a:ext uri="{FF2B5EF4-FFF2-40B4-BE49-F238E27FC236}">
                <a16:creationId xmlns:a16="http://schemas.microsoft.com/office/drawing/2014/main" id="{580814C7-1F51-4760-8C05-47A916B4AC3D}"/>
              </a:ext>
            </a:extLst>
          </p:cNvPr>
          <p:cNvSpPr>
            <a:spLocks noGrp="1" noRot="1" noChangeAspect="1" noChangeArrowheads="1" noTextEdit="1"/>
          </p:cNvSpPr>
          <p:nvPr>
            <p:ph type="sldImg"/>
          </p:nvPr>
        </p:nvSpPr>
        <p:spPr>
          <a:xfrm>
            <a:off x="922338" y="750888"/>
            <a:ext cx="4949825" cy="3711575"/>
          </a:xfrm>
          <a:ln/>
        </p:spPr>
      </p:sp>
      <p:sp>
        <p:nvSpPr>
          <p:cNvPr id="16392" name="Rectangle 3">
            <a:extLst>
              <a:ext uri="{FF2B5EF4-FFF2-40B4-BE49-F238E27FC236}">
                <a16:creationId xmlns:a16="http://schemas.microsoft.com/office/drawing/2014/main" id="{BE9BB772-6625-4649-81F5-E381AB6E63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930291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06CFF25A-AE5D-4878-BC4A-E0F2E0863D11}"/>
              </a:ext>
            </a:extLst>
          </p:cNvPr>
          <p:cNvSpPr>
            <a:spLocks noGrp="1" noChangeArrowheads="1"/>
          </p:cNvSpPr>
          <p:nvPr>
            <p:ph type="dt" sz="half" idx="10"/>
          </p:nvPr>
        </p:nvSpPr>
        <p:spPr>
          <a:xfrm>
            <a:off x="696913" y="332601"/>
            <a:ext cx="942566" cy="276999"/>
          </a:xfrm>
        </p:spPr>
        <p:txBody>
          <a:bodyPr/>
          <a:lstStyle>
            <a:lvl1pPr>
              <a:defRPr/>
            </a:lvl1pPr>
          </a:lstStyle>
          <a:p>
            <a:pPr>
              <a:defRPr/>
            </a:pPr>
            <a:r>
              <a:rPr lang="en-US" altLang="en-US"/>
              <a:t>September 2025</a:t>
            </a:r>
            <a:endParaRPr lang="en-GB" altLang="en-US" dirty="0"/>
          </a:p>
        </p:txBody>
      </p:sp>
      <p:sp>
        <p:nvSpPr>
          <p:cNvPr id="5" name="Rectangle 5">
            <a:extLst>
              <a:ext uri="{FF2B5EF4-FFF2-40B4-BE49-F238E27FC236}">
                <a16:creationId xmlns:a16="http://schemas.microsoft.com/office/drawing/2014/main" id="{23CA8882-3F16-471A-B8DB-2643B3170DFB}"/>
              </a:ext>
            </a:extLst>
          </p:cNvPr>
          <p:cNvSpPr>
            <a:spLocks noGrp="1" noChangeArrowheads="1"/>
          </p:cNvSpPr>
          <p:nvPr>
            <p:ph type="ftr" sz="quarter" idx="11"/>
          </p:nvPr>
        </p:nvSpPr>
        <p:spPr>
          <a:xfrm>
            <a:off x="7234271" y="6475413"/>
            <a:ext cx="1309654" cy="184666"/>
          </a:xfrm>
        </p:spPr>
        <p:txBody>
          <a:bodyPr/>
          <a:lstStyle>
            <a:lvl1pPr>
              <a:defRPr/>
            </a:lvl1pPr>
          </a:lstStyle>
          <a:p>
            <a:pPr>
              <a:defRPr/>
            </a:pPr>
            <a:r>
              <a:rPr lang="en-GB"/>
              <a:t>Cheng Chen, Intel</a:t>
            </a:r>
            <a:endParaRPr lang="en-GB" dirty="0"/>
          </a:p>
        </p:txBody>
      </p:sp>
      <p:sp>
        <p:nvSpPr>
          <p:cNvPr id="6" name="Rectangle 6">
            <a:extLst>
              <a:ext uri="{FF2B5EF4-FFF2-40B4-BE49-F238E27FC236}">
                <a16:creationId xmlns:a16="http://schemas.microsoft.com/office/drawing/2014/main" id="{C24A0396-1A4E-4409-96DE-494DDD5FDCED}"/>
              </a:ext>
            </a:extLst>
          </p:cNvPr>
          <p:cNvSpPr>
            <a:spLocks noGrp="1" noChangeArrowheads="1"/>
          </p:cNvSpPr>
          <p:nvPr>
            <p:ph type="sldNum" sz="quarter" idx="12"/>
          </p:nvPr>
        </p:nvSpPr>
        <p:spPr/>
        <p:txBody>
          <a:bodyPr/>
          <a:lstStyle>
            <a:lvl1pPr>
              <a:defRPr/>
            </a:lvl1pPr>
          </a:lstStyle>
          <a:p>
            <a:pPr>
              <a:defRPr/>
            </a:pPr>
            <a:r>
              <a:rPr lang="en-GB" altLang="en-US"/>
              <a:t>Slide </a:t>
            </a:r>
            <a:fld id="{54724FB4-94AE-4750-B841-108DEBC86DEF}" type="slidenum">
              <a:rPr lang="en-GB" altLang="en-US"/>
              <a:pPr>
                <a:defRPr/>
              </a:pPr>
              <a:t>‹#›</a:t>
            </a:fld>
            <a:endParaRPr lang="en-GB" altLang="en-US"/>
          </a:p>
        </p:txBody>
      </p:sp>
    </p:spTree>
    <p:extLst>
      <p:ext uri="{BB962C8B-B14F-4D97-AF65-F5344CB8AC3E}">
        <p14:creationId xmlns:p14="http://schemas.microsoft.com/office/powerpoint/2010/main" val="605707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62F9BB0-1D78-4E92-8AB5-CCA6C81C81B4}"/>
              </a:ext>
            </a:extLst>
          </p:cNvPr>
          <p:cNvSpPr>
            <a:spLocks noGrp="1" noChangeArrowheads="1"/>
          </p:cNvSpPr>
          <p:nvPr>
            <p:ph type="dt" sz="half" idx="10"/>
          </p:nvPr>
        </p:nvSpPr>
        <p:spPr>
          <a:xfrm>
            <a:off x="696913" y="332601"/>
            <a:ext cx="1340110" cy="276999"/>
          </a:xfrm>
        </p:spPr>
        <p:txBody>
          <a:bodyPr/>
          <a:lstStyle>
            <a:lvl1pPr>
              <a:defRPr/>
            </a:lvl1pPr>
          </a:lstStyle>
          <a:p>
            <a:pPr>
              <a:defRPr/>
            </a:pPr>
            <a:r>
              <a:rPr lang="en-US" altLang="zh-CN"/>
              <a:t>September 2025</a:t>
            </a:r>
            <a:endParaRPr lang="en-GB" altLang="en-US" dirty="0"/>
          </a:p>
        </p:txBody>
      </p:sp>
      <p:sp>
        <p:nvSpPr>
          <p:cNvPr id="5" name="Rectangle 5">
            <a:extLst>
              <a:ext uri="{FF2B5EF4-FFF2-40B4-BE49-F238E27FC236}">
                <a16:creationId xmlns:a16="http://schemas.microsoft.com/office/drawing/2014/main" id="{45E53EAD-1C78-4110-B6B7-5E5CDC6B7911}"/>
              </a:ext>
            </a:extLst>
          </p:cNvPr>
          <p:cNvSpPr>
            <a:spLocks noGrp="1" noChangeArrowheads="1"/>
          </p:cNvSpPr>
          <p:nvPr>
            <p:ph type="ftr" sz="quarter" idx="11"/>
          </p:nvPr>
        </p:nvSpPr>
        <p:spPr/>
        <p:txBody>
          <a:bodyPr/>
          <a:lstStyle>
            <a:lvl1pPr>
              <a:defRPr/>
            </a:lvl1pPr>
          </a:lstStyle>
          <a:p>
            <a:pPr>
              <a:defRPr/>
            </a:pPr>
            <a:r>
              <a:rPr lang="en-GB"/>
              <a:t>Cheng Chen, Intel</a:t>
            </a:r>
          </a:p>
        </p:txBody>
      </p:sp>
      <p:sp>
        <p:nvSpPr>
          <p:cNvPr id="6" name="Rectangle 6">
            <a:extLst>
              <a:ext uri="{FF2B5EF4-FFF2-40B4-BE49-F238E27FC236}">
                <a16:creationId xmlns:a16="http://schemas.microsoft.com/office/drawing/2014/main" id="{93A629FD-4ED0-4725-8B45-82D2B3BFEFFF}"/>
              </a:ext>
            </a:extLst>
          </p:cNvPr>
          <p:cNvSpPr>
            <a:spLocks noGrp="1" noChangeArrowheads="1"/>
          </p:cNvSpPr>
          <p:nvPr>
            <p:ph type="sldNum" sz="quarter" idx="12"/>
          </p:nvPr>
        </p:nvSpPr>
        <p:spPr/>
        <p:txBody>
          <a:bodyPr/>
          <a:lstStyle>
            <a:lvl1pPr>
              <a:defRPr/>
            </a:lvl1pPr>
          </a:lstStyle>
          <a:p>
            <a:pPr>
              <a:defRPr/>
            </a:pPr>
            <a:r>
              <a:rPr lang="en-GB" altLang="en-US"/>
              <a:t>Slide </a:t>
            </a:r>
            <a:fld id="{B64CBFA8-9A69-4D2E-AFF7-F3FA7A729FDE}" type="slidenum">
              <a:rPr lang="en-GB" altLang="en-US"/>
              <a:pPr>
                <a:defRPr/>
              </a:pPr>
              <a:t>‹#›</a:t>
            </a:fld>
            <a:endParaRPr lang="en-GB" altLang="en-US"/>
          </a:p>
        </p:txBody>
      </p:sp>
    </p:spTree>
    <p:extLst>
      <p:ext uri="{BB962C8B-B14F-4D97-AF65-F5344CB8AC3E}">
        <p14:creationId xmlns:p14="http://schemas.microsoft.com/office/powerpoint/2010/main" val="1658620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DC25286-F119-41CC-B936-A99D615BEBF4}"/>
              </a:ext>
            </a:extLst>
          </p:cNvPr>
          <p:cNvSpPr>
            <a:spLocks noGrp="1" noChangeArrowheads="1"/>
          </p:cNvSpPr>
          <p:nvPr>
            <p:ph type="dt" sz="half" idx="10"/>
          </p:nvPr>
        </p:nvSpPr>
        <p:spPr>
          <a:xfrm>
            <a:off x="696913" y="332601"/>
            <a:ext cx="1340110" cy="276999"/>
          </a:xfrm>
        </p:spPr>
        <p:txBody>
          <a:bodyPr/>
          <a:lstStyle>
            <a:lvl1pPr>
              <a:defRPr/>
            </a:lvl1pPr>
          </a:lstStyle>
          <a:p>
            <a:pPr>
              <a:defRPr/>
            </a:pPr>
            <a:r>
              <a:rPr lang="en-US" altLang="zh-CN"/>
              <a:t>September 2025</a:t>
            </a:r>
            <a:endParaRPr lang="en-GB" altLang="en-US" dirty="0"/>
          </a:p>
        </p:txBody>
      </p:sp>
      <p:sp>
        <p:nvSpPr>
          <p:cNvPr id="5" name="Rectangle 5">
            <a:extLst>
              <a:ext uri="{FF2B5EF4-FFF2-40B4-BE49-F238E27FC236}">
                <a16:creationId xmlns:a16="http://schemas.microsoft.com/office/drawing/2014/main" id="{10AE9D73-7428-4ADB-9D8D-FB2ECC5BA0E8}"/>
              </a:ext>
            </a:extLst>
          </p:cNvPr>
          <p:cNvSpPr>
            <a:spLocks noGrp="1" noChangeArrowheads="1"/>
          </p:cNvSpPr>
          <p:nvPr>
            <p:ph type="ftr" sz="quarter" idx="11"/>
          </p:nvPr>
        </p:nvSpPr>
        <p:spPr/>
        <p:txBody>
          <a:bodyPr/>
          <a:lstStyle>
            <a:lvl1pPr>
              <a:defRPr/>
            </a:lvl1pPr>
          </a:lstStyle>
          <a:p>
            <a:pPr>
              <a:defRPr/>
            </a:pPr>
            <a:r>
              <a:rPr lang="en-GB"/>
              <a:t>Cheng Chen, Intel</a:t>
            </a:r>
          </a:p>
        </p:txBody>
      </p:sp>
      <p:sp>
        <p:nvSpPr>
          <p:cNvPr id="6" name="Rectangle 6">
            <a:extLst>
              <a:ext uri="{FF2B5EF4-FFF2-40B4-BE49-F238E27FC236}">
                <a16:creationId xmlns:a16="http://schemas.microsoft.com/office/drawing/2014/main" id="{BFE0F447-7DAF-4F40-945E-510B714F88B1}"/>
              </a:ext>
            </a:extLst>
          </p:cNvPr>
          <p:cNvSpPr>
            <a:spLocks noGrp="1" noChangeArrowheads="1"/>
          </p:cNvSpPr>
          <p:nvPr>
            <p:ph type="sldNum" sz="quarter" idx="12"/>
          </p:nvPr>
        </p:nvSpPr>
        <p:spPr/>
        <p:txBody>
          <a:bodyPr/>
          <a:lstStyle>
            <a:lvl1pPr>
              <a:defRPr/>
            </a:lvl1pPr>
          </a:lstStyle>
          <a:p>
            <a:pPr>
              <a:defRPr/>
            </a:pPr>
            <a:r>
              <a:rPr lang="en-GB" altLang="en-US"/>
              <a:t>Slide </a:t>
            </a:r>
            <a:fld id="{39830A6D-8C9E-4B26-958C-BFDE032B0093}" type="slidenum">
              <a:rPr lang="en-GB" altLang="en-US"/>
              <a:pPr>
                <a:defRPr/>
              </a:pPr>
              <a:t>‹#›</a:t>
            </a:fld>
            <a:endParaRPr lang="en-GB" altLang="en-US"/>
          </a:p>
        </p:txBody>
      </p:sp>
    </p:spTree>
    <p:extLst>
      <p:ext uri="{BB962C8B-B14F-4D97-AF65-F5344CB8AC3E}">
        <p14:creationId xmlns:p14="http://schemas.microsoft.com/office/powerpoint/2010/main" val="738835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216795" y="1931779"/>
            <a:ext cx="8572500" cy="1375761"/>
          </a:xfrm>
        </p:spPr>
        <p:txBody>
          <a:bodyPr/>
          <a:lstStyle>
            <a:lvl1pPr>
              <a:defRPr/>
            </a:lvl1pPr>
            <a:lvl2pPr>
              <a:defRPr/>
            </a:lvl2pPr>
            <a:lvl3pPr>
              <a:defRPr/>
            </a:lvl3pPr>
            <a:lvl4pPr>
              <a:defRPr lang="en-US" sz="1600" kern="1200" baseline="0" dirty="0">
                <a:solidFill>
                  <a:prstClr val="black">
                    <a:lumMod val="75000"/>
                    <a:lumOff val="25000"/>
                  </a:prstClr>
                </a:solidFill>
                <a:latin typeface="Qualcomm Office Regular" pitchFamily="34" charset="0"/>
                <a:ea typeface="+mn-ea"/>
                <a:cs typeface="Arial" pitchFamily="34" charset="0"/>
              </a:defRPr>
            </a:lvl4pPr>
            <a:lvl5pPr marL="1200150" indent="-260604">
              <a:buFont typeface="Qualcomm Regular" pitchFamily="34" charset="0"/>
              <a:buChar char="−"/>
              <a:defRPr/>
            </a:lvl5pPr>
            <a:lvl6pPr marL="1628775" indent="0">
              <a:buNone/>
              <a:defRPr sz="1200"/>
            </a:lvl6pPr>
          </a:lstStyle>
          <a:p>
            <a:pPr lvl="0"/>
            <a:r>
              <a:rPr lang="en-US"/>
              <a:t>Edit Master text styles</a:t>
            </a:r>
          </a:p>
          <a:p>
            <a:pPr lvl="1"/>
            <a:r>
              <a:rPr lang="en-US"/>
              <a:t>Second level</a:t>
            </a:r>
          </a:p>
          <a:p>
            <a:pPr lvl="2"/>
            <a:r>
              <a:rPr lang="en-US"/>
              <a:t>Third level</a:t>
            </a:r>
          </a:p>
          <a:p>
            <a:pPr lvl="3"/>
            <a:r>
              <a:rPr lang="en-US"/>
              <a:t>Fourth level</a:t>
            </a:r>
          </a:p>
        </p:txBody>
      </p:sp>
      <p:sp>
        <p:nvSpPr>
          <p:cNvPr id="12" name="Title Placeholder 1"/>
          <p:cNvSpPr>
            <a:spLocks noGrp="1"/>
          </p:cNvSpPr>
          <p:nvPr>
            <p:ph type="title"/>
          </p:nvPr>
        </p:nvSpPr>
        <p:spPr>
          <a:xfrm>
            <a:off x="212655" y="740540"/>
            <a:ext cx="8574733" cy="484748"/>
          </a:xfrm>
          <a:prstGeom prst="rect">
            <a:avLst/>
          </a:prstGeom>
        </p:spPr>
        <p:txBody>
          <a:bodyPr vert="horz" wrap="square" lIns="68580" tIns="34290" rIns="68580" bIns="34290" rtlCol="0" anchor="ctr">
            <a:spAutoFit/>
          </a:bodyPr>
          <a:lstStyle>
            <a:lvl1pPr>
              <a:defRPr sz="3600">
                <a:latin typeface="Qualcomm Office Regular" pitchFamily="34" charset="0"/>
              </a:defRPr>
            </a:lvl1pPr>
          </a:lstStyle>
          <a:p>
            <a:r>
              <a:rPr lang="en-US"/>
              <a:t>Click to edit Master title style</a:t>
            </a:r>
            <a:endParaRPr lang="en-US" dirty="0"/>
          </a:p>
        </p:txBody>
      </p:sp>
      <p:sp>
        <p:nvSpPr>
          <p:cNvPr id="13" name="Text Placeholder 2"/>
          <p:cNvSpPr>
            <a:spLocks noGrp="1"/>
          </p:cNvSpPr>
          <p:nvPr>
            <p:ph type="body" idx="13"/>
          </p:nvPr>
        </p:nvSpPr>
        <p:spPr>
          <a:xfrm>
            <a:off x="212655" y="1426466"/>
            <a:ext cx="8574733" cy="350865"/>
          </a:xfrm>
        </p:spPr>
        <p:txBody>
          <a:bodyPr tIns="0" bIns="0" anchor="t"/>
          <a:lstStyle>
            <a:lvl1pPr marL="0" indent="0" algn="l" defTabSz="914400" rtl="0" eaLnBrk="1" latinLnBrk="0" hangingPunct="1">
              <a:lnSpc>
                <a:spcPct val="95000"/>
              </a:lnSpc>
              <a:spcBef>
                <a:spcPct val="20000"/>
              </a:spcBef>
              <a:buFontTx/>
              <a:buNone/>
              <a:defRPr lang="en-US" sz="2400" b="0" kern="1200" dirty="0" smtClean="0">
                <a:solidFill>
                  <a:schemeClr val="bg2"/>
                </a:solidFill>
                <a:latin typeface="Qualcomm Office Regular" pitchFamily="34" charset="0"/>
                <a:ea typeface="+mn-ea"/>
                <a:cs typeface="Arial" pitchFamily="34" charset="0"/>
              </a:defRPr>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cxnSp>
        <p:nvCxnSpPr>
          <p:cNvPr id="14" name="Straight Connector 13"/>
          <p:cNvCxnSpPr/>
          <p:nvPr userDrawn="1"/>
        </p:nvCxnSpPr>
        <p:spPr>
          <a:xfrm>
            <a:off x="277773" y="504825"/>
            <a:ext cx="8588453" cy="0"/>
          </a:xfrm>
          <a:prstGeom prst="line">
            <a:avLst/>
          </a:prstGeom>
          <a:ln w="47625">
            <a:gradFill flip="none" rotWithShape="1">
              <a:gsLst>
                <a:gs pos="100000">
                  <a:srgbClr val="004274"/>
                </a:gs>
                <a:gs pos="0">
                  <a:srgbClr val="008E95"/>
                </a:gs>
              </a:gsLst>
              <a:lin ang="10800000" scaled="1"/>
              <a:tileRect/>
            </a:gradFill>
          </a:ln>
        </p:spPr>
        <p:style>
          <a:lnRef idx="1">
            <a:schemeClr val="accent1"/>
          </a:lnRef>
          <a:fillRef idx="0">
            <a:schemeClr val="accent1"/>
          </a:fillRef>
          <a:effectRef idx="0">
            <a:schemeClr val="accent1"/>
          </a:effectRef>
          <a:fontRef idx="minor">
            <a:schemeClr val="tx1"/>
          </a:fontRef>
        </p:style>
      </p:cxnSp>
      <p:grpSp>
        <p:nvGrpSpPr>
          <p:cNvPr id="40" name="Group 39"/>
          <p:cNvGrpSpPr>
            <a:grpSpLocks noChangeAspect="1"/>
          </p:cNvGrpSpPr>
          <p:nvPr userDrawn="1"/>
        </p:nvGrpSpPr>
        <p:grpSpPr>
          <a:xfrm>
            <a:off x="7716645" y="6546300"/>
            <a:ext cx="721158" cy="157272"/>
            <a:chOff x="187326" y="5085556"/>
            <a:chExt cx="8393112" cy="1830388"/>
          </a:xfrm>
          <a:solidFill>
            <a:schemeClr val="bg1">
              <a:lumMod val="75000"/>
            </a:schemeClr>
          </a:solidFill>
        </p:grpSpPr>
        <p:sp>
          <p:nvSpPr>
            <p:cNvPr id="41" name="Freeform 7"/>
            <p:cNvSpPr>
              <a:spLocks/>
            </p:cNvSpPr>
            <p:nvPr userDrawn="1"/>
          </p:nvSpPr>
          <p:spPr bwMode="auto">
            <a:xfrm>
              <a:off x="3603626" y="5388769"/>
              <a:ext cx="585787" cy="892175"/>
            </a:xfrm>
            <a:custGeom>
              <a:avLst/>
              <a:gdLst>
                <a:gd name="T0" fmla="*/ 0 w 156"/>
                <a:gd name="T1" fmla="*/ 218 h 238"/>
                <a:gd name="T2" fmla="*/ 20 w 156"/>
                <a:gd name="T3" fmla="*/ 238 h 238"/>
                <a:gd name="T4" fmla="*/ 156 w 156"/>
                <a:gd name="T5" fmla="*/ 238 h 238"/>
                <a:gd name="T6" fmla="*/ 126 w 156"/>
                <a:gd name="T7" fmla="*/ 189 h 238"/>
                <a:gd name="T8" fmla="*/ 47 w 156"/>
                <a:gd name="T9" fmla="*/ 189 h 238"/>
                <a:gd name="T10" fmla="*/ 47 w 156"/>
                <a:gd name="T11" fmla="*/ 0 h 238"/>
                <a:gd name="T12" fmla="*/ 0 w 156"/>
                <a:gd name="T13" fmla="*/ 0 h 238"/>
                <a:gd name="T14" fmla="*/ 0 w 156"/>
                <a:gd name="T15" fmla="*/ 218 h 23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6" h="238">
                  <a:moveTo>
                    <a:pt x="0" y="218"/>
                  </a:moveTo>
                  <a:cubicBezTo>
                    <a:pt x="0" y="227"/>
                    <a:pt x="11" y="238"/>
                    <a:pt x="20" y="238"/>
                  </a:cubicBezTo>
                  <a:cubicBezTo>
                    <a:pt x="156" y="238"/>
                    <a:pt x="156" y="238"/>
                    <a:pt x="156" y="238"/>
                  </a:cubicBezTo>
                  <a:cubicBezTo>
                    <a:pt x="126" y="189"/>
                    <a:pt x="126" y="189"/>
                    <a:pt x="126" y="189"/>
                  </a:cubicBezTo>
                  <a:cubicBezTo>
                    <a:pt x="47" y="189"/>
                    <a:pt x="47" y="189"/>
                    <a:pt x="47" y="189"/>
                  </a:cubicBezTo>
                  <a:cubicBezTo>
                    <a:pt x="47" y="0"/>
                    <a:pt x="47" y="0"/>
                    <a:pt x="47" y="0"/>
                  </a:cubicBezTo>
                  <a:cubicBezTo>
                    <a:pt x="0" y="0"/>
                    <a:pt x="0" y="0"/>
                    <a:pt x="0" y="0"/>
                  </a:cubicBezTo>
                  <a:lnTo>
                    <a:pt x="0" y="21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lumMod val="75000"/>
                  </a:schemeClr>
                </a:solidFill>
              </a:endParaRPr>
            </a:p>
          </p:txBody>
        </p:sp>
        <p:sp>
          <p:nvSpPr>
            <p:cNvPr id="42" name="Freeform 8"/>
            <p:cNvSpPr>
              <a:spLocks noEditPoints="1"/>
            </p:cNvSpPr>
            <p:nvPr userDrawn="1"/>
          </p:nvSpPr>
          <p:spPr bwMode="auto">
            <a:xfrm>
              <a:off x="187326" y="5085556"/>
              <a:ext cx="1541462" cy="1830388"/>
            </a:xfrm>
            <a:custGeom>
              <a:avLst/>
              <a:gdLst>
                <a:gd name="T0" fmla="*/ 411 w 411"/>
                <a:gd name="T1" fmla="*/ 206 h 488"/>
                <a:gd name="T2" fmla="*/ 206 w 411"/>
                <a:gd name="T3" fmla="*/ 0 h 488"/>
                <a:gd name="T4" fmla="*/ 0 w 411"/>
                <a:gd name="T5" fmla="*/ 206 h 488"/>
                <a:gd name="T6" fmla="*/ 206 w 411"/>
                <a:gd name="T7" fmla="*/ 412 h 488"/>
                <a:gd name="T8" fmla="*/ 241 w 411"/>
                <a:gd name="T9" fmla="*/ 408 h 488"/>
                <a:gd name="T10" fmla="*/ 240 w 411"/>
                <a:gd name="T11" fmla="*/ 488 h 488"/>
                <a:gd name="T12" fmla="*/ 298 w 411"/>
                <a:gd name="T13" fmla="*/ 488 h 488"/>
                <a:gd name="T14" fmla="*/ 298 w 411"/>
                <a:gd name="T15" fmla="*/ 389 h 488"/>
                <a:gd name="T16" fmla="*/ 411 w 411"/>
                <a:gd name="T17" fmla="*/ 206 h 488"/>
                <a:gd name="T18" fmla="*/ 298 w 411"/>
                <a:gd name="T19" fmla="*/ 302 h 488"/>
                <a:gd name="T20" fmla="*/ 298 w 411"/>
                <a:gd name="T21" fmla="*/ 236 h 488"/>
                <a:gd name="T22" fmla="*/ 240 w 411"/>
                <a:gd name="T23" fmla="*/ 252 h 488"/>
                <a:gd name="T24" fmla="*/ 241 w 411"/>
                <a:gd name="T25" fmla="*/ 334 h 488"/>
                <a:gd name="T26" fmla="*/ 206 w 411"/>
                <a:gd name="T27" fmla="*/ 339 h 488"/>
                <a:gd name="T28" fmla="*/ 73 w 411"/>
                <a:gd name="T29" fmla="*/ 206 h 488"/>
                <a:gd name="T30" fmla="*/ 206 w 411"/>
                <a:gd name="T31" fmla="*/ 73 h 488"/>
                <a:gd name="T32" fmla="*/ 339 w 411"/>
                <a:gd name="T33" fmla="*/ 206 h 488"/>
                <a:gd name="T34" fmla="*/ 298 w 411"/>
                <a:gd name="T35" fmla="*/ 302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11" h="488">
                  <a:moveTo>
                    <a:pt x="411" y="206"/>
                  </a:moveTo>
                  <a:cubicBezTo>
                    <a:pt x="411" y="92"/>
                    <a:pt x="319" y="0"/>
                    <a:pt x="206" y="0"/>
                  </a:cubicBezTo>
                  <a:cubicBezTo>
                    <a:pt x="92" y="0"/>
                    <a:pt x="0" y="92"/>
                    <a:pt x="0" y="206"/>
                  </a:cubicBezTo>
                  <a:cubicBezTo>
                    <a:pt x="0" y="319"/>
                    <a:pt x="92" y="412"/>
                    <a:pt x="206" y="412"/>
                  </a:cubicBezTo>
                  <a:cubicBezTo>
                    <a:pt x="218" y="412"/>
                    <a:pt x="229" y="410"/>
                    <a:pt x="241" y="408"/>
                  </a:cubicBezTo>
                  <a:cubicBezTo>
                    <a:pt x="240" y="488"/>
                    <a:pt x="240" y="488"/>
                    <a:pt x="240" y="488"/>
                  </a:cubicBezTo>
                  <a:cubicBezTo>
                    <a:pt x="298" y="488"/>
                    <a:pt x="298" y="488"/>
                    <a:pt x="298" y="488"/>
                  </a:cubicBezTo>
                  <a:cubicBezTo>
                    <a:pt x="298" y="389"/>
                    <a:pt x="298" y="389"/>
                    <a:pt x="298" y="389"/>
                  </a:cubicBezTo>
                  <a:cubicBezTo>
                    <a:pt x="365" y="355"/>
                    <a:pt x="411" y="286"/>
                    <a:pt x="411" y="206"/>
                  </a:cubicBezTo>
                  <a:close/>
                  <a:moveTo>
                    <a:pt x="298" y="302"/>
                  </a:moveTo>
                  <a:cubicBezTo>
                    <a:pt x="298" y="236"/>
                    <a:pt x="298" y="236"/>
                    <a:pt x="298" y="236"/>
                  </a:cubicBezTo>
                  <a:cubicBezTo>
                    <a:pt x="240" y="252"/>
                    <a:pt x="240" y="252"/>
                    <a:pt x="240" y="252"/>
                  </a:cubicBezTo>
                  <a:cubicBezTo>
                    <a:pt x="241" y="334"/>
                    <a:pt x="241" y="334"/>
                    <a:pt x="241" y="334"/>
                  </a:cubicBezTo>
                  <a:cubicBezTo>
                    <a:pt x="229" y="337"/>
                    <a:pt x="218" y="339"/>
                    <a:pt x="206" y="339"/>
                  </a:cubicBezTo>
                  <a:cubicBezTo>
                    <a:pt x="132" y="339"/>
                    <a:pt x="73" y="279"/>
                    <a:pt x="73" y="206"/>
                  </a:cubicBezTo>
                  <a:cubicBezTo>
                    <a:pt x="73" y="132"/>
                    <a:pt x="132" y="73"/>
                    <a:pt x="206" y="73"/>
                  </a:cubicBezTo>
                  <a:cubicBezTo>
                    <a:pt x="279" y="73"/>
                    <a:pt x="339" y="132"/>
                    <a:pt x="339" y="206"/>
                  </a:cubicBezTo>
                  <a:cubicBezTo>
                    <a:pt x="339" y="244"/>
                    <a:pt x="323" y="278"/>
                    <a:pt x="298" y="302"/>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lumMod val="75000"/>
                  </a:schemeClr>
                </a:solidFill>
              </a:endParaRPr>
            </a:p>
          </p:txBody>
        </p:sp>
        <p:sp>
          <p:nvSpPr>
            <p:cNvPr id="43" name="Freeform 9"/>
            <p:cNvSpPr>
              <a:spLocks/>
            </p:cNvSpPr>
            <p:nvPr userDrawn="1"/>
          </p:nvSpPr>
          <p:spPr bwMode="auto">
            <a:xfrm>
              <a:off x="1863726" y="5388769"/>
              <a:ext cx="652462" cy="892175"/>
            </a:xfrm>
            <a:custGeom>
              <a:avLst/>
              <a:gdLst>
                <a:gd name="T0" fmla="*/ 154 w 174"/>
                <a:gd name="T1" fmla="*/ 238 h 238"/>
                <a:gd name="T2" fmla="*/ 20 w 174"/>
                <a:gd name="T3" fmla="*/ 238 h 238"/>
                <a:gd name="T4" fmla="*/ 0 w 174"/>
                <a:gd name="T5" fmla="*/ 218 h 238"/>
                <a:gd name="T6" fmla="*/ 0 w 174"/>
                <a:gd name="T7" fmla="*/ 0 h 238"/>
                <a:gd name="T8" fmla="*/ 46 w 174"/>
                <a:gd name="T9" fmla="*/ 0 h 238"/>
                <a:gd name="T10" fmla="*/ 46 w 174"/>
                <a:gd name="T11" fmla="*/ 189 h 238"/>
                <a:gd name="T12" fmla="*/ 127 w 174"/>
                <a:gd name="T13" fmla="*/ 189 h 238"/>
                <a:gd name="T14" fmla="*/ 127 w 174"/>
                <a:gd name="T15" fmla="*/ 0 h 238"/>
                <a:gd name="T16" fmla="*/ 174 w 174"/>
                <a:gd name="T17" fmla="*/ 0 h 238"/>
                <a:gd name="T18" fmla="*/ 174 w 174"/>
                <a:gd name="T19" fmla="*/ 218 h 238"/>
                <a:gd name="T20" fmla="*/ 154 w 174"/>
                <a:gd name="T21" fmla="*/ 238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4" h="238">
                  <a:moveTo>
                    <a:pt x="154" y="238"/>
                  </a:moveTo>
                  <a:cubicBezTo>
                    <a:pt x="20" y="238"/>
                    <a:pt x="20" y="238"/>
                    <a:pt x="20" y="238"/>
                  </a:cubicBezTo>
                  <a:cubicBezTo>
                    <a:pt x="11" y="238"/>
                    <a:pt x="0" y="228"/>
                    <a:pt x="0" y="218"/>
                  </a:cubicBezTo>
                  <a:cubicBezTo>
                    <a:pt x="0" y="0"/>
                    <a:pt x="0" y="0"/>
                    <a:pt x="0" y="0"/>
                  </a:cubicBezTo>
                  <a:cubicBezTo>
                    <a:pt x="46" y="0"/>
                    <a:pt x="46" y="0"/>
                    <a:pt x="46" y="0"/>
                  </a:cubicBezTo>
                  <a:cubicBezTo>
                    <a:pt x="46" y="189"/>
                    <a:pt x="46" y="189"/>
                    <a:pt x="46" y="189"/>
                  </a:cubicBezTo>
                  <a:cubicBezTo>
                    <a:pt x="127" y="189"/>
                    <a:pt x="127" y="189"/>
                    <a:pt x="127" y="189"/>
                  </a:cubicBezTo>
                  <a:cubicBezTo>
                    <a:pt x="127" y="0"/>
                    <a:pt x="127" y="0"/>
                    <a:pt x="127" y="0"/>
                  </a:cubicBezTo>
                  <a:cubicBezTo>
                    <a:pt x="174" y="0"/>
                    <a:pt x="174" y="0"/>
                    <a:pt x="174" y="0"/>
                  </a:cubicBezTo>
                  <a:cubicBezTo>
                    <a:pt x="174" y="218"/>
                    <a:pt x="174" y="218"/>
                    <a:pt x="174" y="218"/>
                  </a:cubicBezTo>
                  <a:cubicBezTo>
                    <a:pt x="174" y="228"/>
                    <a:pt x="163" y="238"/>
                    <a:pt x="154" y="238"/>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lumMod val="75000"/>
                  </a:schemeClr>
                </a:solidFill>
              </a:endParaRPr>
            </a:p>
          </p:txBody>
        </p:sp>
        <p:sp>
          <p:nvSpPr>
            <p:cNvPr id="44" name="Freeform 10"/>
            <p:cNvSpPr>
              <a:spLocks/>
            </p:cNvSpPr>
            <p:nvPr userDrawn="1"/>
          </p:nvSpPr>
          <p:spPr bwMode="auto">
            <a:xfrm>
              <a:off x="4079876" y="5358606"/>
              <a:ext cx="712787" cy="946150"/>
            </a:xfrm>
            <a:custGeom>
              <a:avLst/>
              <a:gdLst>
                <a:gd name="T0" fmla="*/ 190 w 190"/>
                <a:gd name="T1" fmla="*/ 17 h 252"/>
                <a:gd name="T2" fmla="*/ 126 w 190"/>
                <a:gd name="T3" fmla="*/ 0 h 252"/>
                <a:gd name="T4" fmla="*/ 0 w 190"/>
                <a:gd name="T5" fmla="*/ 126 h 252"/>
                <a:gd name="T6" fmla="*/ 126 w 190"/>
                <a:gd name="T7" fmla="*/ 252 h 252"/>
                <a:gd name="T8" fmla="*/ 187 w 190"/>
                <a:gd name="T9" fmla="*/ 237 h 252"/>
                <a:gd name="T10" fmla="*/ 164 w 190"/>
                <a:gd name="T11" fmla="*/ 196 h 252"/>
                <a:gd name="T12" fmla="*/ 126 w 190"/>
                <a:gd name="T13" fmla="*/ 205 h 252"/>
                <a:gd name="T14" fmla="*/ 47 w 190"/>
                <a:gd name="T15" fmla="*/ 126 h 252"/>
                <a:gd name="T16" fmla="*/ 126 w 190"/>
                <a:gd name="T17" fmla="*/ 46 h 252"/>
                <a:gd name="T18" fmla="*/ 167 w 190"/>
                <a:gd name="T19" fmla="*/ 58 h 252"/>
                <a:gd name="T20" fmla="*/ 190 w 190"/>
                <a:gd name="T21" fmla="*/ 17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0" h="252">
                  <a:moveTo>
                    <a:pt x="190" y="17"/>
                  </a:moveTo>
                  <a:cubicBezTo>
                    <a:pt x="171" y="6"/>
                    <a:pt x="149" y="0"/>
                    <a:pt x="126" y="0"/>
                  </a:cubicBezTo>
                  <a:cubicBezTo>
                    <a:pt x="57" y="0"/>
                    <a:pt x="0" y="56"/>
                    <a:pt x="0" y="126"/>
                  </a:cubicBezTo>
                  <a:cubicBezTo>
                    <a:pt x="0" y="196"/>
                    <a:pt x="57" y="252"/>
                    <a:pt x="126" y="252"/>
                  </a:cubicBezTo>
                  <a:cubicBezTo>
                    <a:pt x="148" y="252"/>
                    <a:pt x="169" y="246"/>
                    <a:pt x="187" y="237"/>
                  </a:cubicBezTo>
                  <a:cubicBezTo>
                    <a:pt x="164" y="196"/>
                    <a:pt x="164" y="196"/>
                    <a:pt x="164" y="196"/>
                  </a:cubicBezTo>
                  <a:cubicBezTo>
                    <a:pt x="153" y="202"/>
                    <a:pt x="140" y="205"/>
                    <a:pt x="126" y="205"/>
                  </a:cubicBezTo>
                  <a:cubicBezTo>
                    <a:pt x="82" y="205"/>
                    <a:pt x="47" y="170"/>
                    <a:pt x="47" y="126"/>
                  </a:cubicBezTo>
                  <a:cubicBezTo>
                    <a:pt x="47" y="82"/>
                    <a:pt x="82" y="46"/>
                    <a:pt x="126" y="46"/>
                  </a:cubicBezTo>
                  <a:cubicBezTo>
                    <a:pt x="141" y="46"/>
                    <a:pt x="155" y="51"/>
                    <a:pt x="167" y="58"/>
                  </a:cubicBezTo>
                  <a:lnTo>
                    <a:pt x="190" y="1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lumMod val="75000"/>
                  </a:schemeClr>
                </a:solidFill>
              </a:endParaRPr>
            </a:p>
          </p:txBody>
        </p:sp>
        <p:sp>
          <p:nvSpPr>
            <p:cNvPr id="45" name="Freeform 11"/>
            <p:cNvSpPr>
              <a:spLocks noEditPoints="1"/>
            </p:cNvSpPr>
            <p:nvPr userDrawn="1"/>
          </p:nvSpPr>
          <p:spPr bwMode="auto">
            <a:xfrm>
              <a:off x="4725988" y="5358606"/>
              <a:ext cx="944562" cy="949325"/>
            </a:xfrm>
            <a:custGeom>
              <a:avLst/>
              <a:gdLst>
                <a:gd name="T0" fmla="*/ 126 w 252"/>
                <a:gd name="T1" fmla="*/ 0 h 253"/>
                <a:gd name="T2" fmla="*/ 0 w 252"/>
                <a:gd name="T3" fmla="*/ 127 h 253"/>
                <a:gd name="T4" fmla="*/ 126 w 252"/>
                <a:gd name="T5" fmla="*/ 253 h 253"/>
                <a:gd name="T6" fmla="*/ 252 w 252"/>
                <a:gd name="T7" fmla="*/ 127 h 253"/>
                <a:gd name="T8" fmla="*/ 126 w 252"/>
                <a:gd name="T9" fmla="*/ 0 h 253"/>
                <a:gd name="T10" fmla="*/ 126 w 252"/>
                <a:gd name="T11" fmla="*/ 206 h 253"/>
                <a:gd name="T12" fmla="*/ 47 w 252"/>
                <a:gd name="T13" fmla="*/ 127 h 253"/>
                <a:gd name="T14" fmla="*/ 126 w 252"/>
                <a:gd name="T15" fmla="*/ 47 h 253"/>
                <a:gd name="T16" fmla="*/ 206 w 252"/>
                <a:gd name="T17" fmla="*/ 127 h 253"/>
                <a:gd name="T18" fmla="*/ 126 w 252"/>
                <a:gd name="T19" fmla="*/ 206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2" h="253">
                  <a:moveTo>
                    <a:pt x="126" y="0"/>
                  </a:moveTo>
                  <a:cubicBezTo>
                    <a:pt x="56" y="0"/>
                    <a:pt x="0" y="57"/>
                    <a:pt x="0" y="127"/>
                  </a:cubicBezTo>
                  <a:cubicBezTo>
                    <a:pt x="0" y="197"/>
                    <a:pt x="56" y="253"/>
                    <a:pt x="126" y="253"/>
                  </a:cubicBezTo>
                  <a:cubicBezTo>
                    <a:pt x="196" y="253"/>
                    <a:pt x="252" y="196"/>
                    <a:pt x="252" y="127"/>
                  </a:cubicBezTo>
                  <a:cubicBezTo>
                    <a:pt x="252" y="57"/>
                    <a:pt x="196" y="0"/>
                    <a:pt x="126" y="0"/>
                  </a:cubicBezTo>
                  <a:close/>
                  <a:moveTo>
                    <a:pt x="126" y="206"/>
                  </a:moveTo>
                  <a:cubicBezTo>
                    <a:pt x="82" y="206"/>
                    <a:pt x="47" y="171"/>
                    <a:pt x="47" y="127"/>
                  </a:cubicBezTo>
                  <a:cubicBezTo>
                    <a:pt x="47" y="83"/>
                    <a:pt x="82" y="47"/>
                    <a:pt x="126" y="47"/>
                  </a:cubicBezTo>
                  <a:cubicBezTo>
                    <a:pt x="170" y="47"/>
                    <a:pt x="206" y="83"/>
                    <a:pt x="206" y="127"/>
                  </a:cubicBezTo>
                  <a:cubicBezTo>
                    <a:pt x="206" y="170"/>
                    <a:pt x="170" y="206"/>
                    <a:pt x="126" y="206"/>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lumMod val="75000"/>
                  </a:schemeClr>
                </a:solidFill>
              </a:endParaRPr>
            </a:p>
          </p:txBody>
        </p:sp>
        <p:sp>
          <p:nvSpPr>
            <p:cNvPr id="46" name="Freeform 12"/>
            <p:cNvSpPr>
              <a:spLocks noEditPoints="1"/>
            </p:cNvSpPr>
            <p:nvPr userDrawn="1"/>
          </p:nvSpPr>
          <p:spPr bwMode="auto">
            <a:xfrm>
              <a:off x="2584451" y="5393531"/>
              <a:ext cx="952500" cy="884238"/>
            </a:xfrm>
            <a:custGeom>
              <a:avLst/>
              <a:gdLst>
                <a:gd name="T0" fmla="*/ 354 w 600"/>
                <a:gd name="T1" fmla="*/ 0 h 557"/>
                <a:gd name="T2" fmla="*/ 245 w 600"/>
                <a:gd name="T3" fmla="*/ 0 h 557"/>
                <a:gd name="T4" fmla="*/ 0 w 600"/>
                <a:gd name="T5" fmla="*/ 557 h 557"/>
                <a:gd name="T6" fmla="*/ 115 w 600"/>
                <a:gd name="T7" fmla="*/ 557 h 557"/>
                <a:gd name="T8" fmla="*/ 174 w 600"/>
                <a:gd name="T9" fmla="*/ 434 h 557"/>
                <a:gd name="T10" fmla="*/ 430 w 600"/>
                <a:gd name="T11" fmla="*/ 434 h 557"/>
                <a:gd name="T12" fmla="*/ 434 w 600"/>
                <a:gd name="T13" fmla="*/ 446 h 557"/>
                <a:gd name="T14" fmla="*/ 484 w 600"/>
                <a:gd name="T15" fmla="*/ 557 h 557"/>
                <a:gd name="T16" fmla="*/ 600 w 600"/>
                <a:gd name="T17" fmla="*/ 557 h 557"/>
                <a:gd name="T18" fmla="*/ 354 w 600"/>
                <a:gd name="T19" fmla="*/ 0 h 557"/>
                <a:gd name="T20" fmla="*/ 210 w 600"/>
                <a:gd name="T21" fmla="*/ 342 h 557"/>
                <a:gd name="T22" fmla="*/ 300 w 600"/>
                <a:gd name="T23" fmla="*/ 141 h 557"/>
                <a:gd name="T24" fmla="*/ 389 w 600"/>
                <a:gd name="T25" fmla="*/ 342 h 557"/>
                <a:gd name="T26" fmla="*/ 210 w 600"/>
                <a:gd name="T27" fmla="*/ 342 h 5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0" h="557">
                  <a:moveTo>
                    <a:pt x="354" y="0"/>
                  </a:moveTo>
                  <a:lnTo>
                    <a:pt x="245" y="0"/>
                  </a:lnTo>
                  <a:lnTo>
                    <a:pt x="0" y="557"/>
                  </a:lnTo>
                  <a:lnTo>
                    <a:pt x="115" y="557"/>
                  </a:lnTo>
                  <a:lnTo>
                    <a:pt x="174" y="434"/>
                  </a:lnTo>
                  <a:lnTo>
                    <a:pt x="430" y="434"/>
                  </a:lnTo>
                  <a:lnTo>
                    <a:pt x="434" y="446"/>
                  </a:lnTo>
                  <a:lnTo>
                    <a:pt x="484" y="557"/>
                  </a:lnTo>
                  <a:lnTo>
                    <a:pt x="600" y="557"/>
                  </a:lnTo>
                  <a:lnTo>
                    <a:pt x="354" y="0"/>
                  </a:lnTo>
                  <a:close/>
                  <a:moveTo>
                    <a:pt x="210" y="342"/>
                  </a:moveTo>
                  <a:lnTo>
                    <a:pt x="300" y="141"/>
                  </a:lnTo>
                  <a:lnTo>
                    <a:pt x="389" y="342"/>
                  </a:lnTo>
                  <a:lnTo>
                    <a:pt x="210" y="34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lumMod val="75000"/>
                  </a:schemeClr>
                </a:solidFill>
              </a:endParaRPr>
            </a:p>
          </p:txBody>
        </p:sp>
        <p:sp>
          <p:nvSpPr>
            <p:cNvPr id="47" name="Freeform 13"/>
            <p:cNvSpPr>
              <a:spLocks/>
            </p:cNvSpPr>
            <p:nvPr userDrawn="1"/>
          </p:nvSpPr>
          <p:spPr bwMode="auto">
            <a:xfrm>
              <a:off x="5599113" y="5382419"/>
              <a:ext cx="2932112" cy="966788"/>
            </a:xfrm>
            <a:custGeom>
              <a:avLst/>
              <a:gdLst>
                <a:gd name="T0" fmla="*/ 770 w 782"/>
                <a:gd name="T1" fmla="*/ 211 h 258"/>
                <a:gd name="T2" fmla="*/ 685 w 782"/>
                <a:gd name="T3" fmla="*/ 14 h 258"/>
                <a:gd name="T4" fmla="*/ 658 w 782"/>
                <a:gd name="T5" fmla="*/ 0 h 258"/>
                <a:gd name="T6" fmla="*/ 632 w 782"/>
                <a:gd name="T7" fmla="*/ 14 h 258"/>
                <a:gd name="T8" fmla="*/ 569 w 782"/>
                <a:gd name="T9" fmla="*/ 158 h 258"/>
                <a:gd name="T10" fmla="*/ 506 w 782"/>
                <a:gd name="T11" fmla="*/ 14 h 258"/>
                <a:gd name="T12" fmla="*/ 480 w 782"/>
                <a:gd name="T13" fmla="*/ 0 h 258"/>
                <a:gd name="T14" fmla="*/ 454 w 782"/>
                <a:gd name="T15" fmla="*/ 14 h 258"/>
                <a:gd name="T16" fmla="*/ 391 w 782"/>
                <a:gd name="T17" fmla="*/ 159 h 258"/>
                <a:gd name="T18" fmla="*/ 328 w 782"/>
                <a:gd name="T19" fmla="*/ 14 h 258"/>
                <a:gd name="T20" fmla="*/ 302 w 782"/>
                <a:gd name="T21" fmla="*/ 0 h 258"/>
                <a:gd name="T22" fmla="*/ 276 w 782"/>
                <a:gd name="T23" fmla="*/ 14 h 258"/>
                <a:gd name="T24" fmla="*/ 213 w 782"/>
                <a:gd name="T25" fmla="*/ 158 h 258"/>
                <a:gd name="T26" fmla="*/ 150 w 782"/>
                <a:gd name="T27" fmla="*/ 14 h 258"/>
                <a:gd name="T28" fmla="*/ 124 w 782"/>
                <a:gd name="T29" fmla="*/ 0 h 258"/>
                <a:gd name="T30" fmla="*/ 97 w 782"/>
                <a:gd name="T31" fmla="*/ 14 h 258"/>
                <a:gd name="T32" fmla="*/ 12 w 782"/>
                <a:gd name="T33" fmla="*/ 211 h 258"/>
                <a:gd name="T34" fmla="*/ 56 w 782"/>
                <a:gd name="T35" fmla="*/ 233 h 258"/>
                <a:gd name="T36" fmla="*/ 124 w 782"/>
                <a:gd name="T37" fmla="*/ 76 h 258"/>
                <a:gd name="T38" fmla="*/ 191 w 782"/>
                <a:gd name="T39" fmla="*/ 233 h 258"/>
                <a:gd name="T40" fmla="*/ 235 w 782"/>
                <a:gd name="T41" fmla="*/ 233 h 258"/>
                <a:gd name="T42" fmla="*/ 302 w 782"/>
                <a:gd name="T43" fmla="*/ 76 h 258"/>
                <a:gd name="T44" fmla="*/ 369 w 782"/>
                <a:gd name="T45" fmla="*/ 233 h 258"/>
                <a:gd name="T46" fmla="*/ 388 w 782"/>
                <a:gd name="T47" fmla="*/ 245 h 258"/>
                <a:gd name="T48" fmla="*/ 391 w 782"/>
                <a:gd name="T49" fmla="*/ 245 h 258"/>
                <a:gd name="T50" fmla="*/ 394 w 782"/>
                <a:gd name="T51" fmla="*/ 245 h 258"/>
                <a:gd name="T52" fmla="*/ 413 w 782"/>
                <a:gd name="T53" fmla="*/ 233 h 258"/>
                <a:gd name="T54" fmla="*/ 480 w 782"/>
                <a:gd name="T55" fmla="*/ 76 h 258"/>
                <a:gd name="T56" fmla="*/ 547 w 782"/>
                <a:gd name="T57" fmla="*/ 233 h 258"/>
                <a:gd name="T58" fmla="*/ 591 w 782"/>
                <a:gd name="T59" fmla="*/ 233 h 258"/>
                <a:gd name="T60" fmla="*/ 658 w 782"/>
                <a:gd name="T61" fmla="*/ 76 h 258"/>
                <a:gd name="T62" fmla="*/ 726 w 782"/>
                <a:gd name="T63" fmla="*/ 233 h 258"/>
                <a:gd name="T64" fmla="*/ 770 w 782"/>
                <a:gd name="T65" fmla="*/ 211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2" h="258">
                  <a:moveTo>
                    <a:pt x="770" y="211"/>
                  </a:moveTo>
                  <a:cubicBezTo>
                    <a:pt x="685" y="14"/>
                    <a:pt x="685" y="14"/>
                    <a:pt x="685" y="14"/>
                  </a:cubicBezTo>
                  <a:cubicBezTo>
                    <a:pt x="680" y="4"/>
                    <a:pt x="671" y="0"/>
                    <a:pt x="658" y="0"/>
                  </a:cubicBezTo>
                  <a:cubicBezTo>
                    <a:pt x="646" y="0"/>
                    <a:pt x="637" y="4"/>
                    <a:pt x="632" y="14"/>
                  </a:cubicBezTo>
                  <a:cubicBezTo>
                    <a:pt x="569" y="158"/>
                    <a:pt x="569" y="158"/>
                    <a:pt x="569" y="158"/>
                  </a:cubicBezTo>
                  <a:cubicBezTo>
                    <a:pt x="506" y="14"/>
                    <a:pt x="506" y="14"/>
                    <a:pt x="506" y="14"/>
                  </a:cubicBezTo>
                  <a:cubicBezTo>
                    <a:pt x="501" y="4"/>
                    <a:pt x="493" y="0"/>
                    <a:pt x="480" y="0"/>
                  </a:cubicBezTo>
                  <a:cubicBezTo>
                    <a:pt x="468" y="0"/>
                    <a:pt x="459" y="4"/>
                    <a:pt x="454" y="14"/>
                  </a:cubicBezTo>
                  <a:cubicBezTo>
                    <a:pt x="391" y="159"/>
                    <a:pt x="391" y="159"/>
                    <a:pt x="391" y="159"/>
                  </a:cubicBezTo>
                  <a:cubicBezTo>
                    <a:pt x="328" y="14"/>
                    <a:pt x="328" y="14"/>
                    <a:pt x="328" y="14"/>
                  </a:cubicBezTo>
                  <a:cubicBezTo>
                    <a:pt x="323" y="4"/>
                    <a:pt x="314" y="0"/>
                    <a:pt x="302" y="0"/>
                  </a:cubicBezTo>
                  <a:cubicBezTo>
                    <a:pt x="289" y="0"/>
                    <a:pt x="281" y="4"/>
                    <a:pt x="276" y="14"/>
                  </a:cubicBezTo>
                  <a:cubicBezTo>
                    <a:pt x="213" y="158"/>
                    <a:pt x="213" y="158"/>
                    <a:pt x="213" y="158"/>
                  </a:cubicBezTo>
                  <a:cubicBezTo>
                    <a:pt x="150" y="14"/>
                    <a:pt x="150" y="14"/>
                    <a:pt x="150" y="14"/>
                  </a:cubicBezTo>
                  <a:cubicBezTo>
                    <a:pt x="145" y="4"/>
                    <a:pt x="136" y="0"/>
                    <a:pt x="124" y="0"/>
                  </a:cubicBezTo>
                  <a:cubicBezTo>
                    <a:pt x="111" y="0"/>
                    <a:pt x="102" y="4"/>
                    <a:pt x="97" y="14"/>
                  </a:cubicBezTo>
                  <a:cubicBezTo>
                    <a:pt x="12" y="211"/>
                    <a:pt x="12" y="211"/>
                    <a:pt x="12" y="211"/>
                  </a:cubicBezTo>
                  <a:cubicBezTo>
                    <a:pt x="0" y="242"/>
                    <a:pt x="42" y="258"/>
                    <a:pt x="56" y="233"/>
                  </a:cubicBezTo>
                  <a:cubicBezTo>
                    <a:pt x="124" y="76"/>
                    <a:pt x="124" y="76"/>
                    <a:pt x="124" y="76"/>
                  </a:cubicBezTo>
                  <a:cubicBezTo>
                    <a:pt x="191" y="233"/>
                    <a:pt x="191" y="233"/>
                    <a:pt x="191" y="233"/>
                  </a:cubicBezTo>
                  <a:cubicBezTo>
                    <a:pt x="200" y="249"/>
                    <a:pt x="227" y="248"/>
                    <a:pt x="235" y="233"/>
                  </a:cubicBezTo>
                  <a:cubicBezTo>
                    <a:pt x="302" y="76"/>
                    <a:pt x="302" y="76"/>
                    <a:pt x="302" y="76"/>
                  </a:cubicBezTo>
                  <a:cubicBezTo>
                    <a:pt x="369" y="233"/>
                    <a:pt x="369" y="233"/>
                    <a:pt x="369" y="233"/>
                  </a:cubicBezTo>
                  <a:cubicBezTo>
                    <a:pt x="373" y="241"/>
                    <a:pt x="381" y="244"/>
                    <a:pt x="388" y="245"/>
                  </a:cubicBezTo>
                  <a:cubicBezTo>
                    <a:pt x="389" y="245"/>
                    <a:pt x="390" y="245"/>
                    <a:pt x="391" y="245"/>
                  </a:cubicBezTo>
                  <a:cubicBezTo>
                    <a:pt x="392" y="245"/>
                    <a:pt x="393" y="245"/>
                    <a:pt x="394" y="245"/>
                  </a:cubicBezTo>
                  <a:cubicBezTo>
                    <a:pt x="401" y="244"/>
                    <a:pt x="409" y="241"/>
                    <a:pt x="413" y="233"/>
                  </a:cubicBezTo>
                  <a:cubicBezTo>
                    <a:pt x="480" y="76"/>
                    <a:pt x="480" y="76"/>
                    <a:pt x="480" y="76"/>
                  </a:cubicBezTo>
                  <a:cubicBezTo>
                    <a:pt x="547" y="233"/>
                    <a:pt x="547" y="233"/>
                    <a:pt x="547" y="233"/>
                  </a:cubicBezTo>
                  <a:cubicBezTo>
                    <a:pt x="555" y="248"/>
                    <a:pt x="582" y="249"/>
                    <a:pt x="591" y="233"/>
                  </a:cubicBezTo>
                  <a:cubicBezTo>
                    <a:pt x="658" y="76"/>
                    <a:pt x="658" y="76"/>
                    <a:pt x="658" y="76"/>
                  </a:cubicBezTo>
                  <a:cubicBezTo>
                    <a:pt x="726" y="233"/>
                    <a:pt x="726" y="233"/>
                    <a:pt x="726" y="233"/>
                  </a:cubicBezTo>
                  <a:cubicBezTo>
                    <a:pt x="740" y="258"/>
                    <a:pt x="782" y="242"/>
                    <a:pt x="770" y="211"/>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lumMod val="75000"/>
                  </a:schemeClr>
                </a:solidFill>
              </a:endParaRPr>
            </a:p>
          </p:txBody>
        </p:sp>
        <p:sp>
          <p:nvSpPr>
            <p:cNvPr id="48" name="Freeform 14"/>
            <p:cNvSpPr>
              <a:spLocks noEditPoints="1"/>
            </p:cNvSpPr>
            <p:nvPr userDrawn="1"/>
          </p:nvSpPr>
          <p:spPr bwMode="auto">
            <a:xfrm>
              <a:off x="8370888" y="5396706"/>
              <a:ext cx="209550" cy="206375"/>
            </a:xfrm>
            <a:custGeom>
              <a:avLst/>
              <a:gdLst>
                <a:gd name="T0" fmla="*/ 29 w 56"/>
                <a:gd name="T1" fmla="*/ 0 h 55"/>
                <a:gd name="T2" fmla="*/ 0 w 56"/>
                <a:gd name="T3" fmla="*/ 28 h 55"/>
                <a:gd name="T4" fmla="*/ 29 w 56"/>
                <a:gd name="T5" fmla="*/ 55 h 55"/>
                <a:gd name="T6" fmla="*/ 56 w 56"/>
                <a:gd name="T7" fmla="*/ 28 h 55"/>
                <a:gd name="T8" fmla="*/ 29 w 56"/>
                <a:gd name="T9" fmla="*/ 0 h 55"/>
                <a:gd name="T10" fmla="*/ 29 w 56"/>
                <a:gd name="T11" fmla="*/ 51 h 55"/>
                <a:gd name="T12" fmla="*/ 6 w 56"/>
                <a:gd name="T13" fmla="*/ 28 h 55"/>
                <a:gd name="T14" fmla="*/ 29 w 56"/>
                <a:gd name="T15" fmla="*/ 5 h 55"/>
                <a:gd name="T16" fmla="*/ 51 w 56"/>
                <a:gd name="T17" fmla="*/ 28 h 55"/>
                <a:gd name="T18" fmla="*/ 29 w 56"/>
                <a:gd name="T19" fmla="*/ 51 h 55"/>
                <a:gd name="T20" fmla="*/ 41 w 56"/>
                <a:gd name="T21" fmla="*/ 21 h 55"/>
                <a:gd name="T22" fmla="*/ 30 w 56"/>
                <a:gd name="T23" fmla="*/ 12 h 55"/>
                <a:gd name="T24" fmla="*/ 18 w 56"/>
                <a:gd name="T25" fmla="*/ 12 h 55"/>
                <a:gd name="T26" fmla="*/ 18 w 56"/>
                <a:gd name="T27" fmla="*/ 44 h 55"/>
                <a:gd name="T28" fmla="*/ 23 w 56"/>
                <a:gd name="T29" fmla="*/ 44 h 55"/>
                <a:gd name="T30" fmla="*/ 23 w 56"/>
                <a:gd name="T31" fmla="*/ 30 h 55"/>
                <a:gd name="T32" fmla="*/ 28 w 56"/>
                <a:gd name="T33" fmla="*/ 30 h 55"/>
                <a:gd name="T34" fmla="*/ 37 w 56"/>
                <a:gd name="T35" fmla="*/ 44 h 55"/>
                <a:gd name="T36" fmla="*/ 42 w 56"/>
                <a:gd name="T37" fmla="*/ 44 h 55"/>
                <a:gd name="T38" fmla="*/ 33 w 56"/>
                <a:gd name="T39" fmla="*/ 30 h 55"/>
                <a:gd name="T40" fmla="*/ 41 w 56"/>
                <a:gd name="T41" fmla="*/ 21 h 55"/>
                <a:gd name="T42" fmla="*/ 23 w 56"/>
                <a:gd name="T43" fmla="*/ 26 h 55"/>
                <a:gd name="T44" fmla="*/ 23 w 56"/>
                <a:gd name="T45" fmla="*/ 16 h 55"/>
                <a:gd name="T46" fmla="*/ 29 w 56"/>
                <a:gd name="T47" fmla="*/ 16 h 55"/>
                <a:gd name="T48" fmla="*/ 36 w 56"/>
                <a:gd name="T49" fmla="*/ 21 h 55"/>
                <a:gd name="T50" fmla="*/ 28 w 56"/>
                <a:gd name="T51" fmla="*/ 26 h 55"/>
                <a:gd name="T52" fmla="*/ 23 w 56"/>
                <a:gd name="T53" fmla="*/ 26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6" h="55">
                  <a:moveTo>
                    <a:pt x="29" y="0"/>
                  </a:moveTo>
                  <a:cubicBezTo>
                    <a:pt x="13" y="0"/>
                    <a:pt x="0" y="12"/>
                    <a:pt x="0" y="28"/>
                  </a:cubicBezTo>
                  <a:cubicBezTo>
                    <a:pt x="0" y="44"/>
                    <a:pt x="13" y="55"/>
                    <a:pt x="29" y="55"/>
                  </a:cubicBezTo>
                  <a:cubicBezTo>
                    <a:pt x="44" y="55"/>
                    <a:pt x="56" y="44"/>
                    <a:pt x="56" y="28"/>
                  </a:cubicBezTo>
                  <a:cubicBezTo>
                    <a:pt x="56" y="12"/>
                    <a:pt x="44" y="0"/>
                    <a:pt x="29" y="0"/>
                  </a:cubicBezTo>
                  <a:close/>
                  <a:moveTo>
                    <a:pt x="29" y="51"/>
                  </a:moveTo>
                  <a:cubicBezTo>
                    <a:pt x="16" y="51"/>
                    <a:pt x="6" y="41"/>
                    <a:pt x="6" y="28"/>
                  </a:cubicBezTo>
                  <a:cubicBezTo>
                    <a:pt x="6" y="15"/>
                    <a:pt x="16" y="5"/>
                    <a:pt x="29" y="5"/>
                  </a:cubicBezTo>
                  <a:cubicBezTo>
                    <a:pt x="41" y="5"/>
                    <a:pt x="51" y="15"/>
                    <a:pt x="51" y="28"/>
                  </a:cubicBezTo>
                  <a:cubicBezTo>
                    <a:pt x="51" y="41"/>
                    <a:pt x="41" y="51"/>
                    <a:pt x="29" y="51"/>
                  </a:cubicBezTo>
                  <a:close/>
                  <a:moveTo>
                    <a:pt x="41" y="21"/>
                  </a:moveTo>
                  <a:cubicBezTo>
                    <a:pt x="41" y="15"/>
                    <a:pt x="38" y="12"/>
                    <a:pt x="30" y="12"/>
                  </a:cubicBezTo>
                  <a:cubicBezTo>
                    <a:pt x="18" y="12"/>
                    <a:pt x="18" y="12"/>
                    <a:pt x="18" y="12"/>
                  </a:cubicBezTo>
                  <a:cubicBezTo>
                    <a:pt x="18" y="44"/>
                    <a:pt x="18" y="44"/>
                    <a:pt x="18" y="44"/>
                  </a:cubicBezTo>
                  <a:cubicBezTo>
                    <a:pt x="23" y="44"/>
                    <a:pt x="23" y="44"/>
                    <a:pt x="23" y="44"/>
                  </a:cubicBezTo>
                  <a:cubicBezTo>
                    <a:pt x="23" y="30"/>
                    <a:pt x="23" y="30"/>
                    <a:pt x="23" y="30"/>
                  </a:cubicBezTo>
                  <a:cubicBezTo>
                    <a:pt x="28" y="30"/>
                    <a:pt x="28" y="30"/>
                    <a:pt x="28" y="30"/>
                  </a:cubicBezTo>
                  <a:cubicBezTo>
                    <a:pt x="37" y="44"/>
                    <a:pt x="37" y="44"/>
                    <a:pt x="37" y="44"/>
                  </a:cubicBezTo>
                  <a:cubicBezTo>
                    <a:pt x="42" y="44"/>
                    <a:pt x="42" y="44"/>
                    <a:pt x="42" y="44"/>
                  </a:cubicBezTo>
                  <a:cubicBezTo>
                    <a:pt x="33" y="30"/>
                    <a:pt x="33" y="30"/>
                    <a:pt x="33" y="30"/>
                  </a:cubicBezTo>
                  <a:cubicBezTo>
                    <a:pt x="38" y="29"/>
                    <a:pt x="41" y="27"/>
                    <a:pt x="41" y="21"/>
                  </a:cubicBezTo>
                  <a:close/>
                  <a:moveTo>
                    <a:pt x="23" y="26"/>
                  </a:moveTo>
                  <a:cubicBezTo>
                    <a:pt x="23" y="16"/>
                    <a:pt x="23" y="16"/>
                    <a:pt x="23" y="16"/>
                  </a:cubicBezTo>
                  <a:cubicBezTo>
                    <a:pt x="29" y="16"/>
                    <a:pt x="29" y="16"/>
                    <a:pt x="29" y="16"/>
                  </a:cubicBezTo>
                  <a:cubicBezTo>
                    <a:pt x="33" y="16"/>
                    <a:pt x="36" y="17"/>
                    <a:pt x="36" y="21"/>
                  </a:cubicBezTo>
                  <a:cubicBezTo>
                    <a:pt x="36" y="26"/>
                    <a:pt x="33" y="26"/>
                    <a:pt x="28" y="26"/>
                  </a:cubicBezTo>
                  <a:lnTo>
                    <a:pt x="23" y="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lumMod val="75000"/>
                  </a:schemeClr>
                </a:solidFill>
              </a:endParaRPr>
            </a:p>
          </p:txBody>
        </p:sp>
      </p:grpSp>
      <p:sp>
        <p:nvSpPr>
          <p:cNvPr id="4" name="TextBox 3"/>
          <p:cNvSpPr txBox="1"/>
          <p:nvPr userDrawn="1"/>
        </p:nvSpPr>
        <p:spPr>
          <a:xfrm>
            <a:off x="217485" y="6477716"/>
            <a:ext cx="1946750" cy="230832"/>
          </a:xfrm>
          <a:prstGeom prst="rect">
            <a:avLst/>
          </a:prstGeom>
          <a:noFill/>
        </p:spPr>
        <p:txBody>
          <a:bodyPr wrap="square" rtlCol="0">
            <a:spAutoFit/>
          </a:bodyPr>
          <a:lstStyle/>
          <a:p>
            <a:pPr marL="0" marR="0" indent="0" algn="l" defTabSz="685800" rtl="0" eaLnBrk="1" fontAlgn="auto" latinLnBrk="0" hangingPunct="1">
              <a:lnSpc>
                <a:spcPct val="90000"/>
              </a:lnSpc>
              <a:spcBef>
                <a:spcPts val="0"/>
              </a:spcBef>
              <a:spcAft>
                <a:spcPts val="300"/>
              </a:spcAft>
              <a:buClrTx/>
              <a:buSzTx/>
              <a:buFontTx/>
              <a:buNone/>
              <a:tabLst/>
              <a:defRPr/>
            </a:pPr>
            <a:fld id="{AB307C75-CA2F-4BA6-858A-60F533452F31}" type="datetimeFigureOut">
              <a:rPr lang="en-US" sz="1000" kern="1200" smtClean="0">
                <a:solidFill>
                  <a:schemeClr val="bg1">
                    <a:lumMod val="75000"/>
                  </a:schemeClr>
                </a:solidFill>
                <a:latin typeface="+mn-lt"/>
                <a:ea typeface="+mn-ea"/>
                <a:cs typeface="+mn-cs"/>
              </a:rPr>
              <a:pPr marL="0" marR="0" indent="0" algn="l" defTabSz="685800" rtl="0" eaLnBrk="1" fontAlgn="auto" latinLnBrk="0" hangingPunct="1">
                <a:lnSpc>
                  <a:spcPct val="90000"/>
                </a:lnSpc>
                <a:spcBef>
                  <a:spcPts val="0"/>
                </a:spcBef>
                <a:spcAft>
                  <a:spcPts val="300"/>
                </a:spcAft>
                <a:buClrTx/>
                <a:buSzTx/>
                <a:buFontTx/>
                <a:buNone/>
                <a:tabLst/>
                <a:defRPr/>
              </a:pPr>
              <a:t>9/15/2025</a:t>
            </a:fld>
            <a:endParaRPr lang="en-US" sz="1000" kern="1200" dirty="0">
              <a:solidFill>
                <a:schemeClr val="bg1">
                  <a:lumMod val="75000"/>
                </a:schemeClr>
              </a:solidFill>
              <a:latin typeface="+mn-lt"/>
              <a:ea typeface="+mn-ea"/>
              <a:cs typeface="+mn-cs"/>
            </a:endParaRPr>
          </a:p>
        </p:txBody>
      </p:sp>
      <p:sp>
        <p:nvSpPr>
          <p:cNvPr id="49" name="TextBox 48"/>
          <p:cNvSpPr txBox="1"/>
          <p:nvPr userDrawn="1"/>
        </p:nvSpPr>
        <p:spPr>
          <a:xfrm>
            <a:off x="3221753" y="6477716"/>
            <a:ext cx="2700495" cy="230832"/>
          </a:xfrm>
          <a:prstGeom prst="rect">
            <a:avLst/>
          </a:prstGeom>
          <a:noFill/>
        </p:spPr>
        <p:txBody>
          <a:bodyPr wrap="square" rtlCol="0">
            <a:spAutoFit/>
          </a:bodyPr>
          <a:lstStyle/>
          <a:p>
            <a:pPr marL="0" marR="0" indent="0" algn="ctr" defTabSz="685800" rtl="0" eaLnBrk="1" fontAlgn="auto" latinLnBrk="0" hangingPunct="1">
              <a:lnSpc>
                <a:spcPct val="90000"/>
              </a:lnSpc>
              <a:spcBef>
                <a:spcPts val="0"/>
              </a:spcBef>
              <a:spcAft>
                <a:spcPts val="300"/>
              </a:spcAft>
              <a:buClrTx/>
              <a:buSzTx/>
              <a:buFontTx/>
              <a:buNone/>
              <a:tabLst/>
              <a:defRPr/>
            </a:pPr>
            <a:r>
              <a:rPr lang="en-US" sz="1000" kern="1200" dirty="0">
                <a:solidFill>
                  <a:schemeClr val="bg1">
                    <a:lumMod val="75000"/>
                  </a:schemeClr>
                </a:solidFill>
                <a:latin typeface="+mn-lt"/>
                <a:ea typeface="+mn-ea"/>
                <a:cs typeface="+mn-cs"/>
              </a:rPr>
              <a:t>Qualcomm Confidential and Proprietary</a:t>
            </a:r>
          </a:p>
        </p:txBody>
      </p:sp>
    </p:spTree>
    <p:extLst>
      <p:ext uri="{BB962C8B-B14F-4D97-AF65-F5344CB8AC3E}">
        <p14:creationId xmlns:p14="http://schemas.microsoft.com/office/powerpoint/2010/main" val="2222375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96913" y="692696"/>
            <a:ext cx="7772400" cy="106680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346AB4A-F2D2-4CAE-A247-7BBB1DA6E2BC}"/>
              </a:ext>
            </a:extLst>
          </p:cNvPr>
          <p:cNvSpPr>
            <a:spLocks noGrp="1" noChangeArrowheads="1"/>
          </p:cNvSpPr>
          <p:nvPr>
            <p:ph type="dt" sz="half" idx="10"/>
          </p:nvPr>
        </p:nvSpPr>
        <p:spPr>
          <a:xfrm>
            <a:off x="696913" y="332601"/>
            <a:ext cx="942566" cy="276999"/>
          </a:xfrm>
        </p:spPr>
        <p:txBody>
          <a:bodyPr/>
          <a:lstStyle>
            <a:lvl1pPr>
              <a:defRPr/>
            </a:lvl1pPr>
          </a:lstStyle>
          <a:p>
            <a:pPr>
              <a:defRPr/>
            </a:pPr>
            <a:r>
              <a:rPr lang="en-US" altLang="zh-CN"/>
              <a:t>September 2025</a:t>
            </a:r>
            <a:endParaRPr lang="en-GB" altLang="en-US" dirty="0"/>
          </a:p>
        </p:txBody>
      </p:sp>
      <p:sp>
        <p:nvSpPr>
          <p:cNvPr id="5" name="Rectangle 5">
            <a:extLst>
              <a:ext uri="{FF2B5EF4-FFF2-40B4-BE49-F238E27FC236}">
                <a16:creationId xmlns:a16="http://schemas.microsoft.com/office/drawing/2014/main" id="{2FBBCEAB-3AB2-4B43-892C-9CC9AB0F9960}"/>
              </a:ext>
            </a:extLst>
          </p:cNvPr>
          <p:cNvSpPr>
            <a:spLocks noGrp="1" noChangeArrowheads="1"/>
          </p:cNvSpPr>
          <p:nvPr>
            <p:ph type="ftr" sz="quarter" idx="11"/>
          </p:nvPr>
        </p:nvSpPr>
        <p:spPr>
          <a:xfrm>
            <a:off x="7234271" y="6475413"/>
            <a:ext cx="1309654" cy="184666"/>
          </a:xfrm>
        </p:spPr>
        <p:txBody>
          <a:bodyPr/>
          <a:lstStyle>
            <a:lvl1pPr>
              <a:defRPr/>
            </a:lvl1pPr>
          </a:lstStyle>
          <a:p>
            <a:pPr>
              <a:defRPr/>
            </a:pPr>
            <a:r>
              <a:rPr lang="en-GB" dirty="0"/>
              <a:t>Cheng Chen, Intel</a:t>
            </a:r>
          </a:p>
        </p:txBody>
      </p:sp>
      <p:sp>
        <p:nvSpPr>
          <p:cNvPr id="6" name="Rectangle 6">
            <a:extLst>
              <a:ext uri="{FF2B5EF4-FFF2-40B4-BE49-F238E27FC236}">
                <a16:creationId xmlns:a16="http://schemas.microsoft.com/office/drawing/2014/main" id="{BE2C725E-CEC6-4239-BAB5-230F69D89404}"/>
              </a:ext>
            </a:extLst>
          </p:cNvPr>
          <p:cNvSpPr>
            <a:spLocks noGrp="1" noChangeArrowheads="1"/>
          </p:cNvSpPr>
          <p:nvPr>
            <p:ph type="sldNum" sz="quarter" idx="12"/>
          </p:nvPr>
        </p:nvSpPr>
        <p:spPr/>
        <p:txBody>
          <a:bodyPr/>
          <a:lstStyle>
            <a:lvl1pPr>
              <a:defRPr/>
            </a:lvl1pPr>
          </a:lstStyle>
          <a:p>
            <a:pPr>
              <a:defRPr/>
            </a:pPr>
            <a:r>
              <a:rPr lang="en-GB" altLang="en-US"/>
              <a:t>Slide </a:t>
            </a:r>
            <a:fld id="{6D24465E-2B0A-4D96-BA39-EC98956D452B}" type="slidenum">
              <a:rPr lang="en-GB" altLang="en-US"/>
              <a:pPr>
                <a:defRPr/>
              </a:pPr>
              <a:t>‹#›</a:t>
            </a:fld>
            <a:endParaRPr lang="en-GB" altLang="en-US"/>
          </a:p>
        </p:txBody>
      </p:sp>
    </p:spTree>
    <p:extLst>
      <p:ext uri="{BB962C8B-B14F-4D97-AF65-F5344CB8AC3E}">
        <p14:creationId xmlns:p14="http://schemas.microsoft.com/office/powerpoint/2010/main" val="262605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42C5AA8A-721E-4701-979E-BF5C4138F95E}"/>
              </a:ext>
            </a:extLst>
          </p:cNvPr>
          <p:cNvSpPr>
            <a:spLocks noGrp="1" noChangeArrowheads="1"/>
          </p:cNvSpPr>
          <p:nvPr>
            <p:ph type="dt" sz="half" idx="10"/>
          </p:nvPr>
        </p:nvSpPr>
        <p:spPr>
          <a:xfrm>
            <a:off x="696913" y="332601"/>
            <a:ext cx="942566" cy="276999"/>
          </a:xfrm>
        </p:spPr>
        <p:txBody>
          <a:bodyPr/>
          <a:lstStyle>
            <a:lvl1pPr>
              <a:defRPr/>
            </a:lvl1pPr>
          </a:lstStyle>
          <a:p>
            <a:pPr>
              <a:defRPr/>
            </a:pPr>
            <a:r>
              <a:rPr lang="en-US" altLang="zh-CN"/>
              <a:t>September 2025</a:t>
            </a:r>
            <a:endParaRPr lang="en-GB" altLang="en-US" dirty="0"/>
          </a:p>
        </p:txBody>
      </p:sp>
      <p:sp>
        <p:nvSpPr>
          <p:cNvPr id="5" name="Rectangle 5">
            <a:extLst>
              <a:ext uri="{FF2B5EF4-FFF2-40B4-BE49-F238E27FC236}">
                <a16:creationId xmlns:a16="http://schemas.microsoft.com/office/drawing/2014/main" id="{FB6A99CE-AF1B-49DE-AF80-A702BAA04D64}"/>
              </a:ext>
            </a:extLst>
          </p:cNvPr>
          <p:cNvSpPr>
            <a:spLocks noGrp="1" noChangeArrowheads="1"/>
          </p:cNvSpPr>
          <p:nvPr>
            <p:ph type="ftr" sz="quarter" idx="11"/>
          </p:nvPr>
        </p:nvSpPr>
        <p:spPr/>
        <p:txBody>
          <a:bodyPr/>
          <a:lstStyle>
            <a:lvl1pPr>
              <a:defRPr/>
            </a:lvl1pPr>
          </a:lstStyle>
          <a:p>
            <a:pPr>
              <a:defRPr/>
            </a:pPr>
            <a:r>
              <a:rPr lang="en-GB"/>
              <a:t>Cheng Chen, Intel</a:t>
            </a:r>
          </a:p>
        </p:txBody>
      </p:sp>
      <p:sp>
        <p:nvSpPr>
          <p:cNvPr id="6" name="Rectangle 6">
            <a:extLst>
              <a:ext uri="{FF2B5EF4-FFF2-40B4-BE49-F238E27FC236}">
                <a16:creationId xmlns:a16="http://schemas.microsoft.com/office/drawing/2014/main" id="{875855FF-BF19-459E-A397-045CECD5D682}"/>
              </a:ext>
            </a:extLst>
          </p:cNvPr>
          <p:cNvSpPr>
            <a:spLocks noGrp="1" noChangeArrowheads="1"/>
          </p:cNvSpPr>
          <p:nvPr>
            <p:ph type="sldNum" sz="quarter" idx="12"/>
          </p:nvPr>
        </p:nvSpPr>
        <p:spPr/>
        <p:txBody>
          <a:bodyPr/>
          <a:lstStyle>
            <a:lvl1pPr>
              <a:defRPr/>
            </a:lvl1pPr>
          </a:lstStyle>
          <a:p>
            <a:pPr>
              <a:defRPr/>
            </a:pPr>
            <a:r>
              <a:rPr lang="en-GB" altLang="en-US"/>
              <a:t>Slide </a:t>
            </a:r>
            <a:fld id="{1A8E2A3D-E627-4495-87FA-07CADBD1A42B}" type="slidenum">
              <a:rPr lang="en-GB" altLang="en-US"/>
              <a:pPr>
                <a:defRPr/>
              </a:pPr>
              <a:t>‹#›</a:t>
            </a:fld>
            <a:endParaRPr lang="en-GB" altLang="en-US"/>
          </a:p>
        </p:txBody>
      </p:sp>
    </p:spTree>
    <p:extLst>
      <p:ext uri="{BB962C8B-B14F-4D97-AF65-F5344CB8AC3E}">
        <p14:creationId xmlns:p14="http://schemas.microsoft.com/office/powerpoint/2010/main" val="3599926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7B849B-93E3-4CC8-9DB0-6FACE6085CC5}"/>
              </a:ext>
            </a:extLst>
          </p:cNvPr>
          <p:cNvSpPr>
            <a:spLocks noGrp="1" noChangeArrowheads="1"/>
          </p:cNvSpPr>
          <p:nvPr>
            <p:ph type="dt" sz="half" idx="10"/>
          </p:nvPr>
        </p:nvSpPr>
        <p:spPr>
          <a:xfrm>
            <a:off x="696913" y="332601"/>
            <a:ext cx="942566" cy="276999"/>
          </a:xfrm>
        </p:spPr>
        <p:txBody>
          <a:bodyPr/>
          <a:lstStyle>
            <a:lvl1pPr>
              <a:defRPr/>
            </a:lvl1pPr>
          </a:lstStyle>
          <a:p>
            <a:pPr>
              <a:defRPr/>
            </a:pPr>
            <a:r>
              <a:rPr lang="en-US" altLang="zh-CN"/>
              <a:t>September 2025</a:t>
            </a:r>
            <a:endParaRPr lang="en-GB" altLang="en-US" dirty="0"/>
          </a:p>
        </p:txBody>
      </p:sp>
      <p:sp>
        <p:nvSpPr>
          <p:cNvPr id="6" name="Footer Placeholder 5">
            <a:extLst>
              <a:ext uri="{FF2B5EF4-FFF2-40B4-BE49-F238E27FC236}">
                <a16:creationId xmlns:a16="http://schemas.microsoft.com/office/drawing/2014/main" id="{C09D8205-394C-426D-8FC1-81C9ED9A72FF}"/>
              </a:ext>
            </a:extLst>
          </p:cNvPr>
          <p:cNvSpPr>
            <a:spLocks noGrp="1" noChangeArrowheads="1"/>
          </p:cNvSpPr>
          <p:nvPr>
            <p:ph type="ftr" sz="quarter" idx="11"/>
          </p:nvPr>
        </p:nvSpPr>
        <p:spPr/>
        <p:txBody>
          <a:bodyPr/>
          <a:lstStyle>
            <a:lvl1pPr>
              <a:defRPr/>
            </a:lvl1pPr>
          </a:lstStyle>
          <a:p>
            <a:pPr>
              <a:defRPr/>
            </a:pPr>
            <a:r>
              <a:rPr lang="en-GB"/>
              <a:t>Cheng Chen, Intel</a:t>
            </a:r>
          </a:p>
        </p:txBody>
      </p:sp>
      <p:sp>
        <p:nvSpPr>
          <p:cNvPr id="7" name="Slide Number Placeholder 6">
            <a:extLst>
              <a:ext uri="{FF2B5EF4-FFF2-40B4-BE49-F238E27FC236}">
                <a16:creationId xmlns:a16="http://schemas.microsoft.com/office/drawing/2014/main" id="{956F7E5C-8145-4D78-8DFD-A73CB80D81A7}"/>
              </a:ext>
            </a:extLst>
          </p:cNvPr>
          <p:cNvSpPr>
            <a:spLocks noGrp="1" noChangeArrowheads="1"/>
          </p:cNvSpPr>
          <p:nvPr>
            <p:ph type="sldNum" sz="quarter" idx="12"/>
          </p:nvPr>
        </p:nvSpPr>
        <p:spPr/>
        <p:txBody>
          <a:bodyPr/>
          <a:lstStyle>
            <a:lvl1pPr>
              <a:defRPr/>
            </a:lvl1pPr>
          </a:lstStyle>
          <a:p>
            <a:pPr>
              <a:defRPr/>
            </a:pPr>
            <a:r>
              <a:rPr lang="en-GB" altLang="en-US"/>
              <a:t>Slide </a:t>
            </a:r>
            <a:fld id="{4FD36828-69CB-428A-B4D6-804E25381CB0}" type="slidenum">
              <a:rPr lang="en-GB" altLang="en-US"/>
              <a:pPr>
                <a:defRPr/>
              </a:pPr>
              <a:t>‹#›</a:t>
            </a:fld>
            <a:endParaRPr lang="en-GB" altLang="en-US"/>
          </a:p>
        </p:txBody>
      </p:sp>
    </p:spTree>
    <p:extLst>
      <p:ext uri="{BB962C8B-B14F-4D97-AF65-F5344CB8AC3E}">
        <p14:creationId xmlns:p14="http://schemas.microsoft.com/office/powerpoint/2010/main" val="2670619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07747953-910E-41D0-B426-832112577580}"/>
              </a:ext>
            </a:extLst>
          </p:cNvPr>
          <p:cNvSpPr>
            <a:spLocks noGrp="1" noChangeArrowheads="1"/>
          </p:cNvSpPr>
          <p:nvPr>
            <p:ph type="dt" sz="half" idx="10"/>
          </p:nvPr>
        </p:nvSpPr>
        <p:spPr>
          <a:xfrm>
            <a:off x="696913" y="332601"/>
            <a:ext cx="1340110" cy="276999"/>
          </a:xfrm>
        </p:spPr>
        <p:txBody>
          <a:bodyPr/>
          <a:lstStyle>
            <a:lvl1pPr>
              <a:defRPr/>
            </a:lvl1pPr>
          </a:lstStyle>
          <a:p>
            <a:pPr>
              <a:defRPr/>
            </a:pPr>
            <a:r>
              <a:rPr lang="en-US" altLang="zh-CN"/>
              <a:t>September 2025</a:t>
            </a:r>
            <a:endParaRPr lang="en-GB" altLang="en-US" dirty="0"/>
          </a:p>
        </p:txBody>
      </p:sp>
      <p:sp>
        <p:nvSpPr>
          <p:cNvPr id="8" name="Rectangle 5">
            <a:extLst>
              <a:ext uri="{FF2B5EF4-FFF2-40B4-BE49-F238E27FC236}">
                <a16:creationId xmlns:a16="http://schemas.microsoft.com/office/drawing/2014/main" id="{7A8A164E-69A0-4853-A527-D828C50BA879}"/>
              </a:ext>
            </a:extLst>
          </p:cNvPr>
          <p:cNvSpPr>
            <a:spLocks noGrp="1" noChangeArrowheads="1"/>
          </p:cNvSpPr>
          <p:nvPr>
            <p:ph type="ftr" sz="quarter" idx="11"/>
          </p:nvPr>
        </p:nvSpPr>
        <p:spPr/>
        <p:txBody>
          <a:bodyPr/>
          <a:lstStyle>
            <a:lvl1pPr>
              <a:defRPr/>
            </a:lvl1pPr>
          </a:lstStyle>
          <a:p>
            <a:pPr>
              <a:defRPr/>
            </a:pPr>
            <a:r>
              <a:rPr lang="en-GB"/>
              <a:t>Cheng Chen, Intel</a:t>
            </a:r>
          </a:p>
        </p:txBody>
      </p:sp>
      <p:sp>
        <p:nvSpPr>
          <p:cNvPr id="9" name="Rectangle 6">
            <a:extLst>
              <a:ext uri="{FF2B5EF4-FFF2-40B4-BE49-F238E27FC236}">
                <a16:creationId xmlns:a16="http://schemas.microsoft.com/office/drawing/2014/main" id="{AC392964-DCA8-4B8C-A88B-DD33598E9DC3}"/>
              </a:ext>
            </a:extLst>
          </p:cNvPr>
          <p:cNvSpPr>
            <a:spLocks noGrp="1" noChangeArrowheads="1"/>
          </p:cNvSpPr>
          <p:nvPr>
            <p:ph type="sldNum" sz="quarter" idx="12"/>
          </p:nvPr>
        </p:nvSpPr>
        <p:spPr/>
        <p:txBody>
          <a:bodyPr/>
          <a:lstStyle>
            <a:lvl1pPr>
              <a:defRPr/>
            </a:lvl1pPr>
          </a:lstStyle>
          <a:p>
            <a:pPr>
              <a:defRPr/>
            </a:pPr>
            <a:r>
              <a:rPr lang="en-GB" altLang="en-US"/>
              <a:t>Slide </a:t>
            </a:r>
            <a:fld id="{528B5B38-3CA6-4065-9CD5-5260489CB60C}" type="slidenum">
              <a:rPr lang="en-GB" altLang="en-US"/>
              <a:pPr>
                <a:defRPr/>
              </a:pPr>
              <a:t>‹#›</a:t>
            </a:fld>
            <a:endParaRPr lang="en-GB" altLang="en-US"/>
          </a:p>
        </p:txBody>
      </p:sp>
    </p:spTree>
    <p:extLst>
      <p:ext uri="{BB962C8B-B14F-4D97-AF65-F5344CB8AC3E}">
        <p14:creationId xmlns:p14="http://schemas.microsoft.com/office/powerpoint/2010/main" val="216948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14D0DD47-63E1-499C-8731-3DDE6710EC43}"/>
              </a:ext>
            </a:extLst>
          </p:cNvPr>
          <p:cNvSpPr>
            <a:spLocks noGrp="1" noChangeArrowheads="1"/>
          </p:cNvSpPr>
          <p:nvPr>
            <p:ph type="dt" sz="half" idx="10"/>
          </p:nvPr>
        </p:nvSpPr>
        <p:spPr>
          <a:xfrm>
            <a:off x="696913" y="332601"/>
            <a:ext cx="1340110" cy="276999"/>
          </a:xfrm>
        </p:spPr>
        <p:txBody>
          <a:bodyPr/>
          <a:lstStyle>
            <a:lvl1pPr>
              <a:defRPr/>
            </a:lvl1pPr>
          </a:lstStyle>
          <a:p>
            <a:pPr>
              <a:defRPr/>
            </a:pPr>
            <a:r>
              <a:rPr lang="en-US" altLang="zh-CN"/>
              <a:t>September 2025</a:t>
            </a:r>
            <a:endParaRPr lang="en-GB" altLang="en-US" dirty="0"/>
          </a:p>
        </p:txBody>
      </p:sp>
      <p:sp>
        <p:nvSpPr>
          <p:cNvPr id="4" name="Rectangle 5">
            <a:extLst>
              <a:ext uri="{FF2B5EF4-FFF2-40B4-BE49-F238E27FC236}">
                <a16:creationId xmlns:a16="http://schemas.microsoft.com/office/drawing/2014/main" id="{14C39687-C892-4869-B452-F4F727B58AB9}"/>
              </a:ext>
            </a:extLst>
          </p:cNvPr>
          <p:cNvSpPr>
            <a:spLocks noGrp="1" noChangeArrowheads="1"/>
          </p:cNvSpPr>
          <p:nvPr>
            <p:ph type="ftr" sz="quarter" idx="11"/>
          </p:nvPr>
        </p:nvSpPr>
        <p:spPr/>
        <p:txBody>
          <a:bodyPr/>
          <a:lstStyle>
            <a:lvl1pPr>
              <a:defRPr/>
            </a:lvl1pPr>
          </a:lstStyle>
          <a:p>
            <a:pPr>
              <a:defRPr/>
            </a:pPr>
            <a:r>
              <a:rPr lang="en-GB"/>
              <a:t>Cheng Chen, Intel</a:t>
            </a:r>
          </a:p>
        </p:txBody>
      </p:sp>
      <p:sp>
        <p:nvSpPr>
          <p:cNvPr id="5" name="Rectangle 6">
            <a:extLst>
              <a:ext uri="{FF2B5EF4-FFF2-40B4-BE49-F238E27FC236}">
                <a16:creationId xmlns:a16="http://schemas.microsoft.com/office/drawing/2014/main" id="{3FEC452D-85C8-46D2-93FA-90CCD7DE0B0F}"/>
              </a:ext>
            </a:extLst>
          </p:cNvPr>
          <p:cNvSpPr>
            <a:spLocks noGrp="1" noChangeArrowheads="1"/>
          </p:cNvSpPr>
          <p:nvPr>
            <p:ph type="sldNum" sz="quarter" idx="12"/>
          </p:nvPr>
        </p:nvSpPr>
        <p:spPr/>
        <p:txBody>
          <a:bodyPr/>
          <a:lstStyle>
            <a:lvl1pPr>
              <a:defRPr/>
            </a:lvl1pPr>
          </a:lstStyle>
          <a:p>
            <a:pPr>
              <a:defRPr/>
            </a:pPr>
            <a:r>
              <a:rPr lang="en-GB" altLang="en-US"/>
              <a:t>Slide </a:t>
            </a:r>
            <a:fld id="{32E413AC-0033-4B91-B3E5-414687900E6A}" type="slidenum">
              <a:rPr lang="en-GB" altLang="en-US"/>
              <a:pPr>
                <a:defRPr/>
              </a:pPr>
              <a:t>‹#›</a:t>
            </a:fld>
            <a:endParaRPr lang="en-GB" altLang="en-US"/>
          </a:p>
        </p:txBody>
      </p:sp>
    </p:spTree>
    <p:extLst>
      <p:ext uri="{BB962C8B-B14F-4D97-AF65-F5344CB8AC3E}">
        <p14:creationId xmlns:p14="http://schemas.microsoft.com/office/powerpoint/2010/main" val="1228432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3C34B0A-1C2A-4887-9294-5C1D0A38A828}"/>
              </a:ext>
            </a:extLst>
          </p:cNvPr>
          <p:cNvSpPr>
            <a:spLocks noGrp="1" noChangeArrowheads="1"/>
          </p:cNvSpPr>
          <p:nvPr>
            <p:ph type="dt" sz="half" idx="10"/>
          </p:nvPr>
        </p:nvSpPr>
        <p:spPr>
          <a:xfrm>
            <a:off x="696913" y="332601"/>
            <a:ext cx="1340110" cy="276999"/>
          </a:xfrm>
        </p:spPr>
        <p:txBody>
          <a:bodyPr/>
          <a:lstStyle>
            <a:lvl1pPr>
              <a:defRPr/>
            </a:lvl1pPr>
          </a:lstStyle>
          <a:p>
            <a:pPr>
              <a:defRPr/>
            </a:pPr>
            <a:r>
              <a:rPr lang="en-US" altLang="zh-CN"/>
              <a:t>September 2025</a:t>
            </a:r>
            <a:endParaRPr lang="en-GB" altLang="en-US" dirty="0"/>
          </a:p>
        </p:txBody>
      </p:sp>
      <p:sp>
        <p:nvSpPr>
          <p:cNvPr id="3" name="Rectangle 5">
            <a:extLst>
              <a:ext uri="{FF2B5EF4-FFF2-40B4-BE49-F238E27FC236}">
                <a16:creationId xmlns:a16="http://schemas.microsoft.com/office/drawing/2014/main" id="{E2FFC688-9613-4E32-80B7-218FD81F5AD0}"/>
              </a:ext>
            </a:extLst>
          </p:cNvPr>
          <p:cNvSpPr>
            <a:spLocks noGrp="1" noChangeArrowheads="1"/>
          </p:cNvSpPr>
          <p:nvPr>
            <p:ph type="ftr" sz="quarter" idx="11"/>
          </p:nvPr>
        </p:nvSpPr>
        <p:spPr/>
        <p:txBody>
          <a:bodyPr/>
          <a:lstStyle>
            <a:lvl1pPr>
              <a:defRPr/>
            </a:lvl1pPr>
          </a:lstStyle>
          <a:p>
            <a:pPr>
              <a:defRPr/>
            </a:pPr>
            <a:r>
              <a:rPr lang="en-GB"/>
              <a:t>Cheng Chen, Intel</a:t>
            </a:r>
          </a:p>
        </p:txBody>
      </p:sp>
      <p:sp>
        <p:nvSpPr>
          <p:cNvPr id="4" name="Rectangle 6">
            <a:extLst>
              <a:ext uri="{FF2B5EF4-FFF2-40B4-BE49-F238E27FC236}">
                <a16:creationId xmlns:a16="http://schemas.microsoft.com/office/drawing/2014/main" id="{3933CA27-7287-4786-B3D2-342F4ACB5C72}"/>
              </a:ext>
            </a:extLst>
          </p:cNvPr>
          <p:cNvSpPr>
            <a:spLocks noGrp="1" noChangeArrowheads="1"/>
          </p:cNvSpPr>
          <p:nvPr>
            <p:ph type="sldNum" sz="quarter" idx="12"/>
          </p:nvPr>
        </p:nvSpPr>
        <p:spPr/>
        <p:txBody>
          <a:bodyPr/>
          <a:lstStyle>
            <a:lvl1pPr>
              <a:defRPr/>
            </a:lvl1pPr>
          </a:lstStyle>
          <a:p>
            <a:pPr>
              <a:defRPr/>
            </a:pPr>
            <a:r>
              <a:rPr lang="en-GB" altLang="en-US"/>
              <a:t>Slide </a:t>
            </a:r>
            <a:fld id="{36058778-6F47-4E07-8D0C-6A1D61C757ED}" type="slidenum">
              <a:rPr lang="en-GB" altLang="en-US"/>
              <a:pPr>
                <a:defRPr/>
              </a:pPr>
              <a:t>‹#›</a:t>
            </a:fld>
            <a:endParaRPr lang="en-GB" altLang="en-US"/>
          </a:p>
        </p:txBody>
      </p:sp>
    </p:spTree>
    <p:extLst>
      <p:ext uri="{BB962C8B-B14F-4D97-AF65-F5344CB8AC3E}">
        <p14:creationId xmlns:p14="http://schemas.microsoft.com/office/powerpoint/2010/main" val="813695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32FA0C2D-5E95-4491-9BC6-02C2914C9032}"/>
              </a:ext>
            </a:extLst>
          </p:cNvPr>
          <p:cNvSpPr>
            <a:spLocks noGrp="1" noChangeArrowheads="1"/>
          </p:cNvSpPr>
          <p:nvPr>
            <p:ph type="dt" sz="half" idx="10"/>
          </p:nvPr>
        </p:nvSpPr>
        <p:spPr>
          <a:xfrm>
            <a:off x="696913" y="332601"/>
            <a:ext cx="1340110" cy="276999"/>
          </a:xfrm>
        </p:spPr>
        <p:txBody>
          <a:bodyPr/>
          <a:lstStyle>
            <a:lvl1pPr>
              <a:defRPr/>
            </a:lvl1pPr>
          </a:lstStyle>
          <a:p>
            <a:pPr>
              <a:defRPr/>
            </a:pPr>
            <a:r>
              <a:rPr lang="en-US" altLang="zh-CN"/>
              <a:t>September 2025</a:t>
            </a:r>
            <a:endParaRPr lang="en-GB" altLang="en-US" dirty="0"/>
          </a:p>
        </p:txBody>
      </p:sp>
      <p:sp>
        <p:nvSpPr>
          <p:cNvPr id="6" name="Footer Placeholder 5">
            <a:extLst>
              <a:ext uri="{FF2B5EF4-FFF2-40B4-BE49-F238E27FC236}">
                <a16:creationId xmlns:a16="http://schemas.microsoft.com/office/drawing/2014/main" id="{94CF86C1-D1B0-41E8-8B66-737E10ACF6EA}"/>
              </a:ext>
            </a:extLst>
          </p:cNvPr>
          <p:cNvSpPr>
            <a:spLocks noGrp="1" noChangeArrowheads="1"/>
          </p:cNvSpPr>
          <p:nvPr>
            <p:ph type="ftr" sz="quarter" idx="11"/>
          </p:nvPr>
        </p:nvSpPr>
        <p:spPr/>
        <p:txBody>
          <a:bodyPr/>
          <a:lstStyle>
            <a:lvl1pPr>
              <a:defRPr/>
            </a:lvl1pPr>
          </a:lstStyle>
          <a:p>
            <a:pPr>
              <a:defRPr/>
            </a:pPr>
            <a:r>
              <a:rPr lang="en-GB"/>
              <a:t>Cheng Chen, Intel</a:t>
            </a:r>
          </a:p>
        </p:txBody>
      </p:sp>
      <p:sp>
        <p:nvSpPr>
          <p:cNvPr id="7" name="Slide Number Placeholder 6">
            <a:extLst>
              <a:ext uri="{FF2B5EF4-FFF2-40B4-BE49-F238E27FC236}">
                <a16:creationId xmlns:a16="http://schemas.microsoft.com/office/drawing/2014/main" id="{88D30F5B-BAFC-419E-8586-A86CFFD6A795}"/>
              </a:ext>
            </a:extLst>
          </p:cNvPr>
          <p:cNvSpPr>
            <a:spLocks noGrp="1" noChangeArrowheads="1"/>
          </p:cNvSpPr>
          <p:nvPr>
            <p:ph type="sldNum" sz="quarter" idx="12"/>
          </p:nvPr>
        </p:nvSpPr>
        <p:spPr/>
        <p:txBody>
          <a:bodyPr/>
          <a:lstStyle>
            <a:lvl1pPr>
              <a:defRPr/>
            </a:lvl1pPr>
          </a:lstStyle>
          <a:p>
            <a:pPr>
              <a:defRPr/>
            </a:pPr>
            <a:r>
              <a:rPr lang="en-GB" altLang="en-US"/>
              <a:t>Slide </a:t>
            </a:r>
            <a:fld id="{A2EEC17A-EAB1-4A41-96DA-8B291E61E5FF}" type="slidenum">
              <a:rPr lang="en-GB" altLang="en-US"/>
              <a:pPr>
                <a:defRPr/>
              </a:pPr>
              <a:t>‹#›</a:t>
            </a:fld>
            <a:endParaRPr lang="en-GB" altLang="en-US"/>
          </a:p>
        </p:txBody>
      </p:sp>
    </p:spTree>
    <p:extLst>
      <p:ext uri="{BB962C8B-B14F-4D97-AF65-F5344CB8AC3E}">
        <p14:creationId xmlns:p14="http://schemas.microsoft.com/office/powerpoint/2010/main" val="3865186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24EF4FFA-7CBB-4BED-8002-05D415428EDB}"/>
              </a:ext>
            </a:extLst>
          </p:cNvPr>
          <p:cNvSpPr>
            <a:spLocks noGrp="1" noChangeArrowheads="1"/>
          </p:cNvSpPr>
          <p:nvPr>
            <p:ph type="dt" sz="half" idx="10"/>
          </p:nvPr>
        </p:nvSpPr>
        <p:spPr>
          <a:xfrm>
            <a:off x="696913" y="332601"/>
            <a:ext cx="993862" cy="276999"/>
          </a:xfrm>
        </p:spPr>
        <p:txBody>
          <a:bodyPr/>
          <a:lstStyle>
            <a:lvl1pPr>
              <a:defRPr/>
            </a:lvl1pPr>
          </a:lstStyle>
          <a:p>
            <a:pPr>
              <a:defRPr/>
            </a:pPr>
            <a:r>
              <a:rPr lang="en-US" altLang="zh-CN"/>
              <a:t>September 2025</a:t>
            </a:r>
            <a:endParaRPr lang="en-GB" altLang="en-US" dirty="0"/>
          </a:p>
        </p:txBody>
      </p:sp>
      <p:sp>
        <p:nvSpPr>
          <p:cNvPr id="6" name="Footer Placeholder 5">
            <a:extLst>
              <a:ext uri="{FF2B5EF4-FFF2-40B4-BE49-F238E27FC236}">
                <a16:creationId xmlns:a16="http://schemas.microsoft.com/office/drawing/2014/main" id="{EE9ED55F-DE47-4B7D-B013-E46C4750922A}"/>
              </a:ext>
            </a:extLst>
          </p:cNvPr>
          <p:cNvSpPr>
            <a:spLocks noGrp="1" noChangeArrowheads="1"/>
          </p:cNvSpPr>
          <p:nvPr>
            <p:ph type="ftr" sz="quarter" idx="11"/>
          </p:nvPr>
        </p:nvSpPr>
        <p:spPr/>
        <p:txBody>
          <a:bodyPr/>
          <a:lstStyle>
            <a:lvl1pPr>
              <a:defRPr/>
            </a:lvl1pPr>
          </a:lstStyle>
          <a:p>
            <a:pPr>
              <a:defRPr/>
            </a:pPr>
            <a:r>
              <a:rPr lang="en-GB"/>
              <a:t>Cheng Chen, Intel</a:t>
            </a:r>
          </a:p>
        </p:txBody>
      </p:sp>
      <p:sp>
        <p:nvSpPr>
          <p:cNvPr id="7" name="Slide Number Placeholder 6">
            <a:extLst>
              <a:ext uri="{FF2B5EF4-FFF2-40B4-BE49-F238E27FC236}">
                <a16:creationId xmlns:a16="http://schemas.microsoft.com/office/drawing/2014/main" id="{64228FD3-0ADC-4BF3-9A41-2994D88922A9}"/>
              </a:ext>
            </a:extLst>
          </p:cNvPr>
          <p:cNvSpPr>
            <a:spLocks noGrp="1" noChangeArrowheads="1"/>
          </p:cNvSpPr>
          <p:nvPr>
            <p:ph type="sldNum" sz="quarter" idx="12"/>
          </p:nvPr>
        </p:nvSpPr>
        <p:spPr/>
        <p:txBody>
          <a:bodyPr/>
          <a:lstStyle>
            <a:lvl1pPr>
              <a:defRPr/>
            </a:lvl1pPr>
          </a:lstStyle>
          <a:p>
            <a:pPr>
              <a:defRPr/>
            </a:pPr>
            <a:r>
              <a:rPr lang="en-GB" altLang="en-US"/>
              <a:t>Slide </a:t>
            </a:r>
            <a:fld id="{697E2182-2EB9-4C7C-9FBE-667E76C71659}" type="slidenum">
              <a:rPr lang="en-GB" altLang="en-US"/>
              <a:pPr>
                <a:defRPr/>
              </a:pPr>
              <a:t>‹#›</a:t>
            </a:fld>
            <a:endParaRPr lang="en-GB" altLang="en-US"/>
          </a:p>
        </p:txBody>
      </p:sp>
    </p:spTree>
    <p:extLst>
      <p:ext uri="{BB962C8B-B14F-4D97-AF65-F5344CB8AC3E}">
        <p14:creationId xmlns:p14="http://schemas.microsoft.com/office/powerpoint/2010/main" val="3367119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B4A7A8C-72DF-41BA-8169-B042054B5E77}"/>
              </a:ext>
            </a:extLst>
          </p:cNvPr>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GB" altLang="en-US" dirty="0"/>
              <a:t>Click to edit Master title style</a:t>
            </a:r>
          </a:p>
        </p:txBody>
      </p:sp>
      <p:sp>
        <p:nvSpPr>
          <p:cNvPr id="1027" name="Rectangle 3">
            <a:extLst>
              <a:ext uri="{FF2B5EF4-FFF2-40B4-BE49-F238E27FC236}">
                <a16:creationId xmlns:a16="http://schemas.microsoft.com/office/drawing/2014/main" id="{58C2B0C1-6B28-42F7-BBBE-C47739494ADC}"/>
              </a:ext>
            </a:extLst>
          </p:cNvPr>
          <p:cNvSpPr>
            <a:spLocks noGrp="1" noChangeArrowheads="1"/>
          </p:cNvSpPr>
          <p:nvPr>
            <p:ph type="body" idx="1"/>
          </p:nvPr>
        </p:nvSpPr>
        <p:spPr bwMode="auto">
          <a:xfrm>
            <a:off x="684213" y="1989138"/>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GB" altLang="en-US" dirty="0"/>
              <a:t>Click to edit Master text styles</a:t>
            </a:r>
          </a:p>
          <a:p>
            <a:pPr lvl="1"/>
            <a:r>
              <a:rPr lang="en-GB" altLang="en-US" dirty="0"/>
              <a:t>Second level</a:t>
            </a:r>
          </a:p>
          <a:p>
            <a:pPr lvl="2"/>
            <a:r>
              <a:rPr lang="en-GB" altLang="en-US" dirty="0"/>
              <a:t>Third level</a:t>
            </a:r>
          </a:p>
          <a:p>
            <a:pPr lvl="3"/>
            <a:r>
              <a:rPr lang="en-GB" altLang="en-US" dirty="0"/>
              <a:t>Fourth level</a:t>
            </a:r>
          </a:p>
          <a:p>
            <a:pPr lvl="4"/>
            <a:r>
              <a:rPr lang="en-GB" altLang="en-US" dirty="0"/>
              <a:t>Fifth level</a:t>
            </a:r>
          </a:p>
        </p:txBody>
      </p:sp>
      <p:sp>
        <p:nvSpPr>
          <p:cNvPr id="1028" name="Rectangle 4">
            <a:extLst>
              <a:ext uri="{FF2B5EF4-FFF2-40B4-BE49-F238E27FC236}">
                <a16:creationId xmlns:a16="http://schemas.microsoft.com/office/drawing/2014/main" id="{1CADB04A-8BC5-4077-AD64-B68ADEED3033}"/>
              </a:ext>
            </a:extLst>
          </p:cNvPr>
          <p:cNvSpPr>
            <a:spLocks noGrp="1" noChangeArrowheads="1"/>
          </p:cNvSpPr>
          <p:nvPr>
            <p:ph type="dt" sz="half" idx="2"/>
          </p:nvPr>
        </p:nvSpPr>
        <p:spPr bwMode="auto">
          <a:xfrm>
            <a:off x="696913" y="332601"/>
            <a:ext cx="1579600"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defRPr sz="1800" b="1"/>
            </a:lvl1pPr>
          </a:lstStyle>
          <a:p>
            <a:pPr>
              <a:defRPr/>
            </a:pPr>
            <a:r>
              <a:rPr lang="en-US" altLang="zh-CN"/>
              <a:t>September 2025</a:t>
            </a:r>
            <a:endParaRPr lang="en-GB" altLang="en-US" dirty="0"/>
          </a:p>
        </p:txBody>
      </p:sp>
      <p:sp>
        <p:nvSpPr>
          <p:cNvPr id="1029" name="Rectangle 5">
            <a:extLst>
              <a:ext uri="{FF2B5EF4-FFF2-40B4-BE49-F238E27FC236}">
                <a16:creationId xmlns:a16="http://schemas.microsoft.com/office/drawing/2014/main" id="{38AB3E98-49DA-464A-B03C-7E5902DC0D58}"/>
              </a:ext>
            </a:extLst>
          </p:cNvPr>
          <p:cNvSpPr>
            <a:spLocks noGrp="1" noChangeArrowheads="1"/>
          </p:cNvSpPr>
          <p:nvPr>
            <p:ph type="ftr" sz="quarter" idx="3"/>
          </p:nvPr>
        </p:nvSpPr>
        <p:spPr bwMode="auto">
          <a:xfrm>
            <a:off x="7234271" y="6475413"/>
            <a:ext cx="1309654"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a:defRPr/>
            </a:lvl1pPr>
          </a:lstStyle>
          <a:p>
            <a:pPr>
              <a:defRPr/>
            </a:pPr>
            <a:r>
              <a:rPr lang="en-GB"/>
              <a:t>Cheng Chen, Intel</a:t>
            </a:r>
            <a:endParaRPr lang="en-GB" dirty="0"/>
          </a:p>
        </p:txBody>
      </p:sp>
      <p:sp>
        <p:nvSpPr>
          <p:cNvPr id="1030" name="Rectangle 6">
            <a:extLst>
              <a:ext uri="{FF2B5EF4-FFF2-40B4-BE49-F238E27FC236}">
                <a16:creationId xmlns:a16="http://schemas.microsoft.com/office/drawing/2014/main" id="{DEC7A05B-326C-4C35-B0D7-96B86EFC799B}"/>
              </a:ext>
            </a:extLst>
          </p:cNvPr>
          <p:cNvSpPr>
            <a:spLocks noGrp="1" noChangeArrowheads="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a:defRPr/>
            </a:lvl1pPr>
          </a:lstStyle>
          <a:p>
            <a:pPr>
              <a:defRPr/>
            </a:pPr>
            <a:r>
              <a:rPr lang="en-GB" altLang="en-US"/>
              <a:t>Slide </a:t>
            </a:r>
            <a:fld id="{B49C4EAE-3D00-4EB7-8462-25329E061374}" type="slidenum">
              <a:rPr lang="en-GB" altLang="en-US"/>
              <a:pPr>
                <a:defRPr/>
              </a:pPr>
              <a:t>‹#›</a:t>
            </a:fld>
            <a:endParaRPr lang="en-GB" altLang="en-US"/>
          </a:p>
        </p:txBody>
      </p:sp>
      <p:sp>
        <p:nvSpPr>
          <p:cNvPr id="1031" name="Rectangle 7">
            <a:extLst>
              <a:ext uri="{FF2B5EF4-FFF2-40B4-BE49-F238E27FC236}">
                <a16:creationId xmlns:a16="http://schemas.microsoft.com/office/drawing/2014/main" id="{F47EBAF5-52AC-49CF-A3FD-31E596F2D8C6}"/>
              </a:ext>
            </a:extLst>
          </p:cNvPr>
          <p:cNvSpPr>
            <a:spLocks noChangeArrowheads="1"/>
          </p:cNvSpPr>
          <p:nvPr/>
        </p:nvSpPr>
        <p:spPr bwMode="auto">
          <a:xfrm>
            <a:off x="5129148" y="331014"/>
            <a:ext cx="328301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457200">
              <a:defRPr sz="1200">
                <a:solidFill>
                  <a:schemeClr val="tx1"/>
                </a:solidFill>
                <a:latin typeface="Times New Roman" pitchFamily="18" charset="0"/>
              </a:defRPr>
            </a:lvl5pPr>
            <a:lvl6pPr marL="914400" eaLnBrk="0" fontAlgn="base" hangingPunct="0">
              <a:spcBef>
                <a:spcPct val="0"/>
              </a:spcBef>
              <a:spcAft>
                <a:spcPct val="0"/>
              </a:spcAft>
              <a:defRPr sz="1200">
                <a:solidFill>
                  <a:schemeClr val="tx1"/>
                </a:solidFill>
                <a:latin typeface="Times New Roman" pitchFamily="18" charset="0"/>
              </a:defRPr>
            </a:lvl6pPr>
            <a:lvl7pPr marL="1371600" eaLnBrk="0" fontAlgn="base" hangingPunct="0">
              <a:spcBef>
                <a:spcPct val="0"/>
              </a:spcBef>
              <a:spcAft>
                <a:spcPct val="0"/>
              </a:spcAft>
              <a:defRPr sz="1200">
                <a:solidFill>
                  <a:schemeClr val="tx1"/>
                </a:solidFill>
                <a:latin typeface="Times New Roman" pitchFamily="18" charset="0"/>
              </a:defRPr>
            </a:lvl7pPr>
            <a:lvl8pPr marL="1828800" eaLnBrk="0" fontAlgn="base" hangingPunct="0">
              <a:spcBef>
                <a:spcPct val="0"/>
              </a:spcBef>
              <a:spcAft>
                <a:spcPct val="0"/>
              </a:spcAft>
              <a:defRPr sz="1200">
                <a:solidFill>
                  <a:schemeClr val="tx1"/>
                </a:solidFill>
                <a:latin typeface="Times New Roman" pitchFamily="18" charset="0"/>
              </a:defRPr>
            </a:lvl8pPr>
            <a:lvl9pPr marL="2286000" eaLnBrk="0" fontAlgn="base" hangingPunct="0">
              <a:spcBef>
                <a:spcPct val="0"/>
              </a:spcBef>
              <a:spcAft>
                <a:spcPct val="0"/>
              </a:spcAft>
              <a:defRPr sz="1200">
                <a:solidFill>
                  <a:schemeClr val="tx1"/>
                </a:solidFill>
                <a:latin typeface="Times New Roman" pitchFamily="18" charset="0"/>
              </a:defRPr>
            </a:lvl9pPr>
          </a:lstStyle>
          <a:p>
            <a:pPr lvl="4" algn="r">
              <a:defRPr/>
            </a:pPr>
            <a:r>
              <a:rPr lang="en-GB" altLang="en-US" sz="1800" b="1" dirty="0"/>
              <a:t>doc.: IEEE 802.11-25/</a:t>
            </a:r>
            <a:r>
              <a:rPr lang="en-US" altLang="en-US" sz="1800" b="1" dirty="0"/>
              <a:t>1619</a:t>
            </a:r>
            <a:r>
              <a:rPr lang="en-GB" altLang="en-US" sz="1800" b="1" dirty="0"/>
              <a:t>r0</a:t>
            </a:r>
          </a:p>
        </p:txBody>
      </p:sp>
      <p:sp>
        <p:nvSpPr>
          <p:cNvPr id="1032" name="Line 8">
            <a:extLst>
              <a:ext uri="{FF2B5EF4-FFF2-40B4-BE49-F238E27FC236}">
                <a16:creationId xmlns:a16="http://schemas.microsoft.com/office/drawing/2014/main" id="{FDC60003-D664-41D3-9C89-AA78BAF9E527}"/>
              </a:ext>
            </a:extLst>
          </p:cNvPr>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dirty="0"/>
          </a:p>
        </p:txBody>
      </p:sp>
      <p:sp>
        <p:nvSpPr>
          <p:cNvPr id="1033" name="Rectangle 9">
            <a:extLst>
              <a:ext uri="{FF2B5EF4-FFF2-40B4-BE49-F238E27FC236}">
                <a16:creationId xmlns:a16="http://schemas.microsoft.com/office/drawing/2014/main" id="{8031D55B-1F73-4D59-B8F1-227F435EA8F1}"/>
              </a:ext>
            </a:extLst>
          </p:cNvPr>
          <p:cNvSpPr>
            <a:spLocks noChangeArrowheads="1"/>
          </p:cNvSpPr>
          <p:nvPr/>
        </p:nvSpPr>
        <p:spPr bwMode="auto">
          <a:xfrm>
            <a:off x="685800" y="6475413"/>
            <a:ext cx="718145"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GB" altLang="en-US" dirty="0"/>
              <a:t>Submission</a:t>
            </a:r>
          </a:p>
        </p:txBody>
      </p:sp>
      <p:sp>
        <p:nvSpPr>
          <p:cNvPr id="1034" name="Line 10">
            <a:extLst>
              <a:ext uri="{FF2B5EF4-FFF2-40B4-BE49-F238E27FC236}">
                <a16:creationId xmlns:a16="http://schemas.microsoft.com/office/drawing/2014/main" id="{A5E172D9-FA67-45B8-9FE7-7DF4FC3AC9D3}"/>
              </a:ext>
            </a:extLst>
          </p:cNvPr>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5760" r:id="rId1"/>
    <p:sldLayoutId id="2147485761" r:id="rId2"/>
    <p:sldLayoutId id="2147485762" r:id="rId3"/>
    <p:sldLayoutId id="2147485763" r:id="rId4"/>
    <p:sldLayoutId id="2147485764" r:id="rId5"/>
    <p:sldLayoutId id="2147485765" r:id="rId6"/>
    <p:sldLayoutId id="2147485766" r:id="rId7"/>
    <p:sldLayoutId id="2147485767" r:id="rId8"/>
    <p:sldLayoutId id="2147485768" r:id="rId9"/>
    <p:sldLayoutId id="2147485769" r:id="rId10"/>
    <p:sldLayoutId id="2147485770" r:id="rId11"/>
    <p:sldLayoutId id="2147485771" r:id="rId12"/>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4.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Slide Number Placeholder 5">
            <a:extLst>
              <a:ext uri="{FF2B5EF4-FFF2-40B4-BE49-F238E27FC236}">
                <a16:creationId xmlns:a16="http://schemas.microsoft.com/office/drawing/2014/main" id="{4DFE3077-6BFB-4E1C-9218-0E8E2CEA90B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defRPr>
            </a:lvl1pPr>
            <a:lvl2pPr marL="742950" indent="-285750">
              <a:spcBef>
                <a:spcPct val="20000"/>
              </a:spcBef>
              <a:buChar char="–"/>
              <a:defRPr sz="2000">
                <a:solidFill>
                  <a:schemeClr val="tx1"/>
                </a:solidFill>
                <a:latin typeface="Times New Roman" panose="02020603050405020304" pitchFamily="18" charset="0"/>
              </a:defRPr>
            </a:lvl2pPr>
            <a:lvl3pPr marL="1143000" indent="-228600">
              <a:spcBef>
                <a:spcPct val="20000"/>
              </a:spcBef>
              <a:buChar char="•"/>
              <a:defRPr>
                <a:solidFill>
                  <a:schemeClr val="tx1"/>
                </a:solidFill>
                <a:latin typeface="Times New Roman" panose="02020603050405020304" pitchFamily="18" charset="0"/>
              </a:defRPr>
            </a:lvl3pPr>
            <a:lvl4pPr marL="1600200" indent="-228600">
              <a:spcBef>
                <a:spcPct val="20000"/>
              </a:spcBef>
              <a:buChar char="–"/>
              <a:defRPr sz="1600">
                <a:solidFill>
                  <a:schemeClr val="tx1"/>
                </a:solidFill>
                <a:latin typeface="Times New Roman" panose="02020603050405020304" pitchFamily="18" charset="0"/>
              </a:defRPr>
            </a:lvl4pPr>
            <a:lvl5pPr marL="2057400" indent="-228600">
              <a:spcBef>
                <a:spcPct val="20000"/>
              </a:spcBef>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defRPr>
            </a:lvl9pPr>
          </a:lstStyle>
          <a:p>
            <a:pPr>
              <a:spcBef>
                <a:spcPct val="0"/>
              </a:spcBef>
              <a:buFontTx/>
              <a:buNone/>
            </a:pPr>
            <a:r>
              <a:rPr lang="en-GB" altLang="en-US" sz="1200" b="0"/>
              <a:t>Slide </a:t>
            </a:r>
            <a:fld id="{9B20EFD3-9F87-4CC4-BE12-53B84810E182}" type="slidenum">
              <a:rPr lang="en-GB" altLang="en-US" sz="1200" b="0" smtClean="0"/>
              <a:pPr>
                <a:spcBef>
                  <a:spcPct val="0"/>
                </a:spcBef>
                <a:buFontTx/>
                <a:buNone/>
              </a:pPr>
              <a:t>1</a:t>
            </a:fld>
            <a:endParaRPr lang="en-GB" altLang="en-US" sz="1200" b="0"/>
          </a:p>
        </p:txBody>
      </p:sp>
      <p:sp>
        <p:nvSpPr>
          <p:cNvPr id="15365" name="Rectangle 2">
            <a:extLst>
              <a:ext uri="{FF2B5EF4-FFF2-40B4-BE49-F238E27FC236}">
                <a16:creationId xmlns:a16="http://schemas.microsoft.com/office/drawing/2014/main" id="{5EB80220-6DDA-46D8-A532-4F8294B75F35}"/>
              </a:ext>
            </a:extLst>
          </p:cNvPr>
          <p:cNvSpPr>
            <a:spLocks noGrp="1" noChangeArrowheads="1"/>
          </p:cNvSpPr>
          <p:nvPr>
            <p:ph type="title"/>
          </p:nvPr>
        </p:nvSpPr>
        <p:spPr>
          <a:noFill/>
        </p:spPr>
        <p:txBody>
          <a:bodyPr/>
          <a:lstStyle/>
          <a:p>
            <a:r>
              <a:rPr lang="en-US" altLang="zh-CN" sz="2800" dirty="0"/>
              <a:t>IMMW Discovery, Association, and Beacon</a:t>
            </a:r>
            <a:endParaRPr lang="en-GB" altLang="en-US" sz="2800" dirty="0"/>
          </a:p>
        </p:txBody>
      </p:sp>
      <p:sp>
        <p:nvSpPr>
          <p:cNvPr id="15366" name="Rectangle 4">
            <a:extLst>
              <a:ext uri="{FF2B5EF4-FFF2-40B4-BE49-F238E27FC236}">
                <a16:creationId xmlns:a16="http://schemas.microsoft.com/office/drawing/2014/main" id="{AAB4AADD-B9F4-45B4-B9D2-5B5E3506EF55}"/>
              </a:ext>
            </a:extLst>
          </p:cNvPr>
          <p:cNvSpPr>
            <a:spLocks noGrp="1" noChangeArrowheads="1"/>
          </p:cNvSpPr>
          <p:nvPr>
            <p:ph type="body" idx="1"/>
          </p:nvPr>
        </p:nvSpPr>
        <p:spPr>
          <a:xfrm>
            <a:off x="685799" y="1971369"/>
            <a:ext cx="7772400" cy="381000"/>
          </a:xfrm>
          <a:noFill/>
        </p:spPr>
        <p:txBody>
          <a:bodyPr/>
          <a:lstStyle/>
          <a:p>
            <a:pPr algn="ctr">
              <a:buFontTx/>
              <a:buNone/>
            </a:pPr>
            <a:r>
              <a:rPr lang="en-GB" altLang="en-US" sz="2000" dirty="0"/>
              <a:t>Date: 2025-07-</a:t>
            </a:r>
            <a:r>
              <a:rPr lang="en-US" altLang="en-US" sz="2000" dirty="0"/>
              <a:t>xx</a:t>
            </a:r>
            <a:endParaRPr lang="en-GB" altLang="en-US" sz="2000" b="0" dirty="0"/>
          </a:p>
        </p:txBody>
      </p:sp>
      <p:sp>
        <p:nvSpPr>
          <p:cNvPr id="15368" name="Rectangle 6">
            <a:extLst>
              <a:ext uri="{FF2B5EF4-FFF2-40B4-BE49-F238E27FC236}">
                <a16:creationId xmlns:a16="http://schemas.microsoft.com/office/drawing/2014/main" id="{1F254AD5-AF47-4227-BA6A-AD2DFF84AC29}"/>
              </a:ext>
            </a:extLst>
          </p:cNvPr>
          <p:cNvSpPr>
            <a:spLocks noChangeArrowheads="1"/>
          </p:cNvSpPr>
          <p:nvPr/>
        </p:nvSpPr>
        <p:spPr bwMode="auto">
          <a:xfrm>
            <a:off x="495300" y="2352369"/>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defRPr>
            </a:lvl1pPr>
            <a:lvl2pPr marL="742950" indent="-285750">
              <a:spcBef>
                <a:spcPct val="20000"/>
              </a:spcBef>
              <a:buChar char="–"/>
              <a:defRPr sz="2000">
                <a:solidFill>
                  <a:schemeClr val="tx1"/>
                </a:solidFill>
                <a:latin typeface="Times New Roman" panose="02020603050405020304" pitchFamily="18" charset="0"/>
              </a:defRPr>
            </a:lvl2pPr>
            <a:lvl3pPr marL="1143000" indent="-228600">
              <a:spcBef>
                <a:spcPct val="20000"/>
              </a:spcBef>
              <a:buChar char="•"/>
              <a:defRPr>
                <a:solidFill>
                  <a:schemeClr val="tx1"/>
                </a:solidFill>
                <a:latin typeface="Times New Roman" panose="02020603050405020304" pitchFamily="18" charset="0"/>
              </a:defRPr>
            </a:lvl3pPr>
            <a:lvl4pPr marL="1600200" indent="-228600">
              <a:spcBef>
                <a:spcPct val="20000"/>
              </a:spcBef>
              <a:buChar char="–"/>
              <a:defRPr sz="1600">
                <a:solidFill>
                  <a:schemeClr val="tx1"/>
                </a:solidFill>
                <a:latin typeface="Times New Roman" panose="02020603050405020304" pitchFamily="18" charset="0"/>
              </a:defRPr>
            </a:lvl4pPr>
            <a:lvl5pPr marL="2057400" indent="-228600">
              <a:spcBef>
                <a:spcPct val="20000"/>
              </a:spcBef>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defRPr>
            </a:lvl9pPr>
          </a:lstStyle>
          <a:p>
            <a:pPr>
              <a:buFontTx/>
              <a:buNone/>
            </a:pPr>
            <a:r>
              <a:rPr lang="en-GB" altLang="en-US" sz="2000"/>
              <a:t>Authors:</a:t>
            </a:r>
            <a:endParaRPr lang="en-GB" altLang="en-US" sz="2000" b="0"/>
          </a:p>
        </p:txBody>
      </p:sp>
      <p:sp>
        <p:nvSpPr>
          <p:cNvPr id="8" name="Footer Placeholder 3"/>
          <p:cNvSpPr>
            <a:spLocks noGrp="1"/>
          </p:cNvSpPr>
          <p:nvPr>
            <p:ph type="ftr" sz="quarter" idx="11"/>
          </p:nvPr>
        </p:nvSpPr>
        <p:spPr>
          <a:xfrm>
            <a:off x="8543860" y="6475413"/>
            <a:ext cx="65" cy="184666"/>
          </a:xfrm>
        </p:spPr>
        <p:txBody>
          <a:bodyPr/>
          <a:lstStyle/>
          <a:p>
            <a:pPr>
              <a:defRPr/>
            </a:pPr>
            <a:r>
              <a:rPr lang="en-GB"/>
              <a:t>Cheng Chen, Intel</a:t>
            </a:r>
            <a:endParaRPr lang="en-GB" dirty="0"/>
          </a:p>
        </p:txBody>
      </p:sp>
      <p:sp>
        <p:nvSpPr>
          <p:cNvPr id="2" name="Date Placeholder 1"/>
          <p:cNvSpPr>
            <a:spLocks noGrp="1"/>
          </p:cNvSpPr>
          <p:nvPr>
            <p:ph type="dt" sz="half" idx="10"/>
          </p:nvPr>
        </p:nvSpPr>
        <p:spPr>
          <a:xfrm>
            <a:off x="696913" y="332601"/>
            <a:ext cx="1340110" cy="276999"/>
          </a:xfrm>
        </p:spPr>
        <p:txBody>
          <a:bodyPr/>
          <a:lstStyle/>
          <a:p>
            <a:pPr>
              <a:defRPr/>
            </a:pPr>
            <a:r>
              <a:rPr lang="en-US" altLang="zh-CN"/>
              <a:t>September 2025</a:t>
            </a:r>
            <a:endParaRPr lang="en-GB" altLang="en-US" dirty="0"/>
          </a:p>
        </p:txBody>
      </p:sp>
      <p:graphicFrame>
        <p:nvGraphicFramePr>
          <p:cNvPr id="3" name="Table 2">
            <a:extLst>
              <a:ext uri="{FF2B5EF4-FFF2-40B4-BE49-F238E27FC236}">
                <a16:creationId xmlns:a16="http://schemas.microsoft.com/office/drawing/2014/main" id="{F02CF7B4-D5F7-F38A-0D4B-A11494EBEA21}"/>
              </a:ext>
            </a:extLst>
          </p:cNvPr>
          <p:cNvGraphicFramePr>
            <a:graphicFrameLocks noGrp="1"/>
          </p:cNvGraphicFramePr>
          <p:nvPr>
            <p:extLst>
              <p:ext uri="{D42A27DB-BD31-4B8C-83A1-F6EECF244321}">
                <p14:modId xmlns:p14="http://schemas.microsoft.com/office/powerpoint/2010/main" val="394414117"/>
              </p:ext>
            </p:extLst>
          </p:nvPr>
        </p:nvGraphicFramePr>
        <p:xfrm>
          <a:off x="685796" y="3098680"/>
          <a:ext cx="7702627" cy="1880423"/>
        </p:xfrm>
        <a:graphic>
          <a:graphicData uri="http://schemas.openxmlformats.org/drawingml/2006/table">
            <a:tbl>
              <a:tblPr firstRow="1" bandRow="1">
                <a:tableStyleId>{21E4AEA4-8DFA-4A89-87EB-49C32662AFE0}</a:tableStyleId>
              </a:tblPr>
              <a:tblGrid>
                <a:gridCol w="1508762">
                  <a:extLst>
                    <a:ext uri="{9D8B030D-6E8A-4147-A177-3AD203B41FA5}">
                      <a16:colId xmlns:a16="http://schemas.microsoft.com/office/drawing/2014/main" val="20000"/>
                    </a:ext>
                  </a:extLst>
                </a:gridCol>
                <a:gridCol w="1032311">
                  <a:extLst>
                    <a:ext uri="{9D8B030D-6E8A-4147-A177-3AD203B41FA5}">
                      <a16:colId xmlns:a16="http://schemas.microsoft.com/office/drawing/2014/main" val="20001"/>
                    </a:ext>
                  </a:extLst>
                </a:gridCol>
                <a:gridCol w="2144030">
                  <a:extLst>
                    <a:ext uri="{9D8B030D-6E8A-4147-A177-3AD203B41FA5}">
                      <a16:colId xmlns:a16="http://schemas.microsoft.com/office/drawing/2014/main" val="20002"/>
                    </a:ext>
                  </a:extLst>
                </a:gridCol>
                <a:gridCol w="714677">
                  <a:extLst>
                    <a:ext uri="{9D8B030D-6E8A-4147-A177-3AD203B41FA5}">
                      <a16:colId xmlns:a16="http://schemas.microsoft.com/office/drawing/2014/main" val="20003"/>
                    </a:ext>
                  </a:extLst>
                </a:gridCol>
                <a:gridCol w="2302847">
                  <a:extLst>
                    <a:ext uri="{9D8B030D-6E8A-4147-A177-3AD203B41FA5}">
                      <a16:colId xmlns:a16="http://schemas.microsoft.com/office/drawing/2014/main" val="20004"/>
                    </a:ext>
                  </a:extLst>
                </a:gridCol>
              </a:tblGrid>
              <a:tr h="552708">
                <a:tc>
                  <a:txBody>
                    <a:bodyPr/>
                    <a:lstStyle/>
                    <a:p>
                      <a:pPr algn="ctr"/>
                      <a:r>
                        <a:rPr lang="en-US" sz="1200" dirty="0">
                          <a:solidFill>
                            <a:schemeClr val="tx1"/>
                          </a:solidFill>
                        </a:rPr>
                        <a:t>Name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dirty="0">
                          <a:solidFill>
                            <a:schemeClr val="tx1"/>
                          </a:solidFill>
                        </a:rPr>
                        <a:t>Affiliations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dirty="0">
                          <a:solidFill>
                            <a:schemeClr val="tx1"/>
                          </a:solidFill>
                        </a:rPr>
                        <a:t>Address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dirty="0">
                          <a:solidFill>
                            <a:schemeClr val="tx1"/>
                          </a:solidFill>
                        </a:rPr>
                        <a:t>Phone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dirty="0">
                          <a:solidFill>
                            <a:schemeClr val="tx1"/>
                          </a:solidFill>
                        </a:rPr>
                        <a:t>Email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61403">
                <a:tc>
                  <a:txBody>
                    <a:bodyPr/>
                    <a:lstStyle/>
                    <a:p>
                      <a:pPr algn="ctr"/>
                      <a:r>
                        <a:rPr lang="en-US" sz="1100" dirty="0"/>
                        <a:t>Cheng Chen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4">
                  <a:txBody>
                    <a:bodyPr/>
                    <a:lstStyle/>
                    <a:p>
                      <a:pPr algn="ctr"/>
                      <a:endParaRPr lang="en-US" sz="1100" dirty="0"/>
                    </a:p>
                    <a:p>
                      <a:pPr algn="ctr"/>
                      <a:endParaRPr lang="en-US" sz="1100" dirty="0"/>
                    </a:p>
                    <a:p>
                      <a:pPr algn="ctr"/>
                      <a:endParaRPr lang="en-US" sz="1100" dirty="0"/>
                    </a:p>
                    <a:p>
                      <a:pPr algn="ctr"/>
                      <a:r>
                        <a:rPr lang="en-US" sz="1100" dirty="0"/>
                        <a:t>Intel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100" dirty="0"/>
                        <a:t>cheng.chen@intel.com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2210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dirty="0"/>
                        <a:t>Laurent Cariou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2210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100" dirty="0"/>
                        <a:t>Carlos Cordeiro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2210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100" dirty="0"/>
                        <a:t>Ehud Reshef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02A75-37DC-9E67-F77D-181C6201FCE6}"/>
              </a:ext>
            </a:extLst>
          </p:cNvPr>
          <p:cNvSpPr>
            <a:spLocks noGrp="1"/>
          </p:cNvSpPr>
          <p:nvPr>
            <p:ph type="title"/>
          </p:nvPr>
        </p:nvSpPr>
        <p:spPr/>
        <p:txBody>
          <a:bodyPr/>
          <a:lstStyle/>
          <a:p>
            <a:r>
              <a:rPr lang="en-US" dirty="0"/>
              <a:t>Conclusions</a:t>
            </a:r>
          </a:p>
        </p:txBody>
      </p:sp>
      <p:sp>
        <p:nvSpPr>
          <p:cNvPr id="3" name="Content Placeholder 2">
            <a:extLst>
              <a:ext uri="{FF2B5EF4-FFF2-40B4-BE49-F238E27FC236}">
                <a16:creationId xmlns:a16="http://schemas.microsoft.com/office/drawing/2014/main" id="{ED7FF708-9642-8749-D291-6A74E0D9C8D4}"/>
              </a:ext>
            </a:extLst>
          </p:cNvPr>
          <p:cNvSpPr>
            <a:spLocks noGrp="1"/>
          </p:cNvSpPr>
          <p:nvPr>
            <p:ph idx="1"/>
          </p:nvPr>
        </p:nvSpPr>
        <p:spPr/>
        <p:txBody>
          <a:bodyPr/>
          <a:lstStyle/>
          <a:p>
            <a:r>
              <a:rPr lang="en-US" sz="2000" dirty="0"/>
              <a:t>In this contribution, we propose some initial considerations on IMMW protocols design, with the motivation to minimize </a:t>
            </a:r>
            <a:r>
              <a:rPr lang="en-US" sz="2000" dirty="0" err="1"/>
              <a:t>mmWave</a:t>
            </a:r>
            <a:r>
              <a:rPr lang="en-US" sz="2000" dirty="0"/>
              <a:t> link operation complexity by reusing and extending existing MLO framework.</a:t>
            </a:r>
          </a:p>
          <a:p>
            <a:pPr lvl="1"/>
            <a:r>
              <a:rPr lang="en-US" sz="1800" dirty="0"/>
              <a:t>Discovery of the </a:t>
            </a:r>
            <a:r>
              <a:rPr lang="en-US" sz="1800" dirty="0" err="1"/>
              <a:t>mmWave</a:t>
            </a:r>
            <a:r>
              <a:rPr lang="en-US" sz="1800" dirty="0"/>
              <a:t> link is proposed to be done in an out-of-band manner.</a:t>
            </a:r>
          </a:p>
          <a:p>
            <a:pPr lvl="1"/>
            <a:r>
              <a:rPr lang="en-US" sz="1800" dirty="0"/>
              <a:t>Association only takes place in a sub-7.25 GHz link but include the </a:t>
            </a:r>
            <a:r>
              <a:rPr lang="en-US" sz="1800" dirty="0" err="1"/>
              <a:t>mmWave</a:t>
            </a:r>
            <a:r>
              <a:rPr lang="en-US" sz="1800" dirty="0"/>
              <a:t> link in the Multi-link setup procedure.</a:t>
            </a:r>
          </a:p>
          <a:p>
            <a:pPr lvl="1"/>
            <a:r>
              <a:rPr lang="en-US" sz="1800" dirty="0"/>
              <a:t>Most of the Beacon functions are proposed to be delegated to a sub-7.25 GHz link. We should consider the option of having no Beacons in the </a:t>
            </a:r>
            <a:r>
              <a:rPr lang="en-US" sz="1800" dirty="0" err="1"/>
              <a:t>mmWave</a:t>
            </a:r>
            <a:r>
              <a:rPr lang="en-US" sz="1800" dirty="0"/>
              <a:t> link.</a:t>
            </a:r>
          </a:p>
          <a:p>
            <a:pPr lvl="1"/>
            <a:endParaRPr lang="en-US" dirty="0"/>
          </a:p>
        </p:txBody>
      </p:sp>
      <p:sp>
        <p:nvSpPr>
          <p:cNvPr id="4" name="Date Placeholder 3">
            <a:extLst>
              <a:ext uri="{FF2B5EF4-FFF2-40B4-BE49-F238E27FC236}">
                <a16:creationId xmlns:a16="http://schemas.microsoft.com/office/drawing/2014/main" id="{14019AC1-E829-FA46-C13E-A4A6A67E2B90}"/>
              </a:ext>
            </a:extLst>
          </p:cNvPr>
          <p:cNvSpPr>
            <a:spLocks noGrp="1"/>
          </p:cNvSpPr>
          <p:nvPr>
            <p:ph type="dt" sz="half" idx="10"/>
          </p:nvPr>
        </p:nvSpPr>
        <p:spPr/>
        <p:txBody>
          <a:bodyPr/>
          <a:lstStyle/>
          <a:p>
            <a:pPr>
              <a:defRPr/>
            </a:pPr>
            <a:r>
              <a:rPr lang="en-US" altLang="zh-CN"/>
              <a:t>September 2025</a:t>
            </a:r>
            <a:endParaRPr lang="en-GB" altLang="en-US" dirty="0"/>
          </a:p>
        </p:txBody>
      </p:sp>
      <p:sp>
        <p:nvSpPr>
          <p:cNvPr id="5" name="Footer Placeholder 4">
            <a:extLst>
              <a:ext uri="{FF2B5EF4-FFF2-40B4-BE49-F238E27FC236}">
                <a16:creationId xmlns:a16="http://schemas.microsoft.com/office/drawing/2014/main" id="{D3B4A559-5F92-0B23-6E13-2F69A44DCD26}"/>
              </a:ext>
            </a:extLst>
          </p:cNvPr>
          <p:cNvSpPr>
            <a:spLocks noGrp="1"/>
          </p:cNvSpPr>
          <p:nvPr>
            <p:ph type="ftr" sz="quarter" idx="11"/>
          </p:nvPr>
        </p:nvSpPr>
        <p:spPr/>
        <p:txBody>
          <a:bodyPr/>
          <a:lstStyle/>
          <a:p>
            <a:pPr>
              <a:defRPr/>
            </a:pPr>
            <a:r>
              <a:rPr lang="en-GB"/>
              <a:t>Cheng Chen, Intel</a:t>
            </a:r>
            <a:endParaRPr lang="en-GB" dirty="0"/>
          </a:p>
        </p:txBody>
      </p:sp>
      <p:sp>
        <p:nvSpPr>
          <p:cNvPr id="6" name="Slide Number Placeholder 5">
            <a:extLst>
              <a:ext uri="{FF2B5EF4-FFF2-40B4-BE49-F238E27FC236}">
                <a16:creationId xmlns:a16="http://schemas.microsoft.com/office/drawing/2014/main" id="{807506D8-F85B-B007-7B9C-AC05D45B11F1}"/>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10</a:t>
            </a:fld>
            <a:endParaRPr lang="en-GB" altLang="en-US"/>
          </a:p>
        </p:txBody>
      </p:sp>
    </p:spTree>
    <p:extLst>
      <p:ext uri="{BB962C8B-B14F-4D97-AF65-F5344CB8AC3E}">
        <p14:creationId xmlns:p14="http://schemas.microsoft.com/office/powerpoint/2010/main" val="27859158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91A49-706E-366A-11C1-65D9FDEC80BF}"/>
              </a:ext>
            </a:extLst>
          </p:cNvPr>
          <p:cNvSpPr>
            <a:spLocks noGrp="1"/>
          </p:cNvSpPr>
          <p:nvPr>
            <p:ph type="title"/>
          </p:nvPr>
        </p:nvSpPr>
        <p:spPr/>
        <p:txBody>
          <a:bodyPr/>
          <a:lstStyle/>
          <a:p>
            <a:r>
              <a:rPr lang="en-US" dirty="0"/>
              <a:t>SP1</a:t>
            </a:r>
          </a:p>
        </p:txBody>
      </p:sp>
      <p:sp>
        <p:nvSpPr>
          <p:cNvPr id="3" name="Content Placeholder 2">
            <a:extLst>
              <a:ext uri="{FF2B5EF4-FFF2-40B4-BE49-F238E27FC236}">
                <a16:creationId xmlns:a16="http://schemas.microsoft.com/office/drawing/2014/main" id="{2AB91E7F-A098-9A80-A652-263C7F69C1C3}"/>
              </a:ext>
            </a:extLst>
          </p:cNvPr>
          <p:cNvSpPr>
            <a:spLocks noGrp="1"/>
          </p:cNvSpPr>
          <p:nvPr>
            <p:ph idx="1"/>
          </p:nvPr>
        </p:nvSpPr>
        <p:spPr/>
        <p:txBody>
          <a:bodyPr/>
          <a:lstStyle/>
          <a:p>
            <a:pPr lvl="0"/>
            <a:r>
              <a:rPr lang="en-US" dirty="0"/>
              <a:t>Do you support the following:</a:t>
            </a:r>
          </a:p>
          <a:p>
            <a:pPr lvl="1"/>
            <a:r>
              <a:rPr lang="en-US" dirty="0"/>
              <a:t>The discovery of an IMMW AP operating in the </a:t>
            </a:r>
            <a:r>
              <a:rPr lang="en-US" dirty="0" err="1"/>
              <a:t>mmWave</a:t>
            </a:r>
            <a:r>
              <a:rPr lang="en-US" dirty="0"/>
              <a:t> link is done through AP(s) affiliated with the same AP MLD as the IMMW AP and operating in the sub-7.25 GHz link(s) by reusing the Multi-link discovery mechanism(s) </a:t>
            </a:r>
          </a:p>
          <a:p>
            <a:pPr lvl="2"/>
            <a:r>
              <a:rPr lang="en-US" dirty="0"/>
              <a:t>No in-band discovery in the </a:t>
            </a:r>
            <a:r>
              <a:rPr lang="en-US" dirty="0" err="1"/>
              <a:t>mmWave</a:t>
            </a:r>
            <a:r>
              <a:rPr lang="en-US" dirty="0"/>
              <a:t> link.</a:t>
            </a:r>
          </a:p>
          <a:p>
            <a:pPr lvl="1"/>
            <a:r>
              <a:rPr lang="en-US" dirty="0"/>
              <a:t>Association to an IMMW AP is done only as part of the ML setup procedure and with frame exchanges with AP(s) affiliated with the same AP MLD as the IMMW AP and operating in the sub-7.25 GHz link(s) by including the </a:t>
            </a:r>
            <a:r>
              <a:rPr lang="en-US" dirty="0" err="1"/>
              <a:t>mmWave</a:t>
            </a:r>
            <a:r>
              <a:rPr lang="en-US" dirty="0"/>
              <a:t> link in the Multi-link setup procedure. </a:t>
            </a:r>
          </a:p>
          <a:p>
            <a:pPr lvl="2"/>
            <a:r>
              <a:rPr lang="en-US" dirty="0"/>
              <a:t>No Authentication, Association Request, Association Response frames transmitted in the </a:t>
            </a:r>
            <a:r>
              <a:rPr lang="en-US" dirty="0" err="1"/>
              <a:t>mmWave</a:t>
            </a:r>
            <a:r>
              <a:rPr lang="en-US" dirty="0"/>
              <a:t> link.</a:t>
            </a:r>
          </a:p>
          <a:p>
            <a:pPr lvl="1"/>
            <a:endParaRPr lang="en-US" dirty="0"/>
          </a:p>
        </p:txBody>
      </p:sp>
      <p:sp>
        <p:nvSpPr>
          <p:cNvPr id="4" name="Date Placeholder 3">
            <a:extLst>
              <a:ext uri="{FF2B5EF4-FFF2-40B4-BE49-F238E27FC236}">
                <a16:creationId xmlns:a16="http://schemas.microsoft.com/office/drawing/2014/main" id="{37D55EE1-21AB-40C7-67F3-D7975867584D}"/>
              </a:ext>
            </a:extLst>
          </p:cNvPr>
          <p:cNvSpPr>
            <a:spLocks noGrp="1"/>
          </p:cNvSpPr>
          <p:nvPr>
            <p:ph type="dt" sz="half" idx="10"/>
          </p:nvPr>
        </p:nvSpPr>
        <p:spPr/>
        <p:txBody>
          <a:bodyPr/>
          <a:lstStyle/>
          <a:p>
            <a:pPr>
              <a:defRPr/>
            </a:pPr>
            <a:r>
              <a:rPr lang="en-US" altLang="zh-CN"/>
              <a:t>September 2025</a:t>
            </a:r>
            <a:endParaRPr lang="en-GB" altLang="en-US" dirty="0"/>
          </a:p>
        </p:txBody>
      </p:sp>
      <p:sp>
        <p:nvSpPr>
          <p:cNvPr id="5" name="Footer Placeholder 4">
            <a:extLst>
              <a:ext uri="{FF2B5EF4-FFF2-40B4-BE49-F238E27FC236}">
                <a16:creationId xmlns:a16="http://schemas.microsoft.com/office/drawing/2014/main" id="{9BA80F15-FA8A-C289-F687-652FA0DE7C83}"/>
              </a:ext>
            </a:extLst>
          </p:cNvPr>
          <p:cNvSpPr>
            <a:spLocks noGrp="1"/>
          </p:cNvSpPr>
          <p:nvPr>
            <p:ph type="ftr" sz="quarter" idx="11"/>
          </p:nvPr>
        </p:nvSpPr>
        <p:spPr/>
        <p:txBody>
          <a:bodyPr/>
          <a:lstStyle/>
          <a:p>
            <a:pPr>
              <a:defRPr/>
            </a:pPr>
            <a:r>
              <a:rPr lang="en-GB"/>
              <a:t>Cheng Chen, Intel</a:t>
            </a:r>
            <a:endParaRPr lang="en-GB" dirty="0"/>
          </a:p>
        </p:txBody>
      </p:sp>
      <p:sp>
        <p:nvSpPr>
          <p:cNvPr id="6" name="Slide Number Placeholder 5">
            <a:extLst>
              <a:ext uri="{FF2B5EF4-FFF2-40B4-BE49-F238E27FC236}">
                <a16:creationId xmlns:a16="http://schemas.microsoft.com/office/drawing/2014/main" id="{2124DA83-2FF0-4404-881A-1BA07239163F}"/>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11</a:t>
            </a:fld>
            <a:endParaRPr lang="en-GB" altLang="en-US"/>
          </a:p>
        </p:txBody>
      </p:sp>
    </p:spTree>
    <p:extLst>
      <p:ext uri="{BB962C8B-B14F-4D97-AF65-F5344CB8AC3E}">
        <p14:creationId xmlns:p14="http://schemas.microsoft.com/office/powerpoint/2010/main" val="977768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C412A-6F97-A146-3F55-4533962217C4}"/>
              </a:ext>
            </a:extLst>
          </p:cNvPr>
          <p:cNvSpPr>
            <a:spLocks noGrp="1"/>
          </p:cNvSpPr>
          <p:nvPr>
            <p:ph type="title"/>
          </p:nvPr>
        </p:nvSpPr>
        <p:spPr/>
        <p:txBody>
          <a:bodyPr/>
          <a:lstStyle/>
          <a:p>
            <a:r>
              <a:rPr lang="en-US" dirty="0"/>
              <a:t>SP2</a:t>
            </a:r>
          </a:p>
        </p:txBody>
      </p:sp>
      <p:sp>
        <p:nvSpPr>
          <p:cNvPr id="3" name="Content Placeholder 2">
            <a:extLst>
              <a:ext uri="{FF2B5EF4-FFF2-40B4-BE49-F238E27FC236}">
                <a16:creationId xmlns:a16="http://schemas.microsoft.com/office/drawing/2014/main" id="{15B5DA31-AF3E-DDFF-A54A-85F00FFAD172}"/>
              </a:ext>
            </a:extLst>
          </p:cNvPr>
          <p:cNvSpPr>
            <a:spLocks noGrp="1"/>
          </p:cNvSpPr>
          <p:nvPr>
            <p:ph idx="1"/>
          </p:nvPr>
        </p:nvSpPr>
        <p:spPr/>
        <p:txBody>
          <a:bodyPr/>
          <a:lstStyle/>
          <a:p>
            <a:r>
              <a:rPr lang="en-US" dirty="0"/>
              <a:t>Do </a:t>
            </a:r>
            <a:r>
              <a:rPr lang="en-US"/>
              <a:t>you </a:t>
            </a:r>
            <a:r>
              <a:rPr lang="en-US" altLang="zh-CN"/>
              <a:t>support </a:t>
            </a:r>
            <a:r>
              <a:rPr lang="en-US"/>
              <a:t>the </a:t>
            </a:r>
            <a:r>
              <a:rPr lang="en-US" dirty="0"/>
              <a:t>following:</a:t>
            </a:r>
          </a:p>
          <a:p>
            <a:pPr lvl="1"/>
            <a:r>
              <a:rPr lang="en-US" dirty="0"/>
              <a:t>There is no Beacon frame transmitted in the </a:t>
            </a:r>
            <a:r>
              <a:rPr lang="en-US" dirty="0" err="1"/>
              <a:t>mmWave</a:t>
            </a:r>
            <a:r>
              <a:rPr lang="en-US" dirty="0"/>
              <a:t> link by an IMMW AP.</a:t>
            </a:r>
          </a:p>
        </p:txBody>
      </p:sp>
      <p:sp>
        <p:nvSpPr>
          <p:cNvPr id="4" name="Date Placeholder 3">
            <a:extLst>
              <a:ext uri="{FF2B5EF4-FFF2-40B4-BE49-F238E27FC236}">
                <a16:creationId xmlns:a16="http://schemas.microsoft.com/office/drawing/2014/main" id="{488C242E-9DB1-8383-97B2-841B028E414B}"/>
              </a:ext>
            </a:extLst>
          </p:cNvPr>
          <p:cNvSpPr>
            <a:spLocks noGrp="1"/>
          </p:cNvSpPr>
          <p:nvPr>
            <p:ph type="dt" sz="half" idx="10"/>
          </p:nvPr>
        </p:nvSpPr>
        <p:spPr/>
        <p:txBody>
          <a:bodyPr/>
          <a:lstStyle/>
          <a:p>
            <a:pPr>
              <a:defRPr/>
            </a:pPr>
            <a:r>
              <a:rPr lang="en-US" altLang="zh-CN"/>
              <a:t>September 2025</a:t>
            </a:r>
            <a:endParaRPr lang="en-GB" altLang="en-US" dirty="0"/>
          </a:p>
        </p:txBody>
      </p:sp>
      <p:sp>
        <p:nvSpPr>
          <p:cNvPr id="5" name="Footer Placeholder 4">
            <a:extLst>
              <a:ext uri="{FF2B5EF4-FFF2-40B4-BE49-F238E27FC236}">
                <a16:creationId xmlns:a16="http://schemas.microsoft.com/office/drawing/2014/main" id="{69532AB2-C32D-6116-5309-C114F5826519}"/>
              </a:ext>
            </a:extLst>
          </p:cNvPr>
          <p:cNvSpPr>
            <a:spLocks noGrp="1"/>
          </p:cNvSpPr>
          <p:nvPr>
            <p:ph type="ftr" sz="quarter" idx="11"/>
          </p:nvPr>
        </p:nvSpPr>
        <p:spPr/>
        <p:txBody>
          <a:bodyPr/>
          <a:lstStyle/>
          <a:p>
            <a:pPr>
              <a:defRPr/>
            </a:pPr>
            <a:r>
              <a:rPr lang="en-GB"/>
              <a:t>Cheng Chen, Intel</a:t>
            </a:r>
            <a:endParaRPr lang="en-GB" dirty="0"/>
          </a:p>
        </p:txBody>
      </p:sp>
      <p:sp>
        <p:nvSpPr>
          <p:cNvPr id="6" name="Slide Number Placeholder 5">
            <a:extLst>
              <a:ext uri="{FF2B5EF4-FFF2-40B4-BE49-F238E27FC236}">
                <a16:creationId xmlns:a16="http://schemas.microsoft.com/office/drawing/2014/main" id="{7A7B709C-CFAF-4C6D-95AE-E2F31FE03A4A}"/>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12</a:t>
            </a:fld>
            <a:endParaRPr lang="en-GB" altLang="en-US"/>
          </a:p>
        </p:txBody>
      </p:sp>
    </p:spTree>
    <p:extLst>
      <p:ext uri="{BB962C8B-B14F-4D97-AF65-F5344CB8AC3E}">
        <p14:creationId xmlns:p14="http://schemas.microsoft.com/office/powerpoint/2010/main" val="576711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8FD01-468F-534A-7615-4E0A074CC5D6}"/>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2A7F4579-BD60-0983-49DE-D3D7F9C4F7F1}"/>
              </a:ext>
            </a:extLst>
          </p:cNvPr>
          <p:cNvSpPr>
            <a:spLocks noGrp="1"/>
          </p:cNvSpPr>
          <p:nvPr>
            <p:ph idx="1"/>
          </p:nvPr>
        </p:nvSpPr>
        <p:spPr/>
        <p:txBody>
          <a:bodyPr/>
          <a:lstStyle/>
          <a:p>
            <a:r>
              <a:rPr lang="en-US" sz="1800" dirty="0"/>
              <a:t>[1] 11-23-2004-00-immw-technical-scope-proposal</a:t>
            </a:r>
          </a:p>
          <a:p>
            <a:r>
              <a:rPr lang="en-US" sz="1800" dirty="0"/>
              <a:t>[2] 11-23-1905-00-immw-high-level-thoughts-on-immw</a:t>
            </a:r>
          </a:p>
          <a:p>
            <a:r>
              <a:rPr lang="en-US" sz="1800" dirty="0"/>
              <a:t>[3] 11-23-1819-01-immw-integrated-mmwave-design-considerations</a:t>
            </a:r>
          </a:p>
          <a:p>
            <a:r>
              <a:rPr lang="en-US" sz="1800" dirty="0"/>
              <a:t>[4] 11-23-1968-00-immw-discussion-on-general-direction-of-integrated-mmwave</a:t>
            </a:r>
          </a:p>
          <a:p>
            <a:r>
              <a:rPr lang="en-US" sz="1800" dirty="0"/>
              <a:t>[5] 11-23-1878-01-immw-high-level-design-considerations-of-immw</a:t>
            </a:r>
          </a:p>
          <a:p>
            <a:r>
              <a:rPr lang="en-US" sz="1800" dirty="0"/>
              <a:t>[6] 11-23-2052-00-immw-mmwave-operation-without-mmwave-beacon</a:t>
            </a:r>
          </a:p>
          <a:p>
            <a:r>
              <a:rPr lang="en-US" sz="1800" dirty="0"/>
              <a:t>[7] 11-24-0459-00-immw-multi-link-operation-for-immw</a:t>
            </a:r>
          </a:p>
          <a:p>
            <a:r>
              <a:rPr lang="en-US" sz="1800" dirty="0"/>
              <a:t>[8] 11-25-0428-01-00bq-mmwave-link-mac-txop-protection-medium-access-power-save</a:t>
            </a:r>
          </a:p>
        </p:txBody>
      </p:sp>
      <p:sp>
        <p:nvSpPr>
          <p:cNvPr id="4" name="Date Placeholder 3">
            <a:extLst>
              <a:ext uri="{FF2B5EF4-FFF2-40B4-BE49-F238E27FC236}">
                <a16:creationId xmlns:a16="http://schemas.microsoft.com/office/drawing/2014/main" id="{CE70EECB-8C12-1282-623F-216D3E63F6A4}"/>
              </a:ext>
            </a:extLst>
          </p:cNvPr>
          <p:cNvSpPr>
            <a:spLocks noGrp="1"/>
          </p:cNvSpPr>
          <p:nvPr>
            <p:ph type="dt" sz="half" idx="10"/>
          </p:nvPr>
        </p:nvSpPr>
        <p:spPr/>
        <p:txBody>
          <a:bodyPr/>
          <a:lstStyle/>
          <a:p>
            <a:pPr>
              <a:defRPr/>
            </a:pPr>
            <a:r>
              <a:rPr lang="en-US" altLang="zh-CN"/>
              <a:t>September 2025</a:t>
            </a:r>
            <a:endParaRPr lang="en-GB" altLang="en-US" dirty="0"/>
          </a:p>
        </p:txBody>
      </p:sp>
      <p:sp>
        <p:nvSpPr>
          <p:cNvPr id="5" name="Footer Placeholder 4">
            <a:extLst>
              <a:ext uri="{FF2B5EF4-FFF2-40B4-BE49-F238E27FC236}">
                <a16:creationId xmlns:a16="http://schemas.microsoft.com/office/drawing/2014/main" id="{3FDE456C-676B-D4E6-8F8B-797CA8A86FAB}"/>
              </a:ext>
            </a:extLst>
          </p:cNvPr>
          <p:cNvSpPr>
            <a:spLocks noGrp="1"/>
          </p:cNvSpPr>
          <p:nvPr>
            <p:ph type="ftr" sz="quarter" idx="11"/>
          </p:nvPr>
        </p:nvSpPr>
        <p:spPr/>
        <p:txBody>
          <a:bodyPr/>
          <a:lstStyle/>
          <a:p>
            <a:pPr>
              <a:defRPr/>
            </a:pPr>
            <a:r>
              <a:rPr lang="en-GB"/>
              <a:t>Cheng Chen, Intel</a:t>
            </a:r>
            <a:endParaRPr lang="en-GB" dirty="0"/>
          </a:p>
        </p:txBody>
      </p:sp>
      <p:sp>
        <p:nvSpPr>
          <p:cNvPr id="6" name="Slide Number Placeholder 5">
            <a:extLst>
              <a:ext uri="{FF2B5EF4-FFF2-40B4-BE49-F238E27FC236}">
                <a16:creationId xmlns:a16="http://schemas.microsoft.com/office/drawing/2014/main" id="{611DE6F2-3ACE-38CF-423B-77E7FEE34D62}"/>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13</a:t>
            </a:fld>
            <a:endParaRPr lang="en-GB" altLang="en-US"/>
          </a:p>
        </p:txBody>
      </p:sp>
    </p:spTree>
    <p:extLst>
      <p:ext uri="{BB962C8B-B14F-4D97-AF65-F5344CB8AC3E}">
        <p14:creationId xmlns:p14="http://schemas.microsoft.com/office/powerpoint/2010/main" val="2395764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83EF4-A69F-7A22-6BEF-18066DE4FD07}"/>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A7490689-ED95-3C5B-C08C-32EEA221B24A}"/>
              </a:ext>
            </a:extLst>
          </p:cNvPr>
          <p:cNvSpPr>
            <a:spLocks noGrp="1"/>
          </p:cNvSpPr>
          <p:nvPr>
            <p:ph idx="1"/>
          </p:nvPr>
        </p:nvSpPr>
        <p:spPr/>
        <p:txBody>
          <a:bodyPr/>
          <a:lstStyle/>
          <a:p>
            <a:r>
              <a:rPr lang="en-US" dirty="0"/>
              <a:t>There have been some contributions [1-8] providing high-level thoughts on IMMW protocol design considerations.</a:t>
            </a:r>
          </a:p>
          <a:p>
            <a:endParaRPr lang="en-US" dirty="0"/>
          </a:p>
          <a:p>
            <a:r>
              <a:rPr lang="en-US" dirty="0"/>
              <a:t>In this contribution, we propose some initial considerations for the design of IMMW protocols, focusing on discovery, association, Beacon.</a:t>
            </a:r>
          </a:p>
        </p:txBody>
      </p:sp>
      <p:sp>
        <p:nvSpPr>
          <p:cNvPr id="4" name="Date Placeholder 3">
            <a:extLst>
              <a:ext uri="{FF2B5EF4-FFF2-40B4-BE49-F238E27FC236}">
                <a16:creationId xmlns:a16="http://schemas.microsoft.com/office/drawing/2014/main" id="{FFC020DD-78BE-6BB9-6E21-26601B727B0A}"/>
              </a:ext>
            </a:extLst>
          </p:cNvPr>
          <p:cNvSpPr>
            <a:spLocks noGrp="1"/>
          </p:cNvSpPr>
          <p:nvPr>
            <p:ph type="dt" sz="half" idx="10"/>
          </p:nvPr>
        </p:nvSpPr>
        <p:spPr/>
        <p:txBody>
          <a:bodyPr/>
          <a:lstStyle/>
          <a:p>
            <a:pPr>
              <a:defRPr/>
            </a:pPr>
            <a:r>
              <a:rPr lang="en-US" altLang="zh-CN"/>
              <a:t>September 2025</a:t>
            </a:r>
            <a:endParaRPr lang="en-GB" altLang="en-US" dirty="0"/>
          </a:p>
        </p:txBody>
      </p:sp>
      <p:sp>
        <p:nvSpPr>
          <p:cNvPr id="5" name="Footer Placeholder 4">
            <a:extLst>
              <a:ext uri="{FF2B5EF4-FFF2-40B4-BE49-F238E27FC236}">
                <a16:creationId xmlns:a16="http://schemas.microsoft.com/office/drawing/2014/main" id="{054670F1-3DEE-8987-33ED-21B30416D809}"/>
              </a:ext>
            </a:extLst>
          </p:cNvPr>
          <p:cNvSpPr>
            <a:spLocks noGrp="1"/>
          </p:cNvSpPr>
          <p:nvPr>
            <p:ph type="ftr" sz="quarter" idx="11"/>
          </p:nvPr>
        </p:nvSpPr>
        <p:spPr/>
        <p:txBody>
          <a:bodyPr/>
          <a:lstStyle/>
          <a:p>
            <a:pPr>
              <a:defRPr/>
            </a:pPr>
            <a:r>
              <a:rPr lang="en-GB"/>
              <a:t>Cheng Chen, Intel</a:t>
            </a:r>
            <a:endParaRPr lang="en-GB" dirty="0"/>
          </a:p>
        </p:txBody>
      </p:sp>
      <p:sp>
        <p:nvSpPr>
          <p:cNvPr id="6" name="Slide Number Placeholder 5">
            <a:extLst>
              <a:ext uri="{FF2B5EF4-FFF2-40B4-BE49-F238E27FC236}">
                <a16:creationId xmlns:a16="http://schemas.microsoft.com/office/drawing/2014/main" id="{DA1D127A-C37E-AD5C-7D8A-D7FAF978F813}"/>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2</a:t>
            </a:fld>
            <a:endParaRPr lang="en-GB" altLang="en-US"/>
          </a:p>
        </p:txBody>
      </p:sp>
    </p:spTree>
    <p:extLst>
      <p:ext uri="{BB962C8B-B14F-4D97-AF65-F5344CB8AC3E}">
        <p14:creationId xmlns:p14="http://schemas.microsoft.com/office/powerpoint/2010/main" val="1092490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4BB11-65DE-E295-16BC-6DB63525DEA6}"/>
              </a:ext>
            </a:extLst>
          </p:cNvPr>
          <p:cNvSpPr>
            <a:spLocks noGrp="1"/>
          </p:cNvSpPr>
          <p:nvPr>
            <p:ph type="title"/>
          </p:nvPr>
        </p:nvSpPr>
        <p:spPr/>
        <p:txBody>
          <a:bodyPr/>
          <a:lstStyle/>
          <a:p>
            <a:r>
              <a:rPr lang="en-US" dirty="0"/>
              <a:t>Overall IMMW design philosophy</a:t>
            </a:r>
          </a:p>
        </p:txBody>
      </p:sp>
      <p:sp>
        <p:nvSpPr>
          <p:cNvPr id="3" name="Content Placeholder 2">
            <a:extLst>
              <a:ext uri="{FF2B5EF4-FFF2-40B4-BE49-F238E27FC236}">
                <a16:creationId xmlns:a16="http://schemas.microsoft.com/office/drawing/2014/main" id="{879AC24F-B6D5-7AA7-5488-E8B98688B519}"/>
              </a:ext>
            </a:extLst>
          </p:cNvPr>
          <p:cNvSpPr>
            <a:spLocks noGrp="1"/>
          </p:cNvSpPr>
          <p:nvPr>
            <p:ph idx="1"/>
          </p:nvPr>
        </p:nvSpPr>
        <p:spPr/>
        <p:txBody>
          <a:bodyPr/>
          <a:lstStyle/>
          <a:p>
            <a:r>
              <a:rPr lang="en-US" sz="1600" dirty="0"/>
              <a:t>IMMW PAR:</a:t>
            </a:r>
          </a:p>
          <a:p>
            <a:pPr lvl="1"/>
            <a:r>
              <a:rPr lang="en-US" sz="1000" dirty="0"/>
              <a:t>This amendment defines standardized modifications to both the IEEE Std 802.11™ physical layer (PHY) and the IEEE Std 802.11 Medium Access Control (MAC) that allows Wireless Local Area Network (WLAN) non-standalone operation in unlicensed bands between 42 GHz and 71 GHz using </a:t>
            </a:r>
            <a:r>
              <a:rPr lang="en-US" sz="1000" dirty="0">
                <a:solidFill>
                  <a:srgbClr val="FF0000"/>
                </a:solidFill>
              </a:rPr>
              <a:t>single-user (SU) Orthogonal Frequency Division Multiplexing (OFDM)</a:t>
            </a:r>
            <a:r>
              <a:rPr lang="en-US" sz="1000" dirty="0"/>
              <a:t> based transmissions. The amendment requires that an IEEE 802.11 device supporting this amendment </a:t>
            </a:r>
            <a:r>
              <a:rPr lang="en-US" sz="1000" dirty="0">
                <a:solidFill>
                  <a:srgbClr val="FF0000"/>
                </a:solidFill>
              </a:rPr>
              <a:t>also supports at least one of the 2.4 GHz to 7.25 GHz (sub-7.25 GHz) unlicensed bands</a:t>
            </a:r>
            <a:r>
              <a:rPr lang="en-US" sz="1000" dirty="0"/>
              <a:t>. The amendment expands the </a:t>
            </a:r>
            <a:r>
              <a:rPr lang="en-US" sz="1000" dirty="0">
                <a:solidFill>
                  <a:srgbClr val="FF0000"/>
                </a:solidFill>
              </a:rPr>
              <a:t>multi-link operation </a:t>
            </a:r>
            <a:r>
              <a:rPr lang="en-US" sz="1000" dirty="0"/>
              <a:t>defined in the sub-7.25 GHz band specifications to support </a:t>
            </a:r>
            <a:r>
              <a:rPr lang="en-US" sz="1000" dirty="0">
                <a:solidFill>
                  <a:srgbClr val="FF0000"/>
                </a:solidFill>
              </a:rPr>
              <a:t>non-standalone operation </a:t>
            </a:r>
            <a:r>
              <a:rPr lang="en-US" sz="1000" dirty="0"/>
              <a:t>in the unlicensed bands between 42 GHz and 71 GHz.  </a:t>
            </a:r>
          </a:p>
          <a:p>
            <a:pPr lvl="1"/>
            <a:r>
              <a:rPr lang="en-US" sz="1000" dirty="0"/>
              <a:t>This amendment </a:t>
            </a:r>
            <a:r>
              <a:rPr lang="en-US" sz="1000" dirty="0">
                <a:solidFill>
                  <a:srgbClr val="FF0000"/>
                </a:solidFill>
              </a:rPr>
              <a:t>leverages or reuses existing PHY and MAC </a:t>
            </a:r>
            <a:r>
              <a:rPr lang="en-US" sz="1000" dirty="0"/>
              <a:t>specifications defined for the operation in sub-7.25 GHz bands, e.g. SU transmission PHY Protocol Data Unit (PPDU) format and MAC frames, and defines </a:t>
            </a:r>
            <a:r>
              <a:rPr lang="en-US" sz="1000" dirty="0">
                <a:solidFill>
                  <a:srgbClr val="FF0000"/>
                </a:solidFill>
              </a:rPr>
              <a:t>bandwidth modes </a:t>
            </a:r>
            <a:r>
              <a:rPr lang="en-US" sz="1000" dirty="0"/>
              <a:t>operating in non-overlapping channels.</a:t>
            </a:r>
          </a:p>
          <a:p>
            <a:pPr lvl="1"/>
            <a:r>
              <a:rPr lang="en-US" sz="1000" dirty="0"/>
              <a:t>This amendment provides coexistence mechanisms with legacy IEEE 802 devices operating in the unlicensed bands between 42 GHz and 71 GHz.</a:t>
            </a:r>
          </a:p>
          <a:p>
            <a:r>
              <a:rPr lang="en-US" sz="1600" dirty="0"/>
              <a:t>Our views of the IMMW design philosophy</a:t>
            </a:r>
          </a:p>
          <a:p>
            <a:pPr lvl="1"/>
            <a:r>
              <a:rPr lang="en-US" sz="1400" dirty="0"/>
              <a:t>Integrated </a:t>
            </a:r>
            <a:r>
              <a:rPr lang="en-US" sz="1400" dirty="0" err="1"/>
              <a:t>mmWave</a:t>
            </a:r>
            <a:r>
              <a:rPr lang="en-US" sz="1400" dirty="0"/>
              <a:t> operation</a:t>
            </a:r>
          </a:p>
          <a:p>
            <a:pPr lvl="2"/>
            <a:r>
              <a:rPr lang="en-US" sz="1200" dirty="0"/>
              <a:t>Non-standalone </a:t>
            </a:r>
            <a:r>
              <a:rPr lang="en-US" sz="1200" dirty="0" err="1"/>
              <a:t>mmWave</a:t>
            </a:r>
            <a:r>
              <a:rPr lang="en-US" sz="1200" dirty="0"/>
              <a:t> operation</a:t>
            </a:r>
          </a:p>
          <a:p>
            <a:pPr lvl="2"/>
            <a:r>
              <a:rPr lang="en-US" altLang="zh-CN" sz="1200" dirty="0"/>
              <a:t>Different with 11ad/11ay</a:t>
            </a:r>
            <a:endParaRPr lang="en-US" sz="1200" dirty="0"/>
          </a:p>
          <a:p>
            <a:pPr lvl="1"/>
            <a:r>
              <a:rPr lang="en-US" sz="1400" dirty="0"/>
              <a:t>Limited scope</a:t>
            </a:r>
          </a:p>
          <a:p>
            <a:pPr lvl="2"/>
            <a:r>
              <a:rPr lang="en-US" sz="1200" dirty="0"/>
              <a:t>Focus on </a:t>
            </a:r>
            <a:r>
              <a:rPr lang="en-US" sz="1200"/>
              <a:t>SU operation</a:t>
            </a:r>
            <a:endParaRPr lang="en-US" sz="1200" dirty="0"/>
          </a:p>
          <a:p>
            <a:pPr lvl="2"/>
            <a:r>
              <a:rPr lang="en-US" sz="1200" dirty="0"/>
              <a:t>A limited set of bandwidth</a:t>
            </a:r>
          </a:p>
          <a:p>
            <a:pPr lvl="1"/>
            <a:r>
              <a:rPr lang="en-US" sz="1400" dirty="0"/>
              <a:t>Minimal standard and implementation changes by reusing existing PHY/MAC</a:t>
            </a:r>
          </a:p>
          <a:p>
            <a:pPr lvl="2"/>
            <a:r>
              <a:rPr lang="en-US" sz="1200" dirty="0"/>
              <a:t>Leverage sub-7.25 GHz PHY design</a:t>
            </a:r>
          </a:p>
          <a:p>
            <a:pPr lvl="2"/>
            <a:r>
              <a:rPr lang="en-US" sz="1200" dirty="0"/>
              <a:t>Reuse and extend existing MLO framework</a:t>
            </a:r>
          </a:p>
          <a:p>
            <a:pPr lvl="1"/>
            <a:endParaRPr lang="en-US" dirty="0"/>
          </a:p>
          <a:p>
            <a:pPr lvl="1"/>
            <a:endParaRPr lang="en-US" dirty="0"/>
          </a:p>
          <a:p>
            <a:pPr lvl="1"/>
            <a:endParaRPr lang="en-US" dirty="0"/>
          </a:p>
        </p:txBody>
      </p:sp>
      <p:sp>
        <p:nvSpPr>
          <p:cNvPr id="4" name="Date Placeholder 3">
            <a:extLst>
              <a:ext uri="{FF2B5EF4-FFF2-40B4-BE49-F238E27FC236}">
                <a16:creationId xmlns:a16="http://schemas.microsoft.com/office/drawing/2014/main" id="{DED6478D-048F-C604-33A6-83A0717C3431}"/>
              </a:ext>
            </a:extLst>
          </p:cNvPr>
          <p:cNvSpPr>
            <a:spLocks noGrp="1"/>
          </p:cNvSpPr>
          <p:nvPr>
            <p:ph type="dt" sz="half" idx="10"/>
          </p:nvPr>
        </p:nvSpPr>
        <p:spPr/>
        <p:txBody>
          <a:bodyPr/>
          <a:lstStyle/>
          <a:p>
            <a:pPr>
              <a:defRPr/>
            </a:pPr>
            <a:r>
              <a:rPr lang="en-US" altLang="zh-CN"/>
              <a:t>September 2025</a:t>
            </a:r>
            <a:endParaRPr lang="en-GB" altLang="en-US" dirty="0"/>
          </a:p>
        </p:txBody>
      </p:sp>
      <p:sp>
        <p:nvSpPr>
          <p:cNvPr id="5" name="Footer Placeholder 4">
            <a:extLst>
              <a:ext uri="{FF2B5EF4-FFF2-40B4-BE49-F238E27FC236}">
                <a16:creationId xmlns:a16="http://schemas.microsoft.com/office/drawing/2014/main" id="{02D99BA7-D7C0-C146-7AD0-58A1777145AF}"/>
              </a:ext>
            </a:extLst>
          </p:cNvPr>
          <p:cNvSpPr>
            <a:spLocks noGrp="1"/>
          </p:cNvSpPr>
          <p:nvPr>
            <p:ph type="ftr" sz="quarter" idx="11"/>
          </p:nvPr>
        </p:nvSpPr>
        <p:spPr/>
        <p:txBody>
          <a:bodyPr/>
          <a:lstStyle/>
          <a:p>
            <a:pPr>
              <a:defRPr/>
            </a:pPr>
            <a:r>
              <a:rPr lang="en-GB"/>
              <a:t>Cheng Chen, Intel</a:t>
            </a:r>
            <a:endParaRPr lang="en-GB" dirty="0"/>
          </a:p>
        </p:txBody>
      </p:sp>
      <p:sp>
        <p:nvSpPr>
          <p:cNvPr id="6" name="Slide Number Placeholder 5">
            <a:extLst>
              <a:ext uri="{FF2B5EF4-FFF2-40B4-BE49-F238E27FC236}">
                <a16:creationId xmlns:a16="http://schemas.microsoft.com/office/drawing/2014/main" id="{56218991-3E7F-5CD1-F42B-71DECC0BEC7C}"/>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3</a:t>
            </a:fld>
            <a:endParaRPr lang="en-GB" altLang="en-US"/>
          </a:p>
        </p:txBody>
      </p:sp>
    </p:spTree>
    <p:extLst>
      <p:ext uri="{BB962C8B-B14F-4D97-AF65-F5344CB8AC3E}">
        <p14:creationId xmlns:p14="http://schemas.microsoft.com/office/powerpoint/2010/main" val="2107952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9600F-C843-AFDF-6496-EDD0B521BE8D}"/>
              </a:ext>
            </a:extLst>
          </p:cNvPr>
          <p:cNvSpPr>
            <a:spLocks noGrp="1"/>
          </p:cNvSpPr>
          <p:nvPr>
            <p:ph type="title"/>
          </p:nvPr>
        </p:nvSpPr>
        <p:spPr/>
        <p:txBody>
          <a:bodyPr/>
          <a:lstStyle/>
          <a:p>
            <a:r>
              <a:rPr lang="en-US" dirty="0"/>
              <a:t>IMMW MLD framework</a:t>
            </a:r>
          </a:p>
        </p:txBody>
      </p:sp>
      <p:sp>
        <p:nvSpPr>
          <p:cNvPr id="3" name="Content Placeholder 2">
            <a:extLst>
              <a:ext uri="{FF2B5EF4-FFF2-40B4-BE49-F238E27FC236}">
                <a16:creationId xmlns:a16="http://schemas.microsoft.com/office/drawing/2014/main" id="{66725EB0-B889-9137-F1A1-7554FD552EB2}"/>
              </a:ext>
            </a:extLst>
          </p:cNvPr>
          <p:cNvSpPr>
            <a:spLocks noGrp="1"/>
          </p:cNvSpPr>
          <p:nvPr>
            <p:ph idx="1"/>
          </p:nvPr>
        </p:nvSpPr>
        <p:spPr/>
        <p:txBody>
          <a:bodyPr/>
          <a:lstStyle/>
          <a:p>
            <a:r>
              <a:rPr lang="en-US" sz="2000" dirty="0"/>
              <a:t>Basic IMMW MLD architecture</a:t>
            </a:r>
          </a:p>
          <a:p>
            <a:pPr lvl="1"/>
            <a:r>
              <a:rPr lang="en-US" sz="1800" dirty="0"/>
              <a:t>An IMMW STA MLD always consists of at least one affiliated STA in sub-7.25 GHz and one affiliated STA in </a:t>
            </a:r>
            <a:r>
              <a:rPr lang="en-US" sz="1800" dirty="0" err="1"/>
              <a:t>mmWave</a:t>
            </a:r>
            <a:r>
              <a:rPr lang="en-US" sz="1800" dirty="0"/>
              <a:t> band.</a:t>
            </a:r>
          </a:p>
          <a:p>
            <a:pPr lvl="1"/>
            <a:r>
              <a:rPr lang="en-US" sz="1800" dirty="0"/>
              <a:t>There is no single-radio IMMW STA MLD. That is, there is no IMMW STA MLD that consists of sub-7.25 GHz link(s) and an </a:t>
            </a:r>
            <a:r>
              <a:rPr lang="en-US" sz="1800" dirty="0" err="1"/>
              <a:t>mmWave</a:t>
            </a:r>
            <a:r>
              <a:rPr lang="en-US" sz="1800" dirty="0"/>
              <a:t> link but can only operate at one link at a time.</a:t>
            </a:r>
          </a:p>
          <a:p>
            <a:pPr lvl="1"/>
            <a:endParaRPr lang="en-US" sz="1800" dirty="0"/>
          </a:p>
          <a:p>
            <a:r>
              <a:rPr lang="en-US" sz="2000" dirty="0"/>
              <a:t>Use of the </a:t>
            </a:r>
            <a:r>
              <a:rPr lang="en-US" sz="2000" dirty="0" err="1"/>
              <a:t>mmWave</a:t>
            </a:r>
            <a:r>
              <a:rPr lang="en-US" sz="2000" dirty="0"/>
              <a:t> link</a:t>
            </a:r>
          </a:p>
          <a:p>
            <a:pPr lvl="1"/>
            <a:r>
              <a:rPr lang="en-US" sz="1800" dirty="0"/>
              <a:t>To minimize the operation complexity and power consumption, the </a:t>
            </a:r>
            <a:r>
              <a:rPr lang="en-US" sz="1800" dirty="0" err="1"/>
              <a:t>mmWave</a:t>
            </a:r>
            <a:r>
              <a:rPr lang="en-US" sz="1800" dirty="0"/>
              <a:t> link should only be used if there is a need to deliver the payload. In other cases, it should mostly stay in power save/disabled mode.</a:t>
            </a:r>
          </a:p>
          <a:p>
            <a:pPr lvl="1"/>
            <a:r>
              <a:rPr lang="en-US" sz="1800" dirty="0"/>
              <a:t>Management/Control functions should be delegated to a sub-7.25 GHz link as much as we can [1-4].</a:t>
            </a:r>
          </a:p>
          <a:p>
            <a:pPr lvl="1"/>
            <a:endParaRPr lang="en-US" dirty="0"/>
          </a:p>
        </p:txBody>
      </p:sp>
      <p:sp>
        <p:nvSpPr>
          <p:cNvPr id="4" name="Date Placeholder 3">
            <a:extLst>
              <a:ext uri="{FF2B5EF4-FFF2-40B4-BE49-F238E27FC236}">
                <a16:creationId xmlns:a16="http://schemas.microsoft.com/office/drawing/2014/main" id="{30F1CC3D-1BF0-C840-69FA-2660BDBE2729}"/>
              </a:ext>
            </a:extLst>
          </p:cNvPr>
          <p:cNvSpPr>
            <a:spLocks noGrp="1"/>
          </p:cNvSpPr>
          <p:nvPr>
            <p:ph type="dt" sz="half" idx="10"/>
          </p:nvPr>
        </p:nvSpPr>
        <p:spPr/>
        <p:txBody>
          <a:bodyPr/>
          <a:lstStyle/>
          <a:p>
            <a:pPr>
              <a:defRPr/>
            </a:pPr>
            <a:r>
              <a:rPr lang="en-US" altLang="zh-CN"/>
              <a:t>September 2025</a:t>
            </a:r>
            <a:endParaRPr lang="en-GB" altLang="en-US" dirty="0"/>
          </a:p>
        </p:txBody>
      </p:sp>
      <p:sp>
        <p:nvSpPr>
          <p:cNvPr id="5" name="Footer Placeholder 4">
            <a:extLst>
              <a:ext uri="{FF2B5EF4-FFF2-40B4-BE49-F238E27FC236}">
                <a16:creationId xmlns:a16="http://schemas.microsoft.com/office/drawing/2014/main" id="{4862060F-583F-335C-D066-93B06561401D}"/>
              </a:ext>
            </a:extLst>
          </p:cNvPr>
          <p:cNvSpPr>
            <a:spLocks noGrp="1"/>
          </p:cNvSpPr>
          <p:nvPr>
            <p:ph type="ftr" sz="quarter" idx="11"/>
          </p:nvPr>
        </p:nvSpPr>
        <p:spPr/>
        <p:txBody>
          <a:bodyPr/>
          <a:lstStyle/>
          <a:p>
            <a:pPr>
              <a:defRPr/>
            </a:pPr>
            <a:r>
              <a:rPr lang="en-GB"/>
              <a:t>Cheng Chen, Intel</a:t>
            </a:r>
            <a:endParaRPr lang="en-GB" dirty="0"/>
          </a:p>
        </p:txBody>
      </p:sp>
      <p:sp>
        <p:nvSpPr>
          <p:cNvPr id="6" name="Slide Number Placeholder 5">
            <a:extLst>
              <a:ext uri="{FF2B5EF4-FFF2-40B4-BE49-F238E27FC236}">
                <a16:creationId xmlns:a16="http://schemas.microsoft.com/office/drawing/2014/main" id="{C8BBE8CF-A85D-3DE5-4A5D-70BC07FF0BCB}"/>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4</a:t>
            </a:fld>
            <a:endParaRPr lang="en-GB" altLang="en-US"/>
          </a:p>
        </p:txBody>
      </p:sp>
    </p:spTree>
    <p:extLst>
      <p:ext uri="{BB962C8B-B14F-4D97-AF65-F5344CB8AC3E}">
        <p14:creationId xmlns:p14="http://schemas.microsoft.com/office/powerpoint/2010/main" val="1380484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17B5A-4997-43CE-762C-B5783CC14D7D}"/>
              </a:ext>
            </a:extLst>
          </p:cNvPr>
          <p:cNvSpPr>
            <a:spLocks noGrp="1"/>
          </p:cNvSpPr>
          <p:nvPr>
            <p:ph type="title"/>
          </p:nvPr>
        </p:nvSpPr>
        <p:spPr/>
        <p:txBody>
          <a:bodyPr/>
          <a:lstStyle/>
          <a:p>
            <a:r>
              <a:rPr lang="en-US" dirty="0"/>
              <a:t>IMMW discovery and association</a:t>
            </a:r>
          </a:p>
        </p:txBody>
      </p:sp>
      <p:sp>
        <p:nvSpPr>
          <p:cNvPr id="3" name="Content Placeholder 2">
            <a:extLst>
              <a:ext uri="{FF2B5EF4-FFF2-40B4-BE49-F238E27FC236}">
                <a16:creationId xmlns:a16="http://schemas.microsoft.com/office/drawing/2014/main" id="{88DBB560-6DBD-B930-6B8C-5396097E001E}"/>
              </a:ext>
            </a:extLst>
          </p:cNvPr>
          <p:cNvSpPr>
            <a:spLocks noGrp="1"/>
          </p:cNvSpPr>
          <p:nvPr>
            <p:ph idx="1"/>
          </p:nvPr>
        </p:nvSpPr>
        <p:spPr/>
        <p:txBody>
          <a:bodyPr/>
          <a:lstStyle/>
          <a:p>
            <a:r>
              <a:rPr lang="en-US" sz="1800" dirty="0"/>
              <a:t>Overall idea of IMMW discovery and association:</a:t>
            </a:r>
          </a:p>
          <a:p>
            <a:pPr lvl="1"/>
            <a:r>
              <a:rPr lang="en-US" sz="1600" dirty="0"/>
              <a:t>Discovery of an IMMW AP in the </a:t>
            </a:r>
            <a:r>
              <a:rPr lang="en-US" sz="1600" dirty="0" err="1"/>
              <a:t>mmWave</a:t>
            </a:r>
            <a:r>
              <a:rPr lang="en-US" sz="1600" dirty="0"/>
              <a:t> link is primarily done in an out-of-band manner through a sub-7.25 GHz link by reusing the Multi-link discovery mechanism defined in 11be [1][2][7]. </a:t>
            </a:r>
          </a:p>
          <a:p>
            <a:pPr lvl="1"/>
            <a:r>
              <a:rPr lang="en-US" sz="1600" dirty="0"/>
              <a:t>We should consider completely disallowing the use of Probe Request/Response and Association Request/Response at the </a:t>
            </a:r>
            <a:r>
              <a:rPr lang="en-US" sz="1600" dirty="0" err="1"/>
              <a:t>mmWave</a:t>
            </a:r>
            <a:r>
              <a:rPr lang="en-US" sz="1600" dirty="0"/>
              <a:t> link.</a:t>
            </a:r>
          </a:p>
          <a:p>
            <a:pPr lvl="2"/>
            <a:r>
              <a:rPr lang="en-US" sz="1400" dirty="0"/>
              <a:t>That is, no in-band discovery in the </a:t>
            </a:r>
            <a:r>
              <a:rPr lang="en-US" sz="1400" dirty="0" err="1"/>
              <a:t>mmWave</a:t>
            </a:r>
            <a:r>
              <a:rPr lang="en-US" sz="1400" dirty="0"/>
              <a:t> link.</a:t>
            </a:r>
          </a:p>
          <a:p>
            <a:pPr lvl="2"/>
            <a:r>
              <a:rPr lang="en-US" sz="1400" dirty="0"/>
              <a:t>Association only takes place in a sub-7.25 GHz link but include the </a:t>
            </a:r>
            <a:r>
              <a:rPr lang="en-US" sz="1400" dirty="0" err="1"/>
              <a:t>mmWave</a:t>
            </a:r>
            <a:r>
              <a:rPr lang="en-US" sz="1400" dirty="0"/>
              <a:t> link in the Multi-link setup procedure.</a:t>
            </a:r>
          </a:p>
          <a:p>
            <a:pPr lvl="1"/>
            <a:r>
              <a:rPr lang="en-US" sz="1600" dirty="0"/>
              <a:t>Initial Beamforming and Polarization closure should be handled after the completion of Multi-link discovery and Multi-link setup complete.</a:t>
            </a:r>
          </a:p>
          <a:p>
            <a:pPr lvl="2"/>
            <a:r>
              <a:rPr lang="en-US" sz="1400" dirty="0"/>
              <a:t>That is, we can first set up the </a:t>
            </a:r>
            <a:r>
              <a:rPr lang="en-US" sz="1400" dirty="0" err="1"/>
              <a:t>mmWave</a:t>
            </a:r>
            <a:r>
              <a:rPr lang="en-US" sz="1400" dirty="0"/>
              <a:t> link without actually closing it. The beamforming and polarization closure procedure can take place later with a separate Beamforming procedure.</a:t>
            </a:r>
          </a:p>
        </p:txBody>
      </p:sp>
      <p:sp>
        <p:nvSpPr>
          <p:cNvPr id="4" name="Date Placeholder 3">
            <a:extLst>
              <a:ext uri="{FF2B5EF4-FFF2-40B4-BE49-F238E27FC236}">
                <a16:creationId xmlns:a16="http://schemas.microsoft.com/office/drawing/2014/main" id="{ADDB7850-D161-7E5F-4393-C4AA428C2FB2}"/>
              </a:ext>
            </a:extLst>
          </p:cNvPr>
          <p:cNvSpPr>
            <a:spLocks noGrp="1"/>
          </p:cNvSpPr>
          <p:nvPr>
            <p:ph type="dt" sz="half" idx="10"/>
          </p:nvPr>
        </p:nvSpPr>
        <p:spPr/>
        <p:txBody>
          <a:bodyPr/>
          <a:lstStyle/>
          <a:p>
            <a:pPr>
              <a:defRPr/>
            </a:pPr>
            <a:r>
              <a:rPr lang="en-US" altLang="zh-CN"/>
              <a:t>September 2025</a:t>
            </a:r>
            <a:endParaRPr lang="en-GB" altLang="en-US" dirty="0"/>
          </a:p>
        </p:txBody>
      </p:sp>
      <p:sp>
        <p:nvSpPr>
          <p:cNvPr id="5" name="Footer Placeholder 4">
            <a:extLst>
              <a:ext uri="{FF2B5EF4-FFF2-40B4-BE49-F238E27FC236}">
                <a16:creationId xmlns:a16="http://schemas.microsoft.com/office/drawing/2014/main" id="{D23AA361-8BB6-ECB3-7857-3EA5B126EFA1}"/>
              </a:ext>
            </a:extLst>
          </p:cNvPr>
          <p:cNvSpPr>
            <a:spLocks noGrp="1"/>
          </p:cNvSpPr>
          <p:nvPr>
            <p:ph type="ftr" sz="quarter" idx="11"/>
          </p:nvPr>
        </p:nvSpPr>
        <p:spPr/>
        <p:txBody>
          <a:bodyPr/>
          <a:lstStyle/>
          <a:p>
            <a:pPr>
              <a:defRPr/>
            </a:pPr>
            <a:r>
              <a:rPr lang="en-GB"/>
              <a:t>Cheng Chen, Intel</a:t>
            </a:r>
            <a:endParaRPr lang="en-GB" dirty="0"/>
          </a:p>
        </p:txBody>
      </p:sp>
      <p:sp>
        <p:nvSpPr>
          <p:cNvPr id="6" name="Slide Number Placeholder 5">
            <a:extLst>
              <a:ext uri="{FF2B5EF4-FFF2-40B4-BE49-F238E27FC236}">
                <a16:creationId xmlns:a16="http://schemas.microsoft.com/office/drawing/2014/main" id="{7DA3D87E-2357-CB77-C035-04D7424263A0}"/>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5</a:t>
            </a:fld>
            <a:endParaRPr lang="en-GB" altLang="en-US"/>
          </a:p>
        </p:txBody>
      </p:sp>
    </p:spTree>
    <p:extLst>
      <p:ext uri="{BB962C8B-B14F-4D97-AF65-F5344CB8AC3E}">
        <p14:creationId xmlns:p14="http://schemas.microsoft.com/office/powerpoint/2010/main" val="1423260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F4AD6-B9CA-B1D1-D3C3-49E8699D47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358D16-717E-D08D-907B-2C52F9A50DA8}"/>
              </a:ext>
            </a:extLst>
          </p:cNvPr>
          <p:cNvSpPr>
            <a:spLocks noGrp="1"/>
          </p:cNvSpPr>
          <p:nvPr>
            <p:ph type="title"/>
          </p:nvPr>
        </p:nvSpPr>
        <p:spPr/>
        <p:txBody>
          <a:bodyPr/>
          <a:lstStyle/>
          <a:p>
            <a:r>
              <a:rPr lang="en-US" dirty="0"/>
              <a:t>Recap on 11ad/11ay </a:t>
            </a:r>
            <a:r>
              <a:rPr lang="en-US" dirty="0" err="1"/>
              <a:t>mmWave</a:t>
            </a:r>
            <a:r>
              <a:rPr lang="en-US" dirty="0"/>
              <a:t> Beacons</a:t>
            </a:r>
          </a:p>
        </p:txBody>
      </p:sp>
      <p:sp>
        <p:nvSpPr>
          <p:cNvPr id="3" name="Content Placeholder 2">
            <a:extLst>
              <a:ext uri="{FF2B5EF4-FFF2-40B4-BE49-F238E27FC236}">
                <a16:creationId xmlns:a16="http://schemas.microsoft.com/office/drawing/2014/main" id="{DFB4E252-1CCE-282B-EDB1-DBB9B08AD840}"/>
              </a:ext>
            </a:extLst>
          </p:cNvPr>
          <p:cNvSpPr>
            <a:spLocks noGrp="1"/>
          </p:cNvSpPr>
          <p:nvPr>
            <p:ph sz="half" idx="1"/>
          </p:nvPr>
        </p:nvSpPr>
        <p:spPr>
          <a:xfrm>
            <a:off x="685800" y="1981200"/>
            <a:ext cx="4757282" cy="4114800"/>
          </a:xfrm>
        </p:spPr>
        <p:txBody>
          <a:bodyPr/>
          <a:lstStyle/>
          <a:p>
            <a:r>
              <a:rPr lang="en-US" sz="2000" dirty="0"/>
              <a:t>11ad/ay Beacon design:</a:t>
            </a:r>
          </a:p>
          <a:p>
            <a:pPr lvl="1"/>
            <a:r>
              <a:rPr lang="en-US" sz="1600" dirty="0"/>
              <a:t>11ad/ay Beacons are transmitted in a sweeping manner using the Control PHY, i.e., multiple Beacon frames are transmitted by the PCP/AP on different sectors to cover all possible directions.</a:t>
            </a:r>
          </a:p>
          <a:p>
            <a:pPr lvl="1"/>
            <a:r>
              <a:rPr lang="en-US" altLang="zh-CN" sz="1600" dirty="0"/>
              <a:t>Sweeping Beacons: </a:t>
            </a:r>
            <a:r>
              <a:rPr lang="en-US" sz="1600" dirty="0"/>
              <a:t>Burdensome and time-consuming. However, it is necessary for 11ad/11ay in pre-association phase for unassociated STAs to discover and initiate beamforming with an AP.</a:t>
            </a:r>
          </a:p>
          <a:p>
            <a:pPr lvl="1"/>
            <a:r>
              <a:rPr lang="en-US" sz="1600" dirty="0"/>
              <a:t>Control PHY: Defines the minimum rate all devices may use to communicate before establishing a high-rate beamformed link. Control PHY decreases the data rate significantly, resulting in low spectrum usage.</a:t>
            </a:r>
          </a:p>
          <a:p>
            <a:pPr lvl="1"/>
            <a:endParaRPr lang="en-US" sz="1400" dirty="0"/>
          </a:p>
          <a:p>
            <a:pPr lvl="1"/>
            <a:endParaRPr lang="en-US" sz="1400" dirty="0"/>
          </a:p>
          <a:p>
            <a:endParaRPr lang="en-US" sz="1600" dirty="0"/>
          </a:p>
        </p:txBody>
      </p:sp>
      <p:sp>
        <p:nvSpPr>
          <p:cNvPr id="4" name="Date Placeholder 3">
            <a:extLst>
              <a:ext uri="{FF2B5EF4-FFF2-40B4-BE49-F238E27FC236}">
                <a16:creationId xmlns:a16="http://schemas.microsoft.com/office/drawing/2014/main" id="{1365EB57-45FA-165C-7FA5-400B681C063E}"/>
              </a:ext>
            </a:extLst>
          </p:cNvPr>
          <p:cNvSpPr>
            <a:spLocks noGrp="1"/>
          </p:cNvSpPr>
          <p:nvPr>
            <p:ph type="dt" sz="half" idx="10"/>
          </p:nvPr>
        </p:nvSpPr>
        <p:spPr/>
        <p:txBody>
          <a:bodyPr/>
          <a:lstStyle/>
          <a:p>
            <a:pPr>
              <a:defRPr/>
            </a:pPr>
            <a:r>
              <a:rPr lang="en-US" altLang="zh-CN"/>
              <a:t>September 2025</a:t>
            </a:r>
            <a:endParaRPr lang="en-GB" altLang="en-US" dirty="0"/>
          </a:p>
        </p:txBody>
      </p:sp>
      <p:sp>
        <p:nvSpPr>
          <p:cNvPr id="5" name="Footer Placeholder 4">
            <a:extLst>
              <a:ext uri="{FF2B5EF4-FFF2-40B4-BE49-F238E27FC236}">
                <a16:creationId xmlns:a16="http://schemas.microsoft.com/office/drawing/2014/main" id="{7653FF36-824D-F372-A438-5A62831140D0}"/>
              </a:ext>
            </a:extLst>
          </p:cNvPr>
          <p:cNvSpPr>
            <a:spLocks noGrp="1"/>
          </p:cNvSpPr>
          <p:nvPr>
            <p:ph type="ftr" sz="quarter" idx="11"/>
          </p:nvPr>
        </p:nvSpPr>
        <p:spPr/>
        <p:txBody>
          <a:bodyPr/>
          <a:lstStyle/>
          <a:p>
            <a:pPr>
              <a:defRPr/>
            </a:pPr>
            <a:r>
              <a:rPr lang="en-GB"/>
              <a:t>Cheng Chen, Intel</a:t>
            </a:r>
            <a:endParaRPr lang="en-GB" dirty="0"/>
          </a:p>
        </p:txBody>
      </p:sp>
      <p:sp>
        <p:nvSpPr>
          <p:cNvPr id="6" name="Slide Number Placeholder 5">
            <a:extLst>
              <a:ext uri="{FF2B5EF4-FFF2-40B4-BE49-F238E27FC236}">
                <a16:creationId xmlns:a16="http://schemas.microsoft.com/office/drawing/2014/main" id="{197841C2-6C6F-80E3-AEB3-4BE5917AEE80}"/>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6</a:t>
            </a:fld>
            <a:endParaRPr lang="en-GB" altLang="en-US"/>
          </a:p>
        </p:txBody>
      </p:sp>
      <p:sp>
        <p:nvSpPr>
          <p:cNvPr id="7" name="Oval 6">
            <a:extLst>
              <a:ext uri="{FF2B5EF4-FFF2-40B4-BE49-F238E27FC236}">
                <a16:creationId xmlns:a16="http://schemas.microsoft.com/office/drawing/2014/main" id="{3A421F14-46B7-5665-BDB5-275E11DA8A24}"/>
              </a:ext>
            </a:extLst>
          </p:cNvPr>
          <p:cNvSpPr/>
          <p:nvPr/>
        </p:nvSpPr>
        <p:spPr bwMode="auto">
          <a:xfrm>
            <a:off x="5652120" y="2924944"/>
            <a:ext cx="3024336" cy="2952328"/>
          </a:xfrm>
          <a:prstGeom prst="ellipse">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cxnSp>
        <p:nvCxnSpPr>
          <p:cNvPr id="8" name="Straight Connector 7">
            <a:extLst>
              <a:ext uri="{FF2B5EF4-FFF2-40B4-BE49-F238E27FC236}">
                <a16:creationId xmlns:a16="http://schemas.microsoft.com/office/drawing/2014/main" id="{FC98E781-F9EE-399F-C6AF-597ECDAEC4DC}"/>
              </a:ext>
            </a:extLst>
          </p:cNvPr>
          <p:cNvCxnSpPr>
            <a:cxnSpLocks/>
            <a:endCxn id="7" idx="7"/>
          </p:cNvCxnSpPr>
          <p:nvPr/>
        </p:nvCxnSpPr>
        <p:spPr bwMode="auto">
          <a:xfrm flipV="1">
            <a:off x="7164288" y="3357302"/>
            <a:ext cx="1069264" cy="107981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9" name="Straight Connector 8">
            <a:extLst>
              <a:ext uri="{FF2B5EF4-FFF2-40B4-BE49-F238E27FC236}">
                <a16:creationId xmlns:a16="http://schemas.microsoft.com/office/drawing/2014/main" id="{50E24313-3018-01F1-79FA-4774238539D9}"/>
              </a:ext>
            </a:extLst>
          </p:cNvPr>
          <p:cNvCxnSpPr>
            <a:cxnSpLocks/>
            <a:endCxn id="7" idx="0"/>
          </p:cNvCxnSpPr>
          <p:nvPr/>
        </p:nvCxnSpPr>
        <p:spPr bwMode="auto">
          <a:xfrm flipV="1">
            <a:off x="7164288" y="2924944"/>
            <a:ext cx="0" cy="1512168"/>
          </a:xfrm>
          <a:prstGeom prst="line">
            <a:avLst/>
          </a:prstGeom>
          <a:ln>
            <a:headEnd type="none" w="sm" len="sm"/>
            <a:tailEnd type="none" w="sm" len="sm"/>
          </a:ln>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7CD6999F-1D57-D7C0-C09D-F7989E5FEBEB}"/>
              </a:ext>
            </a:extLst>
          </p:cNvPr>
          <p:cNvCxnSpPr>
            <a:cxnSpLocks/>
            <a:endCxn id="7" idx="1"/>
          </p:cNvCxnSpPr>
          <p:nvPr/>
        </p:nvCxnSpPr>
        <p:spPr bwMode="auto">
          <a:xfrm flipH="1" flipV="1">
            <a:off x="6095024" y="3357302"/>
            <a:ext cx="1069264" cy="107981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1" name="Straight Connector 10">
            <a:extLst>
              <a:ext uri="{FF2B5EF4-FFF2-40B4-BE49-F238E27FC236}">
                <a16:creationId xmlns:a16="http://schemas.microsoft.com/office/drawing/2014/main" id="{F034FDE5-5F7E-D324-D9B2-3095F04AFDA8}"/>
              </a:ext>
            </a:extLst>
          </p:cNvPr>
          <p:cNvCxnSpPr>
            <a:cxnSpLocks/>
            <a:endCxn id="7" idx="4"/>
          </p:cNvCxnSpPr>
          <p:nvPr/>
        </p:nvCxnSpPr>
        <p:spPr bwMode="auto">
          <a:xfrm>
            <a:off x="7164288" y="4437112"/>
            <a:ext cx="0" cy="144016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 name="Straight Connector 11">
            <a:extLst>
              <a:ext uri="{FF2B5EF4-FFF2-40B4-BE49-F238E27FC236}">
                <a16:creationId xmlns:a16="http://schemas.microsoft.com/office/drawing/2014/main" id="{AE83D823-9234-04B8-9BBC-79C0591E8D7F}"/>
              </a:ext>
            </a:extLst>
          </p:cNvPr>
          <p:cNvCxnSpPr>
            <a:cxnSpLocks/>
            <a:endCxn id="7" idx="2"/>
          </p:cNvCxnSpPr>
          <p:nvPr/>
        </p:nvCxnSpPr>
        <p:spPr bwMode="auto">
          <a:xfrm flipH="1" flipV="1">
            <a:off x="5652120" y="4401108"/>
            <a:ext cx="1512168" cy="36004"/>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3" name="Straight Connector 12">
            <a:extLst>
              <a:ext uri="{FF2B5EF4-FFF2-40B4-BE49-F238E27FC236}">
                <a16:creationId xmlns:a16="http://schemas.microsoft.com/office/drawing/2014/main" id="{F4986961-5F14-8FBC-6B08-6FFA20BF3330}"/>
              </a:ext>
            </a:extLst>
          </p:cNvPr>
          <p:cNvCxnSpPr>
            <a:cxnSpLocks/>
            <a:endCxn id="7" idx="3"/>
          </p:cNvCxnSpPr>
          <p:nvPr/>
        </p:nvCxnSpPr>
        <p:spPr bwMode="auto">
          <a:xfrm flipH="1">
            <a:off x="6095024" y="4437112"/>
            <a:ext cx="1069264" cy="1007802"/>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4" name="Straight Connector 13">
            <a:extLst>
              <a:ext uri="{FF2B5EF4-FFF2-40B4-BE49-F238E27FC236}">
                <a16:creationId xmlns:a16="http://schemas.microsoft.com/office/drawing/2014/main" id="{108E00AC-8DE3-3569-B6AB-2151C9DCA03C}"/>
              </a:ext>
            </a:extLst>
          </p:cNvPr>
          <p:cNvCxnSpPr>
            <a:cxnSpLocks/>
            <a:endCxn id="7" idx="5"/>
          </p:cNvCxnSpPr>
          <p:nvPr/>
        </p:nvCxnSpPr>
        <p:spPr bwMode="auto">
          <a:xfrm>
            <a:off x="7164288" y="4437111"/>
            <a:ext cx="1069264" cy="1007803"/>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5" name="Straight Connector 14">
            <a:extLst>
              <a:ext uri="{FF2B5EF4-FFF2-40B4-BE49-F238E27FC236}">
                <a16:creationId xmlns:a16="http://schemas.microsoft.com/office/drawing/2014/main" id="{02A1C8C8-50E5-9DDA-DDF0-F90708CFBBB3}"/>
              </a:ext>
            </a:extLst>
          </p:cNvPr>
          <p:cNvCxnSpPr>
            <a:cxnSpLocks/>
            <a:endCxn id="7" idx="6"/>
          </p:cNvCxnSpPr>
          <p:nvPr/>
        </p:nvCxnSpPr>
        <p:spPr bwMode="auto">
          <a:xfrm flipV="1">
            <a:off x="7164288" y="4401108"/>
            <a:ext cx="1512168" cy="36003"/>
          </a:xfrm>
          <a:prstGeom prst="line">
            <a:avLst/>
          </a:prstGeom>
          <a:solidFill>
            <a:schemeClr val="accent1"/>
          </a:solidFill>
          <a:ln w="12700" cap="flat" cmpd="sng" algn="ctr">
            <a:solidFill>
              <a:schemeClr val="tx1"/>
            </a:solidFill>
            <a:prstDash val="solid"/>
            <a:round/>
            <a:headEnd type="none" w="sm" len="sm"/>
            <a:tailEnd type="none" w="sm" len="sm"/>
          </a:ln>
          <a:effectLst/>
        </p:spPr>
      </p:cxnSp>
      <p:pic>
        <p:nvPicPr>
          <p:cNvPr id="16" name="Picture 15">
            <a:extLst>
              <a:ext uri="{FF2B5EF4-FFF2-40B4-BE49-F238E27FC236}">
                <a16:creationId xmlns:a16="http://schemas.microsoft.com/office/drawing/2014/main" id="{EA702710-A347-B29D-597A-16149044FE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1312" y="3128135"/>
            <a:ext cx="644914" cy="513109"/>
          </a:xfrm>
          <a:prstGeom prst="rect">
            <a:avLst/>
          </a:prstGeom>
        </p:spPr>
      </p:pic>
      <p:pic>
        <p:nvPicPr>
          <p:cNvPr id="17" name="Picture 16">
            <a:extLst>
              <a:ext uri="{FF2B5EF4-FFF2-40B4-BE49-F238E27FC236}">
                <a16:creationId xmlns:a16="http://schemas.microsoft.com/office/drawing/2014/main" id="{37F40868-AF0C-6606-2188-3F93911EF0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28019" y="4711563"/>
            <a:ext cx="493290" cy="420488"/>
          </a:xfrm>
          <a:prstGeom prst="rect">
            <a:avLst/>
          </a:prstGeom>
        </p:spPr>
      </p:pic>
      <p:pic>
        <p:nvPicPr>
          <p:cNvPr id="18" name="Picture 17">
            <a:extLst>
              <a:ext uri="{FF2B5EF4-FFF2-40B4-BE49-F238E27FC236}">
                <a16:creationId xmlns:a16="http://schemas.microsoft.com/office/drawing/2014/main" id="{B6F0DC1C-3F2F-A61C-4381-0041BBFCC7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80408" y="3825696"/>
            <a:ext cx="571758" cy="358116"/>
          </a:xfrm>
          <a:prstGeom prst="rect">
            <a:avLst/>
          </a:prstGeom>
        </p:spPr>
      </p:pic>
      <p:pic>
        <p:nvPicPr>
          <p:cNvPr id="19" name="Picture 18">
            <a:extLst>
              <a:ext uri="{FF2B5EF4-FFF2-40B4-BE49-F238E27FC236}">
                <a16:creationId xmlns:a16="http://schemas.microsoft.com/office/drawing/2014/main" id="{D56D67DF-5ECC-7CE8-9F88-21E8682890A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86798" y="4090368"/>
            <a:ext cx="703627" cy="548847"/>
          </a:xfrm>
          <a:prstGeom prst="rect">
            <a:avLst/>
          </a:prstGeom>
        </p:spPr>
      </p:pic>
      <p:pic>
        <p:nvPicPr>
          <p:cNvPr id="20" name="Picture 19">
            <a:extLst>
              <a:ext uri="{FF2B5EF4-FFF2-40B4-BE49-F238E27FC236}">
                <a16:creationId xmlns:a16="http://schemas.microsoft.com/office/drawing/2014/main" id="{D4C8824F-E288-1F60-FCFE-EF666CDC2BD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flipH="1">
            <a:off x="6430671" y="5170178"/>
            <a:ext cx="614693" cy="451054"/>
          </a:xfrm>
          <a:prstGeom prst="rect">
            <a:avLst/>
          </a:prstGeom>
        </p:spPr>
      </p:pic>
      <p:sp>
        <p:nvSpPr>
          <p:cNvPr id="21" name="TextBox 20">
            <a:extLst>
              <a:ext uri="{FF2B5EF4-FFF2-40B4-BE49-F238E27FC236}">
                <a16:creationId xmlns:a16="http://schemas.microsoft.com/office/drawing/2014/main" id="{1B1D4535-E3A3-7703-20C3-0B43C3A8B8CE}"/>
              </a:ext>
            </a:extLst>
          </p:cNvPr>
          <p:cNvSpPr txBox="1"/>
          <p:nvPr/>
        </p:nvSpPr>
        <p:spPr>
          <a:xfrm>
            <a:off x="6528191" y="3614964"/>
            <a:ext cx="647934" cy="276999"/>
          </a:xfrm>
          <a:prstGeom prst="rect">
            <a:avLst/>
          </a:prstGeom>
          <a:noFill/>
        </p:spPr>
        <p:txBody>
          <a:bodyPr wrap="square" rtlCol="0">
            <a:spAutoFit/>
          </a:bodyPr>
          <a:lstStyle/>
          <a:p>
            <a:r>
              <a:rPr lang="en-US" dirty="0"/>
              <a:t>Beacon</a:t>
            </a:r>
          </a:p>
        </p:txBody>
      </p:sp>
      <p:sp>
        <p:nvSpPr>
          <p:cNvPr id="22" name="TextBox 21">
            <a:extLst>
              <a:ext uri="{FF2B5EF4-FFF2-40B4-BE49-F238E27FC236}">
                <a16:creationId xmlns:a16="http://schemas.microsoft.com/office/drawing/2014/main" id="{E5FC076D-B37F-125E-CC35-6A485439DD1F}"/>
              </a:ext>
            </a:extLst>
          </p:cNvPr>
          <p:cNvSpPr txBox="1"/>
          <p:nvPr/>
        </p:nvSpPr>
        <p:spPr>
          <a:xfrm>
            <a:off x="7145777" y="3641244"/>
            <a:ext cx="647934" cy="276999"/>
          </a:xfrm>
          <a:prstGeom prst="rect">
            <a:avLst/>
          </a:prstGeom>
          <a:noFill/>
        </p:spPr>
        <p:txBody>
          <a:bodyPr wrap="square" rtlCol="0">
            <a:spAutoFit/>
          </a:bodyPr>
          <a:lstStyle/>
          <a:p>
            <a:r>
              <a:rPr lang="en-US" dirty="0"/>
              <a:t>Beacon</a:t>
            </a:r>
          </a:p>
        </p:txBody>
      </p:sp>
      <p:sp>
        <p:nvSpPr>
          <p:cNvPr id="23" name="TextBox 22">
            <a:extLst>
              <a:ext uri="{FF2B5EF4-FFF2-40B4-BE49-F238E27FC236}">
                <a16:creationId xmlns:a16="http://schemas.microsoft.com/office/drawing/2014/main" id="{5486F006-2D1C-0116-3310-ADB9F75C6320}"/>
              </a:ext>
            </a:extLst>
          </p:cNvPr>
          <p:cNvSpPr txBox="1"/>
          <p:nvPr/>
        </p:nvSpPr>
        <p:spPr>
          <a:xfrm>
            <a:off x="7652443" y="3971096"/>
            <a:ext cx="647934" cy="276999"/>
          </a:xfrm>
          <a:prstGeom prst="rect">
            <a:avLst/>
          </a:prstGeom>
          <a:noFill/>
        </p:spPr>
        <p:txBody>
          <a:bodyPr wrap="square" rtlCol="0">
            <a:spAutoFit/>
          </a:bodyPr>
          <a:lstStyle/>
          <a:p>
            <a:r>
              <a:rPr lang="en-US" dirty="0"/>
              <a:t>Beacon</a:t>
            </a:r>
          </a:p>
        </p:txBody>
      </p:sp>
      <p:sp>
        <p:nvSpPr>
          <p:cNvPr id="24" name="TextBox 23">
            <a:extLst>
              <a:ext uri="{FF2B5EF4-FFF2-40B4-BE49-F238E27FC236}">
                <a16:creationId xmlns:a16="http://schemas.microsoft.com/office/drawing/2014/main" id="{C5FE2DAF-B506-F72F-83CC-49A71461B627}"/>
              </a:ext>
            </a:extLst>
          </p:cNvPr>
          <p:cNvSpPr txBox="1"/>
          <p:nvPr/>
        </p:nvSpPr>
        <p:spPr>
          <a:xfrm>
            <a:off x="6251313" y="4117533"/>
            <a:ext cx="647934" cy="276999"/>
          </a:xfrm>
          <a:prstGeom prst="rect">
            <a:avLst/>
          </a:prstGeom>
          <a:noFill/>
        </p:spPr>
        <p:txBody>
          <a:bodyPr wrap="square" rtlCol="0">
            <a:spAutoFit/>
          </a:bodyPr>
          <a:lstStyle/>
          <a:p>
            <a:r>
              <a:rPr lang="en-US" dirty="0"/>
              <a:t>Beacon</a:t>
            </a:r>
          </a:p>
        </p:txBody>
      </p:sp>
      <p:sp>
        <p:nvSpPr>
          <p:cNvPr id="25" name="TextBox 24">
            <a:extLst>
              <a:ext uri="{FF2B5EF4-FFF2-40B4-BE49-F238E27FC236}">
                <a16:creationId xmlns:a16="http://schemas.microsoft.com/office/drawing/2014/main" id="{E2C4952B-A74C-4F93-904F-935ACB033217}"/>
              </a:ext>
            </a:extLst>
          </p:cNvPr>
          <p:cNvSpPr txBox="1"/>
          <p:nvPr/>
        </p:nvSpPr>
        <p:spPr>
          <a:xfrm>
            <a:off x="6270010" y="4513694"/>
            <a:ext cx="647934" cy="276999"/>
          </a:xfrm>
          <a:prstGeom prst="rect">
            <a:avLst/>
          </a:prstGeom>
          <a:noFill/>
        </p:spPr>
        <p:txBody>
          <a:bodyPr wrap="square" rtlCol="0">
            <a:spAutoFit/>
          </a:bodyPr>
          <a:lstStyle/>
          <a:p>
            <a:r>
              <a:rPr lang="en-US" dirty="0"/>
              <a:t>Beacon</a:t>
            </a:r>
          </a:p>
        </p:txBody>
      </p:sp>
      <p:sp>
        <p:nvSpPr>
          <p:cNvPr id="26" name="TextBox 25">
            <a:extLst>
              <a:ext uri="{FF2B5EF4-FFF2-40B4-BE49-F238E27FC236}">
                <a16:creationId xmlns:a16="http://schemas.microsoft.com/office/drawing/2014/main" id="{342BEC6D-C043-CEBF-1EDA-A11674E7CD8E}"/>
              </a:ext>
            </a:extLst>
          </p:cNvPr>
          <p:cNvSpPr txBox="1"/>
          <p:nvPr/>
        </p:nvSpPr>
        <p:spPr>
          <a:xfrm>
            <a:off x="6602265" y="4853038"/>
            <a:ext cx="647934" cy="276999"/>
          </a:xfrm>
          <a:prstGeom prst="rect">
            <a:avLst/>
          </a:prstGeom>
          <a:noFill/>
        </p:spPr>
        <p:txBody>
          <a:bodyPr wrap="square" rtlCol="0">
            <a:spAutoFit/>
          </a:bodyPr>
          <a:lstStyle/>
          <a:p>
            <a:r>
              <a:rPr lang="en-US" dirty="0"/>
              <a:t>Beacon</a:t>
            </a:r>
          </a:p>
        </p:txBody>
      </p:sp>
      <p:sp>
        <p:nvSpPr>
          <p:cNvPr id="27" name="TextBox 26">
            <a:extLst>
              <a:ext uri="{FF2B5EF4-FFF2-40B4-BE49-F238E27FC236}">
                <a16:creationId xmlns:a16="http://schemas.microsoft.com/office/drawing/2014/main" id="{43426678-B44C-F622-321B-91E3C2C96E32}"/>
              </a:ext>
            </a:extLst>
          </p:cNvPr>
          <p:cNvSpPr txBox="1"/>
          <p:nvPr/>
        </p:nvSpPr>
        <p:spPr>
          <a:xfrm>
            <a:off x="7145777" y="4903565"/>
            <a:ext cx="647934" cy="276999"/>
          </a:xfrm>
          <a:prstGeom prst="rect">
            <a:avLst/>
          </a:prstGeom>
          <a:noFill/>
        </p:spPr>
        <p:txBody>
          <a:bodyPr wrap="square" rtlCol="0">
            <a:spAutoFit/>
          </a:bodyPr>
          <a:lstStyle/>
          <a:p>
            <a:r>
              <a:rPr lang="en-US" dirty="0"/>
              <a:t>Beacon</a:t>
            </a:r>
          </a:p>
        </p:txBody>
      </p:sp>
      <p:sp>
        <p:nvSpPr>
          <p:cNvPr id="28" name="TextBox 27">
            <a:extLst>
              <a:ext uri="{FF2B5EF4-FFF2-40B4-BE49-F238E27FC236}">
                <a16:creationId xmlns:a16="http://schemas.microsoft.com/office/drawing/2014/main" id="{6BBD113F-C745-0E33-178C-62B2CFF715D8}"/>
              </a:ext>
            </a:extLst>
          </p:cNvPr>
          <p:cNvSpPr txBox="1"/>
          <p:nvPr/>
        </p:nvSpPr>
        <p:spPr>
          <a:xfrm>
            <a:off x="7519284" y="4451624"/>
            <a:ext cx="647934" cy="276999"/>
          </a:xfrm>
          <a:prstGeom prst="rect">
            <a:avLst/>
          </a:prstGeom>
          <a:noFill/>
        </p:spPr>
        <p:txBody>
          <a:bodyPr wrap="square" rtlCol="0">
            <a:spAutoFit/>
          </a:bodyPr>
          <a:lstStyle/>
          <a:p>
            <a:r>
              <a:rPr lang="en-US" dirty="0"/>
              <a:t>Beacon</a:t>
            </a:r>
          </a:p>
        </p:txBody>
      </p:sp>
      <p:sp>
        <p:nvSpPr>
          <p:cNvPr id="29" name="TextBox 28">
            <a:extLst>
              <a:ext uri="{FF2B5EF4-FFF2-40B4-BE49-F238E27FC236}">
                <a16:creationId xmlns:a16="http://schemas.microsoft.com/office/drawing/2014/main" id="{7CE578E7-85D6-075D-1D09-B2C972ED0727}"/>
              </a:ext>
            </a:extLst>
          </p:cNvPr>
          <p:cNvSpPr txBox="1"/>
          <p:nvPr/>
        </p:nvSpPr>
        <p:spPr>
          <a:xfrm>
            <a:off x="5847524" y="2301537"/>
            <a:ext cx="2657202" cy="461665"/>
          </a:xfrm>
          <a:prstGeom prst="rect">
            <a:avLst/>
          </a:prstGeom>
          <a:noFill/>
        </p:spPr>
        <p:txBody>
          <a:bodyPr wrap="square" rtlCol="0">
            <a:spAutoFit/>
          </a:bodyPr>
          <a:lstStyle/>
          <a:p>
            <a:r>
              <a:rPr lang="en-US" dirty="0"/>
              <a:t>11ad/ay Beacons: Sweeping directional </a:t>
            </a:r>
          </a:p>
          <a:p>
            <a:r>
              <a:rPr lang="en-US" dirty="0"/>
              <a:t>Beacons to cover all sectors</a:t>
            </a:r>
          </a:p>
        </p:txBody>
      </p:sp>
    </p:spTree>
    <p:extLst>
      <p:ext uri="{BB962C8B-B14F-4D97-AF65-F5344CB8AC3E}">
        <p14:creationId xmlns:p14="http://schemas.microsoft.com/office/powerpoint/2010/main" val="2790717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E9D13-5DBE-421F-65E9-2D58E0490065}"/>
              </a:ext>
            </a:extLst>
          </p:cNvPr>
          <p:cNvSpPr>
            <a:spLocks noGrp="1"/>
          </p:cNvSpPr>
          <p:nvPr>
            <p:ph type="title"/>
          </p:nvPr>
        </p:nvSpPr>
        <p:spPr/>
        <p:txBody>
          <a:bodyPr/>
          <a:lstStyle/>
          <a:p>
            <a:r>
              <a:rPr lang="en-US" dirty="0"/>
              <a:t>Light Beacon vs. No Beacon</a:t>
            </a:r>
          </a:p>
        </p:txBody>
      </p:sp>
      <p:sp>
        <p:nvSpPr>
          <p:cNvPr id="3" name="Content Placeholder 2">
            <a:extLst>
              <a:ext uri="{FF2B5EF4-FFF2-40B4-BE49-F238E27FC236}">
                <a16:creationId xmlns:a16="http://schemas.microsoft.com/office/drawing/2014/main" id="{49D7DA2F-44A2-A2B1-06A1-9223136655A5}"/>
              </a:ext>
            </a:extLst>
          </p:cNvPr>
          <p:cNvSpPr>
            <a:spLocks noGrp="1"/>
          </p:cNvSpPr>
          <p:nvPr>
            <p:ph idx="1"/>
          </p:nvPr>
        </p:nvSpPr>
        <p:spPr/>
        <p:txBody>
          <a:bodyPr/>
          <a:lstStyle/>
          <a:p>
            <a:r>
              <a:rPr lang="en-US" sz="2000" dirty="0"/>
              <a:t>In IMMW, things are simplified due to a mandatory sub-7.25 GHz link, which we can use to facilitate discovery, association, beamforming, and management/control. </a:t>
            </a:r>
          </a:p>
          <a:p>
            <a:pPr lvl="1"/>
            <a:r>
              <a:rPr lang="en-US" sz="1600" dirty="0" err="1"/>
              <a:t>mmWave</a:t>
            </a:r>
            <a:r>
              <a:rPr lang="en-US" sz="1600" dirty="0"/>
              <a:t> discovery can be done in the lower band by reusing the 11be Multi-link discovery.</a:t>
            </a:r>
          </a:p>
          <a:p>
            <a:pPr lvl="1"/>
            <a:r>
              <a:rPr lang="en-US" sz="1600" dirty="0"/>
              <a:t>Most of capabilities exchange and BSS management at </a:t>
            </a:r>
            <a:r>
              <a:rPr lang="en-US" sz="1600" dirty="0" err="1"/>
              <a:t>mmWave</a:t>
            </a:r>
            <a:r>
              <a:rPr lang="en-US" sz="1600" dirty="0"/>
              <a:t> link can be delegated to sub-7.25 GHz with minimal changes.</a:t>
            </a:r>
          </a:p>
          <a:p>
            <a:pPr lvl="1"/>
            <a:endParaRPr lang="en-US" sz="1600" dirty="0"/>
          </a:p>
          <a:p>
            <a:r>
              <a:rPr lang="en-US" sz="2000" dirty="0"/>
              <a:t>There have been proposals talking about either a “light” Beacon option or no Beacon option at the </a:t>
            </a:r>
            <a:r>
              <a:rPr lang="en-US" sz="2000" dirty="0" err="1"/>
              <a:t>mmWave</a:t>
            </a:r>
            <a:r>
              <a:rPr lang="en-US" sz="2000" dirty="0"/>
              <a:t> link [6][7][8].</a:t>
            </a:r>
          </a:p>
          <a:p>
            <a:pPr lvl="1"/>
            <a:endParaRPr lang="en-US" sz="1400" dirty="0"/>
          </a:p>
        </p:txBody>
      </p:sp>
      <p:sp>
        <p:nvSpPr>
          <p:cNvPr id="4" name="Date Placeholder 3">
            <a:extLst>
              <a:ext uri="{FF2B5EF4-FFF2-40B4-BE49-F238E27FC236}">
                <a16:creationId xmlns:a16="http://schemas.microsoft.com/office/drawing/2014/main" id="{022CAC92-53D7-962C-6E59-AFC1E35BEC72}"/>
              </a:ext>
            </a:extLst>
          </p:cNvPr>
          <p:cNvSpPr>
            <a:spLocks noGrp="1"/>
          </p:cNvSpPr>
          <p:nvPr>
            <p:ph type="dt" sz="half" idx="10"/>
          </p:nvPr>
        </p:nvSpPr>
        <p:spPr/>
        <p:txBody>
          <a:bodyPr/>
          <a:lstStyle/>
          <a:p>
            <a:pPr>
              <a:defRPr/>
            </a:pPr>
            <a:r>
              <a:rPr lang="en-US" altLang="zh-CN"/>
              <a:t>September 2025</a:t>
            </a:r>
            <a:endParaRPr lang="en-GB" altLang="en-US" dirty="0"/>
          </a:p>
        </p:txBody>
      </p:sp>
      <p:sp>
        <p:nvSpPr>
          <p:cNvPr id="5" name="Footer Placeholder 4">
            <a:extLst>
              <a:ext uri="{FF2B5EF4-FFF2-40B4-BE49-F238E27FC236}">
                <a16:creationId xmlns:a16="http://schemas.microsoft.com/office/drawing/2014/main" id="{890DC2E1-CE83-E1D4-1A90-B4D8312A8A62}"/>
              </a:ext>
            </a:extLst>
          </p:cNvPr>
          <p:cNvSpPr>
            <a:spLocks noGrp="1"/>
          </p:cNvSpPr>
          <p:nvPr>
            <p:ph type="ftr" sz="quarter" idx="11"/>
          </p:nvPr>
        </p:nvSpPr>
        <p:spPr/>
        <p:txBody>
          <a:bodyPr/>
          <a:lstStyle/>
          <a:p>
            <a:pPr>
              <a:defRPr/>
            </a:pPr>
            <a:r>
              <a:rPr lang="en-GB"/>
              <a:t>Cheng Chen, Intel</a:t>
            </a:r>
            <a:endParaRPr lang="en-GB" dirty="0"/>
          </a:p>
        </p:txBody>
      </p:sp>
      <p:sp>
        <p:nvSpPr>
          <p:cNvPr id="6" name="Slide Number Placeholder 5">
            <a:extLst>
              <a:ext uri="{FF2B5EF4-FFF2-40B4-BE49-F238E27FC236}">
                <a16:creationId xmlns:a16="http://schemas.microsoft.com/office/drawing/2014/main" id="{2FF0B28A-E3A9-3FF4-99FA-6CF0B08A9B04}"/>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7</a:t>
            </a:fld>
            <a:endParaRPr lang="en-GB" altLang="en-US"/>
          </a:p>
        </p:txBody>
      </p:sp>
    </p:spTree>
    <p:extLst>
      <p:ext uri="{BB962C8B-B14F-4D97-AF65-F5344CB8AC3E}">
        <p14:creationId xmlns:p14="http://schemas.microsoft.com/office/powerpoint/2010/main" val="1562812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E9D13-5DBE-421F-65E9-2D58E0490065}"/>
              </a:ext>
            </a:extLst>
          </p:cNvPr>
          <p:cNvSpPr>
            <a:spLocks noGrp="1"/>
          </p:cNvSpPr>
          <p:nvPr>
            <p:ph type="title"/>
          </p:nvPr>
        </p:nvSpPr>
        <p:spPr/>
        <p:txBody>
          <a:bodyPr/>
          <a:lstStyle/>
          <a:p>
            <a:r>
              <a:rPr lang="en-US" dirty="0"/>
              <a:t>No Beacons for IMMW</a:t>
            </a:r>
          </a:p>
        </p:txBody>
      </p:sp>
      <p:sp>
        <p:nvSpPr>
          <p:cNvPr id="3" name="Content Placeholder 2">
            <a:extLst>
              <a:ext uri="{FF2B5EF4-FFF2-40B4-BE49-F238E27FC236}">
                <a16:creationId xmlns:a16="http://schemas.microsoft.com/office/drawing/2014/main" id="{49D7DA2F-44A2-A2B1-06A1-9223136655A5}"/>
              </a:ext>
            </a:extLst>
          </p:cNvPr>
          <p:cNvSpPr>
            <a:spLocks noGrp="1"/>
          </p:cNvSpPr>
          <p:nvPr>
            <p:ph idx="1"/>
          </p:nvPr>
        </p:nvSpPr>
        <p:spPr/>
        <p:txBody>
          <a:bodyPr/>
          <a:lstStyle/>
          <a:p>
            <a:r>
              <a:rPr lang="en-US" sz="2000" dirty="0"/>
              <a:t>We propose to not define or transmit any IMMW Beacons in the </a:t>
            </a:r>
            <a:r>
              <a:rPr lang="en-US" sz="2000" dirty="0" err="1"/>
              <a:t>mmWave</a:t>
            </a:r>
            <a:r>
              <a:rPr lang="en-US" sz="2000" dirty="0"/>
              <a:t> link due to the following considerations.</a:t>
            </a:r>
            <a:endParaRPr lang="en-US" sz="1600" dirty="0"/>
          </a:p>
          <a:p>
            <a:pPr lvl="1"/>
            <a:r>
              <a:rPr lang="en-US" sz="1600" dirty="0" err="1"/>
              <a:t>mmWave</a:t>
            </a:r>
            <a:r>
              <a:rPr lang="en-US" sz="1600" dirty="0"/>
              <a:t> discovery can be done in the lower band by reusing the 11be Multi-link discovery.</a:t>
            </a:r>
          </a:p>
          <a:p>
            <a:pPr lvl="1"/>
            <a:r>
              <a:rPr lang="en-US" sz="1600" dirty="0"/>
              <a:t>Nearly all capabilities exchange and BSS management at </a:t>
            </a:r>
            <a:r>
              <a:rPr lang="en-US" sz="1600" dirty="0" err="1"/>
              <a:t>mmWave</a:t>
            </a:r>
            <a:r>
              <a:rPr lang="en-US" sz="1600" dirty="0"/>
              <a:t> link can be delegated to sub-7.25 GHz with minimal changes.</a:t>
            </a:r>
          </a:p>
          <a:p>
            <a:pPr lvl="2"/>
            <a:r>
              <a:rPr lang="en-US" sz="1400" dirty="0"/>
              <a:t>For example, the TSF offset between the </a:t>
            </a:r>
            <a:r>
              <a:rPr lang="en-US" sz="1400" dirty="0" err="1"/>
              <a:t>mmWave</a:t>
            </a:r>
            <a:r>
              <a:rPr lang="en-US" sz="1400" dirty="0"/>
              <a:t> link and the sub-7.25 GHz links can be included in the Multi-link element, which is already enabled in the MLO framework. </a:t>
            </a:r>
          </a:p>
          <a:p>
            <a:pPr lvl="1"/>
            <a:r>
              <a:rPr lang="en-US" sz="1600" dirty="0"/>
              <a:t>Beacons will need to be at least transmitted in multiple sectors that have associated STAs, which incur large overhead when the number of sweeping sectors increases.</a:t>
            </a:r>
          </a:p>
          <a:p>
            <a:pPr lvl="1"/>
            <a:r>
              <a:rPr lang="en-US" sz="1600" dirty="0"/>
              <a:t>Beacons will need to be transmitted using the Control PHY, which we aim to avoid.</a:t>
            </a:r>
          </a:p>
          <a:p>
            <a:pPr lvl="1"/>
            <a:r>
              <a:rPr lang="en-US" sz="1600" dirty="0"/>
              <a:t>The transmission of periodic “light” Beacons still requires the AP and STAs to keep awake on the </a:t>
            </a:r>
            <a:r>
              <a:rPr lang="en-US" sz="1600" dirty="0" err="1"/>
              <a:t>mmWave</a:t>
            </a:r>
            <a:r>
              <a:rPr lang="en-US" sz="1600" dirty="0"/>
              <a:t> link for a significant amount of time periodically even if there is no transmission scheduled in the </a:t>
            </a:r>
            <a:r>
              <a:rPr lang="en-US" sz="1600" dirty="0" err="1"/>
              <a:t>mmWave</a:t>
            </a:r>
            <a:r>
              <a:rPr lang="en-US" sz="1600" dirty="0"/>
              <a:t> link, which can cause exceeding power assumption.</a:t>
            </a:r>
          </a:p>
          <a:p>
            <a:pPr lvl="2"/>
            <a:r>
              <a:rPr lang="en-US" sz="1400" dirty="0"/>
              <a:t>Particularly for mobile APs, the requirement to transmit periodic Beacons will lead to power consumption which they cannot afford.</a:t>
            </a:r>
          </a:p>
          <a:p>
            <a:pPr lvl="1"/>
            <a:endParaRPr lang="en-US" sz="1400" dirty="0"/>
          </a:p>
          <a:p>
            <a:pPr lvl="2"/>
            <a:endParaRPr lang="en-US" sz="1200" dirty="0"/>
          </a:p>
          <a:p>
            <a:pPr lvl="1"/>
            <a:endParaRPr lang="en-US" sz="1400" dirty="0"/>
          </a:p>
        </p:txBody>
      </p:sp>
      <p:sp>
        <p:nvSpPr>
          <p:cNvPr id="4" name="Date Placeholder 3">
            <a:extLst>
              <a:ext uri="{FF2B5EF4-FFF2-40B4-BE49-F238E27FC236}">
                <a16:creationId xmlns:a16="http://schemas.microsoft.com/office/drawing/2014/main" id="{022CAC92-53D7-962C-6E59-AFC1E35BEC72}"/>
              </a:ext>
            </a:extLst>
          </p:cNvPr>
          <p:cNvSpPr>
            <a:spLocks noGrp="1"/>
          </p:cNvSpPr>
          <p:nvPr>
            <p:ph type="dt" sz="half" idx="10"/>
          </p:nvPr>
        </p:nvSpPr>
        <p:spPr/>
        <p:txBody>
          <a:bodyPr/>
          <a:lstStyle/>
          <a:p>
            <a:pPr>
              <a:defRPr/>
            </a:pPr>
            <a:r>
              <a:rPr lang="en-US" altLang="zh-CN"/>
              <a:t>September 2025</a:t>
            </a:r>
            <a:endParaRPr lang="en-GB" altLang="en-US" dirty="0"/>
          </a:p>
        </p:txBody>
      </p:sp>
      <p:sp>
        <p:nvSpPr>
          <p:cNvPr id="5" name="Footer Placeholder 4">
            <a:extLst>
              <a:ext uri="{FF2B5EF4-FFF2-40B4-BE49-F238E27FC236}">
                <a16:creationId xmlns:a16="http://schemas.microsoft.com/office/drawing/2014/main" id="{890DC2E1-CE83-E1D4-1A90-B4D8312A8A62}"/>
              </a:ext>
            </a:extLst>
          </p:cNvPr>
          <p:cNvSpPr>
            <a:spLocks noGrp="1"/>
          </p:cNvSpPr>
          <p:nvPr>
            <p:ph type="ftr" sz="quarter" idx="11"/>
          </p:nvPr>
        </p:nvSpPr>
        <p:spPr/>
        <p:txBody>
          <a:bodyPr/>
          <a:lstStyle/>
          <a:p>
            <a:pPr>
              <a:defRPr/>
            </a:pPr>
            <a:r>
              <a:rPr lang="en-GB"/>
              <a:t>Cheng Chen, Intel</a:t>
            </a:r>
            <a:endParaRPr lang="en-GB" dirty="0"/>
          </a:p>
        </p:txBody>
      </p:sp>
      <p:sp>
        <p:nvSpPr>
          <p:cNvPr id="6" name="Slide Number Placeholder 5">
            <a:extLst>
              <a:ext uri="{FF2B5EF4-FFF2-40B4-BE49-F238E27FC236}">
                <a16:creationId xmlns:a16="http://schemas.microsoft.com/office/drawing/2014/main" id="{2FF0B28A-E3A9-3FF4-99FA-6CF0B08A9B04}"/>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8</a:t>
            </a:fld>
            <a:endParaRPr lang="en-GB" altLang="en-US"/>
          </a:p>
        </p:txBody>
      </p:sp>
    </p:spTree>
    <p:extLst>
      <p:ext uri="{BB962C8B-B14F-4D97-AF65-F5344CB8AC3E}">
        <p14:creationId xmlns:p14="http://schemas.microsoft.com/office/powerpoint/2010/main" val="3508365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B0D22CB-CA87-24B0-D11E-F17183E7018C}"/>
              </a:ext>
            </a:extLst>
          </p:cNvPr>
          <p:cNvSpPr>
            <a:spLocks noGrp="1"/>
          </p:cNvSpPr>
          <p:nvPr>
            <p:ph type="title"/>
          </p:nvPr>
        </p:nvSpPr>
        <p:spPr/>
        <p:txBody>
          <a:bodyPr/>
          <a:lstStyle/>
          <a:p>
            <a:r>
              <a:rPr lang="en-US" dirty="0"/>
              <a:t>IMMW Beacon options</a:t>
            </a:r>
          </a:p>
        </p:txBody>
      </p:sp>
      <p:sp>
        <p:nvSpPr>
          <p:cNvPr id="4" name="Date Placeholder 3">
            <a:extLst>
              <a:ext uri="{FF2B5EF4-FFF2-40B4-BE49-F238E27FC236}">
                <a16:creationId xmlns:a16="http://schemas.microsoft.com/office/drawing/2014/main" id="{5BB8AC82-610B-8226-EF12-30399A9A6CB6}"/>
              </a:ext>
            </a:extLst>
          </p:cNvPr>
          <p:cNvSpPr>
            <a:spLocks noGrp="1"/>
          </p:cNvSpPr>
          <p:nvPr>
            <p:ph type="dt" sz="half" idx="10"/>
          </p:nvPr>
        </p:nvSpPr>
        <p:spPr/>
        <p:txBody>
          <a:bodyPr/>
          <a:lstStyle/>
          <a:p>
            <a:pPr>
              <a:defRPr/>
            </a:pPr>
            <a:r>
              <a:rPr lang="en-US" altLang="zh-CN"/>
              <a:t>September 2025</a:t>
            </a:r>
            <a:endParaRPr lang="en-GB" altLang="en-US" dirty="0"/>
          </a:p>
        </p:txBody>
      </p:sp>
      <p:sp>
        <p:nvSpPr>
          <p:cNvPr id="5" name="Footer Placeholder 4">
            <a:extLst>
              <a:ext uri="{FF2B5EF4-FFF2-40B4-BE49-F238E27FC236}">
                <a16:creationId xmlns:a16="http://schemas.microsoft.com/office/drawing/2014/main" id="{A7CE685B-6EDD-FF87-84A1-7E9CE9EB24B4}"/>
              </a:ext>
            </a:extLst>
          </p:cNvPr>
          <p:cNvSpPr>
            <a:spLocks noGrp="1"/>
          </p:cNvSpPr>
          <p:nvPr>
            <p:ph type="ftr" sz="quarter" idx="11"/>
          </p:nvPr>
        </p:nvSpPr>
        <p:spPr/>
        <p:txBody>
          <a:bodyPr/>
          <a:lstStyle/>
          <a:p>
            <a:pPr>
              <a:defRPr/>
            </a:pPr>
            <a:r>
              <a:rPr lang="en-GB"/>
              <a:t>Cheng Chen, Intel</a:t>
            </a:r>
            <a:endParaRPr lang="en-GB" dirty="0"/>
          </a:p>
        </p:txBody>
      </p:sp>
      <p:sp>
        <p:nvSpPr>
          <p:cNvPr id="6" name="Slide Number Placeholder 5">
            <a:extLst>
              <a:ext uri="{FF2B5EF4-FFF2-40B4-BE49-F238E27FC236}">
                <a16:creationId xmlns:a16="http://schemas.microsoft.com/office/drawing/2014/main" id="{9B345B2E-A8D9-525D-693A-18C6EC577586}"/>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9</a:t>
            </a:fld>
            <a:endParaRPr lang="en-GB" altLang="en-US"/>
          </a:p>
        </p:txBody>
      </p:sp>
      <p:sp>
        <p:nvSpPr>
          <p:cNvPr id="8" name="Oval 7">
            <a:extLst>
              <a:ext uri="{FF2B5EF4-FFF2-40B4-BE49-F238E27FC236}">
                <a16:creationId xmlns:a16="http://schemas.microsoft.com/office/drawing/2014/main" id="{4E2917B5-3F2C-75F1-4902-98A02C6EFF7B}"/>
              </a:ext>
            </a:extLst>
          </p:cNvPr>
          <p:cNvSpPr/>
          <p:nvPr/>
        </p:nvSpPr>
        <p:spPr bwMode="auto">
          <a:xfrm>
            <a:off x="-41103" y="3068960"/>
            <a:ext cx="3024336" cy="2952328"/>
          </a:xfrm>
          <a:prstGeom prst="ellipse">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cxnSp>
        <p:nvCxnSpPr>
          <p:cNvPr id="10" name="Straight Connector 9">
            <a:extLst>
              <a:ext uri="{FF2B5EF4-FFF2-40B4-BE49-F238E27FC236}">
                <a16:creationId xmlns:a16="http://schemas.microsoft.com/office/drawing/2014/main" id="{D7DE4BBD-D874-7EE7-F2B3-4D8E9EAE9687}"/>
              </a:ext>
            </a:extLst>
          </p:cNvPr>
          <p:cNvCxnSpPr>
            <a:cxnSpLocks/>
            <a:endCxn id="8" idx="7"/>
          </p:cNvCxnSpPr>
          <p:nvPr/>
        </p:nvCxnSpPr>
        <p:spPr bwMode="auto">
          <a:xfrm flipV="1">
            <a:off x="1471065" y="3501318"/>
            <a:ext cx="1069264" cy="107981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 name="Straight Connector 11">
            <a:extLst>
              <a:ext uri="{FF2B5EF4-FFF2-40B4-BE49-F238E27FC236}">
                <a16:creationId xmlns:a16="http://schemas.microsoft.com/office/drawing/2014/main" id="{47BD549A-21C3-9BBF-D929-77F466B97A1A}"/>
              </a:ext>
            </a:extLst>
          </p:cNvPr>
          <p:cNvCxnSpPr>
            <a:cxnSpLocks/>
            <a:endCxn id="8" idx="0"/>
          </p:cNvCxnSpPr>
          <p:nvPr/>
        </p:nvCxnSpPr>
        <p:spPr bwMode="auto">
          <a:xfrm flipV="1">
            <a:off x="1471065" y="3068960"/>
            <a:ext cx="0" cy="1512168"/>
          </a:xfrm>
          <a:prstGeom prst="line">
            <a:avLst/>
          </a:prstGeom>
          <a:ln>
            <a:headEnd type="none" w="sm" len="sm"/>
            <a:tailEnd type="none" w="sm" len="sm"/>
          </a:ln>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6180D587-8276-3EFD-004C-A8B32FCAFFEC}"/>
              </a:ext>
            </a:extLst>
          </p:cNvPr>
          <p:cNvCxnSpPr>
            <a:cxnSpLocks/>
            <a:endCxn id="8" idx="1"/>
          </p:cNvCxnSpPr>
          <p:nvPr/>
        </p:nvCxnSpPr>
        <p:spPr bwMode="auto">
          <a:xfrm flipH="1" flipV="1">
            <a:off x="401801" y="3501318"/>
            <a:ext cx="1069264" cy="107981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0" name="Straight Connector 19">
            <a:extLst>
              <a:ext uri="{FF2B5EF4-FFF2-40B4-BE49-F238E27FC236}">
                <a16:creationId xmlns:a16="http://schemas.microsoft.com/office/drawing/2014/main" id="{719F3A36-1A41-0B1F-44AB-849FFC896E19}"/>
              </a:ext>
            </a:extLst>
          </p:cNvPr>
          <p:cNvCxnSpPr>
            <a:cxnSpLocks/>
            <a:endCxn id="8" idx="4"/>
          </p:cNvCxnSpPr>
          <p:nvPr/>
        </p:nvCxnSpPr>
        <p:spPr bwMode="auto">
          <a:xfrm>
            <a:off x="1471065" y="4581128"/>
            <a:ext cx="0" cy="144016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2" name="Straight Connector 21">
            <a:extLst>
              <a:ext uri="{FF2B5EF4-FFF2-40B4-BE49-F238E27FC236}">
                <a16:creationId xmlns:a16="http://schemas.microsoft.com/office/drawing/2014/main" id="{552B384D-CBBC-77FD-9B2C-75E2F5F4FE0D}"/>
              </a:ext>
            </a:extLst>
          </p:cNvPr>
          <p:cNvCxnSpPr>
            <a:cxnSpLocks/>
            <a:endCxn id="8" idx="2"/>
          </p:cNvCxnSpPr>
          <p:nvPr/>
        </p:nvCxnSpPr>
        <p:spPr bwMode="auto">
          <a:xfrm flipH="1" flipV="1">
            <a:off x="-41103" y="4545124"/>
            <a:ext cx="1512168" cy="36004"/>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4" name="Straight Connector 23">
            <a:extLst>
              <a:ext uri="{FF2B5EF4-FFF2-40B4-BE49-F238E27FC236}">
                <a16:creationId xmlns:a16="http://schemas.microsoft.com/office/drawing/2014/main" id="{194A8972-891C-1E1B-79BF-60758CB5F96E}"/>
              </a:ext>
            </a:extLst>
          </p:cNvPr>
          <p:cNvCxnSpPr>
            <a:cxnSpLocks/>
            <a:endCxn id="8" idx="3"/>
          </p:cNvCxnSpPr>
          <p:nvPr/>
        </p:nvCxnSpPr>
        <p:spPr bwMode="auto">
          <a:xfrm flipH="1">
            <a:off x="401801" y="4581128"/>
            <a:ext cx="1069264" cy="1007802"/>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6" name="Straight Connector 25">
            <a:extLst>
              <a:ext uri="{FF2B5EF4-FFF2-40B4-BE49-F238E27FC236}">
                <a16:creationId xmlns:a16="http://schemas.microsoft.com/office/drawing/2014/main" id="{74A67D76-14E2-3A1F-BC8E-EEC18CC15E6B}"/>
              </a:ext>
            </a:extLst>
          </p:cNvPr>
          <p:cNvCxnSpPr>
            <a:cxnSpLocks/>
            <a:endCxn id="8" idx="5"/>
          </p:cNvCxnSpPr>
          <p:nvPr/>
        </p:nvCxnSpPr>
        <p:spPr bwMode="auto">
          <a:xfrm>
            <a:off x="1471065" y="4581127"/>
            <a:ext cx="1069264" cy="1007803"/>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8" name="Straight Connector 27">
            <a:extLst>
              <a:ext uri="{FF2B5EF4-FFF2-40B4-BE49-F238E27FC236}">
                <a16:creationId xmlns:a16="http://schemas.microsoft.com/office/drawing/2014/main" id="{72A17686-D5D5-7D51-B975-A4279F06DB0C}"/>
              </a:ext>
            </a:extLst>
          </p:cNvPr>
          <p:cNvCxnSpPr>
            <a:cxnSpLocks/>
            <a:endCxn id="8" idx="6"/>
          </p:cNvCxnSpPr>
          <p:nvPr/>
        </p:nvCxnSpPr>
        <p:spPr bwMode="auto">
          <a:xfrm flipV="1">
            <a:off x="1471065" y="4545124"/>
            <a:ext cx="1512168" cy="36003"/>
          </a:xfrm>
          <a:prstGeom prst="line">
            <a:avLst/>
          </a:prstGeom>
          <a:solidFill>
            <a:schemeClr val="accent1"/>
          </a:solidFill>
          <a:ln w="12700" cap="flat" cmpd="sng" algn="ctr">
            <a:solidFill>
              <a:schemeClr val="tx1"/>
            </a:solidFill>
            <a:prstDash val="solid"/>
            <a:round/>
            <a:headEnd type="none" w="sm" len="sm"/>
            <a:tailEnd type="none" w="sm" len="sm"/>
          </a:ln>
          <a:effectLst/>
        </p:spPr>
      </p:cxnSp>
      <p:pic>
        <p:nvPicPr>
          <p:cNvPr id="37" name="Picture 36">
            <a:extLst>
              <a:ext uri="{FF2B5EF4-FFF2-40B4-BE49-F238E27FC236}">
                <a16:creationId xmlns:a16="http://schemas.microsoft.com/office/drawing/2014/main" id="{21D72C76-B541-1C3A-73B7-B52B76D399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58089" y="3272151"/>
            <a:ext cx="644914" cy="513109"/>
          </a:xfrm>
          <a:prstGeom prst="rect">
            <a:avLst/>
          </a:prstGeom>
        </p:spPr>
      </p:pic>
      <p:pic>
        <p:nvPicPr>
          <p:cNvPr id="38" name="Picture 37">
            <a:extLst>
              <a:ext uri="{FF2B5EF4-FFF2-40B4-BE49-F238E27FC236}">
                <a16:creationId xmlns:a16="http://schemas.microsoft.com/office/drawing/2014/main" id="{04E2112A-2CF8-AD48-DA09-8BB45E4007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34796" y="4855579"/>
            <a:ext cx="493290" cy="420488"/>
          </a:xfrm>
          <a:prstGeom prst="rect">
            <a:avLst/>
          </a:prstGeom>
        </p:spPr>
      </p:pic>
      <p:pic>
        <p:nvPicPr>
          <p:cNvPr id="39" name="Picture 38">
            <a:extLst>
              <a:ext uri="{FF2B5EF4-FFF2-40B4-BE49-F238E27FC236}">
                <a16:creationId xmlns:a16="http://schemas.microsoft.com/office/drawing/2014/main" id="{5C1EDA2E-3868-2A17-268D-0CD15A6930D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185" y="3969712"/>
            <a:ext cx="571758" cy="358116"/>
          </a:xfrm>
          <a:prstGeom prst="rect">
            <a:avLst/>
          </a:prstGeom>
        </p:spPr>
      </p:pic>
      <p:pic>
        <p:nvPicPr>
          <p:cNvPr id="40" name="Picture 39">
            <a:extLst>
              <a:ext uri="{FF2B5EF4-FFF2-40B4-BE49-F238E27FC236}">
                <a16:creationId xmlns:a16="http://schemas.microsoft.com/office/drawing/2014/main" id="{8F894962-15AB-4657-6597-76F6A662CF3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93575" y="4234384"/>
            <a:ext cx="703627" cy="548847"/>
          </a:xfrm>
          <a:prstGeom prst="rect">
            <a:avLst/>
          </a:prstGeom>
        </p:spPr>
      </p:pic>
      <p:pic>
        <p:nvPicPr>
          <p:cNvPr id="41" name="Picture 40">
            <a:extLst>
              <a:ext uri="{FF2B5EF4-FFF2-40B4-BE49-F238E27FC236}">
                <a16:creationId xmlns:a16="http://schemas.microsoft.com/office/drawing/2014/main" id="{8E885056-FBE2-A63A-7201-C976268FC3F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flipH="1">
            <a:off x="737448" y="5314194"/>
            <a:ext cx="614693" cy="451054"/>
          </a:xfrm>
          <a:prstGeom prst="rect">
            <a:avLst/>
          </a:prstGeom>
        </p:spPr>
      </p:pic>
      <p:sp>
        <p:nvSpPr>
          <p:cNvPr id="42" name="TextBox 41">
            <a:extLst>
              <a:ext uri="{FF2B5EF4-FFF2-40B4-BE49-F238E27FC236}">
                <a16:creationId xmlns:a16="http://schemas.microsoft.com/office/drawing/2014/main" id="{1152A40C-F8CC-0C87-B722-9CA01A567A8A}"/>
              </a:ext>
            </a:extLst>
          </p:cNvPr>
          <p:cNvSpPr txBox="1"/>
          <p:nvPr/>
        </p:nvSpPr>
        <p:spPr>
          <a:xfrm>
            <a:off x="834968" y="3758980"/>
            <a:ext cx="647934" cy="276999"/>
          </a:xfrm>
          <a:prstGeom prst="rect">
            <a:avLst/>
          </a:prstGeom>
          <a:noFill/>
        </p:spPr>
        <p:txBody>
          <a:bodyPr wrap="none" rtlCol="0">
            <a:spAutoFit/>
          </a:bodyPr>
          <a:lstStyle/>
          <a:p>
            <a:r>
              <a:rPr lang="en-US" dirty="0"/>
              <a:t>Beacon</a:t>
            </a:r>
          </a:p>
        </p:txBody>
      </p:sp>
      <p:sp>
        <p:nvSpPr>
          <p:cNvPr id="43" name="TextBox 42">
            <a:extLst>
              <a:ext uri="{FF2B5EF4-FFF2-40B4-BE49-F238E27FC236}">
                <a16:creationId xmlns:a16="http://schemas.microsoft.com/office/drawing/2014/main" id="{169B6E5A-531F-F73C-57D4-116BC43C6963}"/>
              </a:ext>
            </a:extLst>
          </p:cNvPr>
          <p:cNvSpPr txBox="1"/>
          <p:nvPr/>
        </p:nvSpPr>
        <p:spPr>
          <a:xfrm>
            <a:off x="1452554" y="3785260"/>
            <a:ext cx="647934" cy="276999"/>
          </a:xfrm>
          <a:prstGeom prst="rect">
            <a:avLst/>
          </a:prstGeom>
          <a:noFill/>
        </p:spPr>
        <p:txBody>
          <a:bodyPr wrap="none" rtlCol="0">
            <a:spAutoFit/>
          </a:bodyPr>
          <a:lstStyle/>
          <a:p>
            <a:r>
              <a:rPr lang="en-US" dirty="0"/>
              <a:t>Beacon</a:t>
            </a:r>
          </a:p>
        </p:txBody>
      </p:sp>
      <p:sp>
        <p:nvSpPr>
          <p:cNvPr id="44" name="TextBox 43">
            <a:extLst>
              <a:ext uri="{FF2B5EF4-FFF2-40B4-BE49-F238E27FC236}">
                <a16:creationId xmlns:a16="http://schemas.microsoft.com/office/drawing/2014/main" id="{BB75DEC2-AB99-4B14-A0A7-5C7C61F30DFA}"/>
              </a:ext>
            </a:extLst>
          </p:cNvPr>
          <p:cNvSpPr txBox="1"/>
          <p:nvPr/>
        </p:nvSpPr>
        <p:spPr>
          <a:xfrm>
            <a:off x="1959220" y="4115112"/>
            <a:ext cx="647934" cy="276999"/>
          </a:xfrm>
          <a:prstGeom prst="rect">
            <a:avLst/>
          </a:prstGeom>
          <a:noFill/>
        </p:spPr>
        <p:txBody>
          <a:bodyPr wrap="none" rtlCol="0">
            <a:spAutoFit/>
          </a:bodyPr>
          <a:lstStyle/>
          <a:p>
            <a:r>
              <a:rPr lang="en-US" dirty="0"/>
              <a:t>Beacon</a:t>
            </a:r>
          </a:p>
        </p:txBody>
      </p:sp>
      <p:sp>
        <p:nvSpPr>
          <p:cNvPr id="45" name="TextBox 44">
            <a:extLst>
              <a:ext uri="{FF2B5EF4-FFF2-40B4-BE49-F238E27FC236}">
                <a16:creationId xmlns:a16="http://schemas.microsoft.com/office/drawing/2014/main" id="{F7AFF12E-FFC7-EF3F-8E9A-05548A1717F3}"/>
              </a:ext>
            </a:extLst>
          </p:cNvPr>
          <p:cNvSpPr txBox="1"/>
          <p:nvPr/>
        </p:nvSpPr>
        <p:spPr>
          <a:xfrm>
            <a:off x="558090" y="4261549"/>
            <a:ext cx="647934" cy="276999"/>
          </a:xfrm>
          <a:prstGeom prst="rect">
            <a:avLst/>
          </a:prstGeom>
          <a:noFill/>
        </p:spPr>
        <p:txBody>
          <a:bodyPr wrap="none" rtlCol="0">
            <a:spAutoFit/>
          </a:bodyPr>
          <a:lstStyle/>
          <a:p>
            <a:r>
              <a:rPr lang="en-US" dirty="0"/>
              <a:t>Beacon</a:t>
            </a:r>
          </a:p>
        </p:txBody>
      </p:sp>
      <p:sp>
        <p:nvSpPr>
          <p:cNvPr id="46" name="TextBox 45">
            <a:extLst>
              <a:ext uri="{FF2B5EF4-FFF2-40B4-BE49-F238E27FC236}">
                <a16:creationId xmlns:a16="http://schemas.microsoft.com/office/drawing/2014/main" id="{CD05CE41-DFEA-831A-FC78-FAE28EC5DD2B}"/>
              </a:ext>
            </a:extLst>
          </p:cNvPr>
          <p:cNvSpPr txBox="1"/>
          <p:nvPr/>
        </p:nvSpPr>
        <p:spPr>
          <a:xfrm>
            <a:off x="576787" y="4657710"/>
            <a:ext cx="647934" cy="276999"/>
          </a:xfrm>
          <a:prstGeom prst="rect">
            <a:avLst/>
          </a:prstGeom>
          <a:noFill/>
        </p:spPr>
        <p:txBody>
          <a:bodyPr wrap="none" rtlCol="0">
            <a:spAutoFit/>
          </a:bodyPr>
          <a:lstStyle/>
          <a:p>
            <a:r>
              <a:rPr lang="en-US" dirty="0"/>
              <a:t>Beacon</a:t>
            </a:r>
          </a:p>
        </p:txBody>
      </p:sp>
      <p:sp>
        <p:nvSpPr>
          <p:cNvPr id="47" name="TextBox 46">
            <a:extLst>
              <a:ext uri="{FF2B5EF4-FFF2-40B4-BE49-F238E27FC236}">
                <a16:creationId xmlns:a16="http://schemas.microsoft.com/office/drawing/2014/main" id="{5ECBAE90-F7AA-8281-B687-E836DA37AFB1}"/>
              </a:ext>
            </a:extLst>
          </p:cNvPr>
          <p:cNvSpPr txBox="1"/>
          <p:nvPr/>
        </p:nvSpPr>
        <p:spPr>
          <a:xfrm>
            <a:off x="909042" y="4997054"/>
            <a:ext cx="647934" cy="276999"/>
          </a:xfrm>
          <a:prstGeom prst="rect">
            <a:avLst/>
          </a:prstGeom>
          <a:noFill/>
        </p:spPr>
        <p:txBody>
          <a:bodyPr wrap="none" rtlCol="0">
            <a:spAutoFit/>
          </a:bodyPr>
          <a:lstStyle/>
          <a:p>
            <a:r>
              <a:rPr lang="en-US" dirty="0"/>
              <a:t>Beacon</a:t>
            </a:r>
          </a:p>
        </p:txBody>
      </p:sp>
      <p:sp>
        <p:nvSpPr>
          <p:cNvPr id="48" name="TextBox 47">
            <a:extLst>
              <a:ext uri="{FF2B5EF4-FFF2-40B4-BE49-F238E27FC236}">
                <a16:creationId xmlns:a16="http://schemas.microsoft.com/office/drawing/2014/main" id="{648694EE-9BBF-9099-409A-4FE6DCCD55B6}"/>
              </a:ext>
            </a:extLst>
          </p:cNvPr>
          <p:cNvSpPr txBox="1"/>
          <p:nvPr/>
        </p:nvSpPr>
        <p:spPr>
          <a:xfrm>
            <a:off x="1452554" y="5047581"/>
            <a:ext cx="647934" cy="276999"/>
          </a:xfrm>
          <a:prstGeom prst="rect">
            <a:avLst/>
          </a:prstGeom>
          <a:noFill/>
        </p:spPr>
        <p:txBody>
          <a:bodyPr wrap="none" rtlCol="0">
            <a:spAutoFit/>
          </a:bodyPr>
          <a:lstStyle/>
          <a:p>
            <a:r>
              <a:rPr lang="en-US" dirty="0"/>
              <a:t>Beacon</a:t>
            </a:r>
          </a:p>
        </p:txBody>
      </p:sp>
      <p:sp>
        <p:nvSpPr>
          <p:cNvPr id="49" name="TextBox 48">
            <a:extLst>
              <a:ext uri="{FF2B5EF4-FFF2-40B4-BE49-F238E27FC236}">
                <a16:creationId xmlns:a16="http://schemas.microsoft.com/office/drawing/2014/main" id="{B4343E7E-CE17-502D-5161-E1CCE1E74921}"/>
              </a:ext>
            </a:extLst>
          </p:cNvPr>
          <p:cNvSpPr txBox="1"/>
          <p:nvPr/>
        </p:nvSpPr>
        <p:spPr>
          <a:xfrm>
            <a:off x="1826061" y="4595640"/>
            <a:ext cx="647934" cy="276999"/>
          </a:xfrm>
          <a:prstGeom prst="rect">
            <a:avLst/>
          </a:prstGeom>
          <a:noFill/>
        </p:spPr>
        <p:txBody>
          <a:bodyPr wrap="none" rtlCol="0">
            <a:spAutoFit/>
          </a:bodyPr>
          <a:lstStyle/>
          <a:p>
            <a:r>
              <a:rPr lang="en-US" dirty="0"/>
              <a:t>Beacon</a:t>
            </a:r>
          </a:p>
        </p:txBody>
      </p:sp>
      <p:sp>
        <p:nvSpPr>
          <p:cNvPr id="50" name="Oval 49">
            <a:extLst>
              <a:ext uri="{FF2B5EF4-FFF2-40B4-BE49-F238E27FC236}">
                <a16:creationId xmlns:a16="http://schemas.microsoft.com/office/drawing/2014/main" id="{DA0D9A59-2970-415A-2A87-529373D9D314}"/>
              </a:ext>
            </a:extLst>
          </p:cNvPr>
          <p:cNvSpPr/>
          <p:nvPr/>
        </p:nvSpPr>
        <p:spPr bwMode="auto">
          <a:xfrm>
            <a:off x="3059832" y="3068960"/>
            <a:ext cx="3024336" cy="2952328"/>
          </a:xfrm>
          <a:prstGeom prst="ellipse">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cxnSp>
        <p:nvCxnSpPr>
          <p:cNvPr id="51" name="Straight Connector 50">
            <a:extLst>
              <a:ext uri="{FF2B5EF4-FFF2-40B4-BE49-F238E27FC236}">
                <a16:creationId xmlns:a16="http://schemas.microsoft.com/office/drawing/2014/main" id="{F41B3D12-A3FE-0BD6-9D6B-A77B6D9B91EF}"/>
              </a:ext>
            </a:extLst>
          </p:cNvPr>
          <p:cNvCxnSpPr>
            <a:cxnSpLocks/>
            <a:endCxn id="50" idx="7"/>
          </p:cNvCxnSpPr>
          <p:nvPr/>
        </p:nvCxnSpPr>
        <p:spPr bwMode="auto">
          <a:xfrm flipV="1">
            <a:off x="4572000" y="3501318"/>
            <a:ext cx="1069264" cy="107981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52" name="Straight Connector 51">
            <a:extLst>
              <a:ext uri="{FF2B5EF4-FFF2-40B4-BE49-F238E27FC236}">
                <a16:creationId xmlns:a16="http://schemas.microsoft.com/office/drawing/2014/main" id="{3D17007B-7AC0-FA0A-71D7-54D1DB732AC5}"/>
              </a:ext>
            </a:extLst>
          </p:cNvPr>
          <p:cNvCxnSpPr>
            <a:cxnSpLocks/>
            <a:endCxn id="50" idx="0"/>
          </p:cNvCxnSpPr>
          <p:nvPr/>
        </p:nvCxnSpPr>
        <p:spPr bwMode="auto">
          <a:xfrm flipV="1">
            <a:off x="4572000" y="3068960"/>
            <a:ext cx="0" cy="1512168"/>
          </a:xfrm>
          <a:prstGeom prst="line">
            <a:avLst/>
          </a:prstGeom>
          <a:ln>
            <a:headEnd type="none" w="sm" len="sm"/>
            <a:tailEnd type="none" w="sm" len="sm"/>
          </a:ln>
        </p:spPr>
        <p:style>
          <a:lnRef idx="1">
            <a:schemeClr val="dk1"/>
          </a:lnRef>
          <a:fillRef idx="0">
            <a:schemeClr val="dk1"/>
          </a:fillRef>
          <a:effectRef idx="0">
            <a:schemeClr val="dk1"/>
          </a:effectRef>
          <a:fontRef idx="minor">
            <a:schemeClr val="tx1"/>
          </a:fontRef>
        </p:style>
      </p:cxnSp>
      <p:cxnSp>
        <p:nvCxnSpPr>
          <p:cNvPr id="53" name="Straight Connector 52">
            <a:extLst>
              <a:ext uri="{FF2B5EF4-FFF2-40B4-BE49-F238E27FC236}">
                <a16:creationId xmlns:a16="http://schemas.microsoft.com/office/drawing/2014/main" id="{FBC460B8-2846-1739-5208-E5D9D34DE1C0}"/>
              </a:ext>
            </a:extLst>
          </p:cNvPr>
          <p:cNvCxnSpPr>
            <a:cxnSpLocks/>
            <a:endCxn id="50" idx="1"/>
          </p:cNvCxnSpPr>
          <p:nvPr/>
        </p:nvCxnSpPr>
        <p:spPr bwMode="auto">
          <a:xfrm flipH="1" flipV="1">
            <a:off x="3502736" y="3501318"/>
            <a:ext cx="1069264" cy="107981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54" name="Straight Connector 53">
            <a:extLst>
              <a:ext uri="{FF2B5EF4-FFF2-40B4-BE49-F238E27FC236}">
                <a16:creationId xmlns:a16="http://schemas.microsoft.com/office/drawing/2014/main" id="{44529E19-54E5-93D8-2FE9-2B0D074362FA}"/>
              </a:ext>
            </a:extLst>
          </p:cNvPr>
          <p:cNvCxnSpPr>
            <a:cxnSpLocks/>
            <a:endCxn id="50" idx="4"/>
          </p:cNvCxnSpPr>
          <p:nvPr/>
        </p:nvCxnSpPr>
        <p:spPr bwMode="auto">
          <a:xfrm>
            <a:off x="4572000" y="4581128"/>
            <a:ext cx="0" cy="144016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55" name="Straight Connector 54">
            <a:extLst>
              <a:ext uri="{FF2B5EF4-FFF2-40B4-BE49-F238E27FC236}">
                <a16:creationId xmlns:a16="http://schemas.microsoft.com/office/drawing/2014/main" id="{DAB75ED2-8750-CB49-0036-CECEA056328C}"/>
              </a:ext>
            </a:extLst>
          </p:cNvPr>
          <p:cNvCxnSpPr>
            <a:cxnSpLocks/>
            <a:endCxn id="50" idx="2"/>
          </p:cNvCxnSpPr>
          <p:nvPr/>
        </p:nvCxnSpPr>
        <p:spPr bwMode="auto">
          <a:xfrm flipH="1" flipV="1">
            <a:off x="3059832" y="4545124"/>
            <a:ext cx="1512168" cy="36004"/>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56" name="Straight Connector 55">
            <a:extLst>
              <a:ext uri="{FF2B5EF4-FFF2-40B4-BE49-F238E27FC236}">
                <a16:creationId xmlns:a16="http://schemas.microsoft.com/office/drawing/2014/main" id="{C359C3E6-7255-36B3-7051-FAF90E4C1C46}"/>
              </a:ext>
            </a:extLst>
          </p:cNvPr>
          <p:cNvCxnSpPr>
            <a:cxnSpLocks/>
            <a:endCxn id="50" idx="3"/>
          </p:cNvCxnSpPr>
          <p:nvPr/>
        </p:nvCxnSpPr>
        <p:spPr bwMode="auto">
          <a:xfrm flipH="1">
            <a:off x="3502736" y="4581128"/>
            <a:ext cx="1069264" cy="1007802"/>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57" name="Straight Connector 56">
            <a:extLst>
              <a:ext uri="{FF2B5EF4-FFF2-40B4-BE49-F238E27FC236}">
                <a16:creationId xmlns:a16="http://schemas.microsoft.com/office/drawing/2014/main" id="{2261B8C2-FD75-A10C-BDDD-1C224C8C53D6}"/>
              </a:ext>
            </a:extLst>
          </p:cNvPr>
          <p:cNvCxnSpPr>
            <a:cxnSpLocks/>
            <a:endCxn id="50" idx="5"/>
          </p:cNvCxnSpPr>
          <p:nvPr/>
        </p:nvCxnSpPr>
        <p:spPr bwMode="auto">
          <a:xfrm>
            <a:off x="4572000" y="4581127"/>
            <a:ext cx="1069264" cy="1007803"/>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58" name="Straight Connector 57">
            <a:extLst>
              <a:ext uri="{FF2B5EF4-FFF2-40B4-BE49-F238E27FC236}">
                <a16:creationId xmlns:a16="http://schemas.microsoft.com/office/drawing/2014/main" id="{44831006-E919-59E4-B9E1-23D1A0218E0A}"/>
              </a:ext>
            </a:extLst>
          </p:cNvPr>
          <p:cNvCxnSpPr>
            <a:cxnSpLocks/>
            <a:endCxn id="50" idx="6"/>
          </p:cNvCxnSpPr>
          <p:nvPr/>
        </p:nvCxnSpPr>
        <p:spPr bwMode="auto">
          <a:xfrm flipV="1">
            <a:off x="4572000" y="4545124"/>
            <a:ext cx="1512168" cy="36003"/>
          </a:xfrm>
          <a:prstGeom prst="line">
            <a:avLst/>
          </a:prstGeom>
          <a:solidFill>
            <a:schemeClr val="accent1"/>
          </a:solidFill>
          <a:ln w="12700" cap="flat" cmpd="sng" algn="ctr">
            <a:solidFill>
              <a:schemeClr val="tx1"/>
            </a:solidFill>
            <a:prstDash val="solid"/>
            <a:round/>
            <a:headEnd type="none" w="sm" len="sm"/>
            <a:tailEnd type="none" w="sm" len="sm"/>
          </a:ln>
          <a:effectLst/>
        </p:spPr>
      </p:cxnSp>
      <p:pic>
        <p:nvPicPr>
          <p:cNvPr id="59" name="Picture 58">
            <a:extLst>
              <a:ext uri="{FF2B5EF4-FFF2-40B4-BE49-F238E27FC236}">
                <a16:creationId xmlns:a16="http://schemas.microsoft.com/office/drawing/2014/main" id="{38122942-27A6-FA6D-1BCA-6E09B7B3F7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59024" y="3272151"/>
            <a:ext cx="644914" cy="513109"/>
          </a:xfrm>
          <a:prstGeom prst="rect">
            <a:avLst/>
          </a:prstGeom>
        </p:spPr>
      </p:pic>
      <p:pic>
        <p:nvPicPr>
          <p:cNvPr id="60" name="Picture 59">
            <a:extLst>
              <a:ext uri="{FF2B5EF4-FFF2-40B4-BE49-F238E27FC236}">
                <a16:creationId xmlns:a16="http://schemas.microsoft.com/office/drawing/2014/main" id="{59AB2FF1-6037-63A5-9602-3AAEDAA673B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35731" y="4855579"/>
            <a:ext cx="493290" cy="420488"/>
          </a:xfrm>
          <a:prstGeom prst="rect">
            <a:avLst/>
          </a:prstGeom>
        </p:spPr>
      </p:pic>
      <p:pic>
        <p:nvPicPr>
          <p:cNvPr id="61" name="Picture 60">
            <a:extLst>
              <a:ext uri="{FF2B5EF4-FFF2-40B4-BE49-F238E27FC236}">
                <a16:creationId xmlns:a16="http://schemas.microsoft.com/office/drawing/2014/main" id="{03CFC533-BF78-F7EA-09DC-ED6577F2DD1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88120" y="3969712"/>
            <a:ext cx="571758" cy="358116"/>
          </a:xfrm>
          <a:prstGeom prst="rect">
            <a:avLst/>
          </a:prstGeom>
        </p:spPr>
      </p:pic>
      <p:pic>
        <p:nvPicPr>
          <p:cNvPr id="62" name="Picture 61">
            <a:extLst>
              <a:ext uri="{FF2B5EF4-FFF2-40B4-BE49-F238E27FC236}">
                <a16:creationId xmlns:a16="http://schemas.microsoft.com/office/drawing/2014/main" id="{FE9EEB2B-AC9C-DE96-4145-098F2B3769D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94510" y="4234384"/>
            <a:ext cx="703627" cy="548847"/>
          </a:xfrm>
          <a:prstGeom prst="rect">
            <a:avLst/>
          </a:prstGeom>
        </p:spPr>
      </p:pic>
      <p:pic>
        <p:nvPicPr>
          <p:cNvPr id="63" name="Picture 62">
            <a:extLst>
              <a:ext uri="{FF2B5EF4-FFF2-40B4-BE49-F238E27FC236}">
                <a16:creationId xmlns:a16="http://schemas.microsoft.com/office/drawing/2014/main" id="{90688CBD-1967-9691-28CA-69F326213DA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flipH="1">
            <a:off x="3838383" y="5314194"/>
            <a:ext cx="614693" cy="451054"/>
          </a:xfrm>
          <a:prstGeom prst="rect">
            <a:avLst/>
          </a:prstGeom>
        </p:spPr>
      </p:pic>
      <p:sp>
        <p:nvSpPr>
          <p:cNvPr id="65" name="TextBox 64">
            <a:extLst>
              <a:ext uri="{FF2B5EF4-FFF2-40B4-BE49-F238E27FC236}">
                <a16:creationId xmlns:a16="http://schemas.microsoft.com/office/drawing/2014/main" id="{DD58BB85-F362-E4F7-0AB9-77BBD8F7EA90}"/>
              </a:ext>
            </a:extLst>
          </p:cNvPr>
          <p:cNvSpPr txBox="1"/>
          <p:nvPr/>
        </p:nvSpPr>
        <p:spPr>
          <a:xfrm>
            <a:off x="4553489" y="3785260"/>
            <a:ext cx="647934" cy="276999"/>
          </a:xfrm>
          <a:prstGeom prst="rect">
            <a:avLst/>
          </a:prstGeom>
          <a:noFill/>
        </p:spPr>
        <p:txBody>
          <a:bodyPr wrap="none" rtlCol="0">
            <a:spAutoFit/>
          </a:bodyPr>
          <a:lstStyle/>
          <a:p>
            <a:r>
              <a:rPr lang="en-US" dirty="0"/>
              <a:t>Beacon</a:t>
            </a:r>
          </a:p>
        </p:txBody>
      </p:sp>
      <p:sp>
        <p:nvSpPr>
          <p:cNvPr id="67" name="TextBox 66">
            <a:extLst>
              <a:ext uri="{FF2B5EF4-FFF2-40B4-BE49-F238E27FC236}">
                <a16:creationId xmlns:a16="http://schemas.microsoft.com/office/drawing/2014/main" id="{BC46A634-FBB5-D0B6-6C0B-3F2E77D1F59A}"/>
              </a:ext>
            </a:extLst>
          </p:cNvPr>
          <p:cNvSpPr txBox="1"/>
          <p:nvPr/>
        </p:nvSpPr>
        <p:spPr>
          <a:xfrm>
            <a:off x="3659025" y="4261549"/>
            <a:ext cx="647934" cy="276999"/>
          </a:xfrm>
          <a:prstGeom prst="rect">
            <a:avLst/>
          </a:prstGeom>
          <a:noFill/>
        </p:spPr>
        <p:txBody>
          <a:bodyPr wrap="none" rtlCol="0">
            <a:spAutoFit/>
          </a:bodyPr>
          <a:lstStyle/>
          <a:p>
            <a:r>
              <a:rPr lang="en-US" dirty="0"/>
              <a:t>Beacon</a:t>
            </a:r>
          </a:p>
        </p:txBody>
      </p:sp>
      <p:sp>
        <p:nvSpPr>
          <p:cNvPr id="69" name="TextBox 68">
            <a:extLst>
              <a:ext uri="{FF2B5EF4-FFF2-40B4-BE49-F238E27FC236}">
                <a16:creationId xmlns:a16="http://schemas.microsoft.com/office/drawing/2014/main" id="{7E22B417-9C08-9FA9-C1C0-2B770D543847}"/>
              </a:ext>
            </a:extLst>
          </p:cNvPr>
          <p:cNvSpPr txBox="1"/>
          <p:nvPr/>
        </p:nvSpPr>
        <p:spPr>
          <a:xfrm>
            <a:off x="4009977" y="4997054"/>
            <a:ext cx="647934" cy="276999"/>
          </a:xfrm>
          <a:prstGeom prst="rect">
            <a:avLst/>
          </a:prstGeom>
          <a:noFill/>
        </p:spPr>
        <p:txBody>
          <a:bodyPr wrap="none" rtlCol="0">
            <a:spAutoFit/>
          </a:bodyPr>
          <a:lstStyle/>
          <a:p>
            <a:r>
              <a:rPr lang="en-US" dirty="0"/>
              <a:t>Beacon</a:t>
            </a:r>
          </a:p>
        </p:txBody>
      </p:sp>
      <p:sp>
        <p:nvSpPr>
          <p:cNvPr id="71" name="TextBox 70">
            <a:extLst>
              <a:ext uri="{FF2B5EF4-FFF2-40B4-BE49-F238E27FC236}">
                <a16:creationId xmlns:a16="http://schemas.microsoft.com/office/drawing/2014/main" id="{4327DDC1-B75C-49CB-E00E-C1F786EE8732}"/>
              </a:ext>
            </a:extLst>
          </p:cNvPr>
          <p:cNvSpPr txBox="1"/>
          <p:nvPr/>
        </p:nvSpPr>
        <p:spPr>
          <a:xfrm>
            <a:off x="4926996" y="4595640"/>
            <a:ext cx="647934" cy="276999"/>
          </a:xfrm>
          <a:prstGeom prst="rect">
            <a:avLst/>
          </a:prstGeom>
          <a:noFill/>
        </p:spPr>
        <p:txBody>
          <a:bodyPr wrap="none" rtlCol="0">
            <a:spAutoFit/>
          </a:bodyPr>
          <a:lstStyle/>
          <a:p>
            <a:r>
              <a:rPr lang="en-US" dirty="0"/>
              <a:t>Beacon</a:t>
            </a:r>
          </a:p>
        </p:txBody>
      </p:sp>
      <p:sp>
        <p:nvSpPr>
          <p:cNvPr id="94" name="TextBox 93">
            <a:extLst>
              <a:ext uri="{FF2B5EF4-FFF2-40B4-BE49-F238E27FC236}">
                <a16:creationId xmlns:a16="http://schemas.microsoft.com/office/drawing/2014/main" id="{2BD103F2-20CD-683B-912F-C6A47B7A7358}"/>
              </a:ext>
            </a:extLst>
          </p:cNvPr>
          <p:cNvSpPr txBox="1"/>
          <p:nvPr/>
        </p:nvSpPr>
        <p:spPr>
          <a:xfrm>
            <a:off x="-79811" y="2407678"/>
            <a:ext cx="2657202" cy="461665"/>
          </a:xfrm>
          <a:prstGeom prst="rect">
            <a:avLst/>
          </a:prstGeom>
          <a:noFill/>
        </p:spPr>
        <p:txBody>
          <a:bodyPr wrap="none" rtlCol="0">
            <a:spAutoFit/>
          </a:bodyPr>
          <a:lstStyle/>
          <a:p>
            <a:r>
              <a:rPr lang="en-US" dirty="0"/>
              <a:t>11ad/ay Beacons: Sweeping directional </a:t>
            </a:r>
          </a:p>
          <a:p>
            <a:r>
              <a:rPr lang="en-US" dirty="0"/>
              <a:t>Beacons to cover all sectors</a:t>
            </a:r>
          </a:p>
        </p:txBody>
      </p:sp>
      <p:sp>
        <p:nvSpPr>
          <p:cNvPr id="95" name="TextBox 94">
            <a:extLst>
              <a:ext uri="{FF2B5EF4-FFF2-40B4-BE49-F238E27FC236}">
                <a16:creationId xmlns:a16="http://schemas.microsoft.com/office/drawing/2014/main" id="{CDD3D7DB-39C0-BA42-5FDB-46D4381740BA}"/>
              </a:ext>
            </a:extLst>
          </p:cNvPr>
          <p:cNvSpPr txBox="1"/>
          <p:nvPr/>
        </p:nvSpPr>
        <p:spPr>
          <a:xfrm>
            <a:off x="3188120" y="2389959"/>
            <a:ext cx="2637966" cy="461665"/>
          </a:xfrm>
          <a:prstGeom prst="rect">
            <a:avLst/>
          </a:prstGeom>
          <a:noFill/>
        </p:spPr>
        <p:txBody>
          <a:bodyPr wrap="none" rtlCol="0">
            <a:spAutoFit/>
          </a:bodyPr>
          <a:lstStyle/>
          <a:p>
            <a:r>
              <a:rPr lang="en-US" dirty="0"/>
              <a:t>Solution 1 for IMMW: only directional </a:t>
            </a:r>
          </a:p>
          <a:p>
            <a:r>
              <a:rPr lang="en-US" dirty="0"/>
              <a:t>Beacons to cover associated STAs</a:t>
            </a:r>
          </a:p>
        </p:txBody>
      </p:sp>
      <p:sp>
        <p:nvSpPr>
          <p:cNvPr id="2" name="Oval 1">
            <a:extLst>
              <a:ext uri="{FF2B5EF4-FFF2-40B4-BE49-F238E27FC236}">
                <a16:creationId xmlns:a16="http://schemas.microsoft.com/office/drawing/2014/main" id="{7C96A0EA-485C-E517-FC8A-6EF42972DBC1}"/>
              </a:ext>
            </a:extLst>
          </p:cNvPr>
          <p:cNvSpPr/>
          <p:nvPr/>
        </p:nvSpPr>
        <p:spPr bwMode="auto">
          <a:xfrm>
            <a:off x="6119664" y="3068960"/>
            <a:ext cx="3024336" cy="2952328"/>
          </a:xfrm>
          <a:prstGeom prst="ellipse">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cxnSp>
        <p:nvCxnSpPr>
          <p:cNvPr id="3" name="Straight Connector 2">
            <a:extLst>
              <a:ext uri="{FF2B5EF4-FFF2-40B4-BE49-F238E27FC236}">
                <a16:creationId xmlns:a16="http://schemas.microsoft.com/office/drawing/2014/main" id="{59391A0D-86D6-630F-D578-86F5756FA891}"/>
              </a:ext>
            </a:extLst>
          </p:cNvPr>
          <p:cNvCxnSpPr>
            <a:cxnSpLocks/>
            <a:endCxn id="2" idx="7"/>
          </p:cNvCxnSpPr>
          <p:nvPr/>
        </p:nvCxnSpPr>
        <p:spPr bwMode="auto">
          <a:xfrm flipV="1">
            <a:off x="7631832" y="3501318"/>
            <a:ext cx="1069264" cy="107981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9" name="Straight Connector 8">
            <a:extLst>
              <a:ext uri="{FF2B5EF4-FFF2-40B4-BE49-F238E27FC236}">
                <a16:creationId xmlns:a16="http://schemas.microsoft.com/office/drawing/2014/main" id="{7E3F856D-6B23-CB51-7EE1-B5E1A407437E}"/>
              </a:ext>
            </a:extLst>
          </p:cNvPr>
          <p:cNvCxnSpPr>
            <a:cxnSpLocks/>
            <a:endCxn id="2" idx="0"/>
          </p:cNvCxnSpPr>
          <p:nvPr/>
        </p:nvCxnSpPr>
        <p:spPr bwMode="auto">
          <a:xfrm flipV="1">
            <a:off x="7631832" y="3068960"/>
            <a:ext cx="0" cy="1512168"/>
          </a:xfrm>
          <a:prstGeom prst="line">
            <a:avLst/>
          </a:prstGeom>
          <a:ln>
            <a:headEnd type="none" w="sm" len="sm"/>
            <a:tailEnd type="none" w="sm" len="sm"/>
          </a:ln>
        </p:spPr>
        <p:style>
          <a:lnRef idx="1">
            <a:schemeClr val="dk1"/>
          </a:lnRef>
          <a:fillRef idx="0">
            <a:schemeClr val="dk1"/>
          </a:fillRef>
          <a:effectRef idx="0">
            <a:schemeClr val="dk1"/>
          </a:effectRef>
          <a:fontRef idx="minor">
            <a:schemeClr val="tx1"/>
          </a:fontRef>
        </p:style>
      </p:cxnSp>
      <p:cxnSp>
        <p:nvCxnSpPr>
          <p:cNvPr id="11" name="Straight Connector 10">
            <a:extLst>
              <a:ext uri="{FF2B5EF4-FFF2-40B4-BE49-F238E27FC236}">
                <a16:creationId xmlns:a16="http://schemas.microsoft.com/office/drawing/2014/main" id="{4B3C167D-252C-2549-F93A-B00691CBB58C}"/>
              </a:ext>
            </a:extLst>
          </p:cNvPr>
          <p:cNvCxnSpPr>
            <a:cxnSpLocks/>
            <a:endCxn id="2" idx="1"/>
          </p:cNvCxnSpPr>
          <p:nvPr/>
        </p:nvCxnSpPr>
        <p:spPr bwMode="auto">
          <a:xfrm flipH="1" flipV="1">
            <a:off x="6562568" y="3501318"/>
            <a:ext cx="1069264" cy="107981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3" name="Straight Connector 12">
            <a:extLst>
              <a:ext uri="{FF2B5EF4-FFF2-40B4-BE49-F238E27FC236}">
                <a16:creationId xmlns:a16="http://schemas.microsoft.com/office/drawing/2014/main" id="{4FF5FFDD-0E86-69B5-DED4-5207D946FE16}"/>
              </a:ext>
            </a:extLst>
          </p:cNvPr>
          <p:cNvCxnSpPr>
            <a:cxnSpLocks/>
            <a:endCxn id="2" idx="4"/>
          </p:cNvCxnSpPr>
          <p:nvPr/>
        </p:nvCxnSpPr>
        <p:spPr bwMode="auto">
          <a:xfrm>
            <a:off x="7631832" y="4581128"/>
            <a:ext cx="0" cy="144016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4" name="Straight Connector 13">
            <a:extLst>
              <a:ext uri="{FF2B5EF4-FFF2-40B4-BE49-F238E27FC236}">
                <a16:creationId xmlns:a16="http://schemas.microsoft.com/office/drawing/2014/main" id="{511DC1DB-F059-EE2A-ED77-D3095658A3B5}"/>
              </a:ext>
            </a:extLst>
          </p:cNvPr>
          <p:cNvCxnSpPr>
            <a:cxnSpLocks/>
            <a:endCxn id="2" idx="2"/>
          </p:cNvCxnSpPr>
          <p:nvPr/>
        </p:nvCxnSpPr>
        <p:spPr bwMode="auto">
          <a:xfrm flipH="1" flipV="1">
            <a:off x="6119664" y="4545124"/>
            <a:ext cx="1512168" cy="36004"/>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6" name="Straight Connector 15">
            <a:extLst>
              <a:ext uri="{FF2B5EF4-FFF2-40B4-BE49-F238E27FC236}">
                <a16:creationId xmlns:a16="http://schemas.microsoft.com/office/drawing/2014/main" id="{3AC2115F-4ED3-96AB-13D1-9AAC4C64A830}"/>
              </a:ext>
            </a:extLst>
          </p:cNvPr>
          <p:cNvCxnSpPr>
            <a:cxnSpLocks/>
            <a:endCxn id="2" idx="3"/>
          </p:cNvCxnSpPr>
          <p:nvPr/>
        </p:nvCxnSpPr>
        <p:spPr bwMode="auto">
          <a:xfrm flipH="1">
            <a:off x="6562568" y="4581128"/>
            <a:ext cx="1069264" cy="1007802"/>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7" name="Straight Connector 16">
            <a:extLst>
              <a:ext uri="{FF2B5EF4-FFF2-40B4-BE49-F238E27FC236}">
                <a16:creationId xmlns:a16="http://schemas.microsoft.com/office/drawing/2014/main" id="{3AD4A1C6-E824-FFC6-13CA-D9E7C3373C82}"/>
              </a:ext>
            </a:extLst>
          </p:cNvPr>
          <p:cNvCxnSpPr>
            <a:cxnSpLocks/>
            <a:endCxn id="2" idx="5"/>
          </p:cNvCxnSpPr>
          <p:nvPr/>
        </p:nvCxnSpPr>
        <p:spPr bwMode="auto">
          <a:xfrm>
            <a:off x="7631832" y="4581127"/>
            <a:ext cx="1069264" cy="1007803"/>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8" name="Straight Connector 17">
            <a:extLst>
              <a:ext uri="{FF2B5EF4-FFF2-40B4-BE49-F238E27FC236}">
                <a16:creationId xmlns:a16="http://schemas.microsoft.com/office/drawing/2014/main" id="{C098A962-0FF0-EE46-CC71-174225C28BF4}"/>
              </a:ext>
            </a:extLst>
          </p:cNvPr>
          <p:cNvCxnSpPr>
            <a:cxnSpLocks/>
            <a:endCxn id="2" idx="6"/>
          </p:cNvCxnSpPr>
          <p:nvPr/>
        </p:nvCxnSpPr>
        <p:spPr bwMode="auto">
          <a:xfrm flipV="1">
            <a:off x="7631832" y="4545124"/>
            <a:ext cx="1512168" cy="36003"/>
          </a:xfrm>
          <a:prstGeom prst="line">
            <a:avLst/>
          </a:prstGeom>
          <a:solidFill>
            <a:schemeClr val="accent1"/>
          </a:solidFill>
          <a:ln w="12700" cap="flat" cmpd="sng" algn="ctr">
            <a:solidFill>
              <a:schemeClr val="tx1"/>
            </a:solidFill>
            <a:prstDash val="solid"/>
            <a:round/>
            <a:headEnd type="none" w="sm" len="sm"/>
            <a:tailEnd type="none" w="sm" len="sm"/>
          </a:ln>
          <a:effectLst/>
        </p:spPr>
      </p:cxnSp>
      <p:pic>
        <p:nvPicPr>
          <p:cNvPr id="19" name="Picture 18">
            <a:extLst>
              <a:ext uri="{FF2B5EF4-FFF2-40B4-BE49-F238E27FC236}">
                <a16:creationId xmlns:a16="http://schemas.microsoft.com/office/drawing/2014/main" id="{C0E86A84-5C3A-6136-F3BD-C6FD3DD95A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18856" y="3272151"/>
            <a:ext cx="644914" cy="513109"/>
          </a:xfrm>
          <a:prstGeom prst="rect">
            <a:avLst/>
          </a:prstGeom>
        </p:spPr>
      </p:pic>
      <p:pic>
        <p:nvPicPr>
          <p:cNvPr id="21" name="Picture 20">
            <a:extLst>
              <a:ext uri="{FF2B5EF4-FFF2-40B4-BE49-F238E27FC236}">
                <a16:creationId xmlns:a16="http://schemas.microsoft.com/office/drawing/2014/main" id="{8E7333A5-C85A-5074-D4DF-058AE7AC50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95563" y="4855579"/>
            <a:ext cx="493290" cy="420488"/>
          </a:xfrm>
          <a:prstGeom prst="rect">
            <a:avLst/>
          </a:prstGeom>
        </p:spPr>
      </p:pic>
      <p:pic>
        <p:nvPicPr>
          <p:cNvPr id="23" name="Picture 22">
            <a:extLst>
              <a:ext uri="{FF2B5EF4-FFF2-40B4-BE49-F238E27FC236}">
                <a16:creationId xmlns:a16="http://schemas.microsoft.com/office/drawing/2014/main" id="{86E21F3A-011E-8493-A62C-4D71E358D62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47952" y="3969712"/>
            <a:ext cx="571758" cy="358116"/>
          </a:xfrm>
          <a:prstGeom prst="rect">
            <a:avLst/>
          </a:prstGeom>
        </p:spPr>
      </p:pic>
      <p:pic>
        <p:nvPicPr>
          <p:cNvPr id="25" name="Picture 24">
            <a:extLst>
              <a:ext uri="{FF2B5EF4-FFF2-40B4-BE49-F238E27FC236}">
                <a16:creationId xmlns:a16="http://schemas.microsoft.com/office/drawing/2014/main" id="{7AC05474-1FF4-0DE1-5930-F145FE618AA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54342" y="4234384"/>
            <a:ext cx="703627" cy="548847"/>
          </a:xfrm>
          <a:prstGeom prst="rect">
            <a:avLst/>
          </a:prstGeom>
        </p:spPr>
      </p:pic>
      <p:pic>
        <p:nvPicPr>
          <p:cNvPr id="27" name="Picture 26">
            <a:extLst>
              <a:ext uri="{FF2B5EF4-FFF2-40B4-BE49-F238E27FC236}">
                <a16:creationId xmlns:a16="http://schemas.microsoft.com/office/drawing/2014/main" id="{2CBCBABC-E05A-15CC-FE3C-453285CA1DC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flipH="1">
            <a:off x="6898215" y="5314194"/>
            <a:ext cx="614693" cy="451054"/>
          </a:xfrm>
          <a:prstGeom prst="rect">
            <a:avLst/>
          </a:prstGeom>
        </p:spPr>
      </p:pic>
      <p:sp>
        <p:nvSpPr>
          <p:cNvPr id="33" name="TextBox 32">
            <a:extLst>
              <a:ext uri="{FF2B5EF4-FFF2-40B4-BE49-F238E27FC236}">
                <a16:creationId xmlns:a16="http://schemas.microsoft.com/office/drawing/2014/main" id="{8D8B21D2-3AE7-F45E-D6FE-A9646F5AD9F2}"/>
              </a:ext>
            </a:extLst>
          </p:cNvPr>
          <p:cNvSpPr txBox="1"/>
          <p:nvPr/>
        </p:nvSpPr>
        <p:spPr>
          <a:xfrm>
            <a:off x="6218477" y="2373787"/>
            <a:ext cx="3000758" cy="276999"/>
          </a:xfrm>
          <a:prstGeom prst="rect">
            <a:avLst/>
          </a:prstGeom>
          <a:noFill/>
        </p:spPr>
        <p:txBody>
          <a:bodyPr wrap="none" rtlCol="0">
            <a:spAutoFit/>
          </a:bodyPr>
          <a:lstStyle/>
          <a:p>
            <a:r>
              <a:rPr lang="en-US" dirty="0"/>
              <a:t>Solution 2 for IMMW: No </a:t>
            </a:r>
            <a:r>
              <a:rPr lang="en-US" dirty="0" err="1"/>
              <a:t>mmWave</a:t>
            </a:r>
            <a:r>
              <a:rPr lang="en-US" dirty="0"/>
              <a:t> Beacons</a:t>
            </a:r>
          </a:p>
        </p:txBody>
      </p:sp>
      <p:sp>
        <p:nvSpPr>
          <p:cNvPr id="34" name="Oval 33">
            <a:extLst>
              <a:ext uri="{FF2B5EF4-FFF2-40B4-BE49-F238E27FC236}">
                <a16:creationId xmlns:a16="http://schemas.microsoft.com/office/drawing/2014/main" id="{56CF2F1B-7973-119A-E2A5-5C09870E2BB9}"/>
              </a:ext>
            </a:extLst>
          </p:cNvPr>
          <p:cNvSpPr/>
          <p:nvPr/>
        </p:nvSpPr>
        <p:spPr bwMode="auto">
          <a:xfrm>
            <a:off x="6012160" y="2060848"/>
            <a:ext cx="3600400" cy="898440"/>
          </a:xfrm>
          <a:prstGeom prst="ellipse">
            <a:avLst/>
          </a:prstGeom>
          <a:noFill/>
          <a:ln w="1270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29" name="TextBox 28">
            <a:extLst>
              <a:ext uri="{FF2B5EF4-FFF2-40B4-BE49-F238E27FC236}">
                <a16:creationId xmlns:a16="http://schemas.microsoft.com/office/drawing/2014/main" id="{C5D79CC1-8DCB-5CA7-AB96-3D506BF247A4}"/>
              </a:ext>
            </a:extLst>
          </p:cNvPr>
          <p:cNvSpPr txBox="1"/>
          <p:nvPr/>
        </p:nvSpPr>
        <p:spPr>
          <a:xfrm>
            <a:off x="6605574" y="1673547"/>
            <a:ext cx="1938351" cy="338554"/>
          </a:xfrm>
          <a:prstGeom prst="rect">
            <a:avLst/>
          </a:prstGeom>
          <a:noFill/>
        </p:spPr>
        <p:txBody>
          <a:bodyPr wrap="none" rtlCol="0">
            <a:spAutoFit/>
          </a:bodyPr>
          <a:lstStyle/>
          <a:p>
            <a:r>
              <a:rPr lang="en-US" sz="1600" dirty="0">
                <a:solidFill>
                  <a:srgbClr val="FF0000"/>
                </a:solidFill>
              </a:rPr>
              <a:t>Our preferred option.</a:t>
            </a:r>
          </a:p>
        </p:txBody>
      </p:sp>
    </p:spTree>
    <p:extLst>
      <p:ext uri="{BB962C8B-B14F-4D97-AF65-F5344CB8AC3E}">
        <p14:creationId xmlns:p14="http://schemas.microsoft.com/office/powerpoint/2010/main" val="1805113517"/>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46c98d88-e344-4ed4-8496-4ed7712e255d}" enabled="0" method="" siteId="{46c98d88-e344-4ed4-8496-4ed7712e255d}" removed="1"/>
</clbl:labelList>
</file>

<file path=docProps/app.xml><?xml version="1.0" encoding="utf-8"?>
<Properties xmlns="http://schemas.openxmlformats.org/officeDocument/2006/extended-properties" xmlns:vt="http://schemas.openxmlformats.org/officeDocument/2006/docPropsVTypes">
  <Template/>
  <TotalTime>90049</TotalTime>
  <Words>1508</Words>
  <Application>Microsoft Office PowerPoint</Application>
  <PresentationFormat>On-screen Show (4:3)</PresentationFormat>
  <Paragraphs>171</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Qualcomm Office Regular</vt:lpstr>
      <vt:lpstr>Qualcomm Regular</vt:lpstr>
      <vt:lpstr>Times New Roman</vt:lpstr>
      <vt:lpstr>802-11-Submission</vt:lpstr>
      <vt:lpstr>IMMW Discovery, Association, and Beacon</vt:lpstr>
      <vt:lpstr>Overview</vt:lpstr>
      <vt:lpstr>Overall IMMW design philosophy</vt:lpstr>
      <vt:lpstr>IMMW MLD framework</vt:lpstr>
      <vt:lpstr>IMMW discovery and association</vt:lpstr>
      <vt:lpstr>Recap on 11ad/11ay mmWave Beacons</vt:lpstr>
      <vt:lpstr>Light Beacon vs. No Beacon</vt:lpstr>
      <vt:lpstr>No Beacons for IMMW</vt:lpstr>
      <vt:lpstr>IMMW Beacon options</vt:lpstr>
      <vt:lpstr>Conclusions</vt:lpstr>
      <vt:lpstr>SP1</vt:lpstr>
      <vt:lpstr>SP2</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WLAN Sensing Definitions</dc:title>
  <dc:creator>Chen, Cheng</dc:creator>
  <cp:keywords>CTPClassification=CTP_NT</cp:keywords>
  <cp:lastModifiedBy>Chen, Cheng</cp:lastModifiedBy>
  <cp:revision>283</cp:revision>
  <dcterms:created xsi:type="dcterms:W3CDTF">2020-05-25T03:58:48Z</dcterms:created>
  <dcterms:modified xsi:type="dcterms:W3CDTF">2025-09-16T01:49:51Z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ffa7461e-daf8-4f79-bb2e-4fa6ef1095bc</vt:lpwstr>
  </property>
  <property fmtid="{D5CDD505-2E9C-101B-9397-08002B2CF9AE}" pid="3" name="CTP_TimeStamp">
    <vt:lpwstr>2020-08-16 16:39:07Z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