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1"/>
  </p:notesMasterIdLst>
  <p:handoutMasterIdLst>
    <p:handoutMasterId r:id="rId12"/>
  </p:handoutMasterIdLst>
  <p:sldIdLst>
    <p:sldId id="270" r:id="rId5"/>
    <p:sldId id="141170240" r:id="rId6"/>
    <p:sldId id="141170294" r:id="rId7"/>
    <p:sldId id="141170295" r:id="rId8"/>
    <p:sldId id="141170300" r:id="rId9"/>
    <p:sldId id="141170298"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7A3D13D-5DB4-1CDE-6627-6D2DBF8DD2C8}" name="Abhishek Patil" initials="AP" userId="S::appatil@qti.qualcomm.com::4a57f103-40b4-4474-a113-d3340a5396d8" providerId="AD"/>
  <p188:author id="{C6154C81-C790-C50A-D394-05139FB9BC3E}" name="r2" initials="r2" userId="r2" providerId="None"/>
  <p188:author id="{118ABBB4-5C5D-9821-4C17-83656CC7D11E}" name="Gaurang Naik" initials="GN" userId="S::gnaik@qti.qualcomm.com::095fd180-9166-4a3e-8ca1-a5959fa5cd48" providerId="AD"/>
  <p188:author id="{6A23C2B9-0C50-A134-54C3-FD051D555190}" name="Yanjun Sun" initials="YS" userId="S::yanjuns@qti.qualcomm.com::b36047ec-8c33-4551-bc74-961d47fe2da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Yanjun Sun" initials="YS" lastIdx="3" clrIdx="0">
    <p:extLst>
      <p:ext uri="{19B8F6BF-5375-455C-9EA6-DF929625EA0E}">
        <p15:presenceInfo xmlns:p15="http://schemas.microsoft.com/office/powerpoint/2012/main" userId="S::yanjuns@qti.qualcomm.com::b36047ec-8c33-4551-bc74-961d47fe2da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C8C4"/>
    <a:srgbClr val="C498FE"/>
    <a:srgbClr val="FFC000"/>
    <a:srgbClr val="FC3728"/>
    <a:srgbClr val="C9D0F1"/>
    <a:srgbClr val="CCEED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168B306-9107-499A-A969-82A688F5F6E8}" v="23" dt="2025-09-16T19:47:41.00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68" autoAdjust="0"/>
    <p:restoredTop sz="96247" autoAdjust="0"/>
  </p:normalViewPr>
  <p:slideViewPr>
    <p:cSldViewPr snapToGrid="0">
      <p:cViewPr varScale="1">
        <p:scale>
          <a:sx n="106" d="100"/>
          <a:sy n="106" d="100"/>
        </p:scale>
        <p:origin x="1836" y="114"/>
      </p:cViewPr>
      <p:guideLst>
        <p:guide orient="horz" pos="2160"/>
        <p:guide pos="2880"/>
      </p:guideLst>
    </p:cSldViewPr>
  </p:slideViewPr>
  <p:notesTextViewPr>
    <p:cViewPr>
      <p:scale>
        <a:sx n="3" d="2"/>
        <a:sy n="3" d="2"/>
      </p:scale>
      <p:origin x="0" y="0"/>
    </p:cViewPr>
  </p:notesTextViewPr>
  <p:notesViewPr>
    <p:cSldViewPr snapToGrid="0">
      <p:cViewPr varScale="1">
        <p:scale>
          <a:sx n="85" d="100"/>
          <a:sy n="85" d="100"/>
        </p:scale>
        <p:origin x="3870"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meer Vermani" userId="9be839be-9431-4430-9a85-afa36f2ea81d" providerId="ADAL" clId="{F168B306-9107-499A-A969-82A688F5F6E8}"/>
    <pc:docChg chg="undo custSel delSld modSld modMainMaster">
      <pc:chgData name="Sameer Vermani" userId="9be839be-9431-4430-9a85-afa36f2ea81d" providerId="ADAL" clId="{F168B306-9107-499A-A969-82A688F5F6E8}" dt="2025-09-16T19:50:12.496" v="306" actId="20577"/>
      <pc:docMkLst>
        <pc:docMk/>
      </pc:docMkLst>
      <pc:sldChg chg="modSp mod">
        <pc:chgData name="Sameer Vermani" userId="9be839be-9431-4430-9a85-afa36f2ea81d" providerId="ADAL" clId="{F168B306-9107-499A-A969-82A688F5F6E8}" dt="2025-09-16T19:50:12.496" v="306" actId="20577"/>
        <pc:sldMkLst>
          <pc:docMk/>
          <pc:sldMk cId="1089148663" sldId="270"/>
        </pc:sldMkLst>
        <pc:spChg chg="mod">
          <ac:chgData name="Sameer Vermani" userId="9be839be-9431-4430-9a85-afa36f2ea81d" providerId="ADAL" clId="{F168B306-9107-499A-A969-82A688F5F6E8}" dt="2025-09-16T19:50:12.496" v="306" actId="20577"/>
          <ac:spMkLst>
            <pc:docMk/>
            <pc:sldMk cId="1089148663" sldId="270"/>
            <ac:spMk id="7" creationId="{00000000-0000-0000-0000-000000000000}"/>
          </ac:spMkLst>
        </pc:spChg>
      </pc:sldChg>
      <pc:sldChg chg="del">
        <pc:chgData name="Sameer Vermani" userId="9be839be-9431-4430-9a85-afa36f2ea81d" providerId="ADAL" clId="{F168B306-9107-499A-A969-82A688F5F6E8}" dt="2025-09-16T18:45:13.236" v="127" actId="47"/>
        <pc:sldMkLst>
          <pc:docMk/>
          <pc:sldMk cId="3168276685" sldId="141170297"/>
        </pc:sldMkLst>
      </pc:sldChg>
      <pc:sldChg chg="addSp modSp mod">
        <pc:chgData name="Sameer Vermani" userId="9be839be-9431-4430-9a85-afa36f2ea81d" providerId="ADAL" clId="{F168B306-9107-499A-A969-82A688F5F6E8}" dt="2025-09-16T19:49:10.294" v="304" actId="20577"/>
        <pc:sldMkLst>
          <pc:docMk/>
          <pc:sldMk cId="691308134" sldId="141170298"/>
        </pc:sldMkLst>
        <pc:spChg chg="mod">
          <ac:chgData name="Sameer Vermani" userId="9be839be-9431-4430-9a85-afa36f2ea81d" providerId="ADAL" clId="{F168B306-9107-499A-A969-82A688F5F6E8}" dt="2025-09-16T19:49:10.294" v="304" actId="20577"/>
          <ac:spMkLst>
            <pc:docMk/>
            <pc:sldMk cId="691308134" sldId="141170298"/>
            <ac:spMk id="2" creationId="{A7433365-D6AC-123A-B5FA-6F679CE06FCE}"/>
          </ac:spMkLst>
        </pc:spChg>
        <pc:spChg chg="add">
          <ac:chgData name="Sameer Vermani" userId="9be839be-9431-4430-9a85-afa36f2ea81d" providerId="ADAL" clId="{F168B306-9107-499A-A969-82A688F5F6E8}" dt="2025-09-16T19:44:16.384" v="180"/>
          <ac:spMkLst>
            <pc:docMk/>
            <pc:sldMk cId="691308134" sldId="141170298"/>
            <ac:spMk id="7" creationId="{05B2ED5A-0DE0-21E4-2937-06FE5C28C519}"/>
          </ac:spMkLst>
        </pc:spChg>
      </pc:sldChg>
      <pc:sldChg chg="addSp delSp modSp mod">
        <pc:chgData name="Sameer Vermani" userId="9be839be-9431-4430-9a85-afa36f2ea81d" providerId="ADAL" clId="{F168B306-9107-499A-A969-82A688F5F6E8}" dt="2025-09-16T19:49:01.550" v="299" actId="20577"/>
        <pc:sldMkLst>
          <pc:docMk/>
          <pc:sldMk cId="1761314738" sldId="141170300"/>
        </pc:sldMkLst>
        <pc:spChg chg="mod">
          <ac:chgData name="Sameer Vermani" userId="9be839be-9431-4430-9a85-afa36f2ea81d" providerId="ADAL" clId="{F168B306-9107-499A-A969-82A688F5F6E8}" dt="2025-09-16T19:49:01.550" v="299" actId="20577"/>
          <ac:spMkLst>
            <pc:docMk/>
            <pc:sldMk cId="1761314738" sldId="141170300"/>
            <ac:spMk id="2" creationId="{11A385E2-F768-1B0B-A7AE-48EA2CCCCDF5}"/>
          </ac:spMkLst>
        </pc:spChg>
        <pc:spChg chg="add">
          <ac:chgData name="Sameer Vermani" userId="9be839be-9431-4430-9a85-afa36f2ea81d" providerId="ADAL" clId="{F168B306-9107-499A-A969-82A688F5F6E8}" dt="2025-09-16T19:41:36.610" v="163"/>
          <ac:spMkLst>
            <pc:docMk/>
            <pc:sldMk cId="1761314738" sldId="141170300"/>
            <ac:spMk id="7" creationId="{764BE692-168F-9BE8-942A-5B085D788295}"/>
          </ac:spMkLst>
        </pc:spChg>
        <pc:spChg chg="add">
          <ac:chgData name="Sameer Vermani" userId="9be839be-9431-4430-9a85-afa36f2ea81d" providerId="ADAL" clId="{F168B306-9107-499A-A969-82A688F5F6E8}" dt="2025-09-16T19:41:46.192" v="164"/>
          <ac:spMkLst>
            <pc:docMk/>
            <pc:sldMk cId="1761314738" sldId="141170300"/>
            <ac:spMk id="8" creationId="{7C539F9C-B127-1A38-B6CB-6E2407A504E7}"/>
          </ac:spMkLst>
        </pc:spChg>
        <pc:spChg chg="add">
          <ac:chgData name="Sameer Vermani" userId="9be839be-9431-4430-9a85-afa36f2ea81d" providerId="ADAL" clId="{F168B306-9107-499A-A969-82A688F5F6E8}" dt="2025-09-16T19:42:01.887" v="165"/>
          <ac:spMkLst>
            <pc:docMk/>
            <pc:sldMk cId="1761314738" sldId="141170300"/>
            <ac:spMk id="9" creationId="{5E4DB413-D11A-B487-B991-ED9DEEC5B83D}"/>
          </ac:spMkLst>
        </pc:spChg>
        <pc:spChg chg="add">
          <ac:chgData name="Sameer Vermani" userId="9be839be-9431-4430-9a85-afa36f2ea81d" providerId="ADAL" clId="{F168B306-9107-499A-A969-82A688F5F6E8}" dt="2025-09-16T19:42:10.252" v="167"/>
          <ac:spMkLst>
            <pc:docMk/>
            <pc:sldMk cId="1761314738" sldId="141170300"/>
            <ac:spMk id="10" creationId="{53764E23-C7D6-C9C9-F4CA-772CEFEE75DE}"/>
          </ac:spMkLst>
        </pc:spChg>
        <pc:spChg chg="add del">
          <ac:chgData name="Sameer Vermani" userId="9be839be-9431-4430-9a85-afa36f2ea81d" providerId="ADAL" clId="{F168B306-9107-499A-A969-82A688F5F6E8}" dt="2025-09-16T19:42:52.595" v="169" actId="478"/>
          <ac:spMkLst>
            <pc:docMk/>
            <pc:sldMk cId="1761314738" sldId="141170300"/>
            <ac:spMk id="11" creationId="{08EAC871-283D-EE39-6866-E882DC6F924B}"/>
          </ac:spMkLst>
        </pc:spChg>
      </pc:sldChg>
      <pc:sldMasterChg chg="modSp mod">
        <pc:chgData name="Sameer Vermani" userId="9be839be-9431-4430-9a85-afa36f2ea81d" providerId="ADAL" clId="{F168B306-9107-499A-A969-82A688F5F6E8}" dt="2025-09-16T19:39:43.853" v="129" actId="20577"/>
        <pc:sldMasterMkLst>
          <pc:docMk/>
          <pc:sldMasterMk cId="0" sldId="2147483648"/>
        </pc:sldMasterMkLst>
        <pc:spChg chg="mod">
          <ac:chgData name="Sameer Vermani" userId="9be839be-9431-4430-9a85-afa36f2ea81d" providerId="ADAL" clId="{F168B306-9107-499A-A969-82A688F5F6E8}" dt="2025-09-16T19:39:43.853" v="129"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1</a:t>
            </a:fld>
            <a:endParaRPr lang="en-US"/>
          </a:p>
        </p:txBody>
      </p:sp>
    </p:spTree>
    <p:extLst>
      <p:ext uri="{BB962C8B-B14F-4D97-AF65-F5344CB8AC3E}">
        <p14:creationId xmlns:p14="http://schemas.microsoft.com/office/powerpoint/2010/main" val="3784321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8" name="Rectangle 4">
            <a:extLst>
              <a:ext uri="{FF2B5EF4-FFF2-40B4-BE49-F238E27FC236}">
                <a16:creationId xmlns:a16="http://schemas.microsoft.com/office/drawing/2014/main" id="{EDCEBDF8-1FBD-49CA-BC1A-DBB01FAE0396}"/>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2025</a:t>
            </a:r>
            <a:endParaRPr lang="en-US" dirty="0"/>
          </a:p>
        </p:txBody>
      </p:sp>
      <p:sp>
        <p:nvSpPr>
          <p:cNvPr id="4" name="Rectangle 5">
            <a:extLst>
              <a:ext uri="{FF2B5EF4-FFF2-40B4-BE49-F238E27FC236}">
                <a16:creationId xmlns:a16="http://schemas.microsoft.com/office/drawing/2014/main" id="{39B7C977-B73D-1121-7F50-90058BAD9F0C}"/>
              </a:ext>
            </a:extLst>
          </p:cNvPr>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8" name="Rectangle 4">
            <a:extLst>
              <a:ext uri="{FF2B5EF4-FFF2-40B4-BE49-F238E27FC236}">
                <a16:creationId xmlns:a16="http://schemas.microsoft.com/office/drawing/2014/main" id="{561AAACA-7605-4ADE-B10E-EFFF7852FA3C}"/>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2025</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8" name="Rectangle 4">
            <a:extLst>
              <a:ext uri="{FF2B5EF4-FFF2-40B4-BE49-F238E27FC236}">
                <a16:creationId xmlns:a16="http://schemas.microsoft.com/office/drawing/2014/main" id="{71D9A307-7244-44BC-B723-14F328D3D433}"/>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2025</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752600"/>
            <a:ext cx="7772400" cy="4343400"/>
          </a:xfrm>
        </p:spPr>
        <p:txBody>
          <a:bodyPr/>
          <a:lstStyle>
            <a:lvl1pPr>
              <a:defRPr sz="2000" b="0" i="0" baseline="0"/>
            </a:lvl1pPr>
            <a:lvl2pPr>
              <a:defRPr sz="1800" baseline="0"/>
            </a:lvl2pPr>
            <a:lvl3pPr>
              <a:defRPr sz="1600" baseline="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3">
            <a:extLst>
              <a:ext uri="{FF2B5EF4-FFF2-40B4-BE49-F238E27FC236}">
                <a16:creationId xmlns:a16="http://schemas.microsoft.com/office/drawing/2014/main" id="{692CBF2F-FBA8-43A2-9548-88283599059C}"/>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BBDE47F8-4EA0-44BF-92FF-88592040D21F}"/>
              </a:ext>
            </a:extLst>
          </p:cNvPr>
          <p:cNvSpPr>
            <a:spLocks noGrp="1"/>
          </p:cNvSpPr>
          <p:nvPr>
            <p:ph type="dt" sz="half" idx="10"/>
          </p:nvPr>
        </p:nvSpPr>
        <p:spPr>
          <a:xfrm>
            <a:off x="696913" y="332601"/>
            <a:ext cx="1045158" cy="276999"/>
          </a:xfrm>
        </p:spPr>
        <p:txBody>
          <a:bodyPr/>
          <a:lstStyle>
            <a:lvl1pPr>
              <a:defRPr/>
            </a:lvl1pPr>
          </a:lstStyle>
          <a:p>
            <a:pPr>
              <a:defRPr/>
            </a:pPr>
            <a:r>
              <a:rPr lang="en-US"/>
              <a:t>September 2025</a:t>
            </a:r>
            <a:endParaRPr lang="en-US" dirty="0"/>
          </a:p>
        </p:txBody>
      </p:sp>
      <p:sp>
        <p:nvSpPr>
          <p:cNvPr id="13" name="Slide Number Placeholder 12">
            <a:extLst>
              <a:ext uri="{FF2B5EF4-FFF2-40B4-BE49-F238E27FC236}">
                <a16:creationId xmlns:a16="http://schemas.microsoft.com/office/drawing/2014/main" id="{D1B84937-B6DA-4270-8D01-413EFAA9AF0C}"/>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a:t>
            </a:fld>
            <a:endParaRPr lang="en-US"/>
          </a:p>
        </p:txBody>
      </p:sp>
      <p:sp>
        <p:nvSpPr>
          <p:cNvPr id="2" name="Rectangle 5">
            <a:extLst>
              <a:ext uri="{FF2B5EF4-FFF2-40B4-BE49-F238E27FC236}">
                <a16:creationId xmlns:a16="http://schemas.microsoft.com/office/drawing/2014/main" id="{DACF55DD-7D91-4890-3D39-1C5534EDF4DB}"/>
              </a:ext>
            </a:extLst>
          </p:cNvPr>
          <p:cNvSpPr>
            <a:spLocks noGrp="1" noChangeArrowheads="1"/>
          </p:cNvSpPr>
          <p:nvPr>
            <p:ph type="ftr" sz="quarter" idx="3"/>
          </p:nvPr>
        </p:nvSpPr>
        <p:spPr bwMode="auto">
          <a:xfrm>
            <a:off x="5441216" y="6475413"/>
            <a:ext cx="31027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Sameer Vermani et al., Qualcomm Technologies Inc.</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9"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7" name="Rectangle 4">
            <a:extLst>
              <a:ext uri="{FF2B5EF4-FFF2-40B4-BE49-F238E27FC236}">
                <a16:creationId xmlns:a16="http://schemas.microsoft.com/office/drawing/2014/main" id="{E066D42A-356D-4E5D-B9D3-4A0DB37C941F}"/>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2025</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10"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8" name="Rectangle 4">
            <a:extLst>
              <a:ext uri="{FF2B5EF4-FFF2-40B4-BE49-F238E27FC236}">
                <a16:creationId xmlns:a16="http://schemas.microsoft.com/office/drawing/2014/main" id="{5EDE1EDF-5947-4192-94C2-92848A83BAE0}"/>
              </a:ext>
            </a:extLst>
          </p:cNvPr>
          <p:cNvSpPr>
            <a:spLocks noGrp="1" noChangeArrowheads="1"/>
          </p:cNvSpPr>
          <p:nvPr>
            <p:ph type="dt" sz="half" idx="13"/>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2025</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1" name="Rectangle 5"/>
          <p:cNvSpPr>
            <a:spLocks noGrp="1" noChangeArrowheads="1"/>
          </p:cNvSpPr>
          <p:nvPr>
            <p:ph type="ftr" sz="quarter" idx="1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10" name="Rectangle 4">
            <a:extLst>
              <a:ext uri="{FF2B5EF4-FFF2-40B4-BE49-F238E27FC236}">
                <a16:creationId xmlns:a16="http://schemas.microsoft.com/office/drawing/2014/main" id="{36198C6D-7629-4E6F-9080-303E501DEC7D}"/>
              </a:ext>
            </a:extLst>
          </p:cNvPr>
          <p:cNvSpPr>
            <a:spLocks noGrp="1" noChangeArrowheads="1"/>
          </p:cNvSpPr>
          <p:nvPr>
            <p:ph type="dt" sz="half" idx="14"/>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2025</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7" name="Rectangle 4">
            <a:extLst>
              <a:ext uri="{FF2B5EF4-FFF2-40B4-BE49-F238E27FC236}">
                <a16:creationId xmlns:a16="http://schemas.microsoft.com/office/drawing/2014/main" id="{0217BF70-D85E-4E0C-9CD2-5CB507281DAD}"/>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2025</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6" name="Rectangle 4">
            <a:extLst>
              <a:ext uri="{FF2B5EF4-FFF2-40B4-BE49-F238E27FC236}">
                <a16:creationId xmlns:a16="http://schemas.microsoft.com/office/drawing/2014/main" id="{8AD74CDA-89AE-4BC6-ADB6-BF4C9C3D023D}"/>
              </a:ext>
            </a:extLst>
          </p:cNvPr>
          <p:cNvSpPr>
            <a:spLocks noGrp="1" noChangeArrowheads="1"/>
          </p:cNvSpPr>
          <p:nvPr>
            <p:ph type="dt" sz="half" idx="2"/>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2025</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9" name="Rectangle 4">
            <a:extLst>
              <a:ext uri="{FF2B5EF4-FFF2-40B4-BE49-F238E27FC236}">
                <a16:creationId xmlns:a16="http://schemas.microsoft.com/office/drawing/2014/main" id="{4D8D2729-D01B-446E-B55E-F033BB0F0C99}"/>
              </a:ext>
            </a:extLst>
          </p:cNvPr>
          <p:cNvSpPr>
            <a:spLocks noGrp="1" noChangeArrowheads="1"/>
          </p:cNvSpPr>
          <p:nvPr>
            <p:ph type="dt" sz="half" idx="13"/>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2025</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9" name="Rectangle 4">
            <a:extLst>
              <a:ext uri="{FF2B5EF4-FFF2-40B4-BE49-F238E27FC236}">
                <a16:creationId xmlns:a16="http://schemas.microsoft.com/office/drawing/2014/main" id="{4A0DD6EB-210E-4EE5-8671-FAAF487B950B}"/>
              </a:ext>
            </a:extLst>
          </p:cNvPr>
          <p:cNvSpPr>
            <a:spLocks noGrp="1" noChangeArrowheads="1"/>
          </p:cNvSpPr>
          <p:nvPr>
            <p:ph type="dt" sz="half" idx="13"/>
          </p:nvPr>
        </p:nvSpPr>
        <p:spPr bwMode="auto">
          <a:xfrm>
            <a:off x="696913" y="332601"/>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2025</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2025</a:t>
            </a:r>
            <a:endParaRPr lang="en-US" dirty="0"/>
          </a:p>
        </p:txBody>
      </p:sp>
      <p:sp>
        <p:nvSpPr>
          <p:cNvPr id="1029" name="Rectangle 5"/>
          <p:cNvSpPr>
            <a:spLocks noGrp="1" noChangeArrowheads="1"/>
          </p:cNvSpPr>
          <p:nvPr>
            <p:ph type="ftr" sz="quarter" idx="3"/>
          </p:nvPr>
        </p:nvSpPr>
        <p:spPr bwMode="auto">
          <a:xfrm>
            <a:off x="5402744" y="6475413"/>
            <a:ext cx="31411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fr-FR" altLang="ko-KR"/>
              <a:t>Sameer Vermani et al., Qualcomm Technologies Inc.</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802.11-25/1609r1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25/11-25-1670-00-00bn-2x-ldpc-related-spec-text-changes-for-cobf.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5/11-25-1670-00-00bn-2x-ldpc-related-spec-text-changes-for-cobf.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6805" y="1093295"/>
            <a:ext cx="8461385" cy="571501"/>
          </a:xfrm>
        </p:spPr>
        <p:txBody>
          <a:bodyPr/>
          <a:lstStyle/>
          <a:p>
            <a:r>
              <a:rPr lang="en-US" sz="2400" dirty="0"/>
              <a:t>2x LDPC Usage at Shared AP for </a:t>
            </a:r>
            <a:r>
              <a:rPr lang="en-US" sz="2400" dirty="0" err="1"/>
              <a:t>CoBF</a:t>
            </a:r>
            <a:endParaRPr lang="en-US" sz="2400" dirty="0"/>
          </a:p>
        </p:txBody>
      </p:sp>
      <p:sp>
        <p:nvSpPr>
          <p:cNvPr id="4" name="Date Placeholder 3"/>
          <p:cNvSpPr>
            <a:spLocks noGrp="1"/>
          </p:cNvSpPr>
          <p:nvPr>
            <p:ph type="dt" sz="half" idx="10"/>
          </p:nvPr>
        </p:nvSpPr>
        <p:spPr>
          <a:xfrm>
            <a:off x="696913" y="332601"/>
            <a:ext cx="1224694" cy="276999"/>
          </a:xfrm>
        </p:spPr>
        <p:txBody>
          <a:bodyPr/>
          <a:lstStyle/>
          <a:p>
            <a:pPr>
              <a:defRPr/>
            </a:pPr>
            <a:r>
              <a:rPr lang="en-US"/>
              <a:t>September 2025</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573974" y="1691293"/>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a:t>:</a:t>
            </a:r>
            <a:r>
              <a:rPr lang="en-US" sz="2000" b="0"/>
              <a:t> 2025-09-16</a:t>
            </a:r>
            <a:endParaRPr lang="en-US" sz="2000" b="0" dirty="0"/>
          </a:p>
        </p:txBody>
      </p:sp>
      <p:sp>
        <p:nvSpPr>
          <p:cNvPr id="8" name="Rectangle 12"/>
          <p:cNvSpPr>
            <a:spLocks noChangeArrowheads="1"/>
          </p:cNvSpPr>
          <p:nvPr/>
        </p:nvSpPr>
        <p:spPr bwMode="auto">
          <a:xfrm>
            <a:off x="791071" y="2125287"/>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10" name="Footer Placeholder 5"/>
          <p:cNvSpPr>
            <a:spLocks noGrp="1"/>
          </p:cNvSpPr>
          <p:nvPr>
            <p:ph type="ftr" sz="quarter" idx="3"/>
          </p:nvPr>
        </p:nvSpPr>
        <p:spPr>
          <a:xfrm>
            <a:off x="5441216" y="6475413"/>
            <a:ext cx="3102709" cy="184666"/>
          </a:xfrm>
        </p:spPr>
        <p:txBody>
          <a:bodyPr/>
          <a:lstStyle/>
          <a:p>
            <a:pPr>
              <a:defRPr/>
            </a:pPr>
            <a:r>
              <a:rPr lang="en-US" altLang="ko-KR"/>
              <a:t>Sameer Vermani et al., Qualcomm Technologies Inc.</a:t>
            </a:r>
            <a:endParaRPr lang="en-US" altLang="ko-KR" dirty="0"/>
          </a:p>
        </p:txBody>
      </p:sp>
      <p:graphicFrame>
        <p:nvGraphicFramePr>
          <p:cNvPr id="9" name="Table 12">
            <a:extLst>
              <a:ext uri="{FF2B5EF4-FFF2-40B4-BE49-F238E27FC236}">
                <a16:creationId xmlns:a16="http://schemas.microsoft.com/office/drawing/2014/main" id="{71496AAA-2D19-46D7-A60C-3C3E1D5316C1}"/>
              </a:ext>
            </a:extLst>
          </p:cNvPr>
          <p:cNvGraphicFramePr>
            <a:graphicFrameLocks noGrp="1"/>
          </p:cNvGraphicFramePr>
          <p:nvPr>
            <p:extLst>
              <p:ext uri="{D42A27DB-BD31-4B8C-83A1-F6EECF244321}">
                <p14:modId xmlns:p14="http://schemas.microsoft.com/office/powerpoint/2010/main" val="877828889"/>
              </p:ext>
            </p:extLst>
          </p:nvPr>
        </p:nvGraphicFramePr>
        <p:xfrm>
          <a:off x="791071" y="2696787"/>
          <a:ext cx="7752854" cy="2523054"/>
        </p:xfrm>
        <a:graphic>
          <a:graphicData uri="http://schemas.openxmlformats.org/drawingml/2006/table">
            <a:tbl>
              <a:tblPr firstRow="1" bandRow="1">
                <a:tableStyleId>{F5AB1C69-6EDB-4FF4-983F-18BD219EF322}</a:tableStyleId>
              </a:tblPr>
              <a:tblGrid>
                <a:gridCol w="1670167">
                  <a:extLst>
                    <a:ext uri="{9D8B030D-6E8A-4147-A177-3AD203B41FA5}">
                      <a16:colId xmlns:a16="http://schemas.microsoft.com/office/drawing/2014/main" val="20000"/>
                    </a:ext>
                  </a:extLst>
                </a:gridCol>
                <a:gridCol w="1413176">
                  <a:extLst>
                    <a:ext uri="{9D8B030D-6E8A-4147-A177-3AD203B41FA5}">
                      <a16:colId xmlns:a16="http://schemas.microsoft.com/office/drawing/2014/main" val="20001"/>
                    </a:ext>
                  </a:extLst>
                </a:gridCol>
                <a:gridCol w="1197152">
                  <a:extLst>
                    <a:ext uri="{9D8B030D-6E8A-4147-A177-3AD203B41FA5}">
                      <a16:colId xmlns:a16="http://schemas.microsoft.com/office/drawing/2014/main" val="20002"/>
                    </a:ext>
                  </a:extLst>
                </a:gridCol>
                <a:gridCol w="893806">
                  <a:extLst>
                    <a:ext uri="{9D8B030D-6E8A-4147-A177-3AD203B41FA5}">
                      <a16:colId xmlns:a16="http://schemas.microsoft.com/office/drawing/2014/main" val="20003"/>
                    </a:ext>
                  </a:extLst>
                </a:gridCol>
                <a:gridCol w="2578553">
                  <a:extLst>
                    <a:ext uri="{9D8B030D-6E8A-4147-A177-3AD203B41FA5}">
                      <a16:colId xmlns:a16="http://schemas.microsoft.com/office/drawing/2014/main" val="20004"/>
                    </a:ext>
                  </a:extLst>
                </a:gridCol>
              </a:tblGrid>
              <a:tr h="268580">
                <a:tc>
                  <a:txBody>
                    <a:bodyPr/>
                    <a:lstStyle/>
                    <a:p>
                      <a:pPr marL="0" marR="0">
                        <a:spcBef>
                          <a:spcPts val="0"/>
                        </a:spcBef>
                        <a:spcAft>
                          <a:spcPts val="0"/>
                        </a:spcAft>
                      </a:pPr>
                      <a:r>
                        <a:rPr lang="en-US" sz="1600" b="1" kern="0">
                          <a:solidFill>
                            <a:schemeClr val="tx1"/>
                          </a:solidFill>
                          <a:effectLst/>
                          <a:latin typeface="Times New Roman" panose="02020603050405020304" pitchFamily="18" charset="0"/>
                        </a:rPr>
                        <a:t>Name</a:t>
                      </a:r>
                      <a:endParaRPr lang="en-US" sz="700" b="1" kern="0">
                        <a:solidFill>
                          <a:schemeClr val="tx1"/>
                        </a:solidFill>
                        <a:effectLst/>
                        <a:latin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Affiliations</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Address</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Phone</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600" b="1">
                          <a:solidFill>
                            <a:schemeClr val="tx1"/>
                          </a:solidFill>
                          <a:effectLst/>
                          <a:latin typeface="Times New Roman" panose="02020603050405020304" pitchFamily="18" charset="0"/>
                          <a:ea typeface="SimSun" panose="02010600030101010101" pitchFamily="2" charset="-122"/>
                        </a:rPr>
                        <a:t>email</a:t>
                      </a:r>
                      <a:endParaRPr lang="en-US" sz="7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0024015"/>
                  </a:ext>
                </a:extLst>
              </a:tr>
              <a:tr h="268580">
                <a:tc>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Sameer Vermani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0">
                  <a:txBody>
                    <a:bodyPr/>
                    <a:lstStyle/>
                    <a:p>
                      <a:pPr marL="0" marR="0">
                        <a:spcBef>
                          <a:spcPts val="0"/>
                        </a:spcBef>
                        <a:spcAft>
                          <a:spcPts val="0"/>
                        </a:spcAft>
                      </a:pPr>
                      <a:r>
                        <a:rPr lang="en-US" sz="1400" b="0" dirty="0">
                          <a:solidFill>
                            <a:schemeClr val="tx1"/>
                          </a:solidFill>
                          <a:effectLst/>
                          <a:latin typeface="Times New Roman" panose="02020603050405020304" pitchFamily="18" charset="0"/>
                          <a:ea typeface="SimSun" panose="02010600030101010101" pitchFamily="2" charset="-122"/>
                        </a:rPr>
                        <a:t>Qualcomm Technologies Inc.</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400" b="0" dirty="0">
                          <a:solidFill>
                            <a:schemeClr val="tx1"/>
                          </a:solidFill>
                          <a:effectLst/>
                          <a:latin typeface="Times New Roman" panose="02020603050405020304" pitchFamily="18" charset="0"/>
                          <a:ea typeface="SimSun" panose="02010600030101010101" pitchFamily="2" charset="-122"/>
                        </a:rPr>
                        <a:t>svverman@qti.qualcomm.com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2649291"/>
                  </a:ext>
                </a:extLst>
              </a:tr>
              <a:tr h="85608">
                <a:tc>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Meriam Rezk</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rowSpan="2">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73504198"/>
                  </a:ext>
                </a:extLst>
              </a:tr>
              <a:tr h="286644">
                <a:tc>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Youhan Kim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32816244"/>
                  </a:ext>
                </a:extLst>
              </a:tr>
              <a:tr h="1298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kern="0" dirty="0">
                          <a:solidFill>
                            <a:schemeClr val="tx1"/>
                          </a:solidFill>
                          <a:effectLst/>
                          <a:latin typeface="Times New Roman" panose="02020603050405020304" pitchFamily="18" charset="0"/>
                        </a:rPr>
                        <a:t>Alice Chen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endParaRPr lang="en-US"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9613367"/>
                  </a:ext>
                </a:extLst>
              </a:tr>
              <a:tr h="108727">
                <a:tc rowSpan="2">
                  <a:txBody>
                    <a:bodyPr/>
                    <a:lstStyle/>
                    <a:p>
                      <a:pPr marL="0" marR="0">
                        <a:spcBef>
                          <a:spcPts val="0"/>
                        </a:spcBef>
                        <a:spcAft>
                          <a:spcPts val="0"/>
                        </a:spcAft>
                      </a:pPr>
                      <a:r>
                        <a:rPr lang="en-US" sz="1400" b="0" kern="0" dirty="0">
                          <a:solidFill>
                            <a:schemeClr val="tx1"/>
                          </a:solidFill>
                          <a:effectLst/>
                          <a:latin typeface="Times New Roman" panose="02020603050405020304" pitchFamily="18" charset="0"/>
                        </a:rPr>
                        <a:t>Bin Tian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07919699"/>
                  </a:ext>
                </a:extLst>
              </a:tr>
              <a:tr h="14477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kern="0" dirty="0">
                          <a:solidFill>
                            <a:schemeClr val="tx1"/>
                          </a:solidFill>
                          <a:effectLst/>
                          <a:latin typeface="Times New Roman" panose="02020603050405020304" pitchFamily="18" charset="0"/>
                        </a:rPr>
                        <a:t>Alice Chen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rowSpan="2">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78655095"/>
                  </a:ext>
                </a:extLst>
              </a:tr>
              <a:tr h="144770">
                <a:tc>
                  <a:txBody>
                    <a:bodyPr/>
                    <a:lstStyle/>
                    <a:p>
                      <a:pPr marL="0" marR="0">
                        <a:spcBef>
                          <a:spcPts val="0"/>
                        </a:spcBef>
                        <a:spcAft>
                          <a:spcPts val="0"/>
                        </a:spcAft>
                      </a:pPr>
                      <a:endParaRPr lang="en-US" sz="1400" b="0" kern="0" dirty="0">
                        <a:solidFill>
                          <a:schemeClr val="tx1"/>
                        </a:solidFill>
                        <a:effectLst/>
                        <a:latin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916721870"/>
                  </a:ext>
                </a:extLst>
              </a:tr>
              <a:tr h="144770">
                <a:tc>
                  <a:txBody>
                    <a:bodyPr/>
                    <a:lstStyle/>
                    <a:p>
                      <a:pPr marL="0" marR="0">
                        <a:spcBef>
                          <a:spcPts val="0"/>
                        </a:spcBef>
                        <a:spcAft>
                          <a:spcPts val="0"/>
                        </a:spcAft>
                      </a:pPr>
                      <a:endParaRPr lang="en-US" sz="1400" b="0" kern="0" dirty="0">
                        <a:solidFill>
                          <a:schemeClr val="tx1"/>
                        </a:solidFill>
                        <a:effectLst/>
                        <a:latin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00988968"/>
                  </a:ext>
                </a:extLst>
              </a:tr>
              <a:tr h="144770">
                <a:tc>
                  <a:txBody>
                    <a:bodyPr/>
                    <a:lstStyle/>
                    <a:p>
                      <a:pPr marL="0" marR="0">
                        <a:spcBef>
                          <a:spcPts val="0"/>
                        </a:spcBef>
                        <a:spcAft>
                          <a:spcPts val="0"/>
                        </a:spcAft>
                      </a:pPr>
                      <a:endParaRPr lang="en-US" sz="1400" b="0" kern="0" dirty="0">
                        <a:solidFill>
                          <a:schemeClr val="tx1"/>
                        </a:solidFill>
                        <a:effectLst/>
                        <a:latin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58813749"/>
                  </a:ext>
                </a:extLst>
              </a:tr>
              <a:tr h="144770">
                <a:tc>
                  <a:txBody>
                    <a:bodyPr/>
                    <a:lstStyle/>
                    <a:p>
                      <a:pPr marL="0" marR="0">
                        <a:spcBef>
                          <a:spcPts val="0"/>
                        </a:spcBef>
                        <a:spcAft>
                          <a:spcPts val="0"/>
                        </a:spcAft>
                      </a:pPr>
                      <a:endParaRPr lang="en-US" sz="1400" b="0" kern="0" dirty="0">
                        <a:solidFill>
                          <a:schemeClr val="tx1"/>
                        </a:solidFill>
                        <a:effectLst/>
                        <a:latin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endParaRPr lang="en-US" sz="1400" b="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95106859"/>
                  </a:ext>
                </a:extLst>
              </a:tr>
            </a:tbl>
          </a:graphicData>
        </a:graphic>
      </p:graphicFrame>
    </p:spTree>
    <p:extLst>
      <p:ext uri="{BB962C8B-B14F-4D97-AF65-F5344CB8AC3E}">
        <p14:creationId xmlns:p14="http://schemas.microsoft.com/office/powerpoint/2010/main" val="1089148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BF4C874-CA12-7821-5E98-5324B183AF0C}"/>
              </a:ext>
            </a:extLst>
          </p:cNvPr>
          <p:cNvSpPr>
            <a:spLocks noGrp="1"/>
          </p:cNvSpPr>
          <p:nvPr>
            <p:ph idx="1"/>
          </p:nvPr>
        </p:nvSpPr>
        <p:spPr/>
        <p:txBody>
          <a:bodyPr/>
          <a:lstStyle/>
          <a:p>
            <a:r>
              <a:rPr lang="en-US" sz="1800" dirty="0"/>
              <a:t>In COBF, the 2x LDPC usage is sent in the COBF response frame by the shared AP</a:t>
            </a:r>
          </a:p>
          <a:p>
            <a:endParaRPr lang="en-US" sz="1800" dirty="0"/>
          </a:p>
          <a:p>
            <a:r>
              <a:rPr lang="en-US" sz="1800" dirty="0"/>
              <a:t>Sharing AP then uses that to populate the user fields of the common preamble for the shared AP’s users</a:t>
            </a:r>
          </a:p>
          <a:p>
            <a:endParaRPr lang="en-US" sz="1800" dirty="0"/>
          </a:p>
          <a:p>
            <a:r>
              <a:rPr lang="en-US" sz="1800" u="sng" dirty="0"/>
              <a:t>Issue</a:t>
            </a:r>
            <a:r>
              <a:rPr lang="en-US" sz="1800" dirty="0"/>
              <a:t>: how to set 2x LDPC bit in the response frame given that the length is not known exactly</a:t>
            </a:r>
          </a:p>
          <a:p>
            <a:pPr lvl="1"/>
            <a:r>
              <a:rPr lang="en-US" sz="1600" dirty="0"/>
              <a:t>Only Min and max data length in symbols is signaled in the invite frame</a:t>
            </a:r>
          </a:p>
          <a:p>
            <a:pPr lvl="1"/>
            <a:r>
              <a:rPr lang="en-US" sz="1600" dirty="0"/>
              <a:t>2x LDPC usage is only allowed for packet lengths beyond 3888 bits</a:t>
            </a:r>
          </a:p>
          <a:p>
            <a:pPr lvl="1"/>
            <a:endParaRPr lang="en-US" sz="1600" dirty="0"/>
          </a:p>
        </p:txBody>
      </p:sp>
      <p:sp>
        <p:nvSpPr>
          <p:cNvPr id="3" name="Title 2">
            <a:extLst>
              <a:ext uri="{FF2B5EF4-FFF2-40B4-BE49-F238E27FC236}">
                <a16:creationId xmlns:a16="http://schemas.microsoft.com/office/drawing/2014/main" id="{C678CD34-17D9-CE58-41C8-DFCA137FB389}"/>
              </a:ext>
            </a:extLst>
          </p:cNvPr>
          <p:cNvSpPr>
            <a:spLocks noGrp="1"/>
          </p:cNvSpPr>
          <p:nvPr>
            <p:ph type="title"/>
          </p:nvPr>
        </p:nvSpPr>
        <p:spPr/>
        <p:txBody>
          <a:bodyPr/>
          <a:lstStyle/>
          <a:p>
            <a:r>
              <a:rPr lang="en-US" dirty="0"/>
              <a:t>Introduction</a:t>
            </a:r>
          </a:p>
        </p:txBody>
      </p:sp>
      <p:sp>
        <p:nvSpPr>
          <p:cNvPr id="4" name="Date Placeholder 3">
            <a:extLst>
              <a:ext uri="{FF2B5EF4-FFF2-40B4-BE49-F238E27FC236}">
                <a16:creationId xmlns:a16="http://schemas.microsoft.com/office/drawing/2014/main" id="{B7432C1A-0533-C6F9-A101-C234E66CCBD8}"/>
              </a:ext>
            </a:extLst>
          </p:cNvPr>
          <p:cNvSpPr>
            <a:spLocks noGrp="1"/>
          </p:cNvSpPr>
          <p:nvPr>
            <p:ph type="dt" sz="half" idx="10"/>
          </p:nvPr>
        </p:nvSpPr>
        <p:spPr/>
        <p:txBody>
          <a:bodyPr/>
          <a:lstStyle/>
          <a:p>
            <a:pPr>
              <a:defRPr/>
            </a:pPr>
            <a:r>
              <a:rPr lang="en-US"/>
              <a:t>September 2025</a:t>
            </a:r>
            <a:endParaRPr lang="en-US" dirty="0"/>
          </a:p>
        </p:txBody>
      </p:sp>
      <p:sp>
        <p:nvSpPr>
          <p:cNvPr id="5" name="Slide Number Placeholder 4">
            <a:extLst>
              <a:ext uri="{FF2B5EF4-FFF2-40B4-BE49-F238E27FC236}">
                <a16:creationId xmlns:a16="http://schemas.microsoft.com/office/drawing/2014/main" id="{8C917887-4283-379D-2FE4-D84E425C07EC}"/>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2</a:t>
            </a:fld>
            <a:endParaRPr lang="en-US"/>
          </a:p>
        </p:txBody>
      </p:sp>
      <p:sp>
        <p:nvSpPr>
          <p:cNvPr id="6" name="Footer Placeholder 5">
            <a:extLst>
              <a:ext uri="{FF2B5EF4-FFF2-40B4-BE49-F238E27FC236}">
                <a16:creationId xmlns:a16="http://schemas.microsoft.com/office/drawing/2014/main" id="{4945C709-CAAE-A4DA-9F32-4C9C24E5F942}"/>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15223802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0C25438-143E-63F4-1F4A-4226844F1301}"/>
              </a:ext>
            </a:extLst>
          </p:cNvPr>
          <p:cNvSpPr>
            <a:spLocks noGrp="1"/>
          </p:cNvSpPr>
          <p:nvPr>
            <p:ph idx="1"/>
          </p:nvPr>
        </p:nvSpPr>
        <p:spPr/>
        <p:txBody>
          <a:bodyPr/>
          <a:lstStyle/>
          <a:p>
            <a:r>
              <a:rPr lang="en-US" sz="1600" dirty="0"/>
              <a:t>If the minimum length (in data symbols) corresponds to a packet size &gt;= 3888 bits, the shared AP is free to set the 2x LDPC bit to 1 in its user-fields</a:t>
            </a:r>
          </a:p>
          <a:p>
            <a:pPr lvl="1"/>
            <a:r>
              <a:rPr lang="en-US" sz="1400" dirty="0"/>
              <a:t>Note that shared AP decides its MCS before sending the response so it knows the symbol-length to number-of-bits mapping</a:t>
            </a:r>
          </a:p>
          <a:p>
            <a:endParaRPr lang="en-US" sz="1600" dirty="0"/>
          </a:p>
          <a:p>
            <a:r>
              <a:rPr lang="en-US" sz="1600" dirty="0"/>
              <a:t>If the minimum length (in symbols) corresponds to a packet size &lt;3888 bits, the shared AP is prohibited to set 2x LDPC bit to 1 in its user-fields</a:t>
            </a:r>
          </a:p>
          <a:p>
            <a:endParaRPr lang="en-US" sz="1600" dirty="0"/>
          </a:p>
          <a:p>
            <a:r>
              <a:rPr lang="en-US" sz="1600" dirty="0"/>
              <a:t>The above rules are not entirely sufficient as we start running into problems if we have the following two scenarios</a:t>
            </a:r>
          </a:p>
          <a:p>
            <a:pPr lvl="1"/>
            <a:r>
              <a:rPr lang="en-US" sz="1400" dirty="0"/>
              <a:t>The sharing AP sets the minimum packet length very loosely (e.g., in the extreme case; it sets it to 0)</a:t>
            </a:r>
          </a:p>
          <a:p>
            <a:pPr lvl="2"/>
            <a:r>
              <a:rPr lang="en-US" sz="1200" dirty="0"/>
              <a:t>2x LDPC will never get used by the shared AP in this case</a:t>
            </a:r>
          </a:p>
          <a:p>
            <a:pPr lvl="1"/>
            <a:r>
              <a:rPr lang="en-US" sz="1400" dirty="0"/>
              <a:t>The sharing AP choses the final packet length less than the minimum it listed in the invite frame</a:t>
            </a:r>
          </a:p>
          <a:p>
            <a:pPr lvl="2"/>
            <a:r>
              <a:rPr lang="en-US" sz="1200" dirty="0"/>
              <a:t>If the shared AP decides to use 2x LDPC and then sharing AP chooses a final length below the minimum data length in symbols (which it signaled in invite) and the final length happens to result in a payload smaller than 3888 bits (for shared AP’s data rate), it can lead to spec violation for shared AP</a:t>
            </a:r>
          </a:p>
          <a:p>
            <a:pPr lvl="2"/>
            <a:endParaRPr lang="en-US" sz="1200" dirty="0"/>
          </a:p>
          <a:p>
            <a:pPr lvl="1"/>
            <a:endParaRPr lang="en-US" sz="1400" dirty="0"/>
          </a:p>
        </p:txBody>
      </p:sp>
      <p:sp>
        <p:nvSpPr>
          <p:cNvPr id="3" name="Title 2">
            <a:extLst>
              <a:ext uri="{FF2B5EF4-FFF2-40B4-BE49-F238E27FC236}">
                <a16:creationId xmlns:a16="http://schemas.microsoft.com/office/drawing/2014/main" id="{8A27211C-AA35-AECA-A8B3-0BF13E2F0622}"/>
              </a:ext>
            </a:extLst>
          </p:cNvPr>
          <p:cNvSpPr>
            <a:spLocks noGrp="1"/>
          </p:cNvSpPr>
          <p:nvPr>
            <p:ph type="title"/>
          </p:nvPr>
        </p:nvSpPr>
        <p:spPr/>
        <p:txBody>
          <a:bodyPr/>
          <a:lstStyle/>
          <a:p>
            <a:r>
              <a:rPr lang="en-US" dirty="0"/>
              <a:t>Possible solution/rules</a:t>
            </a:r>
          </a:p>
        </p:txBody>
      </p:sp>
      <p:sp>
        <p:nvSpPr>
          <p:cNvPr id="4" name="Date Placeholder 3">
            <a:extLst>
              <a:ext uri="{FF2B5EF4-FFF2-40B4-BE49-F238E27FC236}">
                <a16:creationId xmlns:a16="http://schemas.microsoft.com/office/drawing/2014/main" id="{F0D45DC6-306D-E9A8-D225-D32E9A5FB2DE}"/>
              </a:ext>
            </a:extLst>
          </p:cNvPr>
          <p:cNvSpPr>
            <a:spLocks noGrp="1"/>
          </p:cNvSpPr>
          <p:nvPr>
            <p:ph type="dt" sz="half" idx="10"/>
          </p:nvPr>
        </p:nvSpPr>
        <p:spPr/>
        <p:txBody>
          <a:bodyPr/>
          <a:lstStyle/>
          <a:p>
            <a:pPr>
              <a:defRPr/>
            </a:pPr>
            <a:r>
              <a:rPr lang="en-US"/>
              <a:t>September 2025</a:t>
            </a:r>
            <a:endParaRPr lang="en-US" dirty="0"/>
          </a:p>
        </p:txBody>
      </p:sp>
      <p:sp>
        <p:nvSpPr>
          <p:cNvPr id="5" name="Slide Number Placeholder 4">
            <a:extLst>
              <a:ext uri="{FF2B5EF4-FFF2-40B4-BE49-F238E27FC236}">
                <a16:creationId xmlns:a16="http://schemas.microsoft.com/office/drawing/2014/main" id="{0B08D98D-8E0A-4705-6D17-BF3B0C7250AC}"/>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3</a:t>
            </a:fld>
            <a:endParaRPr lang="en-US"/>
          </a:p>
        </p:txBody>
      </p:sp>
      <p:sp>
        <p:nvSpPr>
          <p:cNvPr id="6" name="Footer Placeholder 5">
            <a:extLst>
              <a:ext uri="{FF2B5EF4-FFF2-40B4-BE49-F238E27FC236}">
                <a16:creationId xmlns:a16="http://schemas.microsoft.com/office/drawing/2014/main" id="{8B0F5B5E-9301-4B6A-D0B1-42FB6121F630}"/>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454371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3A7FE1E-429C-E844-B892-B771DEB937FB}"/>
              </a:ext>
            </a:extLst>
          </p:cNvPr>
          <p:cNvSpPr>
            <a:spLocks noGrp="1"/>
          </p:cNvSpPr>
          <p:nvPr>
            <p:ph idx="1"/>
          </p:nvPr>
        </p:nvSpPr>
        <p:spPr>
          <a:xfrm>
            <a:off x="685800" y="1535319"/>
            <a:ext cx="7772400" cy="4343400"/>
          </a:xfrm>
        </p:spPr>
        <p:txBody>
          <a:bodyPr/>
          <a:lstStyle/>
          <a:p>
            <a:r>
              <a:rPr lang="en-US" sz="1600" dirty="0"/>
              <a:t>If the minimum length (in data symbols) corresponds to a packet size &gt;= 3888 bits, the shared AP is free to set the 2x LDPC bit to 1 </a:t>
            </a:r>
          </a:p>
          <a:p>
            <a:endParaRPr lang="en-US" sz="1600" dirty="0"/>
          </a:p>
          <a:p>
            <a:r>
              <a:rPr lang="en-US" sz="1600" dirty="0"/>
              <a:t>If the minimum length (in symbols) corresponds to a packet size &lt;3888 bits, the shared AP is prohibited to set 2x LDPC bit to 1</a:t>
            </a:r>
          </a:p>
          <a:p>
            <a:endParaRPr lang="en-US" dirty="0"/>
          </a:p>
          <a:p>
            <a:r>
              <a:rPr lang="en-US" sz="1600" dirty="0"/>
              <a:t>For the COBF transmission, sharing AP shall not choose a length smaller than the minimum length it signaled in the invite frame</a:t>
            </a:r>
          </a:p>
          <a:p>
            <a:endParaRPr lang="en-US" sz="1600" dirty="0"/>
          </a:p>
          <a:p>
            <a:r>
              <a:rPr lang="en-US" sz="1600" dirty="0"/>
              <a:t>Need tightening of the min-max signaling to give shared AP more opportunities to use 2x LDPC</a:t>
            </a:r>
          </a:p>
          <a:p>
            <a:pPr lvl="1"/>
            <a:r>
              <a:rPr lang="en-US" sz="1400" dirty="0"/>
              <a:t>Reasonable symbol range </a:t>
            </a:r>
          </a:p>
          <a:p>
            <a:pPr lvl="2"/>
            <a:r>
              <a:rPr lang="en-US" sz="1200" dirty="0"/>
              <a:t>Typically, only 1 MCS or so of ambiguity exists in sharing AP’s MCS choice which gets resolved based on the response frame </a:t>
            </a:r>
          </a:p>
          <a:p>
            <a:pPr lvl="2"/>
            <a:r>
              <a:rPr lang="en-US" sz="1200" dirty="0"/>
              <a:t>COBF is unlikely to be used for lower MCSs where a bigger change in data rates happens with a single MCS shift</a:t>
            </a:r>
          </a:p>
          <a:p>
            <a:pPr lvl="1"/>
            <a:r>
              <a:rPr lang="en-US" sz="1400" dirty="0"/>
              <a:t>Suggest adding a recommendation: “To give better information to the shared AP for making 2x LDPC usage decision, min length  signaled in invite is recommended to be greater than or equal to 0.5 times the max length” </a:t>
            </a:r>
          </a:p>
        </p:txBody>
      </p:sp>
      <p:sp>
        <p:nvSpPr>
          <p:cNvPr id="3" name="Title 2">
            <a:extLst>
              <a:ext uri="{FF2B5EF4-FFF2-40B4-BE49-F238E27FC236}">
                <a16:creationId xmlns:a16="http://schemas.microsoft.com/office/drawing/2014/main" id="{11E410C8-B2E5-3F11-D820-A4055FD6E048}"/>
              </a:ext>
            </a:extLst>
          </p:cNvPr>
          <p:cNvSpPr>
            <a:spLocks noGrp="1"/>
          </p:cNvSpPr>
          <p:nvPr>
            <p:ph type="title"/>
          </p:nvPr>
        </p:nvSpPr>
        <p:spPr/>
        <p:txBody>
          <a:bodyPr/>
          <a:lstStyle/>
          <a:p>
            <a:r>
              <a:rPr lang="en-US" dirty="0"/>
              <a:t>Fortified set of rules</a:t>
            </a:r>
          </a:p>
        </p:txBody>
      </p:sp>
      <p:sp>
        <p:nvSpPr>
          <p:cNvPr id="4" name="Date Placeholder 3">
            <a:extLst>
              <a:ext uri="{FF2B5EF4-FFF2-40B4-BE49-F238E27FC236}">
                <a16:creationId xmlns:a16="http://schemas.microsoft.com/office/drawing/2014/main" id="{A5F84126-8F39-D155-0881-C4AB57B927E6}"/>
              </a:ext>
            </a:extLst>
          </p:cNvPr>
          <p:cNvSpPr>
            <a:spLocks noGrp="1"/>
          </p:cNvSpPr>
          <p:nvPr>
            <p:ph type="dt" sz="half" idx="10"/>
          </p:nvPr>
        </p:nvSpPr>
        <p:spPr/>
        <p:txBody>
          <a:bodyPr/>
          <a:lstStyle/>
          <a:p>
            <a:pPr>
              <a:defRPr/>
            </a:pPr>
            <a:r>
              <a:rPr lang="en-US"/>
              <a:t>September 2025</a:t>
            </a:r>
            <a:endParaRPr lang="en-US" dirty="0"/>
          </a:p>
        </p:txBody>
      </p:sp>
      <p:sp>
        <p:nvSpPr>
          <p:cNvPr id="5" name="Slide Number Placeholder 4">
            <a:extLst>
              <a:ext uri="{FF2B5EF4-FFF2-40B4-BE49-F238E27FC236}">
                <a16:creationId xmlns:a16="http://schemas.microsoft.com/office/drawing/2014/main" id="{343FCD2B-A296-6443-17B8-C36D688149E1}"/>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4</a:t>
            </a:fld>
            <a:endParaRPr lang="en-US"/>
          </a:p>
        </p:txBody>
      </p:sp>
      <p:sp>
        <p:nvSpPr>
          <p:cNvPr id="6" name="Footer Placeholder 5">
            <a:extLst>
              <a:ext uri="{FF2B5EF4-FFF2-40B4-BE49-F238E27FC236}">
                <a16:creationId xmlns:a16="http://schemas.microsoft.com/office/drawing/2014/main" id="{F003C119-B399-E58D-6EB8-4972EA1A63A7}"/>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1667578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D47EE6-B835-83D5-52F1-17106482DA31}"/>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1A385E2-F768-1B0B-A7AE-48EA2CCCCDF5}"/>
              </a:ext>
            </a:extLst>
          </p:cNvPr>
          <p:cNvSpPr>
            <a:spLocks noGrp="1"/>
          </p:cNvSpPr>
          <p:nvPr>
            <p:ph idx="1"/>
          </p:nvPr>
        </p:nvSpPr>
        <p:spPr/>
        <p:txBody>
          <a:bodyPr/>
          <a:lstStyle/>
          <a:p>
            <a:r>
              <a:rPr lang="en-US" sz="1600" dirty="0"/>
              <a:t>Do you support adding the following rules for Co-BF in the </a:t>
            </a:r>
            <a:r>
              <a:rPr lang="en-US" sz="1600" dirty="0" err="1"/>
              <a:t>TGbn</a:t>
            </a:r>
            <a:r>
              <a:rPr lang="en-US" sz="1600" dirty="0"/>
              <a:t> spec in </a:t>
            </a:r>
            <a:r>
              <a:rPr lang="en-US" sz="1600" b="1" dirty="0"/>
              <a:t>37.15.2.1.4 Co-BF transmission procedure</a:t>
            </a:r>
            <a:r>
              <a:rPr lang="en-US" sz="1600" dirty="0"/>
              <a:t>?</a:t>
            </a:r>
          </a:p>
          <a:p>
            <a:pPr lvl="1"/>
            <a:r>
              <a:rPr lang="en-US" sz="1400" dirty="0"/>
              <a:t>If the minimum number of data OFDM symbols of the Co-BF transmission indicated in the Co-BF Invite frame corresponds to </a:t>
            </a:r>
            <a:r>
              <a:rPr lang="en-US" sz="1400" dirty="0" err="1"/>
              <a:t>Navbits</a:t>
            </a:r>
            <a:r>
              <a:rPr lang="en-US" sz="1400" dirty="0"/>
              <a:t> &gt; 3888 bits for a user of the coordinated AP, then the coordinated AP may indicate that 2xLDPC will be used for the user in the Co-BF Response frame.</a:t>
            </a:r>
          </a:p>
          <a:p>
            <a:pPr lvl="1"/>
            <a:r>
              <a:rPr lang="en-US" sz="1400" dirty="0"/>
              <a:t>If the minimum number of data OFDM symbols of the Co-BF transmission indicated in the Co-BF Invite frame corresponds to </a:t>
            </a:r>
            <a:r>
              <a:rPr lang="en-US" sz="1400" dirty="0" err="1"/>
              <a:t>Navbits</a:t>
            </a:r>
            <a:r>
              <a:rPr lang="en-US" sz="1400" dirty="0"/>
              <a:t> ≤ 3888 bits for a user of the coordinated AP, then the coordinated AP shall not indicate that 2xLDPC will be used for the user in the Co-BF Response frame.</a:t>
            </a:r>
          </a:p>
          <a:p>
            <a:pPr lvl="1"/>
            <a:r>
              <a:rPr lang="en-GB" altLang="ko-KR" sz="1400" dirty="0"/>
              <a:t>A coordinating AP shall not choose a value for the Length field in the L-SIG field of the Co-BF PPDU in the Co-BF Trigger frame that corresponds to a number of OFDM symbols in the Data field which is smaller than the minimum number of data OFDM symbols the coordinating AP had indicated in the Co-BF Invite frame</a:t>
            </a:r>
          </a:p>
          <a:p>
            <a:pPr marL="457200" lvl="1" indent="0">
              <a:buNone/>
            </a:pPr>
            <a:endParaRPr lang="en-GB" altLang="ko-KR" sz="1400" dirty="0"/>
          </a:p>
          <a:p>
            <a:pPr marL="457200" lvl="1" indent="0">
              <a:buNone/>
            </a:pPr>
            <a:r>
              <a:rPr lang="en-GB" altLang="ko-KR" sz="1400" dirty="0"/>
              <a:t>Note: These changes for the </a:t>
            </a:r>
            <a:r>
              <a:rPr lang="en-GB" altLang="ko-KR" sz="1400" dirty="0" err="1"/>
              <a:t>TGbn</a:t>
            </a:r>
            <a:r>
              <a:rPr lang="en-GB" altLang="ko-KR" sz="1400" dirty="0"/>
              <a:t> editor are reflected in word document below</a:t>
            </a:r>
          </a:p>
          <a:p>
            <a:pPr marL="457200" lvl="1" indent="0">
              <a:buNone/>
            </a:pPr>
            <a:r>
              <a:rPr lang="en-GB" altLang="ko-KR" sz="1400" dirty="0">
                <a:hlinkClick r:id="rId2"/>
              </a:rPr>
              <a:t>https://mentor.ieee.org/802.11/dcn/25/11-25-1670-00-00bn-2x-ldpc-related-spec-text-changes-for-cobf.docx</a:t>
            </a:r>
            <a:endParaRPr lang="en-GB" altLang="ko-KR" sz="1400" dirty="0"/>
          </a:p>
          <a:p>
            <a:pPr lvl="1"/>
            <a:endParaRPr lang="en-US" sz="1400" dirty="0"/>
          </a:p>
          <a:p>
            <a:pPr lvl="1"/>
            <a:endParaRPr lang="en-US" sz="1100" dirty="0"/>
          </a:p>
          <a:p>
            <a:endParaRPr lang="en-US" sz="1200" dirty="0"/>
          </a:p>
        </p:txBody>
      </p:sp>
      <p:sp>
        <p:nvSpPr>
          <p:cNvPr id="3" name="Title 2">
            <a:extLst>
              <a:ext uri="{FF2B5EF4-FFF2-40B4-BE49-F238E27FC236}">
                <a16:creationId xmlns:a16="http://schemas.microsoft.com/office/drawing/2014/main" id="{FCC05C6A-6F2C-D4C5-434C-60B221B59C0B}"/>
              </a:ext>
            </a:extLst>
          </p:cNvPr>
          <p:cNvSpPr>
            <a:spLocks noGrp="1"/>
          </p:cNvSpPr>
          <p:nvPr>
            <p:ph type="title"/>
          </p:nvPr>
        </p:nvSpPr>
        <p:spPr/>
        <p:txBody>
          <a:bodyPr/>
          <a:lstStyle/>
          <a:p>
            <a:r>
              <a:rPr lang="en-US" dirty="0"/>
              <a:t>SP1</a:t>
            </a:r>
          </a:p>
        </p:txBody>
      </p:sp>
      <p:sp>
        <p:nvSpPr>
          <p:cNvPr id="4" name="Date Placeholder 3">
            <a:extLst>
              <a:ext uri="{FF2B5EF4-FFF2-40B4-BE49-F238E27FC236}">
                <a16:creationId xmlns:a16="http://schemas.microsoft.com/office/drawing/2014/main" id="{CD33105A-620F-B25D-2167-9014DD2DF683}"/>
              </a:ext>
            </a:extLst>
          </p:cNvPr>
          <p:cNvSpPr>
            <a:spLocks noGrp="1"/>
          </p:cNvSpPr>
          <p:nvPr>
            <p:ph type="dt" sz="half" idx="10"/>
          </p:nvPr>
        </p:nvSpPr>
        <p:spPr/>
        <p:txBody>
          <a:bodyPr/>
          <a:lstStyle/>
          <a:p>
            <a:pPr>
              <a:defRPr/>
            </a:pPr>
            <a:r>
              <a:rPr lang="en-US"/>
              <a:t>September 2025</a:t>
            </a:r>
            <a:endParaRPr lang="en-US" dirty="0"/>
          </a:p>
        </p:txBody>
      </p:sp>
      <p:sp>
        <p:nvSpPr>
          <p:cNvPr id="5" name="Slide Number Placeholder 4">
            <a:extLst>
              <a:ext uri="{FF2B5EF4-FFF2-40B4-BE49-F238E27FC236}">
                <a16:creationId xmlns:a16="http://schemas.microsoft.com/office/drawing/2014/main" id="{F3713C00-F18F-0857-5F7C-67D81C0E4883}"/>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5</a:t>
            </a:fld>
            <a:endParaRPr lang="en-US"/>
          </a:p>
        </p:txBody>
      </p:sp>
      <p:sp>
        <p:nvSpPr>
          <p:cNvPr id="6" name="Footer Placeholder 5">
            <a:extLst>
              <a:ext uri="{FF2B5EF4-FFF2-40B4-BE49-F238E27FC236}">
                <a16:creationId xmlns:a16="http://schemas.microsoft.com/office/drawing/2014/main" id="{38AD7B46-9B25-DEFF-9661-D70586F9F6E7}"/>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1761314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7433365-D6AC-123A-B5FA-6F679CE06FCE}"/>
              </a:ext>
            </a:extLst>
          </p:cNvPr>
          <p:cNvSpPr>
            <a:spLocks noGrp="1"/>
          </p:cNvSpPr>
          <p:nvPr>
            <p:ph idx="1"/>
          </p:nvPr>
        </p:nvSpPr>
        <p:spPr/>
        <p:txBody>
          <a:bodyPr/>
          <a:lstStyle/>
          <a:p>
            <a:r>
              <a:rPr lang="en-US" dirty="0"/>
              <a:t>Do you support adding the following recommendation for COBF to the </a:t>
            </a:r>
            <a:r>
              <a:rPr lang="en-US" dirty="0" err="1"/>
              <a:t>TGbn</a:t>
            </a:r>
            <a:r>
              <a:rPr lang="en-US" dirty="0"/>
              <a:t> spec in </a:t>
            </a:r>
            <a:r>
              <a:rPr lang="en-US" b="1" dirty="0"/>
              <a:t>37.15.2.1.4 Co-BF transmission procedure</a:t>
            </a:r>
            <a:r>
              <a:rPr lang="en-US" dirty="0"/>
              <a:t>?</a:t>
            </a:r>
          </a:p>
          <a:p>
            <a:pPr lvl="1"/>
            <a:r>
              <a:rPr lang="en-US" sz="1600" dirty="0"/>
              <a:t>To help the coordinated AP choose an appropriate LDPC codeword length, the minimum number of data OFDM symbols of the Co-BF transmission indicated in the Co-BF Invite frame should be greater than or equal to 0.5 times the maximum number of data OFDM symbols of the Co-BF transmission indicated in the Co-BF Invite frame.</a:t>
            </a:r>
          </a:p>
          <a:p>
            <a:pPr marL="457200" lvl="1" indent="0">
              <a:buNone/>
            </a:pPr>
            <a:endParaRPr lang="en-US" sz="1600" dirty="0"/>
          </a:p>
          <a:p>
            <a:pPr marL="457200" lvl="1" indent="0">
              <a:buNone/>
            </a:pPr>
            <a:endParaRPr lang="en-US" sz="1600" dirty="0"/>
          </a:p>
          <a:p>
            <a:pPr marL="457200" lvl="1" indent="0">
              <a:buNone/>
            </a:pPr>
            <a:r>
              <a:rPr lang="en-GB" altLang="ko-KR" sz="1600" dirty="0"/>
              <a:t>Note: These changes for the </a:t>
            </a:r>
            <a:r>
              <a:rPr lang="en-GB" altLang="ko-KR" sz="1600" dirty="0" err="1"/>
              <a:t>TGbn</a:t>
            </a:r>
            <a:r>
              <a:rPr lang="en-GB" altLang="ko-KR" sz="1600" dirty="0"/>
              <a:t> editor are reflected in word document below</a:t>
            </a:r>
          </a:p>
          <a:p>
            <a:pPr marL="457200" lvl="1" indent="0">
              <a:buNone/>
            </a:pPr>
            <a:r>
              <a:rPr lang="en-GB" altLang="ko-KR" sz="1600" dirty="0">
                <a:hlinkClick r:id="rId2"/>
              </a:rPr>
              <a:t>https://mentor.ieee.org/802.11/dcn/25/11-25-1670-00-00bn-2x-ldpc-related-spec-text-changes-for-cobf.docx</a:t>
            </a:r>
            <a:endParaRPr lang="en-GB" altLang="ko-KR" sz="1600" dirty="0"/>
          </a:p>
          <a:p>
            <a:pPr marL="457200" lvl="1" indent="0">
              <a:buNone/>
            </a:pPr>
            <a:endParaRPr lang="en-US" sz="1600" dirty="0"/>
          </a:p>
        </p:txBody>
      </p:sp>
      <p:sp>
        <p:nvSpPr>
          <p:cNvPr id="3" name="Title 2">
            <a:extLst>
              <a:ext uri="{FF2B5EF4-FFF2-40B4-BE49-F238E27FC236}">
                <a16:creationId xmlns:a16="http://schemas.microsoft.com/office/drawing/2014/main" id="{545954B0-E78D-286C-D369-95737B3E42D2}"/>
              </a:ext>
            </a:extLst>
          </p:cNvPr>
          <p:cNvSpPr>
            <a:spLocks noGrp="1"/>
          </p:cNvSpPr>
          <p:nvPr>
            <p:ph type="title"/>
          </p:nvPr>
        </p:nvSpPr>
        <p:spPr/>
        <p:txBody>
          <a:bodyPr/>
          <a:lstStyle/>
          <a:p>
            <a:r>
              <a:rPr lang="en-US" dirty="0"/>
              <a:t>SP2</a:t>
            </a:r>
          </a:p>
        </p:txBody>
      </p:sp>
      <p:sp>
        <p:nvSpPr>
          <p:cNvPr id="4" name="Date Placeholder 3">
            <a:extLst>
              <a:ext uri="{FF2B5EF4-FFF2-40B4-BE49-F238E27FC236}">
                <a16:creationId xmlns:a16="http://schemas.microsoft.com/office/drawing/2014/main" id="{8C2C53C1-0C5D-065A-389A-C7AADF489165}"/>
              </a:ext>
            </a:extLst>
          </p:cNvPr>
          <p:cNvSpPr>
            <a:spLocks noGrp="1"/>
          </p:cNvSpPr>
          <p:nvPr>
            <p:ph type="dt" sz="half" idx="10"/>
          </p:nvPr>
        </p:nvSpPr>
        <p:spPr/>
        <p:txBody>
          <a:bodyPr/>
          <a:lstStyle/>
          <a:p>
            <a:pPr>
              <a:defRPr/>
            </a:pPr>
            <a:r>
              <a:rPr lang="en-US"/>
              <a:t>September 2025</a:t>
            </a:r>
            <a:endParaRPr lang="en-US" dirty="0"/>
          </a:p>
        </p:txBody>
      </p:sp>
      <p:sp>
        <p:nvSpPr>
          <p:cNvPr id="5" name="Slide Number Placeholder 4">
            <a:extLst>
              <a:ext uri="{FF2B5EF4-FFF2-40B4-BE49-F238E27FC236}">
                <a16:creationId xmlns:a16="http://schemas.microsoft.com/office/drawing/2014/main" id="{BA6BBC72-3E02-0E7A-ECDE-DCE350664C3A}"/>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6</a:t>
            </a:fld>
            <a:endParaRPr lang="en-US"/>
          </a:p>
        </p:txBody>
      </p:sp>
      <p:sp>
        <p:nvSpPr>
          <p:cNvPr id="6" name="Footer Placeholder 5">
            <a:extLst>
              <a:ext uri="{FF2B5EF4-FFF2-40B4-BE49-F238E27FC236}">
                <a16:creationId xmlns:a16="http://schemas.microsoft.com/office/drawing/2014/main" id="{74E7A82D-8F2F-7189-C198-53835674C851}"/>
              </a:ext>
            </a:extLst>
          </p:cNvPr>
          <p:cNvSpPr>
            <a:spLocks noGrp="1"/>
          </p:cNvSpPr>
          <p:nvPr>
            <p:ph type="ftr" sz="quarter" idx="3"/>
          </p:nvPr>
        </p:nvSpPr>
        <p:spPr/>
        <p:txBody>
          <a:bodyPr/>
          <a:lstStyle/>
          <a:p>
            <a:pPr>
              <a:defRPr/>
            </a:pPr>
            <a:r>
              <a:rPr lang="en-US" altLang="ko-KR"/>
              <a:t>Sameer Vermani et al., Qualcomm Technologies Inc.</a:t>
            </a:r>
            <a:endParaRPr lang="en-US" altLang="ko-KR" dirty="0"/>
          </a:p>
        </p:txBody>
      </p:sp>
    </p:spTree>
    <p:extLst>
      <p:ext uri="{BB962C8B-B14F-4D97-AF65-F5344CB8AC3E}">
        <p14:creationId xmlns:p14="http://schemas.microsoft.com/office/powerpoint/2010/main" val="69130813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AE0DBD6A62E6D4E94B00A30ED7EAA53" ma:contentTypeVersion="6" ma:contentTypeDescription="Create a new document." ma:contentTypeScope="" ma:versionID="52562e7458d5232c649a07dd7c90563e">
  <xsd:schema xmlns:xsd="http://www.w3.org/2001/XMLSchema" xmlns:xs="http://www.w3.org/2001/XMLSchema" xmlns:p="http://schemas.microsoft.com/office/2006/metadata/properties" xmlns:ns2="4cb1c834-fb5e-4db1-b5fe-b760d2c58fa7" targetNamespace="http://schemas.microsoft.com/office/2006/metadata/properties" ma:root="true" ma:fieldsID="d088a6d317092d8fda928d50b01663b2" ns2:_="">
    <xsd:import namespace="4cb1c834-fb5e-4db1-b5fe-b760d2c58fa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LengthInSecond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b1c834-fb5e-4db1-b5fe-b760d2c58f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LengthInSeconds" ma:index="12" nillable="true" ma:displayName="MediaLengthInSeconds" ma:hidden="true" ma:internalName="MediaLengthInSeconds" ma:readOnly="true">
      <xsd:simpleType>
        <xsd:restriction base="dms:Unknown"/>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80BCFC8-6392-455F-94EF-B2BFA21CB3E7}">
  <ds:schemaRefs>
    <ds:schemaRef ds:uri="http://purl.org/dc/terms/"/>
    <ds:schemaRef ds:uri="http://purl.org/dc/elements/1.1/"/>
    <ds:schemaRef ds:uri="4cb1c834-fb5e-4db1-b5fe-b760d2c58fa7"/>
    <ds:schemaRef ds:uri="http://schemas.openxmlformats.org/package/2006/metadata/core-properties"/>
    <ds:schemaRef ds:uri="http://purl.org/dc/dcmitype/"/>
    <ds:schemaRef ds:uri="http://schemas.microsoft.com/office/2006/documentManagement/types"/>
    <ds:schemaRef ds:uri="http://www.w3.org/XML/1998/namespace"/>
    <ds:schemaRef ds:uri="http://schemas.microsoft.com/office/infopath/2007/PartnerControls"/>
    <ds:schemaRef ds:uri="http://schemas.microsoft.com/office/2006/metadata/properties"/>
  </ds:schemaRefs>
</ds:datastoreItem>
</file>

<file path=customXml/itemProps2.xml><?xml version="1.0" encoding="utf-8"?>
<ds:datastoreItem xmlns:ds="http://schemas.openxmlformats.org/officeDocument/2006/customXml" ds:itemID="{E606F482-2B8C-46B6-A2EB-C6199CC6CE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b1c834-fb5e-4db1-b5fe-b760d2c58fa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48754DE-018A-47B4-99F5-4DE3DC20CB55}">
  <ds:schemaRefs>
    <ds:schemaRef ds:uri="http://schemas.microsoft.com/sharepoint/v3/contenttype/forms"/>
  </ds:schemaRefs>
</ds:datastoreItem>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206644</TotalTime>
  <Words>952</Words>
  <Application>Microsoft Office PowerPoint</Application>
  <PresentationFormat>On-screen Show (4:3)</PresentationFormat>
  <Paragraphs>84</Paragraphs>
  <Slides>6</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Times New Roman</vt:lpstr>
      <vt:lpstr>802-11-Submission</vt:lpstr>
      <vt:lpstr>2x LDPC Usage at Shared AP for CoBF</vt:lpstr>
      <vt:lpstr>Introduction</vt:lpstr>
      <vt:lpstr>Possible solution/rules</vt:lpstr>
      <vt:lpstr>Fortified set of rules</vt:lpstr>
      <vt:lpstr>SP1</vt:lpstr>
      <vt:lpstr>SP2</vt:lpstr>
    </vt:vector>
  </TitlesOfParts>
  <Company>AT&amp;T Labs Research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yanjuns@qti.qualcomm.com</dc:creator>
  <cp:lastModifiedBy>Sameer Vermani</cp:lastModifiedBy>
  <cp:revision>27</cp:revision>
  <cp:lastPrinted>1998-02-10T13:28:06Z</cp:lastPrinted>
  <dcterms:created xsi:type="dcterms:W3CDTF">2007-05-21T21:00:37Z</dcterms:created>
  <dcterms:modified xsi:type="dcterms:W3CDTF">2025-09-16T19:50:14Z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0x0101000AE0DBD6A62E6D4E94B00A30ED7EAA53</vt:lpwstr>
  </property>
</Properties>
</file>