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1250" r:id="rId3"/>
    <p:sldId id="1264" r:id="rId4"/>
    <p:sldId id="1259" r:id="rId5"/>
    <p:sldId id="1263" r:id="rId6"/>
    <p:sldId id="1258" r:id="rId7"/>
    <p:sldId id="270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3" autoAdjust="0"/>
    <p:restoredTop sz="94660"/>
  </p:normalViewPr>
  <p:slideViewPr>
    <p:cSldViewPr>
      <p:cViewPr varScale="1">
        <p:scale>
          <a:sx n="77" d="100"/>
          <a:sy n="77" d="100"/>
        </p:scale>
        <p:origin x="192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Julia Feng, Mediatek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Julia Feng, Mediatek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Julia Feng, Mediatek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Sept.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Apr.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Sept.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802.11-25/1608r0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30197" y="799244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 Simple Procedure to Determine Co-BF Sync-reference and Sync-follower Roles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75456" y="233834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2025-09-12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Sept.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51556" y="262087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D1FFF84B-3854-2AE1-0E97-C231817E59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5322040"/>
              </p:ext>
            </p:extLst>
          </p:nvPr>
        </p:nvGraphicFramePr>
        <p:xfrm>
          <a:off x="1003300" y="3352800"/>
          <a:ext cx="9580563" cy="308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98480" imgH="3435480" progId="Word.Document.8">
                  <p:embed/>
                </p:oleObj>
              </mc:Choice>
              <mc:Fallback>
                <p:oleObj name="Document" r:id="rId3" imgW="10698480" imgH="3435480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0B34182B-10A3-2F2F-A8CB-65B10D40C2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3352800"/>
                        <a:ext cx="9580563" cy="3082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7CA16-9CB6-3C32-6528-8A253DD49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15BE3-944A-46E2-EEAB-F0FF8D4C8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638" y="1597821"/>
            <a:ext cx="10361084" cy="1373979"/>
          </a:xfrm>
        </p:spPr>
        <p:txBody>
          <a:bodyPr/>
          <a:lstStyle/>
          <a:p>
            <a:pPr marL="400050">
              <a:buFont typeface="Wingdings" panose="05000000000000000000" pitchFamily="2" charset="2"/>
              <a:buChar char="q"/>
            </a:pPr>
            <a:r>
              <a:rPr lang="en-US" dirty="0"/>
              <a:t>A semi-static scheme is proposed in [1] to determine Co-BF MAPC sync-reference/sync-follower roles. </a:t>
            </a:r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dirty="0"/>
              <a:t>The following text is included in 11bn D1.0: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F09BF-C051-8EA7-77AA-A18D80FD0E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32B10-AEC6-E487-24DD-8A864D16B2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32666E-3558-85F5-79B9-C4F35BDE62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Sept. 2025</a:t>
            </a:r>
            <a:endParaRPr lang="en-GB" dirty="0"/>
          </a:p>
        </p:txBody>
      </p:sp>
      <p:pic>
        <p:nvPicPr>
          <p:cNvPr id="1026" name="图片 1">
            <a:extLst>
              <a:ext uri="{FF2B5EF4-FFF2-40B4-BE49-F238E27FC236}">
                <a16:creationId xmlns:a16="http://schemas.microsoft.com/office/drawing/2014/main" id="{56FCB0F2-C245-69E8-EEAC-8B44D4058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819400"/>
            <a:ext cx="10645070" cy="218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4584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4A72C-59D9-7E8A-C80D-65EC96214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4B5F3-196F-E404-1A10-51463321D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effectLst/>
                <a:latin typeface="+mj-lt"/>
                <a:ea typeface="DengXian" panose="02010600030101010101" pitchFamily="2" charset="-122"/>
              </a:rPr>
              <a:t>PHY group can give a guideline on procedure to determine and parameter to signal Co-BF Sync-reference/sync-follower roles </a:t>
            </a:r>
            <a:r>
              <a:rPr lang="en-US" dirty="0">
                <a:latin typeface="+mj-lt"/>
                <a:ea typeface="DengXian" panose="02010600030101010101" pitchFamily="2" charset="-122"/>
              </a:rPr>
              <a:t>so that details can be worked </a:t>
            </a:r>
            <a:r>
              <a:rPr lang="en-US" dirty="0">
                <a:effectLst/>
                <a:latin typeface="+mj-lt"/>
                <a:ea typeface="DengXian" panose="02010600030101010101" pitchFamily="2" charset="-122"/>
              </a:rPr>
              <a:t>out in MAC PDT.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+mj-lt"/>
                <a:ea typeface="DengXian" panose="02010600030101010101" pitchFamily="2" charset="-122"/>
              </a:rPr>
              <a:t>We propose: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ea typeface="DengXian" panose="02010600030101010101" pitchFamily="2" charset="-122"/>
              </a:rPr>
              <a:t>Simple procedure to avoid negotiation on Co-BF Sync reference/follower roles during Co-BF agreement establishment and updates: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dirty="0">
                <a:latin typeface="+mj-lt"/>
                <a:ea typeface="DengXian" panose="02010600030101010101" pitchFamily="2" charset="-122"/>
              </a:rPr>
              <a:t>A</a:t>
            </a:r>
            <a:r>
              <a:rPr lang="en-US" dirty="0">
                <a:effectLst/>
                <a:latin typeface="+mj-lt"/>
                <a:ea typeface="DengXian" panose="02010600030101010101" pitchFamily="2" charset="-122"/>
              </a:rPr>
              <a:t> requesting AP decides and explicitly indicates its </a:t>
            </a:r>
            <a:r>
              <a:rPr lang="en-US" dirty="0">
                <a:latin typeface="+mj-lt"/>
                <a:ea typeface="DengXian" panose="02010600030101010101" pitchFamily="2" charset="-122"/>
              </a:rPr>
              <a:t>Co-BF Sync-reference / Sync-follower role;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dirty="0">
                <a:latin typeface="+mj-lt"/>
                <a:ea typeface="DengXian" panose="02010600030101010101" pitchFamily="2" charset="-122"/>
              </a:rPr>
              <a:t>A responding AP </a:t>
            </a:r>
            <a:r>
              <a:rPr lang="en-US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assumes the Sync-follower / Sync-reference role left by the requesting AP.</a:t>
            </a:r>
            <a:endParaRPr lang="en-US" dirty="0">
              <a:latin typeface="+mj-lt"/>
              <a:ea typeface="DengXian" panose="02010600030101010101" pitchFamily="2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0E91B7-994E-15D6-378D-1161AD32F2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37DC8-CDB4-F56C-E3D7-CB19765A28D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3E8BC2-7339-5C2F-DA24-18DA9CF287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440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6DBCE-B846-6DB0-C4EF-4ADA31C84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a typeface="DengXian" panose="02010600030101010101" pitchFamily="2" charset="-122"/>
              </a:rPr>
              <a:t>A S</a:t>
            </a:r>
            <a:r>
              <a:rPr lang="en-US" sz="2800" dirty="0">
                <a:effectLst/>
                <a:ea typeface="DengXian" panose="02010600030101010101" pitchFamily="2" charset="-122"/>
              </a:rPr>
              <a:t>imple </a:t>
            </a:r>
            <a:r>
              <a:rPr lang="en-US" sz="2800" dirty="0">
                <a:ea typeface="DengXian" panose="02010600030101010101" pitchFamily="2" charset="-122"/>
              </a:rPr>
              <a:t>P</a:t>
            </a:r>
            <a:r>
              <a:rPr lang="en-US" sz="2800" dirty="0">
                <a:effectLst/>
                <a:ea typeface="DengXian" panose="02010600030101010101" pitchFamily="2" charset="-122"/>
              </a:rPr>
              <a:t>rocedure to Determine Sync-reference/follower Roles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6D1CF-8CA1-B062-1523-A0E4E2B79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57041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i="0" u="none" strike="noStrike" baseline="0" dirty="0">
                <a:latin typeface="TimesNewRoman"/>
              </a:rPr>
              <a:t>A MAPC requesting AP(AP1)</a:t>
            </a: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 indicates its sync-reference/follower role explicitly in </a:t>
            </a:r>
            <a:r>
              <a:rPr lang="en-US" sz="2000" i="0" u="none" strike="noStrike" baseline="0" dirty="0">
                <a:latin typeface="TimesNewRoman"/>
              </a:rPr>
              <a:t>Co-BF profile in </a:t>
            </a:r>
            <a:r>
              <a:rPr lang="en-US" sz="2000" i="0" u="none" strike="noStrike" baseline="0" dirty="0">
                <a:latin typeface="+mj-lt"/>
              </a:rPr>
              <a:t>the</a:t>
            </a: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i="0" u="none" strike="noStrike" baseline="0" dirty="0">
                <a:latin typeface="TimesNewRoman"/>
              </a:rPr>
              <a:t>MAPC Negotiation Request frame it sends </a:t>
            </a: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to </a:t>
            </a:r>
            <a:r>
              <a:rPr lang="en-US" sz="2000" dirty="0">
                <a:latin typeface="+mj-lt"/>
                <a:ea typeface="Times New Roman" panose="02020603050405020304" pitchFamily="18" charset="0"/>
              </a:rPr>
              <a:t>responding AP(AP2) in Co-BF agreement establishment.</a:t>
            </a:r>
            <a:endParaRPr lang="en-US" sz="20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+mj-lt"/>
                <a:ea typeface="DengXian" panose="02010600030101010101" pitchFamily="2" charset="-122"/>
              </a:rPr>
              <a:t>AP1 indicates its 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sync-reference or sync-follower role in the </a:t>
            </a:r>
            <a:r>
              <a:rPr lang="en-US" sz="1800" b="0" i="0" u="none" strike="noStrike" baseline="0" dirty="0">
                <a:latin typeface="TimesNewRoman"/>
              </a:rPr>
              <a:t>MAPC Scheme </a:t>
            </a:r>
            <a:r>
              <a:rPr lang="en-US" sz="1800" dirty="0">
                <a:latin typeface="TimesNewRoman"/>
              </a:rPr>
              <a:t>Request</a:t>
            </a:r>
            <a:r>
              <a:rPr lang="en-US" sz="1800" b="0" i="0" u="none" strike="noStrike" baseline="0" dirty="0">
                <a:latin typeface="TimesNewRoman"/>
              </a:rPr>
              <a:t> Set field of the Co-BF profile.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+mj-lt"/>
              <a:ea typeface="DengXian" panose="02010600030101010101" pitchFamily="2" charset="-12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TimesNewRoman"/>
              </a:rPr>
              <a:t>The</a:t>
            </a:r>
            <a:r>
              <a:rPr lang="en-US" sz="1800" i="0" u="none" strike="noStrike" baseline="0" dirty="0">
                <a:latin typeface="TimesNewRoman"/>
              </a:rPr>
              <a:t> MAPC responding AP assumes the sync-reference/follower role left by the requesting AP</a:t>
            </a:r>
            <a:r>
              <a:rPr lang="en-US" sz="1800" dirty="0">
                <a:latin typeface="TimesNewRoman"/>
              </a:rPr>
              <a:t> if it accepts the Co-BF agreement.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i="0" u="none" strike="noStrike" baseline="0" dirty="0">
                <a:latin typeface="TimesNewRoman"/>
              </a:rPr>
              <a:t>After Co-BF agreement is established, either AP1 or AP2 can send MAPC Negotiation Request frame to update Co-BF agreement.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+mj-lt"/>
                <a:ea typeface="DengXian" panose="02010600030101010101" pitchFamily="2" charset="-122"/>
              </a:rPr>
              <a:t>It’s recommended to keep a </a:t>
            </a:r>
            <a:r>
              <a:rPr lang="en-US" sz="1800" dirty="0" err="1">
                <a:effectLst/>
                <a:latin typeface="+mj-lt"/>
                <a:ea typeface="DengXian" panose="02010600030101010101" pitchFamily="2" charset="-122"/>
              </a:rPr>
              <a:t>CoBF</a:t>
            </a:r>
            <a:r>
              <a:rPr lang="en-US" sz="1800" dirty="0">
                <a:effectLst/>
                <a:latin typeface="+mj-lt"/>
                <a:ea typeface="DengXian" panose="02010600030101010101" pitchFamily="2" charset="-122"/>
              </a:rPr>
              <a:t> AP’s sync-reference/follower role semi-static, only changes it in in </a:t>
            </a:r>
            <a:r>
              <a:rPr lang="en-US" sz="1800" dirty="0"/>
              <a:t>Co-BF MAPC agreement update</a:t>
            </a:r>
            <a:r>
              <a:rPr lang="en-US" sz="1800" dirty="0">
                <a:effectLst/>
                <a:latin typeface="+mj-lt"/>
                <a:ea typeface="DengXian" panose="02010600030101010101" pitchFamily="2" charset="-122"/>
              </a:rPr>
              <a:t> when necessary.</a:t>
            </a:r>
            <a:endParaRPr lang="en-US" sz="1800" i="0" u="none" strike="noStrike" baseline="0" dirty="0">
              <a:latin typeface="TimesNewRoman"/>
            </a:endParaRP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i="0" u="none" strike="noStrike" baseline="0" dirty="0">
                <a:latin typeface="TimesNewRoman"/>
              </a:rPr>
              <a:t>A MAPC requesting AP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indicates its sync-reference/follower role explicitly in </a:t>
            </a:r>
            <a:r>
              <a:rPr lang="en-US" sz="1800" i="0" u="none" strike="noStrike" baseline="0" dirty="0">
                <a:latin typeface="TimesNewRoman"/>
              </a:rPr>
              <a:t>Co-BF profile in </a:t>
            </a:r>
            <a:r>
              <a:rPr lang="en-US" sz="1800" i="0" u="none" strike="noStrike" baseline="0" dirty="0">
                <a:latin typeface="+mj-lt"/>
              </a:rPr>
              <a:t>the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i="0" u="none" strike="noStrike" baseline="0" dirty="0">
                <a:latin typeface="TimesNewRoman"/>
              </a:rPr>
              <a:t>MAPC Negotiation Request frame it sends 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to </a:t>
            </a:r>
            <a:r>
              <a:rPr lang="en-US" sz="1800" dirty="0">
                <a:latin typeface="+mj-lt"/>
                <a:ea typeface="Times New Roman" panose="02020603050405020304" pitchFamily="18" charset="0"/>
              </a:rPr>
              <a:t>responding AP to update Co-BF agreement.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TimesNewRoman"/>
              </a:rPr>
              <a:t>The</a:t>
            </a:r>
            <a:r>
              <a:rPr lang="en-US" sz="1800" i="0" u="none" strike="noStrike" baseline="0" dirty="0">
                <a:latin typeface="TimesNewRoman"/>
              </a:rPr>
              <a:t> MAPC responding AP assumes the sync-reference/follower role left by the requesting AP</a:t>
            </a:r>
            <a:r>
              <a:rPr lang="en-US" sz="1800" dirty="0">
                <a:latin typeface="TimesNewRoman"/>
              </a:rPr>
              <a:t> if it accepts the Co-BF agreement update.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+mj-lt"/>
              <a:ea typeface="DengXian" panose="02010600030101010101" pitchFamily="2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D84C8B-ABBA-2904-6ED6-16F410625D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FF827-1C18-1D5E-D037-B61E985B99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A785ED-0ED5-816B-FEFB-B29F71031D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7983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id="{7CB55A5A-DA1C-BB1C-919B-407B891E42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2733" y="5074945"/>
            <a:ext cx="2554855" cy="86466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0DE8393-2558-C123-84EE-4B31235569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032" y="4999213"/>
            <a:ext cx="2736332" cy="9667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61DAB4-299F-1A4B-9795-AE6564EBB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Includes a Sync-role Bit in Co-BF Profile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6E8AF-A880-1481-2AAE-E932747AB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591474"/>
            <a:ext cx="10361084" cy="17510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According to 11bn draft: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MAPC Scheme Type = 0 in MAPC Scheme Control means Co-BF profile;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kern="0" dirty="0">
                <a:effectLst/>
                <a:latin typeface="TimesNewRoman"/>
                <a:ea typeface="DengXian" panose="02010600030101010101" pitchFamily="2" charset="-122"/>
                <a:cs typeface="TimesNewRoman"/>
              </a:rPr>
              <a:t>The MAPC Scheme Request Set field carried in a Co-BF profile contains a single MAPC Scheme Request field.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TimesNewRoman"/>
                <a:ea typeface="DengXian" panose="02010600030101010101" pitchFamily="2" charset="-122"/>
                <a:cs typeface="TimesNewRoman"/>
              </a:rPr>
              <a:t>Use 1 bit in a MAPC Scheme Request field for Sync-role, the location of the bit is TBD.</a:t>
            </a:r>
            <a:endParaRPr lang="en-US" sz="1800" kern="0" dirty="0">
              <a:effectLst/>
              <a:latin typeface="TimesNewRoman"/>
              <a:ea typeface="DengXian" panose="02010600030101010101" pitchFamily="2" charset="-122"/>
              <a:cs typeface="TimesNewRoman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kern="1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A7814D-97CC-AE30-6F26-BF92E62B35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708DB-DB3C-94A3-29C4-85AB4B7FA7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B336B0-6EFC-D30D-0257-B6E49F9199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Sept. 2025</a:t>
            </a:r>
            <a:endParaRPr lang="en-GB" dirty="0"/>
          </a:p>
        </p:txBody>
      </p:sp>
      <p:sp>
        <p:nvSpPr>
          <p:cNvPr id="8" name="Arrow: Curved Down 7">
            <a:extLst>
              <a:ext uri="{FF2B5EF4-FFF2-40B4-BE49-F238E27FC236}">
                <a16:creationId xmlns:a16="http://schemas.microsoft.com/office/drawing/2014/main" id="{D4D21CA1-6027-4730-5C68-6399B5182090}"/>
              </a:ext>
            </a:extLst>
          </p:cNvPr>
          <p:cNvSpPr/>
          <p:nvPr/>
        </p:nvSpPr>
        <p:spPr>
          <a:xfrm>
            <a:off x="6707717" y="9701847"/>
            <a:ext cx="2362200" cy="241300"/>
          </a:xfrm>
          <a:prstGeom prst="curved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A144DE05-88BA-55A3-FE17-88813BC03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1167" y="376078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05C3E53-AFDB-0247-4651-71A20E6B5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1167" y="421798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9D3F921-F9F7-1DF2-AAB8-B9BA9F7FFF7A}"/>
              </a:ext>
            </a:extLst>
          </p:cNvPr>
          <p:cNvSpPr/>
          <p:nvPr/>
        </p:nvSpPr>
        <p:spPr bwMode="auto">
          <a:xfrm>
            <a:off x="4919133" y="4368800"/>
            <a:ext cx="2472267" cy="795867"/>
          </a:xfrm>
          <a:custGeom>
            <a:avLst/>
            <a:gdLst>
              <a:gd name="connsiteX0" fmla="*/ 0 w 2472267"/>
              <a:gd name="connsiteY0" fmla="*/ 795867 h 795867"/>
              <a:gd name="connsiteX1" fmla="*/ 770467 w 2472267"/>
              <a:gd name="connsiteY1" fmla="*/ 152400 h 795867"/>
              <a:gd name="connsiteX2" fmla="*/ 2472267 w 2472267"/>
              <a:gd name="connsiteY2" fmla="*/ 0 h 795867"/>
              <a:gd name="connsiteX3" fmla="*/ 2472267 w 2472267"/>
              <a:gd name="connsiteY3" fmla="*/ 0 h 795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2267" h="795867">
                <a:moveTo>
                  <a:pt x="0" y="795867"/>
                </a:moveTo>
                <a:cubicBezTo>
                  <a:pt x="179211" y="540455"/>
                  <a:pt x="358423" y="285044"/>
                  <a:pt x="770467" y="152400"/>
                </a:cubicBezTo>
                <a:cubicBezTo>
                  <a:pt x="1182512" y="19755"/>
                  <a:pt x="2472267" y="0"/>
                  <a:pt x="2472267" y="0"/>
                </a:cubicBezTo>
                <a:lnTo>
                  <a:pt x="2472267" y="0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A06F813-66FB-85D7-02EB-905CA3AAE555}"/>
              </a:ext>
            </a:extLst>
          </p:cNvPr>
          <p:cNvSpPr/>
          <p:nvPr/>
        </p:nvSpPr>
        <p:spPr bwMode="auto">
          <a:xfrm flipV="1">
            <a:off x="1331828" y="5557838"/>
            <a:ext cx="3269544" cy="469105"/>
          </a:xfrm>
          <a:custGeom>
            <a:avLst/>
            <a:gdLst>
              <a:gd name="connsiteX0" fmla="*/ 18344 w 3269544"/>
              <a:gd name="connsiteY0" fmla="*/ 366707 h 366707"/>
              <a:gd name="connsiteX1" fmla="*/ 280811 w 3269544"/>
              <a:gd name="connsiteY1" fmla="*/ 53441 h 366707"/>
              <a:gd name="connsiteX2" fmla="*/ 1965677 w 3269544"/>
              <a:gd name="connsiteY2" fmla="*/ 28041 h 366707"/>
              <a:gd name="connsiteX3" fmla="*/ 3269544 w 3269544"/>
              <a:gd name="connsiteY3" fmla="*/ 341307 h 366707"/>
              <a:gd name="connsiteX4" fmla="*/ 3269544 w 3269544"/>
              <a:gd name="connsiteY4" fmla="*/ 341307 h 366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69544" h="366707">
                <a:moveTo>
                  <a:pt x="18344" y="366707"/>
                </a:moveTo>
                <a:cubicBezTo>
                  <a:pt x="-12700" y="238296"/>
                  <a:pt x="-43744" y="109885"/>
                  <a:pt x="280811" y="53441"/>
                </a:cubicBezTo>
                <a:cubicBezTo>
                  <a:pt x="605366" y="-3003"/>
                  <a:pt x="1467555" y="-19937"/>
                  <a:pt x="1965677" y="28041"/>
                </a:cubicBezTo>
                <a:cubicBezTo>
                  <a:pt x="2463799" y="76019"/>
                  <a:pt x="3269544" y="341307"/>
                  <a:pt x="3269544" y="341307"/>
                </a:cubicBezTo>
                <a:lnTo>
                  <a:pt x="3269544" y="341307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661DA39-3BE9-E50F-BFCF-7D1B70C89661}"/>
              </a:ext>
            </a:extLst>
          </p:cNvPr>
          <p:cNvSpPr txBox="1"/>
          <p:nvPr/>
        </p:nvSpPr>
        <p:spPr>
          <a:xfrm>
            <a:off x="2179098" y="6077506"/>
            <a:ext cx="21643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Includes Sync-role bit</a:t>
            </a: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2DF67E33-6D99-2BAE-A6A0-FF25E68E5E23}"/>
              </a:ext>
            </a:extLst>
          </p:cNvPr>
          <p:cNvSpPr/>
          <p:nvPr/>
        </p:nvSpPr>
        <p:spPr>
          <a:xfrm rot="5400000" flipH="1">
            <a:off x="2311667" y="4902467"/>
            <a:ext cx="206637" cy="1570828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2D4FCE9E-19F6-FA24-6B9D-256D0DF45F29}"/>
              </a:ext>
            </a:extLst>
          </p:cNvPr>
          <p:cNvSpPr/>
          <p:nvPr/>
        </p:nvSpPr>
        <p:spPr>
          <a:xfrm rot="5400000">
            <a:off x="3722662" y="2970178"/>
            <a:ext cx="186591" cy="1570828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21EA167-856C-FC9E-4373-2A4D1BB7AFE9}"/>
              </a:ext>
            </a:extLst>
          </p:cNvPr>
          <p:cNvSpPr txBox="1"/>
          <p:nvPr/>
        </p:nvSpPr>
        <p:spPr>
          <a:xfrm>
            <a:off x="1142478" y="3331766"/>
            <a:ext cx="1904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MAPC Scheme Type=0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BE4524-E4DB-954D-84E7-DF8F6F6CEFC1}"/>
              </a:ext>
            </a:extLst>
          </p:cNvPr>
          <p:cNvSpPr txBox="1"/>
          <p:nvPr/>
        </p:nvSpPr>
        <p:spPr>
          <a:xfrm>
            <a:off x="3260738" y="3343142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Co-BF profile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810A98-2AA4-E5E2-680C-C350CE9E53E8}"/>
              </a:ext>
            </a:extLst>
          </p:cNvPr>
          <p:cNvCxnSpPr>
            <a:cxnSpLocks/>
          </p:cNvCxnSpPr>
          <p:nvPr/>
        </p:nvCxnSpPr>
        <p:spPr bwMode="auto">
          <a:xfrm>
            <a:off x="2057400" y="3639543"/>
            <a:ext cx="589065" cy="1592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5" name="Picture 24">
            <a:extLst>
              <a:ext uri="{FF2B5EF4-FFF2-40B4-BE49-F238E27FC236}">
                <a16:creationId xmlns:a16="http://schemas.microsoft.com/office/drawing/2014/main" id="{8470747A-8A1E-B5CE-7D4F-8910F25DD8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0928" y="3639543"/>
            <a:ext cx="3548062" cy="208121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31C6971-D5E8-EDAB-DD44-BDC3E25BB9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7612" y="3808533"/>
            <a:ext cx="3971624" cy="879246"/>
          </a:xfrm>
          <a:prstGeom prst="rect">
            <a:avLst/>
          </a:prstGeom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D51D747-DD48-B99F-3981-B52E9DE2277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86000" y="4315553"/>
            <a:ext cx="1905000" cy="72317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22D20AA-7C21-143F-5C8F-E7E6ADDCD425}"/>
              </a:ext>
            </a:extLst>
          </p:cNvPr>
          <p:cNvCxnSpPr>
            <a:cxnSpLocks/>
          </p:cNvCxnSpPr>
          <p:nvPr/>
        </p:nvCxnSpPr>
        <p:spPr>
          <a:xfrm flipH="1" flipV="1">
            <a:off x="2414985" y="5890416"/>
            <a:ext cx="140843" cy="23531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186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FE230-77AE-6F54-26CE-4E553F494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980C3-1E37-822B-20B7-3EC656CF0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Do </a:t>
            </a:r>
            <a:r>
              <a:rPr lang="en-US" sz="24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you support to use the following procedure to determine MAPC Co-BF s</a:t>
            </a:r>
            <a:r>
              <a:rPr lang="en-US" dirty="0"/>
              <a:t>ync-reference and sync-follower roles when Co-BF MAPC agreement is established or updated </a:t>
            </a:r>
            <a:r>
              <a:rPr lang="en-US" sz="24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in 11bn?</a:t>
            </a:r>
            <a:endParaRPr lang="en-US" sz="24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i="0" u="none" strike="noStrike" baseline="0" dirty="0">
                <a:latin typeface="TimesNewRoman"/>
              </a:rPr>
              <a:t>A MAPC requesting AP</a:t>
            </a:r>
            <a:r>
              <a:rPr lang="en-US" sz="2200" dirty="0">
                <a:effectLst/>
                <a:latin typeface="+mj-lt"/>
                <a:ea typeface="Times New Roman" panose="02020603050405020304" pitchFamily="18" charset="0"/>
              </a:rPr>
              <a:t> indicates explicitly its sync-reference / sync-follower role in the </a:t>
            </a:r>
            <a:r>
              <a:rPr lang="en-US" sz="2200" b="0" i="0" u="none" strike="noStrike" baseline="0" dirty="0">
                <a:latin typeface="TimesNewRoman"/>
              </a:rPr>
              <a:t>MAPC Scheme </a:t>
            </a:r>
            <a:r>
              <a:rPr lang="en-US" sz="2200" dirty="0">
                <a:latin typeface="TimesNewRoman"/>
              </a:rPr>
              <a:t>Request</a:t>
            </a:r>
            <a:r>
              <a:rPr lang="en-US" sz="2200" b="0" i="0" u="none" strike="noStrike" baseline="0" dirty="0">
                <a:latin typeface="TimesNewRoman"/>
              </a:rPr>
              <a:t> Set field of the </a:t>
            </a:r>
            <a:r>
              <a:rPr lang="en-US" sz="2200" i="0" u="none" strike="noStrike" baseline="0" dirty="0">
                <a:latin typeface="TimesNewRoman"/>
              </a:rPr>
              <a:t>Co-BF profile in </a:t>
            </a:r>
            <a:r>
              <a:rPr lang="en-US" sz="2200" i="0" u="none" strike="noStrike" baseline="0" dirty="0">
                <a:latin typeface="+mj-lt"/>
              </a:rPr>
              <a:t>the</a:t>
            </a:r>
            <a:r>
              <a:rPr lang="en-US" sz="22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i="0" u="none" strike="noStrike" baseline="0" dirty="0">
                <a:latin typeface="TimesNewRoman"/>
              </a:rPr>
              <a:t>MAPC Negotiation Request frame</a:t>
            </a:r>
            <a:r>
              <a:rPr lang="en-US" sz="2200" dirty="0">
                <a:effectLst/>
                <a:latin typeface="+mj-lt"/>
                <a:ea typeface="Times New Roman" panose="02020603050405020304" pitchFamily="18" charset="0"/>
              </a:rPr>
              <a:t>. </a:t>
            </a:r>
            <a:endParaRPr lang="en-US" sz="22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i="0" u="none" strike="noStrike" baseline="0" dirty="0">
                <a:latin typeface="TimesNewRoman"/>
              </a:rPr>
              <a:t>A MAPC responding AP assumes the sync-follower / sync-reference role left by the requesting AP</a:t>
            </a:r>
            <a:r>
              <a:rPr lang="en-US" sz="2200" dirty="0">
                <a:latin typeface="TimesNewRoman"/>
              </a:rPr>
              <a:t> if it accepts the agreement establishment or agreement update</a:t>
            </a:r>
            <a:r>
              <a:rPr lang="en-US" sz="2200" dirty="0">
                <a:effectLst/>
                <a:latin typeface="+mj-lt"/>
                <a:ea typeface="Times New Roman" panose="02020603050405020304" pitchFamily="18" charset="0"/>
              </a:rPr>
              <a:t>. 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+mj-lt"/>
              <a:ea typeface="DengXian" panose="02010600030101010101" pitchFamily="2" charset="-122"/>
            </a:endParaRPr>
          </a:p>
          <a:p>
            <a:pPr marL="457200" lvl="1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+mj-lt"/>
                <a:ea typeface="DengXian" panose="02010600030101010101" pitchFamily="2" charset="-122"/>
              </a:rPr>
              <a:t>Note: It’s recommended to keep a </a:t>
            </a:r>
            <a:r>
              <a:rPr lang="en-US" sz="1800" dirty="0" err="1">
                <a:effectLst/>
                <a:latin typeface="+mj-lt"/>
                <a:ea typeface="DengXian" panose="02010600030101010101" pitchFamily="2" charset="-122"/>
              </a:rPr>
              <a:t>CoBF</a:t>
            </a:r>
            <a:r>
              <a:rPr lang="en-US" sz="1800" dirty="0">
                <a:effectLst/>
                <a:latin typeface="+mj-lt"/>
                <a:ea typeface="DengXian" panose="02010600030101010101" pitchFamily="2" charset="-122"/>
              </a:rPr>
              <a:t> AP’s sync-reference/follower role semi-static, only changes it in </a:t>
            </a:r>
            <a:r>
              <a:rPr lang="en-US" sz="1800" dirty="0"/>
              <a:t>Co-BF MAPC agreement update</a:t>
            </a:r>
            <a:r>
              <a:rPr lang="en-US" sz="1800" dirty="0">
                <a:latin typeface="+mj-lt"/>
                <a:ea typeface="DengXian" panose="02010600030101010101" pitchFamily="2" charset="-122"/>
              </a:rPr>
              <a:t> </a:t>
            </a:r>
            <a:r>
              <a:rPr lang="en-US" sz="1800" dirty="0">
                <a:effectLst/>
                <a:latin typeface="+mj-lt"/>
                <a:ea typeface="DengXian" panose="02010600030101010101" pitchFamily="2" charset="-122"/>
              </a:rPr>
              <a:t>when necessary.</a:t>
            </a:r>
            <a:endParaRPr lang="en-US" sz="1800" i="0" u="none" strike="noStrike" baseline="0" dirty="0">
              <a:latin typeface="TimesNewRoman"/>
            </a:endParaRPr>
          </a:p>
          <a:p>
            <a:pPr marL="457200" lvl="1" indent="0">
              <a:spcBef>
                <a:spcPts val="0"/>
              </a:spcBef>
              <a:spcAft>
                <a:spcPts val="0"/>
              </a:spcAft>
            </a:pPr>
            <a:endParaRPr lang="en-US" sz="2200" b="0" i="0" u="none" strike="noStrike" baseline="0" dirty="0">
              <a:latin typeface="TimesNewRoman"/>
            </a:endParaRPr>
          </a:p>
          <a:p>
            <a:pPr marL="457200" lvl="1" indent="0">
              <a:spcBef>
                <a:spcPts val="0"/>
              </a:spcBef>
              <a:spcAft>
                <a:spcPts val="0"/>
              </a:spcAft>
            </a:pPr>
            <a:endParaRPr lang="en-US" sz="2200" b="0" i="0" u="none" strike="noStrike" baseline="0" dirty="0">
              <a:latin typeface="TimesNewRoman"/>
            </a:endParaRPr>
          </a:p>
          <a:p>
            <a:pPr marL="0" indent="0"/>
            <a:endParaRPr lang="en-US" sz="2400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6932F-9B1C-F1D3-DD96-35D76EA0E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0549A-EE28-26C9-F65F-E72C71C831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321512-DCF0-6511-BC3C-AD74973BE1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2035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3BDBD-A92A-F92B-1115-966E240A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9D898-C005-8C0B-CCC9-3B4AC320B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[1] Doc 11-25/1129r1, On Determination of </a:t>
            </a:r>
            <a:r>
              <a:rPr lang="en-US" dirty="0" err="1"/>
              <a:t>CoBF</a:t>
            </a:r>
            <a:r>
              <a:rPr lang="en-US" dirty="0"/>
              <a:t> MAP Sync-reference and Sync-follower Roles (Julia Feng et. al)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F00CF5-2971-33B0-2666-657EF4C964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D88EF-F7B6-230D-D756-9D1964C62E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D59117-6614-0D8B-DF10-0FD19FC2D6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598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33033</TotalTime>
  <Words>614</Words>
  <Application>Microsoft Office PowerPoint</Application>
  <PresentationFormat>Widescreen</PresentationFormat>
  <Paragraphs>63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TimesNewRoman</vt:lpstr>
      <vt:lpstr>Arial</vt:lpstr>
      <vt:lpstr>Calibri</vt:lpstr>
      <vt:lpstr>Courier New</vt:lpstr>
      <vt:lpstr>Times New Roman</vt:lpstr>
      <vt:lpstr>Wingdings</vt:lpstr>
      <vt:lpstr>Office Theme</vt:lpstr>
      <vt:lpstr>Document</vt:lpstr>
      <vt:lpstr>A Simple Procedure to Determine Co-BF Sync-reference and Sync-follower Roles</vt:lpstr>
      <vt:lpstr>Introduction</vt:lpstr>
      <vt:lpstr>Purpose</vt:lpstr>
      <vt:lpstr>A Simple Procedure to Determine Sync-reference/follower Roles </vt:lpstr>
      <vt:lpstr>Includes a Sync-role Bit in Co-BF Profile</vt:lpstr>
      <vt:lpstr>SP </vt:lpstr>
      <vt:lpstr>References</vt:lpstr>
    </vt:vector>
  </TitlesOfParts>
  <Company>MTK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Julia Feng</dc:creator>
  <cp:keywords/>
  <cp:lastModifiedBy>Shuling Feng</cp:lastModifiedBy>
  <cp:revision>435</cp:revision>
  <cp:lastPrinted>1601-01-01T00:00:00Z</cp:lastPrinted>
  <dcterms:created xsi:type="dcterms:W3CDTF">2024-06-26T21:28:07Z</dcterms:created>
  <dcterms:modified xsi:type="dcterms:W3CDTF">2025-09-12T18:47:57Z</dcterms:modified>
  <cp:category>Julia Feng, Mediatek</cp:category>
</cp:coreProperties>
</file>