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handoutMasterIdLst>
    <p:handoutMasterId r:id="rId10"/>
  </p:handoutMasterIdLst>
  <p:sldIdLst>
    <p:sldId id="256" r:id="rId2"/>
    <p:sldId id="345" r:id="rId3"/>
    <p:sldId id="355" r:id="rId4"/>
    <p:sldId id="358" r:id="rId5"/>
    <p:sldId id="356" r:id="rId6"/>
    <p:sldId id="352" r:id="rId7"/>
    <p:sldId id="357" r:id="rId8"/>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ouelseoud, Mohamed" initials="AM" lastIdx="3" clrIdx="0">
    <p:extLst>
      <p:ext uri="{19B8F6BF-5375-455C-9EA6-DF929625EA0E}">
        <p15:presenceInfo xmlns:p15="http://schemas.microsoft.com/office/powerpoint/2012/main" userId="S::Mohamed.Abouelseoud@sony.com::acb8ec75-4de5-4fc3-ad6d-b8841fd449c0" providerId="AD"/>
      </p:ext>
    </p:extLst>
  </p:cmAuthor>
  <p:cmAuthor id="2" name="Xin, Liangxiao" initials="XL" lastIdx="3" clrIdx="1">
    <p:extLst>
      <p:ext uri="{19B8F6BF-5375-455C-9EA6-DF929625EA0E}">
        <p15:presenceInfo xmlns:p15="http://schemas.microsoft.com/office/powerpoint/2012/main" userId="S::Liangxiao.Xin@sony.com::1b2f1062-4cc4-4f33-a6d9-97dda6208e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5" autoAdjust="0"/>
    <p:restoredTop sz="88063"/>
  </p:normalViewPr>
  <p:slideViewPr>
    <p:cSldViewPr>
      <p:cViewPr varScale="1">
        <p:scale>
          <a:sx n="101" d="100"/>
          <a:sy n="101" d="100"/>
        </p:scale>
        <p:origin x="1400" y="1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85" d="100"/>
          <a:sy n="85" d="100"/>
        </p:scale>
        <p:origin x="387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9/16/25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May 2024</a:t>
            </a:r>
            <a:endParaRPr lang="en-GB" dirty="0"/>
          </a:p>
        </p:txBody>
      </p:sp>
      <p:sp>
        <p:nvSpPr>
          <p:cNvPr id="5" name="Footer Placeholder 4"/>
          <p:cNvSpPr>
            <a:spLocks noGrp="1"/>
          </p:cNvSpPr>
          <p:nvPr>
            <p:ph type="ftr" idx="11"/>
          </p:nvPr>
        </p:nvSpPr>
        <p:spPr/>
        <p:txBody>
          <a:bodyPr/>
          <a:lstStyle>
            <a:lvl1pPr>
              <a:defRPr/>
            </a:lvl1pPr>
          </a:lstStyle>
          <a:p>
            <a:r>
              <a:rPr lang="en-GB" dirty="0"/>
              <a:t>Liangxiao Xin, OPPO</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Liangxiao Xin, OPPO</a:t>
            </a:r>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Jan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a:t>May 2024</a:t>
            </a:r>
            <a:endParaRPr lang="en-GB" dirty="0"/>
          </a:p>
        </p:txBody>
      </p:sp>
      <p:sp>
        <p:nvSpPr>
          <p:cNvPr id="5" name="Footer Placeholder 4"/>
          <p:cNvSpPr>
            <a:spLocks noGrp="1"/>
          </p:cNvSpPr>
          <p:nvPr>
            <p:ph type="ftr" idx="11"/>
          </p:nvPr>
        </p:nvSpPr>
        <p:spPr/>
        <p:txBody>
          <a:bodyPr/>
          <a:lstStyle>
            <a:lvl1pPr>
              <a:defRPr/>
            </a:lvl1pPr>
          </a:lstStyle>
          <a:p>
            <a:r>
              <a:rPr lang="en-GB" dirty="0"/>
              <a:t>Liangxiao Xin, OPPO</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May 2024</a:t>
            </a:r>
            <a:endParaRPr lang="en-GB" dirty="0"/>
          </a:p>
        </p:txBody>
      </p:sp>
      <p:sp>
        <p:nvSpPr>
          <p:cNvPr id="6" name="Footer Placeholder 5"/>
          <p:cNvSpPr>
            <a:spLocks noGrp="1"/>
          </p:cNvSpPr>
          <p:nvPr>
            <p:ph type="ftr" idx="11"/>
          </p:nvPr>
        </p:nvSpPr>
        <p:spPr/>
        <p:txBody>
          <a:bodyPr/>
          <a:lstStyle>
            <a:lvl1pPr>
              <a:defRPr/>
            </a:lvl1pPr>
          </a:lstStyle>
          <a:p>
            <a:r>
              <a:rPr lang="en-GB" dirty="0"/>
              <a:t>Liangxiao Xin, OPPO</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dirty="0"/>
              <a:t>May 2024</a:t>
            </a:r>
            <a:endParaRPr lang="en-GB" dirty="0"/>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dirty="0"/>
              <a:t>Liangxiao Xin, OPPO</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May 2024</a:t>
            </a:r>
            <a:endParaRPr lang="en-GB" dirty="0"/>
          </a:p>
        </p:txBody>
      </p:sp>
      <p:sp>
        <p:nvSpPr>
          <p:cNvPr id="4" name="Footer Placeholder 3"/>
          <p:cNvSpPr>
            <a:spLocks noGrp="1"/>
          </p:cNvSpPr>
          <p:nvPr>
            <p:ph type="ftr" idx="11"/>
          </p:nvPr>
        </p:nvSpPr>
        <p:spPr/>
        <p:txBody>
          <a:bodyPr/>
          <a:lstStyle>
            <a:lvl1pPr>
              <a:defRPr/>
            </a:lvl1pPr>
          </a:lstStyle>
          <a:p>
            <a:r>
              <a:rPr lang="en-GB" dirty="0"/>
              <a:t>Liangxiao Xin, OPPO</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May 2024</a:t>
            </a:r>
            <a:endParaRPr lang="en-GB" dirty="0"/>
          </a:p>
        </p:txBody>
      </p:sp>
      <p:sp>
        <p:nvSpPr>
          <p:cNvPr id="3" name="Footer Placeholder 2"/>
          <p:cNvSpPr>
            <a:spLocks noGrp="1"/>
          </p:cNvSpPr>
          <p:nvPr>
            <p:ph type="ftr" idx="11"/>
          </p:nvPr>
        </p:nvSpPr>
        <p:spPr/>
        <p:txBody>
          <a:bodyPr/>
          <a:lstStyle>
            <a:lvl1pPr>
              <a:defRPr/>
            </a:lvl1pPr>
          </a:lstStyle>
          <a:p>
            <a:r>
              <a:rPr lang="en-GB" dirty="0"/>
              <a:t>Liangxiao Xin, OPPO</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May 2024</a:t>
            </a:r>
            <a:endParaRPr lang="en-GB" dirty="0"/>
          </a:p>
        </p:txBody>
      </p:sp>
      <p:sp>
        <p:nvSpPr>
          <p:cNvPr id="5" name="Footer Placeholder 4"/>
          <p:cNvSpPr>
            <a:spLocks noGrp="1"/>
          </p:cNvSpPr>
          <p:nvPr>
            <p:ph type="ftr" idx="11"/>
          </p:nvPr>
        </p:nvSpPr>
        <p:spPr/>
        <p:txBody>
          <a:bodyPr/>
          <a:lstStyle>
            <a:lvl1pPr>
              <a:defRPr/>
            </a:lvl1pPr>
          </a:lstStyle>
          <a:p>
            <a:r>
              <a:rPr lang="en-GB" dirty="0"/>
              <a:t>Liangxiao Xin, OPPO</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May 2024</a:t>
            </a:r>
            <a:endParaRPr lang="en-GB" dirty="0"/>
          </a:p>
        </p:txBody>
      </p:sp>
      <p:sp>
        <p:nvSpPr>
          <p:cNvPr id="5" name="Footer Placeholder 4"/>
          <p:cNvSpPr>
            <a:spLocks noGrp="1"/>
          </p:cNvSpPr>
          <p:nvPr>
            <p:ph type="ftr" idx="11"/>
          </p:nvPr>
        </p:nvSpPr>
        <p:spPr/>
        <p:txBody>
          <a:bodyPr/>
          <a:lstStyle>
            <a:lvl1pPr>
              <a:defRPr/>
            </a:lvl1pPr>
          </a:lstStyle>
          <a:p>
            <a:r>
              <a:rPr lang="en-GB" dirty="0"/>
              <a:t>Liangxiao Xin, OPPO</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May 2024</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Liangxiao Xin, OPPO</a:t>
            </a:r>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1604</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dirty="0"/>
              <a:t>Nov 2025</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dirty="0"/>
              <a:t>Liangxiao Xin, </a:t>
            </a:r>
            <a:r>
              <a:rPr lang="en-US" dirty="0"/>
              <a:t>OPPO</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Efficiency Improvement of NPCA</a:t>
            </a:r>
            <a:endParaRPr lang="en-GB" dirty="0"/>
          </a:p>
        </p:txBody>
      </p:sp>
      <p:sp>
        <p:nvSpPr>
          <p:cNvPr id="3074" name="Rectangle 2"/>
          <p:cNvSpPr>
            <a:spLocks noGrp="1" noChangeArrowheads="1"/>
          </p:cNvSpPr>
          <p:nvPr>
            <p:ph type="body" idx="1"/>
          </p:nvPr>
        </p:nvSpPr>
        <p:spPr>
          <a:xfrm>
            <a:off x="685800" y="1889125"/>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2024-05-05</a:t>
            </a:r>
          </a:p>
        </p:txBody>
      </p:sp>
      <p:sp>
        <p:nvSpPr>
          <p:cNvPr id="9" name="Rectangle 12">
            <a:extLst>
              <a:ext uri="{FF2B5EF4-FFF2-40B4-BE49-F238E27FC236}">
                <a16:creationId xmlns:a16="http://schemas.microsoft.com/office/drawing/2014/main" id="{2E812CC5-3775-4286-8212-CBF309C328A2}"/>
              </a:ext>
            </a:extLst>
          </p:cNvPr>
          <p:cNvSpPr>
            <a:spLocks noChangeArrowheads="1"/>
          </p:cNvSpPr>
          <p:nvPr/>
        </p:nvSpPr>
        <p:spPr bwMode="auto">
          <a:xfrm>
            <a:off x="381000" y="272796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US" sz="2000" dirty="0"/>
              <a:t>Authors:</a:t>
            </a:r>
            <a:endParaRPr lang="en-US" sz="2000" b="0" dirty="0"/>
          </a:p>
        </p:txBody>
      </p:sp>
      <p:graphicFrame>
        <p:nvGraphicFramePr>
          <p:cNvPr id="10" name="表 20">
            <a:extLst>
              <a:ext uri="{FF2B5EF4-FFF2-40B4-BE49-F238E27FC236}">
                <a16:creationId xmlns:a16="http://schemas.microsoft.com/office/drawing/2014/main" id="{B274B698-194B-4DC6-B24E-0C6B81086A07}"/>
              </a:ext>
            </a:extLst>
          </p:cNvPr>
          <p:cNvGraphicFramePr>
            <a:graphicFrameLocks noGrp="1"/>
          </p:cNvGraphicFramePr>
          <p:nvPr>
            <p:extLst>
              <p:ext uri="{D42A27DB-BD31-4B8C-83A1-F6EECF244321}">
                <p14:modId xmlns:p14="http://schemas.microsoft.com/office/powerpoint/2010/main" val="2694477972"/>
              </p:ext>
            </p:extLst>
          </p:nvPr>
        </p:nvGraphicFramePr>
        <p:xfrm>
          <a:off x="483361" y="3108960"/>
          <a:ext cx="8177277" cy="2560320"/>
        </p:xfrm>
        <a:graphic>
          <a:graphicData uri="http://schemas.openxmlformats.org/drawingml/2006/table">
            <a:tbl>
              <a:tblPr firstRow="1" bandRow="1">
                <a:tableStyleId>{5940675A-B579-460E-94D1-54222C63F5DA}</a:tableStyleId>
              </a:tblPr>
              <a:tblGrid>
                <a:gridCol w="2000568">
                  <a:extLst>
                    <a:ext uri="{9D8B030D-6E8A-4147-A177-3AD203B41FA5}">
                      <a16:colId xmlns:a16="http://schemas.microsoft.com/office/drawing/2014/main" val="20000"/>
                    </a:ext>
                  </a:extLst>
                </a:gridCol>
                <a:gridCol w="1589405">
                  <a:extLst>
                    <a:ext uri="{9D8B030D-6E8A-4147-A177-3AD203B41FA5}">
                      <a16:colId xmlns:a16="http://schemas.microsoft.com/office/drawing/2014/main" val="20001"/>
                    </a:ext>
                  </a:extLst>
                </a:gridCol>
                <a:gridCol w="895414">
                  <a:extLst>
                    <a:ext uri="{9D8B030D-6E8A-4147-A177-3AD203B41FA5}">
                      <a16:colId xmlns:a16="http://schemas.microsoft.com/office/drawing/2014/main" val="20002"/>
                    </a:ext>
                  </a:extLst>
                </a:gridCol>
                <a:gridCol w="738505">
                  <a:extLst>
                    <a:ext uri="{9D8B030D-6E8A-4147-A177-3AD203B41FA5}">
                      <a16:colId xmlns:a16="http://schemas.microsoft.com/office/drawing/2014/main" val="20003"/>
                    </a:ext>
                  </a:extLst>
                </a:gridCol>
                <a:gridCol w="2953385">
                  <a:extLst>
                    <a:ext uri="{9D8B030D-6E8A-4147-A177-3AD203B41FA5}">
                      <a16:colId xmlns:a16="http://schemas.microsoft.com/office/drawing/2014/main" val="20004"/>
                    </a:ext>
                  </a:extLst>
                </a:gridCol>
              </a:tblGrid>
              <a:tr h="279400">
                <a:tc>
                  <a:txBody>
                    <a:bodyPr/>
                    <a:lstStyle/>
                    <a:p>
                      <a:r>
                        <a:rPr kumimoji="1" lang="en-US" altLang="ja-JP" sz="1500" b="1" dirty="0"/>
                        <a:t>Name</a:t>
                      </a:r>
                      <a:endParaRPr kumimoji="1" lang="ja-JP" altLang="en-US" sz="1500" b="1" dirty="0"/>
                    </a:p>
                  </a:txBody>
                  <a:tcPr/>
                </a:tc>
                <a:tc>
                  <a:txBody>
                    <a:bodyPr/>
                    <a:lstStyle/>
                    <a:p>
                      <a:r>
                        <a:rPr kumimoji="1" lang="en-US" altLang="ja-JP" sz="1500" b="1" dirty="0"/>
                        <a:t>Company</a:t>
                      </a:r>
                      <a:endParaRPr kumimoji="1" lang="ja-JP" altLang="en-US" sz="1500" b="1" dirty="0"/>
                    </a:p>
                  </a:txBody>
                  <a:tcPr/>
                </a:tc>
                <a:tc>
                  <a:txBody>
                    <a:bodyPr/>
                    <a:lstStyle/>
                    <a:p>
                      <a:r>
                        <a:rPr kumimoji="1" lang="en-US" altLang="ja-JP" sz="1500" b="1" dirty="0"/>
                        <a:t>Address</a:t>
                      </a:r>
                      <a:endParaRPr kumimoji="1" lang="ja-JP" altLang="en-US" sz="1500" b="1" dirty="0"/>
                    </a:p>
                  </a:txBody>
                  <a:tcPr/>
                </a:tc>
                <a:tc>
                  <a:txBody>
                    <a:bodyPr/>
                    <a:lstStyle/>
                    <a:p>
                      <a:r>
                        <a:rPr kumimoji="1" lang="en-US" altLang="ja-JP" sz="1500" b="1" dirty="0"/>
                        <a:t>Phone</a:t>
                      </a:r>
                      <a:endParaRPr kumimoji="1" lang="ja-JP" altLang="en-US" sz="1500" b="1" dirty="0"/>
                    </a:p>
                  </a:txBody>
                  <a:tcPr/>
                </a:tc>
                <a:tc>
                  <a:txBody>
                    <a:bodyPr/>
                    <a:lstStyle/>
                    <a:p>
                      <a:r>
                        <a:rPr kumimoji="1" lang="en-US" altLang="ja-JP" sz="1500" b="1" dirty="0"/>
                        <a:t>Email</a:t>
                      </a:r>
                      <a:endParaRPr kumimoji="1" lang="ja-JP" altLang="en-US" sz="1500" b="1" dirty="0"/>
                    </a:p>
                  </a:txBody>
                  <a:tcPr/>
                </a:tc>
                <a:extLst>
                  <a:ext uri="{0D108BD9-81ED-4DB2-BD59-A6C34878D82A}">
                    <a16:rowId xmlns:a16="http://schemas.microsoft.com/office/drawing/2014/main" val="10000"/>
                  </a:ext>
                </a:extLst>
              </a:tr>
              <a:tr h="279400">
                <a:tc>
                  <a:txBody>
                    <a:bodyPr/>
                    <a:lstStyle/>
                    <a:p>
                      <a:r>
                        <a:rPr kumimoji="1" lang="en-US" altLang="ja-JP" sz="1500" dirty="0"/>
                        <a:t>Liangxiao Xin</a:t>
                      </a:r>
                      <a:endParaRPr kumimoji="1" lang="ja-JP" altLang="en-US" sz="1500" dirty="0"/>
                    </a:p>
                  </a:txBody>
                  <a:tcPr anchor="ctr"/>
                </a:tc>
                <a:tc rowSpan="7">
                  <a:txBody>
                    <a:bodyPr/>
                    <a:lstStyle/>
                    <a:p>
                      <a:r>
                        <a:rPr kumimoji="1" lang="en-US" altLang="ja-JP" sz="1500" dirty="0"/>
                        <a:t>OPPO</a:t>
                      </a:r>
                      <a:endParaRPr kumimoji="1" lang="ja-JP" altLang="en-US" sz="1500" dirty="0"/>
                    </a:p>
                  </a:txBody>
                  <a:tcPr anchor="ctr"/>
                </a:tc>
                <a:tc>
                  <a:txBody>
                    <a:bodyPr/>
                    <a:lstStyle/>
                    <a:p>
                      <a:endParaRPr kumimoji="1" lang="ja-JP" altLang="en-US" sz="1500"/>
                    </a:p>
                  </a:txBody>
                  <a:tcPr anchor="ctr"/>
                </a:tc>
                <a:tc>
                  <a:txBody>
                    <a:bodyPr/>
                    <a:lstStyle/>
                    <a:p>
                      <a:endParaRPr kumimoji="1" lang="ja-JP" altLang="en-US" sz="15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500" dirty="0" err="1"/>
                        <a:t>v-xinliangxiao@oppo.com</a:t>
                      </a:r>
                      <a:endParaRPr kumimoji="1" lang="ja-JP" altLang="en-US" sz="1500" dirty="0"/>
                    </a:p>
                  </a:txBody>
                  <a:tcPr anchor="ctr"/>
                </a:tc>
                <a:extLst>
                  <a:ext uri="{0D108BD9-81ED-4DB2-BD59-A6C34878D82A}">
                    <a16:rowId xmlns:a16="http://schemas.microsoft.com/office/drawing/2014/main" val="10001"/>
                  </a:ext>
                </a:extLst>
              </a:tr>
              <a:tr h="279400">
                <a:tc>
                  <a:txBody>
                    <a:bodyPr/>
                    <a:lstStyle/>
                    <a:p>
                      <a:pPr marL="0" algn="l" defTabSz="914400" rtl="0" eaLnBrk="1" latinLnBrk="0" hangingPunct="1">
                        <a:spcAft>
                          <a:spcPts val="0"/>
                        </a:spcAft>
                      </a:pPr>
                      <a:r>
                        <a:rPr kumimoji="1" lang="en-US" altLang="ko-KR" sz="1500" kern="1200" dirty="0">
                          <a:solidFill>
                            <a:schemeClr val="tx1"/>
                          </a:solidFill>
                          <a:latin typeface="+mn-lt"/>
                          <a:ea typeface="+mn-ea"/>
                          <a:cs typeface="+mn-cs"/>
                          <a:sym typeface="+mn-ea"/>
                        </a:rPr>
                        <a:t>Liuming Lu</a:t>
                      </a:r>
                      <a:endParaRPr kumimoji="1" lang="ko-KR" altLang="en-US" sz="1500" kern="1200" dirty="0">
                        <a:solidFill>
                          <a:schemeClr val="tx1"/>
                        </a:solidFill>
                        <a:latin typeface="+mn-lt"/>
                        <a:ea typeface="+mn-ea"/>
                        <a:cs typeface="+mn-cs"/>
                      </a:endParaRPr>
                    </a:p>
                  </a:txBody>
                  <a:tcPr marL="68580" marR="68580" marT="0" marB="0"/>
                </a:tc>
                <a:tc vMerge="1">
                  <a:txBody>
                    <a:bodyPr/>
                    <a:lstStyle/>
                    <a:p>
                      <a:endParaRPr kumimoji="1" lang="ja-JP" altLang="en-US"/>
                    </a:p>
                  </a:txBody>
                  <a:tcPr/>
                </a:tc>
                <a:tc>
                  <a:txBody>
                    <a:bodyPr/>
                    <a:lstStyle/>
                    <a:p>
                      <a:endParaRPr kumimoji="1" lang="ja-JP" altLang="en-US" sz="1500"/>
                    </a:p>
                  </a:txBody>
                  <a:tcPr anchor="ctr"/>
                </a:tc>
                <a:tc>
                  <a:txBody>
                    <a:bodyPr/>
                    <a:lstStyle/>
                    <a:p>
                      <a:endParaRPr kumimoji="1" lang="ja-JP" altLang="en-US" sz="15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dirty="0"/>
                    </a:p>
                  </a:txBody>
                  <a:tcPr anchor="ctr"/>
                </a:tc>
                <a:extLst>
                  <a:ext uri="{0D108BD9-81ED-4DB2-BD59-A6C34878D82A}">
                    <a16:rowId xmlns:a16="http://schemas.microsoft.com/office/drawing/2014/main" val="3057296503"/>
                  </a:ext>
                </a:extLst>
              </a:tr>
              <a:tr h="279400">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en-US" altLang="ko-KR" sz="1500" kern="1200" dirty="0">
                          <a:solidFill>
                            <a:schemeClr val="tx1"/>
                          </a:solidFill>
                          <a:latin typeface="+mn-lt"/>
                          <a:ea typeface="+mn-ea"/>
                          <a:cs typeface="+mn-cs"/>
                        </a:rPr>
                        <a:t>Chaoming Luo</a:t>
                      </a:r>
                      <a:endParaRPr kumimoji="1" lang="ko-KR" altLang="en-US" sz="1500" kern="1200" dirty="0">
                        <a:solidFill>
                          <a:schemeClr val="tx1"/>
                        </a:solidFill>
                        <a:latin typeface="+mn-lt"/>
                        <a:ea typeface="+mn-ea"/>
                        <a:cs typeface="+mn-cs"/>
                      </a:endParaRPr>
                    </a:p>
                  </a:txBody>
                  <a:tcPr marL="68580" marR="68580" marT="0" marB="0"/>
                </a:tc>
                <a:tc vMerge="1">
                  <a:txBody>
                    <a:bodyPr/>
                    <a:lstStyle/>
                    <a:p>
                      <a:endParaRPr kumimoji="1" lang="ja-JP" altLang="en-US"/>
                    </a:p>
                  </a:txBody>
                  <a:tcPr/>
                </a:tc>
                <a:tc>
                  <a:txBody>
                    <a:bodyPr/>
                    <a:lstStyle/>
                    <a:p>
                      <a:endParaRPr kumimoji="1" lang="ja-JP" altLang="en-US" sz="1500" dirty="0"/>
                    </a:p>
                  </a:txBody>
                  <a:tcPr anchor="ctr"/>
                </a:tc>
                <a:tc>
                  <a:txBody>
                    <a:bodyPr/>
                    <a:lstStyle/>
                    <a:p>
                      <a:endParaRPr kumimoji="1" lang="ja-JP" altLang="en-US" sz="15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kern="1200" dirty="0">
                        <a:solidFill>
                          <a:schemeClr val="tx1"/>
                        </a:solidFill>
                        <a:latin typeface="+mn-lt"/>
                        <a:ea typeface="+mn-ea"/>
                        <a:cs typeface="+mn-cs"/>
                      </a:endParaRPr>
                    </a:p>
                  </a:txBody>
                  <a:tcPr anchor="ctr"/>
                </a:tc>
                <a:extLst>
                  <a:ext uri="{0D108BD9-81ED-4DB2-BD59-A6C34878D82A}">
                    <a16:rowId xmlns:a16="http://schemas.microsoft.com/office/drawing/2014/main" val="1773897951"/>
                  </a:ext>
                </a:extLst>
              </a:tr>
              <a:tr h="279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ko-KR" sz="1500" kern="1200" dirty="0">
                          <a:solidFill>
                            <a:schemeClr val="tx1"/>
                          </a:solidFill>
                          <a:latin typeface="+mn-lt"/>
                          <a:ea typeface="+mn-ea"/>
                          <a:cs typeface="+mn-cs"/>
                        </a:rPr>
                        <a:t>Ning Gao</a:t>
                      </a:r>
                      <a:endParaRPr kumimoji="1" lang="ko-KR" altLang="en-US" sz="1500" kern="1200" dirty="0">
                        <a:solidFill>
                          <a:schemeClr val="tx1"/>
                        </a:solidFill>
                        <a:latin typeface="+mn-lt"/>
                        <a:ea typeface="+mn-ea"/>
                        <a:cs typeface="+mn-cs"/>
                      </a:endParaRPr>
                    </a:p>
                  </a:txBody>
                  <a:tcPr marL="68580" marR="68580" marT="0" marB="0"/>
                </a:tc>
                <a:tc vMerge="1">
                  <a:txBody>
                    <a:bodyPr/>
                    <a:lstStyle/>
                    <a:p>
                      <a:endParaRPr kumimoji="1" lang="ja-JP" altLang="en-US"/>
                    </a:p>
                  </a:txBody>
                  <a:tcPr/>
                </a:tc>
                <a:tc>
                  <a:txBody>
                    <a:bodyPr/>
                    <a:lstStyle/>
                    <a:p>
                      <a:endParaRPr kumimoji="1" lang="ja-JP" altLang="en-US" sz="1500"/>
                    </a:p>
                  </a:txBody>
                  <a:tcPr anchor="ctr"/>
                </a:tc>
                <a:tc>
                  <a:txBody>
                    <a:bodyPr/>
                    <a:lstStyle/>
                    <a:p>
                      <a:endParaRPr kumimoji="1" lang="ja-JP" altLang="en-US" sz="15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dirty="0"/>
                    </a:p>
                  </a:txBody>
                  <a:tcPr anchor="ctr"/>
                </a:tc>
                <a:extLst>
                  <a:ext uri="{0D108BD9-81ED-4DB2-BD59-A6C34878D82A}">
                    <a16:rowId xmlns:a16="http://schemas.microsoft.com/office/drawing/2014/main" val="3554278873"/>
                  </a:ext>
                </a:extLst>
              </a:tr>
              <a:tr h="279400">
                <a:tc>
                  <a: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1" lang="ko-KR" altLang="en-US" sz="1500" kern="1200" dirty="0">
                        <a:solidFill>
                          <a:schemeClr val="tx1"/>
                        </a:solidFill>
                        <a:latin typeface="+mn-lt"/>
                        <a:ea typeface="+mn-ea"/>
                        <a:cs typeface="+mn-cs"/>
                      </a:endParaRPr>
                    </a:p>
                  </a:txBody>
                  <a:tcPr marL="68580" marR="68580" marT="0" marB="0"/>
                </a:tc>
                <a:tc vMerge="1">
                  <a:txBody>
                    <a:bodyPr/>
                    <a:lstStyle/>
                    <a:p>
                      <a:endParaRPr kumimoji="1" lang="ja-JP" altLang="en-US" sz="1500" dirty="0"/>
                    </a:p>
                  </a:txBody>
                  <a:tcPr anchor="ctr"/>
                </a:tc>
                <a:tc>
                  <a:txBody>
                    <a:bodyPr/>
                    <a:lstStyle/>
                    <a:p>
                      <a:endParaRPr kumimoji="1" lang="ja-JP" altLang="en-US" sz="1500" dirty="0"/>
                    </a:p>
                  </a:txBody>
                  <a:tcPr anchor="ctr"/>
                </a:tc>
                <a:tc>
                  <a:txBody>
                    <a:bodyPr/>
                    <a:lstStyle/>
                    <a:p>
                      <a:endParaRPr kumimoji="1" lang="ja-JP" altLang="en-US" sz="15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dirty="0"/>
                    </a:p>
                  </a:txBody>
                  <a:tcPr anchor="ctr"/>
                </a:tc>
                <a:extLst>
                  <a:ext uri="{0D108BD9-81ED-4DB2-BD59-A6C34878D82A}">
                    <a16:rowId xmlns:a16="http://schemas.microsoft.com/office/drawing/2014/main" val="3644854183"/>
                  </a:ext>
                </a:extLst>
              </a:tr>
              <a:tr h="279400">
                <a:tc>
                  <a: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1" lang="ko-KR" altLang="en-US" sz="1500" kern="1200" dirty="0">
                        <a:solidFill>
                          <a:schemeClr val="tx1"/>
                        </a:solidFill>
                        <a:latin typeface="+mn-lt"/>
                        <a:ea typeface="+mn-ea"/>
                        <a:cs typeface="+mn-cs"/>
                      </a:endParaRPr>
                    </a:p>
                  </a:txBody>
                  <a:tcPr marL="68580" marR="68580" marT="0" marB="0"/>
                </a:tc>
                <a:tc vMerge="1">
                  <a:txBody>
                    <a:bodyPr/>
                    <a:lstStyle/>
                    <a:p>
                      <a:endParaRPr kumimoji="1" lang="ja-JP" altLang="en-US" sz="1500" dirty="0"/>
                    </a:p>
                  </a:txBody>
                  <a:tcPr anchor="ctr"/>
                </a:tc>
                <a:tc>
                  <a:txBody>
                    <a:bodyPr/>
                    <a:lstStyle/>
                    <a:p>
                      <a:endParaRPr kumimoji="1" lang="ja-JP" altLang="en-US" sz="1500" dirty="0"/>
                    </a:p>
                  </a:txBody>
                  <a:tcPr anchor="ctr"/>
                </a:tc>
                <a:tc>
                  <a:txBody>
                    <a:bodyPr/>
                    <a:lstStyle/>
                    <a:p>
                      <a:endParaRPr kumimoji="1" lang="ja-JP" altLang="en-US" sz="15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dirty="0"/>
                    </a:p>
                  </a:txBody>
                  <a:tcPr anchor="ctr"/>
                </a:tc>
                <a:extLst>
                  <a:ext uri="{0D108BD9-81ED-4DB2-BD59-A6C34878D82A}">
                    <a16:rowId xmlns:a16="http://schemas.microsoft.com/office/drawing/2014/main" val="441123169"/>
                  </a:ext>
                </a:extLst>
              </a:tr>
              <a:tr h="279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dirty="0"/>
                    </a:p>
                  </a:txBody>
                  <a:tcPr anchor="ctr"/>
                </a:tc>
                <a:tc vMerge="1">
                  <a:txBody>
                    <a:bodyPr/>
                    <a:lstStyle/>
                    <a:p>
                      <a:endParaRPr kumimoji="1" lang="ja-JP" altLang="en-US" sz="1500" dirty="0"/>
                    </a:p>
                  </a:txBody>
                  <a:tcPr anchor="ctr"/>
                </a:tc>
                <a:tc>
                  <a:txBody>
                    <a:bodyPr/>
                    <a:lstStyle/>
                    <a:p>
                      <a:endParaRPr kumimoji="1" lang="ja-JP" altLang="en-US" sz="1500" dirty="0"/>
                    </a:p>
                  </a:txBody>
                  <a:tcPr anchor="ctr"/>
                </a:tc>
                <a:tc>
                  <a:txBody>
                    <a:bodyPr/>
                    <a:lstStyle/>
                    <a:p>
                      <a:endParaRPr kumimoji="1" lang="ja-JP" altLang="en-US" sz="15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500" dirty="0"/>
                    </a:p>
                  </a:txBody>
                  <a:tcPr anchor="ctr"/>
                </a:tc>
                <a:extLst>
                  <a:ext uri="{0D108BD9-81ED-4DB2-BD59-A6C34878D82A}">
                    <a16:rowId xmlns:a16="http://schemas.microsoft.com/office/drawing/2014/main" val="3800899380"/>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23828-06CD-A025-E003-649CC11AC1A9}"/>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7D095735-DF8B-B67D-8112-9222CF48F67D}"/>
              </a:ext>
            </a:extLst>
          </p:cNvPr>
          <p:cNvSpPr>
            <a:spLocks noGrp="1"/>
          </p:cNvSpPr>
          <p:nvPr>
            <p:ph idx="1"/>
          </p:nvPr>
        </p:nvSpPr>
        <p:spPr/>
        <p:txBody>
          <a:bodyPr/>
          <a:lstStyle/>
          <a:p>
            <a:pPr>
              <a:buFont typeface="Arial" panose="020B0604020202020204" pitchFamily="34" charset="0"/>
              <a:buChar char="•"/>
            </a:pPr>
            <a:r>
              <a:rPr lang="en-US" sz="2000" dirty="0"/>
              <a:t>NPCA operation allows STAs to switch to NPCA primary channel for transmission when the BSS primary channel is busy.</a:t>
            </a:r>
          </a:p>
          <a:p>
            <a:pPr>
              <a:buFont typeface="Arial" panose="020B0604020202020204" pitchFamily="34" charset="0"/>
              <a:buChar char="•"/>
            </a:pPr>
            <a:r>
              <a:rPr lang="en-US" sz="2000" dirty="0"/>
              <a:t>When STA switches to NPCA primary channel, it contends the channel access with the STAs of OBSSs operating there. It is possible that the transmissions by the NPCA operation congests the NPCA primary channel.</a:t>
            </a:r>
          </a:p>
          <a:p>
            <a:pPr>
              <a:buFont typeface="Arial" panose="020B0604020202020204" pitchFamily="34" charset="0"/>
              <a:buChar char="•"/>
            </a:pPr>
            <a:r>
              <a:rPr lang="en-US" sz="2000" dirty="0"/>
              <a:t>In order to minimize the effect of the NPCA operation on the NPCA primary channel, the high efficiency of the transmission by the NPCA operation should be guaranteed.</a:t>
            </a:r>
          </a:p>
          <a:p>
            <a:pPr>
              <a:buFont typeface="Arial" panose="020B0604020202020204" pitchFamily="34" charset="0"/>
              <a:buChar char="•"/>
            </a:pPr>
            <a:r>
              <a:rPr lang="en-US" sz="2000" dirty="0"/>
              <a:t>In this contribution, we discuss how to guarantee the high efficiency of the </a:t>
            </a:r>
            <a:r>
              <a:rPr lang="en-US" altLang="zh-CN" sz="2000" dirty="0"/>
              <a:t>transmission by the NPCA operation.</a:t>
            </a:r>
            <a:endParaRPr lang="en-US" sz="2000"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A0C1AC1-5036-69DB-CC14-F1594E24B67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4B161989-049F-7185-B96C-6A611E276173}"/>
              </a:ext>
            </a:extLst>
          </p:cNvPr>
          <p:cNvSpPr>
            <a:spLocks noGrp="1"/>
          </p:cNvSpPr>
          <p:nvPr>
            <p:ph type="ftr" idx="14"/>
          </p:nvPr>
        </p:nvSpPr>
        <p:spPr/>
        <p:txBody>
          <a:bodyPr/>
          <a:lstStyle/>
          <a:p>
            <a:r>
              <a:rPr lang="en-GB"/>
              <a:t>Liangxiao Xin, OPPO</a:t>
            </a:r>
            <a:endParaRPr lang="en-GB" dirty="0"/>
          </a:p>
        </p:txBody>
      </p:sp>
      <p:sp>
        <p:nvSpPr>
          <p:cNvPr id="6" name="Date Placeholder 5">
            <a:extLst>
              <a:ext uri="{FF2B5EF4-FFF2-40B4-BE49-F238E27FC236}">
                <a16:creationId xmlns:a16="http://schemas.microsoft.com/office/drawing/2014/main" id="{08FDCCEB-76C7-BB0F-59A9-FC72EF6B80B6}"/>
              </a:ext>
            </a:extLst>
          </p:cNvPr>
          <p:cNvSpPr>
            <a:spLocks noGrp="1"/>
          </p:cNvSpPr>
          <p:nvPr>
            <p:ph type="dt" idx="15"/>
          </p:nvPr>
        </p:nvSpPr>
        <p:spPr/>
        <p:txBody>
          <a:bodyPr/>
          <a:lstStyle/>
          <a:p>
            <a:r>
              <a:rPr lang="en-US" dirty="0"/>
              <a:t>Nov 2025</a:t>
            </a:r>
            <a:endParaRPr lang="en-GB" dirty="0"/>
          </a:p>
        </p:txBody>
      </p:sp>
    </p:spTree>
    <p:extLst>
      <p:ext uri="{BB962C8B-B14F-4D97-AF65-F5344CB8AC3E}">
        <p14:creationId xmlns:p14="http://schemas.microsoft.com/office/powerpoint/2010/main" val="1755127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C89A0-384A-1FD0-15E9-DAE9E4DC03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AE6524-D52A-158A-46BF-AD70B9D5E7BA}"/>
              </a:ext>
            </a:extLst>
          </p:cNvPr>
          <p:cNvSpPr>
            <a:spLocks noGrp="1"/>
          </p:cNvSpPr>
          <p:nvPr>
            <p:ph type="title"/>
          </p:nvPr>
        </p:nvSpPr>
        <p:spPr/>
        <p:txBody>
          <a:bodyPr/>
          <a:lstStyle/>
          <a:p>
            <a:r>
              <a:rPr lang="en-US" altLang="zh-CN" dirty="0"/>
              <a:t>Efficiency of NPCA</a:t>
            </a:r>
            <a:endParaRPr lang="en-US" dirty="0"/>
          </a:p>
        </p:txBody>
      </p:sp>
      <p:sp>
        <p:nvSpPr>
          <p:cNvPr id="3" name="Content Placeholder 2">
            <a:extLst>
              <a:ext uri="{FF2B5EF4-FFF2-40B4-BE49-F238E27FC236}">
                <a16:creationId xmlns:a16="http://schemas.microsoft.com/office/drawing/2014/main" id="{6BA66EB8-96CD-EAAA-AE36-AC7C4FC35671}"/>
              </a:ext>
            </a:extLst>
          </p:cNvPr>
          <p:cNvSpPr>
            <a:spLocks noGrp="1"/>
          </p:cNvSpPr>
          <p:nvPr>
            <p:ph idx="1"/>
          </p:nvPr>
        </p:nvSpPr>
        <p:spPr/>
        <p:txBody>
          <a:bodyPr/>
          <a:lstStyle/>
          <a:p>
            <a:pPr>
              <a:buFont typeface="Arial" panose="020B0604020202020204" pitchFamily="34" charset="0"/>
              <a:buChar char="•"/>
            </a:pPr>
            <a:r>
              <a:rPr lang="en-US" sz="2000" dirty="0"/>
              <a:t>The below performances of NPCA enabled STAs affect the efficiency of the NPCA operation </a:t>
            </a:r>
          </a:p>
          <a:p>
            <a:pPr lvl="1">
              <a:buFont typeface="Arial" panose="020B0604020202020204" pitchFamily="34" charset="0"/>
              <a:buChar char="•"/>
            </a:pPr>
            <a:r>
              <a:rPr lang="en-US" sz="1600" dirty="0"/>
              <a:t>The occurrence probability of the different view problem</a:t>
            </a:r>
          </a:p>
          <a:p>
            <a:pPr lvl="1">
              <a:buFont typeface="Arial" panose="020B0604020202020204" pitchFamily="34" charset="0"/>
              <a:buChar char="•"/>
            </a:pPr>
            <a:r>
              <a:rPr lang="en-US" sz="1600" dirty="0"/>
              <a:t>The MCS used on the NPCA primary channel</a:t>
            </a:r>
          </a:p>
          <a:p>
            <a:pPr lvl="1">
              <a:buFont typeface="Arial" panose="020B0604020202020204" pitchFamily="34" charset="0"/>
              <a:buChar char="•"/>
            </a:pPr>
            <a:r>
              <a:rPr lang="en-US" sz="1600" dirty="0"/>
              <a:t>The collision probability on the NPCA primary channel</a:t>
            </a:r>
          </a:p>
          <a:p>
            <a:pPr>
              <a:buFont typeface="Arial" panose="020B0604020202020204" pitchFamily="34" charset="0"/>
              <a:buChar char="•"/>
            </a:pPr>
            <a:r>
              <a:rPr lang="en-US" sz="2000" dirty="0"/>
              <a:t>It is very complicated for STAs to measure those performances directly and report them to AP. Also, the report is created after the NPCA operation when the low efficiency of NPCA has already occurred.</a:t>
            </a:r>
          </a:p>
          <a:p>
            <a:pPr>
              <a:buFont typeface="Arial" panose="020B0604020202020204" pitchFamily="34" charset="0"/>
              <a:buChar char="•"/>
            </a:pPr>
            <a:r>
              <a:rPr lang="en-US" sz="2000" dirty="0"/>
              <a:t>Thus, we need to find a simple way to indicate the above performances in advance.</a:t>
            </a:r>
          </a:p>
          <a:p>
            <a:pPr>
              <a:buFont typeface="Arial" panose="020B0604020202020204" pitchFamily="34" charset="0"/>
              <a:buChar char="•"/>
            </a:pPr>
            <a:r>
              <a:rPr lang="en-US" sz="2000" dirty="0"/>
              <a:t>Here, we propose to use RSSI to predict the efficiency of NPCA.  </a:t>
            </a:r>
            <a:endParaRPr lang="en-US" altLang="zh-CN" sz="2000" dirty="0">
              <a:sym typeface="Wingdings" pitchFamily="2" charset="2"/>
            </a:endParaRPr>
          </a:p>
          <a:p>
            <a:pPr lvl="1">
              <a:buFont typeface="Arial" panose="020B0604020202020204" pitchFamily="34" charset="0"/>
              <a:buChar char="•"/>
            </a:pPr>
            <a:endParaRPr lang="en-US" sz="1600"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C34C2E8A-8639-E6B7-5725-9CF44651138A}"/>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16FAF4D2-1477-A97D-44D1-3FABBD79B856}"/>
              </a:ext>
            </a:extLst>
          </p:cNvPr>
          <p:cNvSpPr>
            <a:spLocks noGrp="1"/>
          </p:cNvSpPr>
          <p:nvPr>
            <p:ph type="ftr" idx="14"/>
          </p:nvPr>
        </p:nvSpPr>
        <p:spPr/>
        <p:txBody>
          <a:bodyPr/>
          <a:lstStyle/>
          <a:p>
            <a:r>
              <a:rPr lang="en-GB"/>
              <a:t>Liangxiao Xin, OPPO</a:t>
            </a:r>
            <a:endParaRPr lang="en-GB" dirty="0"/>
          </a:p>
        </p:txBody>
      </p:sp>
      <p:sp>
        <p:nvSpPr>
          <p:cNvPr id="6" name="Date Placeholder 5">
            <a:extLst>
              <a:ext uri="{FF2B5EF4-FFF2-40B4-BE49-F238E27FC236}">
                <a16:creationId xmlns:a16="http://schemas.microsoft.com/office/drawing/2014/main" id="{BF97EEE5-C4F3-82F1-4244-59DA9B039E17}"/>
              </a:ext>
            </a:extLst>
          </p:cNvPr>
          <p:cNvSpPr>
            <a:spLocks noGrp="1"/>
          </p:cNvSpPr>
          <p:nvPr>
            <p:ph type="dt" idx="15"/>
          </p:nvPr>
        </p:nvSpPr>
        <p:spPr/>
        <p:txBody>
          <a:bodyPr/>
          <a:lstStyle/>
          <a:p>
            <a:r>
              <a:rPr lang="en-US" dirty="0"/>
              <a:t>Nov 2025</a:t>
            </a:r>
            <a:endParaRPr lang="en-GB" dirty="0"/>
          </a:p>
        </p:txBody>
      </p:sp>
    </p:spTree>
    <p:extLst>
      <p:ext uri="{BB962C8B-B14F-4D97-AF65-F5344CB8AC3E}">
        <p14:creationId xmlns:p14="http://schemas.microsoft.com/office/powerpoint/2010/main" val="4162011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BF14C-4C5A-1441-2250-6DAA95007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CD5C34-68BE-328D-58DD-0241224951BB}"/>
              </a:ext>
            </a:extLst>
          </p:cNvPr>
          <p:cNvSpPr>
            <a:spLocks noGrp="1"/>
          </p:cNvSpPr>
          <p:nvPr>
            <p:ph type="title"/>
          </p:nvPr>
        </p:nvSpPr>
        <p:spPr/>
        <p:txBody>
          <a:bodyPr/>
          <a:lstStyle/>
          <a:p>
            <a:r>
              <a:rPr lang="en-US" altLang="zh-CN" dirty="0"/>
              <a:t>How to use RSSI for NPCA</a:t>
            </a:r>
            <a:endParaRPr lang="en-US" dirty="0"/>
          </a:p>
        </p:txBody>
      </p:sp>
      <p:sp>
        <p:nvSpPr>
          <p:cNvPr id="3" name="Content Placeholder 2">
            <a:extLst>
              <a:ext uri="{FF2B5EF4-FFF2-40B4-BE49-F238E27FC236}">
                <a16:creationId xmlns:a16="http://schemas.microsoft.com/office/drawing/2014/main" id="{3C505DDE-6C1F-7935-32EB-68221508F186}"/>
              </a:ext>
            </a:extLst>
          </p:cNvPr>
          <p:cNvSpPr>
            <a:spLocks noGrp="1"/>
          </p:cNvSpPr>
          <p:nvPr>
            <p:ph idx="1"/>
          </p:nvPr>
        </p:nvSpPr>
        <p:spPr/>
        <p:txBody>
          <a:bodyPr/>
          <a:lstStyle/>
          <a:p>
            <a:pPr>
              <a:buFont typeface="Arial" panose="020B0604020202020204" pitchFamily="34" charset="0"/>
              <a:buChar char="•"/>
            </a:pPr>
            <a:r>
              <a:rPr lang="en-US" sz="2000" dirty="0"/>
              <a:t>RSSI can be measured no matter the NPCA operation is enabled or not. It is simple to measure the RSSI between AP and non-AP STAs.</a:t>
            </a:r>
          </a:p>
          <a:p>
            <a:pPr lvl="1">
              <a:buFont typeface="Arial" panose="020B0604020202020204" pitchFamily="34" charset="0"/>
              <a:buChar char="•"/>
            </a:pPr>
            <a:r>
              <a:rPr lang="en-US" sz="1600" dirty="0"/>
              <a:t>E.g., non-AP STA could measure the beacon RSSI.</a:t>
            </a:r>
          </a:p>
          <a:p>
            <a:pPr>
              <a:buFont typeface="Arial" panose="020B0604020202020204" pitchFamily="34" charset="0"/>
              <a:buChar char="•"/>
            </a:pPr>
            <a:r>
              <a:rPr lang="en-US" sz="2000" dirty="0"/>
              <a:t>The high RSSI received by non-AP STA implies that </a:t>
            </a:r>
          </a:p>
          <a:p>
            <a:pPr lvl="1">
              <a:buFont typeface="Arial" panose="020B0604020202020204" pitchFamily="34" charset="0"/>
              <a:buChar char="•"/>
            </a:pPr>
            <a:r>
              <a:rPr lang="en-US" sz="1600" dirty="0"/>
              <a:t>The occurrence probability of the different view problem is low</a:t>
            </a:r>
          </a:p>
          <a:p>
            <a:pPr lvl="1">
              <a:buFont typeface="Arial" panose="020B0604020202020204" pitchFamily="34" charset="0"/>
              <a:buChar char="•"/>
            </a:pPr>
            <a:r>
              <a:rPr lang="en-US" sz="1600" dirty="0"/>
              <a:t>The MCS used on the NPCA primary channel is high</a:t>
            </a:r>
          </a:p>
          <a:p>
            <a:pPr>
              <a:buFont typeface="Arial" panose="020B0604020202020204" pitchFamily="34" charset="0"/>
              <a:buChar char="•"/>
            </a:pPr>
            <a:r>
              <a:rPr lang="en-US" sz="2000" dirty="0"/>
              <a:t>Thus, if we set a minimum requirement of RSSI of enabling NPCA operation, the efficiency of NPCA operation can be guaranteed.</a:t>
            </a:r>
          </a:p>
          <a:p>
            <a:pPr>
              <a:buFont typeface="Arial" panose="020B0604020202020204" pitchFamily="34" charset="0"/>
              <a:buChar char="•"/>
            </a:pPr>
            <a:r>
              <a:rPr lang="en-US" sz="2000" dirty="0"/>
              <a:t>Then, AP can use the minimum requirement of RSSI </a:t>
            </a:r>
            <a:r>
              <a:rPr lang="en-US" sz="2000"/>
              <a:t>to control </a:t>
            </a:r>
            <a:r>
              <a:rPr lang="en-US" sz="2000" dirty="0"/>
              <a:t>the number of NPCA enabled STAs, which reduces the collision probability on the NPCA primary channel.</a:t>
            </a:r>
          </a:p>
          <a:p>
            <a:pPr lvl="1">
              <a:buFont typeface="Arial" panose="020B0604020202020204" pitchFamily="34" charset="0"/>
              <a:buChar char="•"/>
            </a:pPr>
            <a:endParaRPr lang="en-US" sz="1600"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687FE99-CA24-7E40-FAFC-3CFF8416C783}"/>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8AD6A89D-2B80-E61D-6A7F-3F5229172B0A}"/>
              </a:ext>
            </a:extLst>
          </p:cNvPr>
          <p:cNvSpPr>
            <a:spLocks noGrp="1"/>
          </p:cNvSpPr>
          <p:nvPr>
            <p:ph type="ftr" idx="14"/>
          </p:nvPr>
        </p:nvSpPr>
        <p:spPr/>
        <p:txBody>
          <a:bodyPr/>
          <a:lstStyle/>
          <a:p>
            <a:r>
              <a:rPr lang="en-GB"/>
              <a:t>Liangxiao Xin, OPPO</a:t>
            </a:r>
            <a:endParaRPr lang="en-GB" dirty="0"/>
          </a:p>
        </p:txBody>
      </p:sp>
      <p:sp>
        <p:nvSpPr>
          <p:cNvPr id="6" name="Date Placeholder 5">
            <a:extLst>
              <a:ext uri="{FF2B5EF4-FFF2-40B4-BE49-F238E27FC236}">
                <a16:creationId xmlns:a16="http://schemas.microsoft.com/office/drawing/2014/main" id="{9D791A60-034D-C22C-9E49-E1310410C890}"/>
              </a:ext>
            </a:extLst>
          </p:cNvPr>
          <p:cNvSpPr>
            <a:spLocks noGrp="1"/>
          </p:cNvSpPr>
          <p:nvPr>
            <p:ph type="dt" idx="15"/>
          </p:nvPr>
        </p:nvSpPr>
        <p:spPr/>
        <p:txBody>
          <a:bodyPr/>
          <a:lstStyle/>
          <a:p>
            <a:r>
              <a:rPr lang="en-US" dirty="0"/>
              <a:t>Nov 2025</a:t>
            </a:r>
            <a:endParaRPr lang="en-GB" dirty="0"/>
          </a:p>
        </p:txBody>
      </p:sp>
    </p:spTree>
    <p:extLst>
      <p:ext uri="{BB962C8B-B14F-4D97-AF65-F5344CB8AC3E}">
        <p14:creationId xmlns:p14="http://schemas.microsoft.com/office/powerpoint/2010/main" val="388967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FAE6B-96E4-0915-00D4-B4D99A34CB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64DD82-B592-4F2E-7470-F9769D8374B4}"/>
              </a:ext>
            </a:extLst>
          </p:cNvPr>
          <p:cNvSpPr>
            <a:spLocks noGrp="1"/>
          </p:cNvSpPr>
          <p:nvPr>
            <p:ph type="title"/>
          </p:nvPr>
        </p:nvSpPr>
        <p:spPr/>
        <p:txBody>
          <a:bodyPr/>
          <a:lstStyle/>
          <a:p>
            <a:r>
              <a:rPr lang="en-US" dirty="0"/>
              <a:t> Procedure of enabling NPCA</a:t>
            </a:r>
          </a:p>
        </p:txBody>
      </p:sp>
      <p:sp>
        <p:nvSpPr>
          <p:cNvPr id="3" name="Content Placeholder 2">
            <a:extLst>
              <a:ext uri="{FF2B5EF4-FFF2-40B4-BE49-F238E27FC236}">
                <a16:creationId xmlns:a16="http://schemas.microsoft.com/office/drawing/2014/main" id="{42E84234-6B35-A087-653E-640892F832FD}"/>
              </a:ext>
            </a:extLst>
          </p:cNvPr>
          <p:cNvSpPr>
            <a:spLocks noGrp="1"/>
          </p:cNvSpPr>
          <p:nvPr>
            <p:ph idx="1"/>
          </p:nvPr>
        </p:nvSpPr>
        <p:spPr/>
        <p:txBody>
          <a:bodyPr/>
          <a:lstStyle/>
          <a:p>
            <a:pPr>
              <a:buFont typeface="Arial" panose="020B0604020202020204" pitchFamily="34" charset="0"/>
              <a:buChar char="•"/>
            </a:pPr>
            <a:r>
              <a:rPr lang="en-US" sz="2000" dirty="0"/>
              <a:t>AP announces the minimum RSSI requirements of enabling NPCA operation in its BSS.</a:t>
            </a:r>
          </a:p>
          <a:p>
            <a:pPr>
              <a:buFont typeface="Arial" panose="020B0604020202020204" pitchFamily="34" charset="0"/>
              <a:buChar char="•"/>
            </a:pPr>
            <a:r>
              <a:rPr lang="en-US" altLang="zh-CN" sz="2000" dirty="0">
                <a:sym typeface="Wingdings" pitchFamily="2" charset="2"/>
              </a:rPr>
              <a:t>If a STA cannot meet the minimum RSSI requirements, then the STA shall not enable the NPCA.</a:t>
            </a:r>
          </a:p>
          <a:p>
            <a:pPr>
              <a:buFont typeface="Arial" panose="020B0604020202020204" pitchFamily="34" charset="0"/>
              <a:buChar char="•"/>
            </a:pPr>
            <a:r>
              <a:rPr lang="en-US" altLang="zh-CN" sz="2000" dirty="0">
                <a:sym typeface="Wingdings" pitchFamily="2" charset="2"/>
              </a:rPr>
              <a:t>If a STA meets the minimum requirements, then the STA sends a request to AP to enable the NPCA.</a:t>
            </a:r>
          </a:p>
          <a:p>
            <a:pPr>
              <a:buFont typeface="Arial" panose="020B0604020202020204" pitchFamily="34" charset="0"/>
              <a:buChar char="•"/>
            </a:pPr>
            <a:endParaRPr lang="en-US" altLang="zh-CN" sz="2000" dirty="0">
              <a:sym typeface="Wingdings" pitchFamily="2" charset="2"/>
            </a:endParaRPr>
          </a:p>
          <a:p>
            <a:pPr>
              <a:buFont typeface="Arial" panose="020B0604020202020204" pitchFamily="34" charset="0"/>
              <a:buChar char="•"/>
            </a:pPr>
            <a:r>
              <a:rPr lang="en-US" altLang="zh-CN" sz="2000" dirty="0">
                <a:sym typeface="Wingdings" pitchFamily="2" charset="2"/>
              </a:rPr>
              <a:t>NOTE: we can set minimum RSSI requirement as an optional parameter.</a:t>
            </a:r>
            <a:endParaRPr lang="en-US" altLang="zh-CN" sz="1600" dirty="0">
              <a:sym typeface="Wingdings" pitchFamily="2" charset="2"/>
            </a:endParaRPr>
          </a:p>
          <a:p>
            <a:pPr lvl="1">
              <a:buFont typeface="Arial" panose="020B0604020202020204" pitchFamily="34" charset="0"/>
              <a:buChar char="•"/>
            </a:pPr>
            <a:endParaRPr lang="en-US" sz="1600"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E1A2854E-2A8D-7796-0B99-9356C87BD973}"/>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4F984BD2-AF47-9519-7625-3AF56BE485C1}"/>
              </a:ext>
            </a:extLst>
          </p:cNvPr>
          <p:cNvSpPr>
            <a:spLocks noGrp="1"/>
          </p:cNvSpPr>
          <p:nvPr>
            <p:ph type="ftr" idx="14"/>
          </p:nvPr>
        </p:nvSpPr>
        <p:spPr/>
        <p:txBody>
          <a:bodyPr/>
          <a:lstStyle/>
          <a:p>
            <a:r>
              <a:rPr lang="en-GB"/>
              <a:t>Liangxiao Xin, OPPO</a:t>
            </a:r>
            <a:endParaRPr lang="en-GB" dirty="0"/>
          </a:p>
        </p:txBody>
      </p:sp>
      <p:sp>
        <p:nvSpPr>
          <p:cNvPr id="6" name="Date Placeholder 5">
            <a:extLst>
              <a:ext uri="{FF2B5EF4-FFF2-40B4-BE49-F238E27FC236}">
                <a16:creationId xmlns:a16="http://schemas.microsoft.com/office/drawing/2014/main" id="{734A2427-9C71-8981-8E62-EDFC90259867}"/>
              </a:ext>
            </a:extLst>
          </p:cNvPr>
          <p:cNvSpPr>
            <a:spLocks noGrp="1"/>
          </p:cNvSpPr>
          <p:nvPr>
            <p:ph type="dt" idx="15"/>
          </p:nvPr>
        </p:nvSpPr>
        <p:spPr/>
        <p:txBody>
          <a:bodyPr/>
          <a:lstStyle/>
          <a:p>
            <a:r>
              <a:rPr lang="en-US" dirty="0"/>
              <a:t>Nov 2025</a:t>
            </a:r>
            <a:endParaRPr lang="en-GB" dirty="0"/>
          </a:p>
        </p:txBody>
      </p:sp>
    </p:spTree>
    <p:extLst>
      <p:ext uri="{BB962C8B-B14F-4D97-AF65-F5344CB8AC3E}">
        <p14:creationId xmlns:p14="http://schemas.microsoft.com/office/powerpoint/2010/main" val="3434050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C46E6-1CE9-A1E5-02E8-3488F521497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7A839CC-2A9A-9B40-909E-08D4EE80EB8F}"/>
              </a:ext>
            </a:extLst>
          </p:cNvPr>
          <p:cNvSpPr>
            <a:spLocks noGrp="1"/>
          </p:cNvSpPr>
          <p:nvPr>
            <p:ph idx="1"/>
          </p:nvPr>
        </p:nvSpPr>
        <p:spPr/>
        <p:txBody>
          <a:bodyPr/>
          <a:lstStyle/>
          <a:p>
            <a:pPr>
              <a:buFont typeface="Arial" panose="020B0604020202020204" pitchFamily="34" charset="0"/>
              <a:buChar char="•"/>
            </a:pPr>
            <a:r>
              <a:rPr lang="en-US" dirty="0"/>
              <a:t>In this contribution, we propose to let AP set a minimum RSSI requirement for STAs to enable NPCA operation.</a:t>
            </a:r>
          </a:p>
          <a:p>
            <a:pPr>
              <a:buFont typeface="Arial" panose="020B0604020202020204" pitchFamily="34" charset="0"/>
              <a:buChar char="•"/>
            </a:pPr>
            <a:r>
              <a:rPr lang="en-US" dirty="0"/>
              <a:t>A minimum RSSI requirement can be used to</a:t>
            </a:r>
          </a:p>
          <a:p>
            <a:pPr lvl="1">
              <a:buFont typeface="Arial" panose="020B0604020202020204" pitchFamily="34" charset="0"/>
              <a:buChar char="•"/>
            </a:pPr>
            <a:r>
              <a:rPr lang="en-US" dirty="0"/>
              <a:t>Mitigate the different view problem</a:t>
            </a:r>
          </a:p>
          <a:p>
            <a:pPr lvl="1">
              <a:buFont typeface="Arial" panose="020B0604020202020204" pitchFamily="34" charset="0"/>
              <a:buChar char="•"/>
            </a:pPr>
            <a:r>
              <a:rPr lang="en-US" dirty="0"/>
              <a:t>Imply that the high MCS can be used on NPCA primary channel</a:t>
            </a:r>
          </a:p>
          <a:p>
            <a:pPr lvl="1">
              <a:buFont typeface="Arial" panose="020B0604020202020204" pitchFamily="34" charset="0"/>
              <a:buChar char="•"/>
            </a:pPr>
            <a:r>
              <a:rPr lang="en-US" dirty="0"/>
              <a:t>Control the number of NPCA STAs </a:t>
            </a:r>
          </a:p>
          <a:p>
            <a:pPr>
              <a:buFont typeface="Arial" panose="020B0604020202020204" pitchFamily="34" charset="0"/>
              <a:buChar char="•"/>
            </a:pPr>
            <a:endParaRPr lang="en-US" altLang="zh-CN" dirty="0"/>
          </a:p>
          <a:p>
            <a:pPr lvl="1">
              <a:buFont typeface="Arial" panose="020B0604020202020204" pitchFamily="34" charset="0"/>
              <a:buChar char="•"/>
            </a:pPr>
            <a:endParaRPr lang="en-US" altLang="zh-CN" dirty="0"/>
          </a:p>
          <a:p>
            <a:r>
              <a:rPr lang="en-US" dirty="0"/>
              <a:t>  </a:t>
            </a:r>
          </a:p>
        </p:txBody>
      </p:sp>
      <p:sp>
        <p:nvSpPr>
          <p:cNvPr id="4" name="Slide Number Placeholder 3">
            <a:extLst>
              <a:ext uri="{FF2B5EF4-FFF2-40B4-BE49-F238E27FC236}">
                <a16:creationId xmlns:a16="http://schemas.microsoft.com/office/drawing/2014/main" id="{4ED597A3-8ED6-B5F4-95D5-5B92823E82DF}"/>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3284E980-2824-47C7-F799-658946E7EE22}"/>
              </a:ext>
            </a:extLst>
          </p:cNvPr>
          <p:cNvSpPr>
            <a:spLocks noGrp="1"/>
          </p:cNvSpPr>
          <p:nvPr>
            <p:ph type="ftr" idx="14"/>
          </p:nvPr>
        </p:nvSpPr>
        <p:spPr/>
        <p:txBody>
          <a:bodyPr/>
          <a:lstStyle/>
          <a:p>
            <a:r>
              <a:rPr lang="en-GB"/>
              <a:t>Liangxiao Xin, OPPO</a:t>
            </a:r>
            <a:endParaRPr lang="en-GB" dirty="0"/>
          </a:p>
        </p:txBody>
      </p:sp>
      <p:sp>
        <p:nvSpPr>
          <p:cNvPr id="6" name="Date Placeholder 5">
            <a:extLst>
              <a:ext uri="{FF2B5EF4-FFF2-40B4-BE49-F238E27FC236}">
                <a16:creationId xmlns:a16="http://schemas.microsoft.com/office/drawing/2014/main" id="{8C6829D1-1021-9406-5B59-D006D2FA7DB1}"/>
              </a:ext>
            </a:extLst>
          </p:cNvPr>
          <p:cNvSpPr>
            <a:spLocks noGrp="1"/>
          </p:cNvSpPr>
          <p:nvPr>
            <p:ph type="dt" idx="15"/>
          </p:nvPr>
        </p:nvSpPr>
        <p:spPr/>
        <p:txBody>
          <a:bodyPr/>
          <a:lstStyle/>
          <a:p>
            <a:r>
              <a:rPr lang="en-US" dirty="0"/>
              <a:t>Nov 202</a:t>
            </a:r>
            <a:r>
              <a:rPr lang="en-US" altLang="zh-CN" dirty="0"/>
              <a:t>5</a:t>
            </a:r>
            <a:endParaRPr lang="en-GB" dirty="0"/>
          </a:p>
        </p:txBody>
      </p:sp>
    </p:spTree>
    <p:extLst>
      <p:ext uri="{BB962C8B-B14F-4D97-AF65-F5344CB8AC3E}">
        <p14:creationId xmlns:p14="http://schemas.microsoft.com/office/powerpoint/2010/main" val="915636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315B4-7556-CA5E-A71B-5F01BB89F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181784-ED1D-6170-176F-D3891923B043}"/>
              </a:ext>
            </a:extLst>
          </p:cNvPr>
          <p:cNvSpPr>
            <a:spLocks noGrp="1"/>
          </p:cNvSpPr>
          <p:nvPr>
            <p:ph type="title"/>
          </p:nvPr>
        </p:nvSpPr>
        <p:spPr/>
        <p:txBody>
          <a:bodyPr/>
          <a:lstStyle/>
          <a:p>
            <a:r>
              <a:rPr lang="en-US" dirty="0"/>
              <a:t>SP1</a:t>
            </a:r>
          </a:p>
        </p:txBody>
      </p:sp>
      <p:sp>
        <p:nvSpPr>
          <p:cNvPr id="3" name="Content Placeholder 2">
            <a:extLst>
              <a:ext uri="{FF2B5EF4-FFF2-40B4-BE49-F238E27FC236}">
                <a16:creationId xmlns:a16="http://schemas.microsoft.com/office/drawing/2014/main" id="{435E6C75-1A4F-4FEF-970E-9024E6BDD10B}"/>
              </a:ext>
            </a:extLst>
          </p:cNvPr>
          <p:cNvSpPr>
            <a:spLocks noGrp="1"/>
          </p:cNvSpPr>
          <p:nvPr>
            <p:ph idx="1"/>
          </p:nvPr>
        </p:nvSpPr>
        <p:spPr/>
        <p:txBody>
          <a:bodyPr/>
          <a:lstStyle/>
          <a:p>
            <a:pPr>
              <a:buFont typeface="Arial" panose="020B0604020202020204" pitchFamily="34" charset="0"/>
              <a:buChar char="•"/>
            </a:pPr>
            <a:r>
              <a:rPr lang="en-US" dirty="0">
                <a:solidFill>
                  <a:schemeClr val="tx1"/>
                </a:solidFill>
              </a:rPr>
              <a:t>Do you agree that AP may announce the minimum RSSI requirements of NPCA operation?</a:t>
            </a:r>
          </a:p>
          <a:p>
            <a:r>
              <a:rPr lang="en-US" sz="3200" dirty="0"/>
              <a:t>  </a:t>
            </a:r>
          </a:p>
        </p:txBody>
      </p:sp>
      <p:sp>
        <p:nvSpPr>
          <p:cNvPr id="4" name="Slide Number Placeholder 3">
            <a:extLst>
              <a:ext uri="{FF2B5EF4-FFF2-40B4-BE49-F238E27FC236}">
                <a16:creationId xmlns:a16="http://schemas.microsoft.com/office/drawing/2014/main" id="{F17FEDAE-A73C-CFB3-99F5-E5BFF2F79686}"/>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9D638290-8799-D9EA-56B9-860C3DE74587}"/>
              </a:ext>
            </a:extLst>
          </p:cNvPr>
          <p:cNvSpPr>
            <a:spLocks noGrp="1"/>
          </p:cNvSpPr>
          <p:nvPr>
            <p:ph type="ftr" idx="14"/>
          </p:nvPr>
        </p:nvSpPr>
        <p:spPr/>
        <p:txBody>
          <a:bodyPr/>
          <a:lstStyle/>
          <a:p>
            <a:r>
              <a:rPr lang="en-GB"/>
              <a:t>Liangxiao Xin, OPPO</a:t>
            </a:r>
            <a:endParaRPr lang="en-GB" dirty="0"/>
          </a:p>
        </p:txBody>
      </p:sp>
      <p:sp>
        <p:nvSpPr>
          <p:cNvPr id="6" name="Date Placeholder 5">
            <a:extLst>
              <a:ext uri="{FF2B5EF4-FFF2-40B4-BE49-F238E27FC236}">
                <a16:creationId xmlns:a16="http://schemas.microsoft.com/office/drawing/2014/main" id="{ADF51B32-617A-5BDA-B24D-43C9636E910E}"/>
              </a:ext>
            </a:extLst>
          </p:cNvPr>
          <p:cNvSpPr>
            <a:spLocks noGrp="1"/>
          </p:cNvSpPr>
          <p:nvPr>
            <p:ph type="dt" idx="15"/>
          </p:nvPr>
        </p:nvSpPr>
        <p:spPr/>
        <p:txBody>
          <a:bodyPr/>
          <a:lstStyle/>
          <a:p>
            <a:r>
              <a:rPr lang="en-US" dirty="0"/>
              <a:t>Nov 202</a:t>
            </a:r>
            <a:r>
              <a:rPr lang="en-US" altLang="zh-CN" dirty="0"/>
              <a:t>5</a:t>
            </a:r>
            <a:endParaRPr lang="en-GB" dirty="0"/>
          </a:p>
        </p:txBody>
      </p:sp>
    </p:spTree>
    <p:extLst>
      <p:ext uri="{BB962C8B-B14F-4D97-AF65-F5344CB8AC3E}">
        <p14:creationId xmlns:p14="http://schemas.microsoft.com/office/powerpoint/2010/main" val="2278854021"/>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92864</TotalTime>
  <Words>587</Words>
  <Application>Microsoft Macintosh PowerPoint</Application>
  <PresentationFormat>全屏显示(4:3)</PresentationFormat>
  <Paragraphs>81</Paragraphs>
  <Slides>7</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7</vt:i4>
      </vt:variant>
    </vt:vector>
  </HeadingPairs>
  <TitlesOfParts>
    <vt:vector size="12" baseType="lpstr">
      <vt:lpstr>Arial Unicode MS</vt:lpstr>
      <vt:lpstr>Arial</vt:lpstr>
      <vt:lpstr>Times New Roman</vt:lpstr>
      <vt:lpstr>Wingdings</vt:lpstr>
      <vt:lpstr>Office Theme</vt:lpstr>
      <vt:lpstr>Efficiency Improvement of NPCA</vt:lpstr>
      <vt:lpstr>Introduction</vt:lpstr>
      <vt:lpstr>Efficiency of NPCA</vt:lpstr>
      <vt:lpstr>How to use RSSI for NPCA</vt:lpstr>
      <vt:lpstr> Procedure of enabling NPCA</vt:lpstr>
      <vt:lpstr>Summary</vt:lpstr>
      <vt:lpstr>SP1</vt:lpstr>
    </vt:vector>
  </TitlesOfParts>
  <Company>Sony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Hashemi, Morteza</dc:creator>
  <cp:lastModifiedBy>xzp</cp:lastModifiedBy>
  <cp:revision>745</cp:revision>
  <cp:lastPrinted>1601-01-01T00:00:00Z</cp:lastPrinted>
  <dcterms:created xsi:type="dcterms:W3CDTF">2018-07-24T22:57:41Z</dcterms:created>
  <dcterms:modified xsi:type="dcterms:W3CDTF">2025-09-17T06:34:57Z</dcterms:modified>
</cp:coreProperties>
</file>