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141170261" r:id="rId4"/>
    <p:sldId id="141170262" r:id="rId5"/>
    <p:sldId id="141170263" r:id="rId6"/>
    <p:sldId id="141170264" r:id="rId7"/>
    <p:sldId id="141170265" r:id="rId8"/>
    <p:sldId id="267" r:id="rId9"/>
    <p:sldId id="141170266" r:id="rId10"/>
    <p:sldId id="141170267" r:id="rId11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5" autoAdjust="0"/>
    <p:restoredTop sz="94660"/>
  </p:normalViewPr>
  <p:slideViewPr>
    <p:cSldViewPr>
      <p:cViewPr varScale="1">
        <p:scale>
          <a:sx n="130" d="100"/>
          <a:sy n="130" d="100"/>
        </p:scale>
        <p:origin x="312" y="19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802.11-yy/2127r0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May 2024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8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2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802.11-25/1603r0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Sync Follower AP during Co-BF sounding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F32F29F-68FF-F1E2-6FFB-B061AC6EE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45419"/>
              </p:ext>
            </p:extLst>
          </p:nvPr>
        </p:nvGraphicFramePr>
        <p:xfrm>
          <a:off x="1016000" y="2538413"/>
          <a:ext cx="9937750" cy="322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617200" imgH="3441700" progId="Word.Document.8">
                  <p:embed/>
                </p:oleObj>
              </mc:Choice>
              <mc:Fallback>
                <p:oleObj name="Document" r:id="rId3" imgW="10617200" imgH="3441700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7221700-5047-C59E-CF58-1CB8938265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538413"/>
                        <a:ext cx="9937750" cy="3224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0E421-9752-0DA4-3572-2241A0F3C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DC8F1-25D4-2A29-2401-775AD32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Do you support that a sync-follower AP shall not initiate a cross-BSS Co-BF sounding sequence without a valid CFO pre-correction value.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BDE9C-FF55-CC52-503D-6876E2FC5A8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15231-4429-E2A6-0658-5D333DC8878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3AB0B3A-CA6F-99F4-94BF-CF67C79A60F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40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0" indent="0" eaLnBrk="0" latinLnBrk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/>
              <a:t>In </a:t>
            </a:r>
            <a:r>
              <a:rPr lang="en-US" sz="2000" dirty="0" err="1"/>
              <a:t>CoBF</a:t>
            </a:r>
            <a:r>
              <a:rPr lang="en-US" sz="2000" dirty="0"/>
              <a:t>, there are two types of AP in terms of CFO pre-correction roles.</a:t>
            </a:r>
          </a:p>
          <a:p>
            <a:pPr eaLnBrk="0" latinLnBrk="0"/>
            <a:r>
              <a:rPr lang="en-US" sz="2000" dirty="0"/>
              <a:t>They are defined as follows:</a:t>
            </a:r>
          </a:p>
          <a:p>
            <a:pPr marR="0" lvl="1" eaLnBrk="0" latinLnBrk="0">
              <a:lnSpc>
                <a:spcPct val="107000"/>
              </a:lnSpc>
              <a:buFont typeface="Calibri" panose="020F0502020204030204" pitchFamily="34" charset="0"/>
              <a:buChar char="–"/>
              <a:tabLst>
                <a:tab pos="457200" algn="l"/>
              </a:tabLst>
            </a:pPr>
            <a:r>
              <a:rPr lang="en-US" sz="1800" dirty="0"/>
              <a:t>Sync-reference AP: The AP acting as a frequency reference during sounding stage and beyond</a:t>
            </a:r>
          </a:p>
          <a:p>
            <a:pPr lvl="2" eaLnBrk="0" latinLnBrk="0">
              <a:lnSpc>
                <a:spcPct val="107000"/>
              </a:lnSpc>
              <a:buFont typeface="Calibri" panose="020F0502020204030204" pitchFamily="34" charset="0"/>
              <a:buChar char="–"/>
              <a:tabLst>
                <a:tab pos="457200" algn="l"/>
              </a:tabLst>
            </a:pPr>
            <a:r>
              <a:rPr lang="en-US" sz="1600" dirty="0"/>
              <a:t>Does not need to remember CFO re-corrections</a:t>
            </a:r>
          </a:p>
          <a:p>
            <a:pPr marR="0" lvl="1" eaLnBrk="0" latinLnBrk="0">
              <a:lnSpc>
                <a:spcPct val="107000"/>
              </a:lnSpc>
              <a:buFont typeface="Calibri" panose="020F0502020204030204" pitchFamily="34" charset="0"/>
              <a:buChar char="–"/>
              <a:tabLst>
                <a:tab pos="457200" algn="l"/>
              </a:tabLst>
            </a:pPr>
            <a:r>
              <a:rPr lang="en-US" sz="1800" dirty="0"/>
              <a:t>Sync-Follower AP: The AP that aligns its frequency with respect to the Sync-reference AP during sounding stage and beyond </a:t>
            </a:r>
          </a:p>
          <a:p>
            <a:pPr lvl="2" eaLnBrk="0" latinLnBrk="0">
              <a:lnSpc>
                <a:spcPct val="107000"/>
              </a:lnSpc>
              <a:buFont typeface="Calibri" panose="020F0502020204030204" pitchFamily="34" charset="0"/>
              <a:buChar char="–"/>
              <a:tabLst>
                <a:tab pos="457200" algn="l"/>
              </a:tabLst>
            </a:pPr>
            <a:r>
              <a:rPr lang="en-US" sz="1600" dirty="0"/>
              <a:t>Remembers pre-corrections</a:t>
            </a:r>
          </a:p>
          <a:p>
            <a:pPr marL="0" indent="0" eaLnBrk="0" latinLnBrk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/>
              <a:t>As of D1.0, a Co-BF AP role is determined during the Co-BF MAPC agreement.</a:t>
            </a:r>
          </a:p>
          <a:p>
            <a:pPr marL="0" indent="0" eaLnBrk="0" latinLnBrk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/>
              <a:t>In this contribution, we discuss additional considerations when deciding the Co-BF AP role.</a:t>
            </a:r>
            <a:endParaRPr lang="en-GB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DFD79-89C4-8831-FF65-9A9CF20FB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EA324-3DBE-5F01-FF71-0D87C7017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737928"/>
            <a:ext cx="10873208" cy="4643400"/>
          </a:xfrm>
        </p:spPr>
        <p:txBody>
          <a:bodyPr/>
          <a:lstStyle/>
          <a:p>
            <a:pPr latinLnBrk="0"/>
            <a:r>
              <a:rPr lang="en-US" sz="2000" dirty="0"/>
              <a:t>As mentioned in 11bn D1.0, the sync-follower AP maintains a CFO precorrection value computed from an NDPA frame received from the sync-reference AP. The sync-follower AP transmits its cross-BSS NDPA pre-corrected using the CFO precorrection value.</a:t>
            </a:r>
          </a:p>
          <a:p>
            <a:pPr latinLnBrk="0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32E95-00D2-E920-8954-AAD664A60C4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69FB2-37C1-CFCC-645C-EF6A5B92688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6B5F825-F2EB-C5DA-9E8D-59714B2691B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076F3E24-20E6-046A-4E18-EAEF862E4D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2962605"/>
            <a:ext cx="7772400" cy="319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4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AD1EA-219B-43E2-A453-0C0000A40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Determination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780F1-4DC8-520C-E7C2-1BD23E6E1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8" y="1766531"/>
            <a:ext cx="10361084" cy="4113213"/>
          </a:xfrm>
        </p:spPr>
        <p:txBody>
          <a:bodyPr/>
          <a:lstStyle/>
          <a:p>
            <a:pPr latinLnBrk="0">
              <a:buFont typeface="Arial" panose="020B0604020202020204" pitchFamily="34" charset="0"/>
              <a:buChar char="•"/>
            </a:pPr>
            <a:r>
              <a:rPr lang="en-US" sz="1800" dirty="0"/>
              <a:t>As mentioned in 11bn D1.0, whether an AP is a sync-reference AP or a sync-follower AP is determined during the Co-BF MAPC agreement. Role switching/updating may also be done by updating the Co-BF MAPC agreement.</a:t>
            </a:r>
          </a:p>
          <a:p>
            <a:pPr latinLnBrk="0">
              <a:buFont typeface="Arial" panose="020B0604020202020204" pitchFamily="34" charset="0"/>
              <a:buChar char="•"/>
            </a:pPr>
            <a:r>
              <a:rPr lang="en-US" sz="1800" dirty="0"/>
              <a:t>After Co-BF group formation, periodic Co-BF sounding and/or Co-BF transmission may be initiated by either the sync-reference or sync-follower AP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4F1EA-6F97-CB31-D2F7-7A7ACE7031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4C1D0-194B-49EA-769C-ED241AD5F56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4928A6C-4B59-B716-0D15-E14DED045EB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BF3E52-66A1-A429-4CB2-75D8C2271E17}"/>
              </a:ext>
            </a:extLst>
          </p:cNvPr>
          <p:cNvCxnSpPr>
            <a:cxnSpLocks/>
          </p:cNvCxnSpPr>
          <p:nvPr/>
        </p:nvCxnSpPr>
        <p:spPr bwMode="auto">
          <a:xfrm>
            <a:off x="2218498" y="4403289"/>
            <a:ext cx="8667340" cy="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76E63C9-1DF2-8426-6B5E-7B8DCAAB0D2E}"/>
              </a:ext>
            </a:extLst>
          </p:cNvPr>
          <p:cNvSpPr/>
          <p:nvPr/>
        </p:nvSpPr>
        <p:spPr bwMode="auto">
          <a:xfrm>
            <a:off x="3287512" y="3889373"/>
            <a:ext cx="884530" cy="513916"/>
          </a:xfrm>
          <a:prstGeom prst="rect">
            <a:avLst/>
          </a:prstGeom>
          <a:solidFill>
            <a:srgbClr val="FFFFFF"/>
          </a:solidFill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itchFamily="16" charset="0"/>
                <a:ea typeface="MS Gothic" charset="-128"/>
              </a:rPr>
              <a:t>MAPC Negotiation</a:t>
            </a:r>
            <a:endParaRPr lang="en-US" sz="1000" dirty="0">
              <a:solidFill>
                <a:srgbClr val="FF0000"/>
              </a:solidFill>
              <a:latin typeface="Times New Roman" pitchFamily="16" charset="0"/>
              <a:ea typeface="MS Gothic" charset="-128"/>
            </a:endParaRPr>
          </a:p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Request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34BA15-5B81-BF24-24D4-920BA151CFCC}"/>
              </a:ext>
            </a:extLst>
          </p:cNvPr>
          <p:cNvSpPr txBox="1"/>
          <p:nvPr/>
        </p:nvSpPr>
        <p:spPr>
          <a:xfrm>
            <a:off x="1620721" y="4081579"/>
            <a:ext cx="597777" cy="326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AP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7D2D2D-1EF3-4071-B09A-21CC2ACA51B0}"/>
              </a:ext>
            </a:extLst>
          </p:cNvPr>
          <p:cNvSpPr txBox="1"/>
          <p:nvPr/>
        </p:nvSpPr>
        <p:spPr>
          <a:xfrm>
            <a:off x="1620721" y="5394698"/>
            <a:ext cx="597777" cy="326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AP 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D2343B-24B8-66E4-CA53-58BF4FE6CF8F}"/>
              </a:ext>
            </a:extLst>
          </p:cNvPr>
          <p:cNvCxnSpPr>
            <a:cxnSpLocks/>
          </p:cNvCxnSpPr>
          <p:nvPr/>
        </p:nvCxnSpPr>
        <p:spPr bwMode="auto">
          <a:xfrm flipV="1">
            <a:off x="2218498" y="5713214"/>
            <a:ext cx="8667340" cy="7676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953CA266-11CC-C264-D588-6E327599B54B}"/>
              </a:ext>
            </a:extLst>
          </p:cNvPr>
          <p:cNvSpPr/>
          <p:nvPr/>
        </p:nvSpPr>
        <p:spPr bwMode="auto">
          <a:xfrm>
            <a:off x="4979662" y="5199298"/>
            <a:ext cx="884532" cy="517830"/>
          </a:xfrm>
          <a:prstGeom prst="rect">
            <a:avLst/>
          </a:prstGeom>
          <a:solidFill>
            <a:srgbClr val="FFFFFF"/>
          </a:solidFill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imes New Roman" pitchFamily="16" charset="0"/>
                <a:ea typeface="MS Gothic" charset="-128"/>
              </a:rPr>
              <a:t>MAPC Negotiation</a:t>
            </a:r>
          </a:p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Response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C0BDD7-5F19-5E5D-A619-5697180EF789}"/>
              </a:ext>
            </a:extLst>
          </p:cNvPr>
          <p:cNvSpPr txBox="1"/>
          <p:nvPr/>
        </p:nvSpPr>
        <p:spPr>
          <a:xfrm>
            <a:off x="3095222" y="4709585"/>
            <a:ext cx="688001" cy="266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Request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9484EF0-73B7-B72A-C1CC-BCBD8C70D33C}"/>
              </a:ext>
            </a:extLst>
          </p:cNvPr>
          <p:cNvCxnSpPr>
            <a:cxnSpLocks/>
            <a:stCxn id="8" idx="2"/>
          </p:cNvCxnSpPr>
          <p:nvPr/>
        </p:nvCxnSpPr>
        <p:spPr bwMode="auto">
          <a:xfrm>
            <a:off x="3729777" y="4403289"/>
            <a:ext cx="1" cy="1321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8BA658F-E99C-C055-9888-07B887A544DC}"/>
              </a:ext>
            </a:extLst>
          </p:cNvPr>
          <p:cNvCxnSpPr>
            <a:cxnSpLocks/>
            <a:stCxn id="12" idx="0"/>
          </p:cNvCxnSpPr>
          <p:nvPr/>
        </p:nvCxnSpPr>
        <p:spPr bwMode="auto">
          <a:xfrm flipH="1" flipV="1">
            <a:off x="5421925" y="4395612"/>
            <a:ext cx="3" cy="80368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C2BBE7E-2DD7-B32C-53C9-BF02A0F97966}"/>
              </a:ext>
            </a:extLst>
          </p:cNvPr>
          <p:cNvSpPr txBox="1"/>
          <p:nvPr/>
        </p:nvSpPr>
        <p:spPr>
          <a:xfrm>
            <a:off x="4787372" y="4713604"/>
            <a:ext cx="628133" cy="266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Accept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2638A3-315C-0BEF-1BF1-5823FA7ED5D5}"/>
              </a:ext>
            </a:extLst>
          </p:cNvPr>
          <p:cNvSpPr/>
          <p:nvPr/>
        </p:nvSpPr>
        <p:spPr bwMode="auto">
          <a:xfrm>
            <a:off x="3095222" y="3742537"/>
            <a:ext cx="2999721" cy="2212776"/>
          </a:xfrm>
          <a:prstGeom prst="rect">
            <a:avLst/>
          </a:prstGeom>
          <a:noFill/>
          <a:ln w="12700"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B6AC2B-8A51-D472-32DC-DF92E891AEE1}"/>
              </a:ext>
            </a:extLst>
          </p:cNvPr>
          <p:cNvSpPr txBox="1"/>
          <p:nvPr/>
        </p:nvSpPr>
        <p:spPr>
          <a:xfrm>
            <a:off x="4086215" y="3431128"/>
            <a:ext cx="1091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Group formation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5CB87F9-DA0F-A906-41B3-0FBBA1BBC6B8}"/>
              </a:ext>
            </a:extLst>
          </p:cNvPr>
          <p:cNvCxnSpPr>
            <a:cxnSpLocks/>
            <a:stCxn id="20" idx="3"/>
          </p:cNvCxnSpPr>
          <p:nvPr/>
        </p:nvCxnSpPr>
        <p:spPr bwMode="auto">
          <a:xfrm flipV="1">
            <a:off x="2566425" y="5213804"/>
            <a:ext cx="522377" cy="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DBC0E75-D581-085A-96A4-F997D739C924}"/>
              </a:ext>
            </a:extLst>
          </p:cNvPr>
          <p:cNvSpPr txBox="1"/>
          <p:nvPr/>
        </p:nvSpPr>
        <p:spPr>
          <a:xfrm>
            <a:off x="446438" y="5091482"/>
            <a:ext cx="2119987" cy="244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Reference &amp; follower roles decided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77C3C3-4A17-FC52-75AF-4C4AF4C04228}"/>
              </a:ext>
            </a:extLst>
          </p:cNvPr>
          <p:cNvSpPr txBox="1"/>
          <p:nvPr/>
        </p:nvSpPr>
        <p:spPr>
          <a:xfrm>
            <a:off x="4180238" y="4038783"/>
            <a:ext cx="81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Reference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A9346CA-7E0C-2F1C-DA99-EA0AE4548ABB}"/>
              </a:ext>
            </a:extLst>
          </p:cNvPr>
          <p:cNvSpPr txBox="1"/>
          <p:nvPr/>
        </p:nvSpPr>
        <p:spPr>
          <a:xfrm>
            <a:off x="4250292" y="5363929"/>
            <a:ext cx="7409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Follower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98D67A8-C3A4-CC9A-BBD5-6026169C8853}"/>
              </a:ext>
            </a:extLst>
          </p:cNvPr>
          <p:cNvSpPr/>
          <p:nvPr/>
        </p:nvSpPr>
        <p:spPr bwMode="auto">
          <a:xfrm>
            <a:off x="6971667" y="3736639"/>
            <a:ext cx="473100" cy="2212776"/>
          </a:xfrm>
          <a:prstGeom prst="rect">
            <a:avLst/>
          </a:prstGeom>
          <a:solidFill>
            <a:schemeClr val="accent5"/>
          </a:solidFill>
          <a:ln w="12700"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57F5841-D19B-B574-1295-6AF49939048C}"/>
              </a:ext>
            </a:extLst>
          </p:cNvPr>
          <p:cNvSpPr/>
          <p:nvPr/>
        </p:nvSpPr>
        <p:spPr bwMode="auto">
          <a:xfrm>
            <a:off x="8216718" y="3757065"/>
            <a:ext cx="347927" cy="2212776"/>
          </a:xfrm>
          <a:prstGeom prst="rect">
            <a:avLst/>
          </a:prstGeom>
          <a:solidFill>
            <a:srgbClr val="00B0F0"/>
          </a:solidFill>
          <a:ln w="12700"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A8E2043-B84B-F3F2-F27F-70FC1BC0E4DA}"/>
              </a:ext>
            </a:extLst>
          </p:cNvPr>
          <p:cNvSpPr/>
          <p:nvPr/>
        </p:nvSpPr>
        <p:spPr bwMode="auto">
          <a:xfrm>
            <a:off x="9233665" y="3736639"/>
            <a:ext cx="347927" cy="2212776"/>
          </a:xfrm>
          <a:prstGeom prst="rect">
            <a:avLst/>
          </a:prstGeom>
          <a:solidFill>
            <a:srgbClr val="00B0F0"/>
          </a:solidFill>
          <a:ln w="12700"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A5996F9-9839-DA20-8251-5D62D46C7FC6}"/>
              </a:ext>
            </a:extLst>
          </p:cNvPr>
          <p:cNvSpPr/>
          <p:nvPr/>
        </p:nvSpPr>
        <p:spPr bwMode="auto">
          <a:xfrm>
            <a:off x="10219525" y="3757065"/>
            <a:ext cx="473100" cy="2212776"/>
          </a:xfrm>
          <a:prstGeom prst="rect">
            <a:avLst/>
          </a:prstGeom>
          <a:solidFill>
            <a:schemeClr val="accent5"/>
          </a:solidFill>
          <a:ln w="12700"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240E2B-8F4F-0848-71D2-B0081433D3EA}"/>
              </a:ext>
            </a:extLst>
          </p:cNvPr>
          <p:cNvSpPr txBox="1"/>
          <p:nvPr/>
        </p:nvSpPr>
        <p:spPr>
          <a:xfrm rot="16200000">
            <a:off x="6857801" y="4614132"/>
            <a:ext cx="70083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Co-BF </a:t>
            </a:r>
          </a:p>
          <a:p>
            <a:r>
              <a:rPr lang="en-US" sz="1050" dirty="0">
                <a:solidFill>
                  <a:schemeClr val="tx1"/>
                </a:solidFill>
              </a:rPr>
              <a:t>Sounding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91ACCA4-ABB5-E71C-96C1-B58016B43D74}"/>
              </a:ext>
            </a:extLst>
          </p:cNvPr>
          <p:cNvSpPr txBox="1"/>
          <p:nvPr/>
        </p:nvSpPr>
        <p:spPr>
          <a:xfrm rot="16200000">
            <a:off x="7921956" y="4645874"/>
            <a:ext cx="90922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Co-BF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Transmission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0987910-7D43-7A56-5AC8-6D91A50A3F6F}"/>
              </a:ext>
            </a:extLst>
          </p:cNvPr>
          <p:cNvSpPr txBox="1"/>
          <p:nvPr/>
        </p:nvSpPr>
        <p:spPr>
          <a:xfrm rot="16200000">
            <a:off x="8947768" y="4645874"/>
            <a:ext cx="90922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Co-BF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Transmission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D8AD0F4-C903-F4A8-9433-2F6FC9CD2130}"/>
              </a:ext>
            </a:extLst>
          </p:cNvPr>
          <p:cNvSpPr txBox="1"/>
          <p:nvPr/>
        </p:nvSpPr>
        <p:spPr>
          <a:xfrm rot="16200000">
            <a:off x="10128255" y="4645874"/>
            <a:ext cx="70083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</a:rPr>
              <a:t>Co-BF </a:t>
            </a:r>
          </a:p>
          <a:p>
            <a:r>
              <a:rPr lang="en-US" sz="1050" dirty="0">
                <a:solidFill>
                  <a:schemeClr val="tx1"/>
                </a:solidFill>
              </a:rPr>
              <a:t>Sounding</a:t>
            </a:r>
          </a:p>
        </p:txBody>
      </p:sp>
    </p:spTree>
    <p:extLst>
      <p:ext uri="{BB962C8B-B14F-4D97-AF65-F5344CB8AC3E}">
        <p14:creationId xmlns:p14="http://schemas.microsoft.com/office/powerpoint/2010/main" val="362192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F9403-886A-34F3-D35A-B2F3068FC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9D6BB-4836-6DB1-2EC6-0595023D5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046" y="1710354"/>
            <a:ext cx="10361084" cy="1730099"/>
          </a:xfrm>
        </p:spPr>
        <p:txBody>
          <a:bodyPr/>
          <a:lstStyle/>
          <a:p>
            <a:pPr latinLnBrk="0">
              <a:buFont typeface="Arial" panose="020B0604020202020204" pitchFamily="34" charset="0"/>
              <a:buChar char="•"/>
            </a:pPr>
            <a:r>
              <a:rPr lang="en-US" sz="1800" dirty="0"/>
              <a:t>Right after an initial Co-BF MAPC agreement where one AP becomes a sync-reference AP and another AP becomes a sync-follower AP, the sync-follower AP may first obtain a TXOP and initiate Co-BF sounding. In this case, the sync-follower AP does not have a CFO precorrection value to use. </a:t>
            </a:r>
          </a:p>
          <a:p>
            <a:pPr lvl="1" latinLnBrk="0">
              <a:buFont typeface="Arial" panose="020B0604020202020204" pitchFamily="34" charset="0"/>
              <a:buChar char="•"/>
            </a:pPr>
            <a:r>
              <a:rPr lang="en-US" sz="1600" dirty="0"/>
              <a:t>Similar situation occurs right after the two APs switch role right when a Co-BF MAPC agreement is updated.</a:t>
            </a:r>
            <a:endParaRPr lang="en-US" sz="2000" dirty="0"/>
          </a:p>
          <a:p>
            <a:pPr latinLnBrk="0">
              <a:buFont typeface="Arial" panose="020B0604020202020204" pitchFamily="34" charset="0"/>
              <a:buChar char="•"/>
            </a:pPr>
            <a:endParaRPr lang="en-US" dirty="0"/>
          </a:p>
          <a:p>
            <a:pPr latinLnBrk="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E8F32-8C7F-A6D7-059C-39B7500F7D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5B803-F8AE-A4B3-1D9F-BF463B8F7D5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A16F75B-0588-8CAF-34BC-C74FC613926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E63BBB-87D9-2FEB-7598-26B096AF5E70}"/>
              </a:ext>
            </a:extLst>
          </p:cNvPr>
          <p:cNvCxnSpPr>
            <a:cxnSpLocks/>
          </p:cNvCxnSpPr>
          <p:nvPr/>
        </p:nvCxnSpPr>
        <p:spPr>
          <a:xfrm flipV="1">
            <a:off x="921303" y="4135223"/>
            <a:ext cx="10881326" cy="73049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67D383A-E7DD-F134-0237-028B11D0F43B}"/>
              </a:ext>
            </a:extLst>
          </p:cNvPr>
          <p:cNvCxnSpPr>
            <a:cxnSpLocks/>
          </p:cNvCxnSpPr>
          <p:nvPr/>
        </p:nvCxnSpPr>
        <p:spPr>
          <a:xfrm flipV="1">
            <a:off x="952703" y="4598674"/>
            <a:ext cx="10849926" cy="211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4128C53-653F-1441-B566-D843A38E8D94}"/>
              </a:ext>
            </a:extLst>
          </p:cNvPr>
          <p:cNvSpPr txBox="1"/>
          <p:nvPr/>
        </p:nvSpPr>
        <p:spPr>
          <a:xfrm>
            <a:off x="258861" y="3715199"/>
            <a:ext cx="846386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Reference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086762-4446-AB5F-D5C6-6C1420BFD32E}"/>
              </a:ext>
            </a:extLst>
          </p:cNvPr>
          <p:cNvSpPr txBox="1"/>
          <p:nvPr/>
        </p:nvSpPr>
        <p:spPr>
          <a:xfrm>
            <a:off x="240073" y="4247382"/>
            <a:ext cx="725648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Follower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C8C463-77BB-0E09-1305-908165BE31A8}"/>
              </a:ext>
            </a:extLst>
          </p:cNvPr>
          <p:cNvCxnSpPr>
            <a:cxnSpLocks/>
          </p:cNvCxnSpPr>
          <p:nvPr/>
        </p:nvCxnSpPr>
        <p:spPr>
          <a:xfrm flipV="1">
            <a:off x="965721" y="5230844"/>
            <a:ext cx="10836908" cy="12814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C487870-CB9A-DA4B-55CE-4A9697C070A1}"/>
              </a:ext>
            </a:extLst>
          </p:cNvPr>
          <p:cNvSpPr txBox="1"/>
          <p:nvPr/>
        </p:nvSpPr>
        <p:spPr>
          <a:xfrm>
            <a:off x="218867" y="4757671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STA1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61AB85-6971-8ED4-6921-2126E6EED6DE}"/>
              </a:ext>
            </a:extLst>
          </p:cNvPr>
          <p:cNvCxnSpPr>
            <a:cxnSpLocks/>
          </p:cNvCxnSpPr>
          <p:nvPr/>
        </p:nvCxnSpPr>
        <p:spPr>
          <a:xfrm flipV="1">
            <a:off x="952703" y="5750006"/>
            <a:ext cx="10841332" cy="115075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8571F6C-936B-FB73-331E-1524EFD8B0EB}"/>
              </a:ext>
            </a:extLst>
          </p:cNvPr>
          <p:cNvSpPr txBox="1"/>
          <p:nvPr/>
        </p:nvSpPr>
        <p:spPr>
          <a:xfrm>
            <a:off x="250267" y="5334902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STA2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7D4C16-6DA9-B811-2353-8A76E7E15E88}"/>
              </a:ext>
            </a:extLst>
          </p:cNvPr>
          <p:cNvSpPr/>
          <p:nvPr/>
        </p:nvSpPr>
        <p:spPr bwMode="auto">
          <a:xfrm>
            <a:off x="6501005" y="4255226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84CE1E-9164-2549-E30C-B23DDDA16F09}"/>
              </a:ext>
            </a:extLst>
          </p:cNvPr>
          <p:cNvSpPr/>
          <p:nvPr/>
        </p:nvSpPr>
        <p:spPr bwMode="auto">
          <a:xfrm>
            <a:off x="7820228" y="4255226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C11C12-A42F-815A-6278-0FEABF15B89E}"/>
              </a:ext>
            </a:extLst>
          </p:cNvPr>
          <p:cNvSpPr/>
          <p:nvPr/>
        </p:nvSpPr>
        <p:spPr bwMode="auto">
          <a:xfrm>
            <a:off x="7162714" y="4258535"/>
            <a:ext cx="603637" cy="36150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02F9268-BFD7-B6EE-8E21-D3C6698EA843}"/>
              </a:ext>
            </a:extLst>
          </p:cNvPr>
          <p:cNvSpPr/>
          <p:nvPr/>
        </p:nvSpPr>
        <p:spPr bwMode="auto">
          <a:xfrm>
            <a:off x="8202199" y="5412023"/>
            <a:ext cx="408894" cy="3721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38B77D-17C4-E0F9-6180-9E8B0F097075}"/>
              </a:ext>
            </a:extLst>
          </p:cNvPr>
          <p:cNvSpPr/>
          <p:nvPr/>
        </p:nvSpPr>
        <p:spPr bwMode="auto">
          <a:xfrm>
            <a:off x="4434811" y="4234583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56EC8A-D891-7AF2-EF24-ED7976D1B777}"/>
              </a:ext>
            </a:extLst>
          </p:cNvPr>
          <p:cNvSpPr/>
          <p:nvPr/>
        </p:nvSpPr>
        <p:spPr bwMode="auto">
          <a:xfrm>
            <a:off x="5049690" y="3800478"/>
            <a:ext cx="533870" cy="3615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556398-4D03-8D2E-446E-492CAD2C83A1}"/>
              </a:ext>
            </a:extLst>
          </p:cNvPr>
          <p:cNvSpPr/>
          <p:nvPr/>
        </p:nvSpPr>
        <p:spPr bwMode="auto">
          <a:xfrm>
            <a:off x="5963822" y="5412023"/>
            <a:ext cx="408894" cy="372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BABA0B-86F7-54D0-1204-2B2AA07997A7}"/>
              </a:ext>
            </a:extLst>
          </p:cNvPr>
          <p:cNvSpPr/>
          <p:nvPr/>
        </p:nvSpPr>
        <p:spPr bwMode="auto">
          <a:xfrm>
            <a:off x="5579881" y="4226911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4C3336-A502-01EC-4F3B-164F5C0FCFB7}"/>
              </a:ext>
            </a:extLst>
          </p:cNvPr>
          <p:cNvSpPr txBox="1"/>
          <p:nvPr/>
        </p:nvSpPr>
        <p:spPr>
          <a:xfrm>
            <a:off x="3713515" y="4745141"/>
            <a:ext cx="2356992" cy="461665"/>
          </a:xfrm>
          <a:prstGeom prst="rect">
            <a:avLst/>
          </a:prstGeom>
          <a:solidFill>
            <a:srgbClr val="C498FE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Follower AP wins contention prior </a:t>
            </a:r>
          </a:p>
          <a:p>
            <a:r>
              <a:rPr lang="en-US" sz="1200" dirty="0">
                <a:solidFill>
                  <a:schemeClr val="tx1"/>
                </a:solidFill>
              </a:rPr>
              <a:t>to any pre-correction measurement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C47316-F30A-61E2-FFA0-29D96478ADE1}"/>
              </a:ext>
            </a:extLst>
          </p:cNvPr>
          <p:cNvSpPr/>
          <p:nvPr/>
        </p:nvSpPr>
        <p:spPr bwMode="auto">
          <a:xfrm>
            <a:off x="1349752" y="3810239"/>
            <a:ext cx="811800" cy="9474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 err="1">
                <a:solidFill>
                  <a:schemeClr val="tx1"/>
                </a:solidFill>
              </a:rPr>
              <a:t>CoBF</a:t>
            </a:r>
            <a:r>
              <a:rPr lang="en-US" sz="1050" dirty="0">
                <a:solidFill>
                  <a:schemeClr val="tx1"/>
                </a:solidFill>
              </a:rPr>
              <a:t> Formation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128355D-2414-DEDA-08F2-7FC8AAAFB972}"/>
              </a:ext>
            </a:extLst>
          </p:cNvPr>
          <p:cNvCxnSpPr>
            <a:cxnSpLocks/>
            <a:stCxn id="31" idx="0"/>
            <a:endCxn id="19" idx="2"/>
          </p:cNvCxnSpPr>
          <p:nvPr/>
        </p:nvCxnSpPr>
        <p:spPr bwMode="auto">
          <a:xfrm flipH="1" flipV="1">
            <a:off x="4736629" y="4596090"/>
            <a:ext cx="155382" cy="1490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97348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5F08-01F4-D1C4-CA58-3111C783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BCF32-5E1E-F617-5262-E754D2397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1299019"/>
          </a:xfrm>
        </p:spPr>
        <p:txBody>
          <a:bodyPr/>
          <a:lstStyle/>
          <a:p>
            <a:pPr latinLnBrk="0"/>
            <a:r>
              <a:rPr lang="en-US" sz="2000" dirty="0"/>
              <a:t>Before AP 2 transmits the NDPA, the current spec requires that a Co-BF sounding invite and response be exchanged with AP1.</a:t>
            </a:r>
          </a:p>
          <a:p>
            <a:pPr latinLnBrk="0"/>
            <a:r>
              <a:rPr lang="en-US" sz="2000" dirty="0"/>
              <a:t>Hence, AP 2 may simply just compute the initial pre-correction value from the Co-BF sounding response frame.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A674D-5189-CB80-C974-44B1A7C9EF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1E7E-72AA-89E1-38CE-75098ED71C9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3AA1E8-5FBF-738C-1A78-ECB75B2D6F7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5E90AF-4EBA-D021-822C-6D2AFE44EBA4}"/>
              </a:ext>
            </a:extLst>
          </p:cNvPr>
          <p:cNvCxnSpPr>
            <a:cxnSpLocks/>
          </p:cNvCxnSpPr>
          <p:nvPr/>
        </p:nvCxnSpPr>
        <p:spPr>
          <a:xfrm flipV="1">
            <a:off x="921303" y="4135223"/>
            <a:ext cx="10881326" cy="73049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D6E54FF-B5DC-6CD3-4783-DEFD14D276D7}"/>
              </a:ext>
            </a:extLst>
          </p:cNvPr>
          <p:cNvCxnSpPr>
            <a:cxnSpLocks/>
          </p:cNvCxnSpPr>
          <p:nvPr/>
        </p:nvCxnSpPr>
        <p:spPr>
          <a:xfrm flipV="1">
            <a:off x="952703" y="4598674"/>
            <a:ext cx="10849926" cy="211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AC3DE30-AC96-4E46-C227-3C12DA79A44E}"/>
              </a:ext>
            </a:extLst>
          </p:cNvPr>
          <p:cNvSpPr txBox="1"/>
          <p:nvPr/>
        </p:nvSpPr>
        <p:spPr>
          <a:xfrm>
            <a:off x="258861" y="3715199"/>
            <a:ext cx="846386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Reference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0661EB-7697-8F07-7DC2-F94CCA8F4C4C}"/>
              </a:ext>
            </a:extLst>
          </p:cNvPr>
          <p:cNvSpPr txBox="1"/>
          <p:nvPr/>
        </p:nvSpPr>
        <p:spPr>
          <a:xfrm>
            <a:off x="240073" y="4247382"/>
            <a:ext cx="725648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Follower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0DF8BA-78D9-E3FB-A201-BA6A06CCD7BA}"/>
              </a:ext>
            </a:extLst>
          </p:cNvPr>
          <p:cNvCxnSpPr>
            <a:cxnSpLocks/>
          </p:cNvCxnSpPr>
          <p:nvPr/>
        </p:nvCxnSpPr>
        <p:spPr>
          <a:xfrm flipV="1">
            <a:off x="965721" y="5230844"/>
            <a:ext cx="10836908" cy="12814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C777DB8-B2EA-B9C7-56CB-80E70523FFBF}"/>
              </a:ext>
            </a:extLst>
          </p:cNvPr>
          <p:cNvSpPr txBox="1"/>
          <p:nvPr/>
        </p:nvSpPr>
        <p:spPr>
          <a:xfrm>
            <a:off x="218867" y="4757671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STA1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44EDF9-23D5-198C-4CBA-9C24BC3B298A}"/>
              </a:ext>
            </a:extLst>
          </p:cNvPr>
          <p:cNvCxnSpPr>
            <a:cxnSpLocks/>
          </p:cNvCxnSpPr>
          <p:nvPr/>
        </p:nvCxnSpPr>
        <p:spPr>
          <a:xfrm flipV="1">
            <a:off x="952703" y="5750006"/>
            <a:ext cx="10841332" cy="115075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37DBFC6-1178-78FE-2BF7-551D26CBAC4C}"/>
              </a:ext>
            </a:extLst>
          </p:cNvPr>
          <p:cNvSpPr txBox="1"/>
          <p:nvPr/>
        </p:nvSpPr>
        <p:spPr>
          <a:xfrm>
            <a:off x="250267" y="5334902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STA2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BCF34C0-80A9-5C12-8A4B-B4AD2F9EE666}"/>
              </a:ext>
            </a:extLst>
          </p:cNvPr>
          <p:cNvSpPr/>
          <p:nvPr/>
        </p:nvSpPr>
        <p:spPr bwMode="auto">
          <a:xfrm>
            <a:off x="6938240" y="4255226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D9E20FF-DB49-1242-C2DE-96FC684E0E86}"/>
              </a:ext>
            </a:extLst>
          </p:cNvPr>
          <p:cNvSpPr/>
          <p:nvPr/>
        </p:nvSpPr>
        <p:spPr bwMode="auto">
          <a:xfrm>
            <a:off x="8257463" y="4255226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4EF675-30CA-BA94-3084-606BA1C835E5}"/>
              </a:ext>
            </a:extLst>
          </p:cNvPr>
          <p:cNvSpPr/>
          <p:nvPr/>
        </p:nvSpPr>
        <p:spPr bwMode="auto">
          <a:xfrm>
            <a:off x="7599949" y="4258535"/>
            <a:ext cx="603637" cy="36150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85CDABD-4988-B201-A369-FF52F80F0472}"/>
              </a:ext>
            </a:extLst>
          </p:cNvPr>
          <p:cNvSpPr/>
          <p:nvPr/>
        </p:nvSpPr>
        <p:spPr bwMode="auto">
          <a:xfrm>
            <a:off x="8639434" y="5412023"/>
            <a:ext cx="408894" cy="3721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AC44761-0B15-BD3B-0E98-A6801006414D}"/>
              </a:ext>
            </a:extLst>
          </p:cNvPr>
          <p:cNvSpPr/>
          <p:nvPr/>
        </p:nvSpPr>
        <p:spPr bwMode="auto">
          <a:xfrm>
            <a:off x="4872046" y="4234583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17BC680-DAE3-EE53-E71A-E7FF3DA80911}"/>
              </a:ext>
            </a:extLst>
          </p:cNvPr>
          <p:cNvSpPr/>
          <p:nvPr/>
        </p:nvSpPr>
        <p:spPr bwMode="auto">
          <a:xfrm>
            <a:off x="5486925" y="3800478"/>
            <a:ext cx="533870" cy="3615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303D4F0-DFC6-8FE4-D7CA-CD8CC7B3BF4C}"/>
              </a:ext>
            </a:extLst>
          </p:cNvPr>
          <p:cNvSpPr/>
          <p:nvPr/>
        </p:nvSpPr>
        <p:spPr bwMode="auto">
          <a:xfrm>
            <a:off x="6401057" y="5412023"/>
            <a:ext cx="408894" cy="372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48D01CC-5B4C-84E6-981B-FA1CD698EFC4}"/>
              </a:ext>
            </a:extLst>
          </p:cNvPr>
          <p:cNvSpPr/>
          <p:nvPr/>
        </p:nvSpPr>
        <p:spPr bwMode="auto">
          <a:xfrm>
            <a:off x="6017116" y="4226911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4412EEE-9254-3CE5-7E05-43DCCCDBC702}"/>
              </a:ext>
            </a:extLst>
          </p:cNvPr>
          <p:cNvSpPr/>
          <p:nvPr/>
        </p:nvSpPr>
        <p:spPr bwMode="auto">
          <a:xfrm>
            <a:off x="1349752" y="3810239"/>
            <a:ext cx="811800" cy="9474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 err="1">
                <a:solidFill>
                  <a:schemeClr val="tx1"/>
                </a:solidFill>
              </a:rPr>
              <a:t>CoBF</a:t>
            </a:r>
            <a:r>
              <a:rPr lang="en-US" sz="1050" dirty="0">
                <a:solidFill>
                  <a:schemeClr val="tx1"/>
                </a:solidFill>
              </a:rPr>
              <a:t> Formation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2008CE5-8E32-21C5-3F06-478A26C4C2BB}"/>
              </a:ext>
            </a:extLst>
          </p:cNvPr>
          <p:cNvCxnSpPr>
            <a:cxnSpLocks/>
            <a:stCxn id="50" idx="0"/>
            <a:endCxn id="19" idx="2"/>
          </p:cNvCxnSpPr>
          <p:nvPr/>
        </p:nvCxnSpPr>
        <p:spPr bwMode="auto">
          <a:xfrm flipV="1">
            <a:off x="4706409" y="4596090"/>
            <a:ext cx="467455" cy="403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4208E13-9524-D768-D406-E5A1F2A806BD}"/>
              </a:ext>
            </a:extLst>
          </p:cNvPr>
          <p:cNvGrpSpPr/>
          <p:nvPr/>
        </p:nvGrpSpPr>
        <p:grpSpPr>
          <a:xfrm>
            <a:off x="3074788" y="4383634"/>
            <a:ext cx="435708" cy="223216"/>
            <a:chOff x="4675987" y="3950239"/>
            <a:chExt cx="435708" cy="223216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C862349-BA55-D54E-C2D5-06FF44DFF667}"/>
                </a:ext>
              </a:extLst>
            </p:cNvPr>
            <p:cNvSpPr/>
            <p:nvPr/>
          </p:nvSpPr>
          <p:spPr bwMode="auto">
            <a:xfrm>
              <a:off x="4675987" y="3950491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E57CFD-88C8-37E5-8713-16D537D3CDD4}"/>
                </a:ext>
              </a:extLst>
            </p:cNvPr>
            <p:cNvSpPr/>
            <p:nvPr/>
          </p:nvSpPr>
          <p:spPr bwMode="auto">
            <a:xfrm>
              <a:off x="4784914" y="3950491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8BA9512-B835-D236-D120-F0156421CECE}"/>
                </a:ext>
              </a:extLst>
            </p:cNvPr>
            <p:cNvSpPr/>
            <p:nvPr/>
          </p:nvSpPr>
          <p:spPr bwMode="auto">
            <a:xfrm>
              <a:off x="4893841" y="3950239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F9A79F0-CB97-2045-32E2-400F2177D6B4}"/>
                </a:ext>
              </a:extLst>
            </p:cNvPr>
            <p:cNvSpPr/>
            <p:nvPr/>
          </p:nvSpPr>
          <p:spPr bwMode="auto">
            <a:xfrm>
              <a:off x="5002768" y="3950239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467A8A4-7E49-648C-F2DC-B0C2747AE244}"/>
              </a:ext>
            </a:extLst>
          </p:cNvPr>
          <p:cNvGrpSpPr/>
          <p:nvPr/>
        </p:nvGrpSpPr>
        <p:grpSpPr>
          <a:xfrm>
            <a:off x="3071664" y="3948531"/>
            <a:ext cx="435708" cy="223216"/>
            <a:chOff x="4675987" y="3950239"/>
            <a:chExt cx="435708" cy="22321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E3CDDC6-2604-0130-E688-DC4DA58045D7}"/>
                </a:ext>
              </a:extLst>
            </p:cNvPr>
            <p:cNvSpPr/>
            <p:nvPr/>
          </p:nvSpPr>
          <p:spPr bwMode="auto">
            <a:xfrm>
              <a:off x="4675987" y="3950491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2D74CCD-7587-589D-C63D-631488E57008}"/>
                </a:ext>
              </a:extLst>
            </p:cNvPr>
            <p:cNvSpPr/>
            <p:nvPr/>
          </p:nvSpPr>
          <p:spPr bwMode="auto">
            <a:xfrm>
              <a:off x="4784914" y="3950491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888D5E-B6E8-565C-BEBD-162825EF0A0E}"/>
                </a:ext>
              </a:extLst>
            </p:cNvPr>
            <p:cNvSpPr/>
            <p:nvPr/>
          </p:nvSpPr>
          <p:spPr bwMode="auto">
            <a:xfrm>
              <a:off x="4893841" y="3950239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56C36D1-B7FC-902E-9D73-8DF455F31137}"/>
                </a:ext>
              </a:extLst>
            </p:cNvPr>
            <p:cNvSpPr/>
            <p:nvPr/>
          </p:nvSpPr>
          <p:spPr bwMode="auto">
            <a:xfrm>
              <a:off x="5002768" y="3950239"/>
              <a:ext cx="108927" cy="222964"/>
            </a:xfrm>
            <a:prstGeom prst="rect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CD57903-1A18-E1B6-8639-4192228A8A36}"/>
              </a:ext>
            </a:extLst>
          </p:cNvPr>
          <p:cNvGrpSpPr/>
          <p:nvPr/>
        </p:nvGrpSpPr>
        <p:grpSpPr>
          <a:xfrm>
            <a:off x="3507372" y="3946801"/>
            <a:ext cx="435708" cy="223216"/>
            <a:chOff x="4675987" y="3950239"/>
            <a:chExt cx="435708" cy="223216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CC3CBFA-9598-F0BC-965F-96FE8B1DC56D}"/>
                </a:ext>
              </a:extLst>
            </p:cNvPr>
            <p:cNvSpPr/>
            <p:nvPr/>
          </p:nvSpPr>
          <p:spPr bwMode="auto">
            <a:xfrm>
              <a:off x="4675987" y="3950491"/>
              <a:ext cx="108927" cy="222964"/>
            </a:xfrm>
            <a:prstGeom prst="rect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C0C0C0"/>
                </a:highlight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C183759-55A7-DC0E-6EB6-89EBD2ADE7BC}"/>
                </a:ext>
              </a:extLst>
            </p:cNvPr>
            <p:cNvSpPr/>
            <p:nvPr/>
          </p:nvSpPr>
          <p:spPr bwMode="auto">
            <a:xfrm>
              <a:off x="4784914" y="3950491"/>
              <a:ext cx="108927" cy="222964"/>
            </a:xfrm>
            <a:prstGeom prst="rect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C0C0C0"/>
                </a:highlight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3581EE6-F618-3C96-CEB6-9C833A2EFCA8}"/>
                </a:ext>
              </a:extLst>
            </p:cNvPr>
            <p:cNvSpPr/>
            <p:nvPr/>
          </p:nvSpPr>
          <p:spPr bwMode="auto">
            <a:xfrm>
              <a:off x="4893841" y="3950239"/>
              <a:ext cx="108927" cy="222964"/>
            </a:xfrm>
            <a:prstGeom prst="rect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C0C0C0"/>
                </a:highlight>
                <a:latin typeface="Times New Roman" pitchFamily="16" charset="0"/>
                <a:ea typeface="MS Gothic" charset="-128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C31F7DE-FAF3-6507-5FE3-DC4100BD6A7F}"/>
                </a:ext>
              </a:extLst>
            </p:cNvPr>
            <p:cNvSpPr/>
            <p:nvPr/>
          </p:nvSpPr>
          <p:spPr bwMode="auto">
            <a:xfrm>
              <a:off x="5002768" y="3950239"/>
              <a:ext cx="108927" cy="222964"/>
            </a:xfrm>
            <a:prstGeom prst="rect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C0C0C0"/>
                </a:highlight>
                <a:latin typeface="Times New Roman" pitchFamily="16" charset="0"/>
                <a:ea typeface="MS Gothic" charset="-128"/>
              </a:endParaRP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6012649F-F063-7080-6B84-7F015BA264BE}"/>
              </a:ext>
            </a:extLst>
          </p:cNvPr>
          <p:cNvSpPr/>
          <p:nvPr/>
        </p:nvSpPr>
        <p:spPr bwMode="auto">
          <a:xfrm>
            <a:off x="3624110" y="4234583"/>
            <a:ext cx="603636" cy="3615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F933F73-7D9A-6DAA-A68F-34C389D2222E}"/>
              </a:ext>
            </a:extLst>
          </p:cNvPr>
          <p:cNvSpPr/>
          <p:nvPr/>
        </p:nvSpPr>
        <p:spPr bwMode="auto">
          <a:xfrm>
            <a:off x="4298584" y="3800478"/>
            <a:ext cx="533870" cy="3615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FD2DFFD-0EA7-E4D2-CDAE-3E9A1630475E}"/>
              </a:ext>
            </a:extLst>
          </p:cNvPr>
          <p:cNvSpPr txBox="1"/>
          <p:nvPr/>
        </p:nvSpPr>
        <p:spPr>
          <a:xfrm>
            <a:off x="3624110" y="4192740"/>
            <a:ext cx="719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CoBF</a:t>
            </a:r>
            <a:r>
              <a:rPr lang="en-US" sz="800" dirty="0">
                <a:solidFill>
                  <a:schemeClr val="tx1"/>
                </a:solidFill>
              </a:rPr>
              <a:t> Sounding Invite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C3CCEBE-9F87-A1D6-CB35-F0D8179C73B2}"/>
              </a:ext>
            </a:extLst>
          </p:cNvPr>
          <p:cNvSpPr txBox="1"/>
          <p:nvPr/>
        </p:nvSpPr>
        <p:spPr>
          <a:xfrm>
            <a:off x="4202457" y="3737185"/>
            <a:ext cx="719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CoBF</a:t>
            </a:r>
            <a:r>
              <a:rPr lang="en-US" sz="800" dirty="0">
                <a:solidFill>
                  <a:schemeClr val="tx1"/>
                </a:solidFill>
              </a:rPr>
              <a:t> Sounding Response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A0AD3E7-B021-3A54-D949-9ABD5D1A253B}"/>
              </a:ext>
            </a:extLst>
          </p:cNvPr>
          <p:cNvSpPr txBox="1"/>
          <p:nvPr/>
        </p:nvSpPr>
        <p:spPr>
          <a:xfrm>
            <a:off x="3776506" y="5000011"/>
            <a:ext cx="1859805" cy="461665"/>
          </a:xfrm>
          <a:prstGeom prst="rect">
            <a:avLst/>
          </a:prstGeom>
          <a:solidFill>
            <a:srgbClr val="C498FE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Pre-precorrection using </a:t>
            </a:r>
          </a:p>
          <a:p>
            <a:r>
              <a:rPr lang="en-US" sz="1200" dirty="0">
                <a:solidFill>
                  <a:schemeClr val="tx1"/>
                </a:solidFill>
              </a:rPr>
              <a:t>Co-BF Sounding Response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2D3D19B-C47B-934C-21FE-5D01F787692A}"/>
              </a:ext>
            </a:extLst>
          </p:cNvPr>
          <p:cNvCxnSpPr>
            <a:cxnSpLocks/>
            <a:stCxn id="44" idx="2"/>
            <a:endCxn id="50" idx="0"/>
          </p:cNvCxnSpPr>
          <p:nvPr/>
        </p:nvCxnSpPr>
        <p:spPr bwMode="auto">
          <a:xfrm>
            <a:off x="4562175" y="4198850"/>
            <a:ext cx="144234" cy="8011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5428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CAA30-F41B-C20E-F77C-1D3730637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CB2E5-864E-CE9D-E2FE-BB77E120F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1231775"/>
          </a:xfrm>
        </p:spPr>
        <p:txBody>
          <a:bodyPr/>
          <a:lstStyle/>
          <a:p>
            <a:pPr latinLnBrk="0" hangingPunct="0"/>
            <a:r>
              <a:rPr lang="en-US" dirty="0"/>
              <a:t>Alternatively, the spec may prohibit AP 2 to initiate the first cross-BSS sounding procedure prior to AP 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2A0E0-4561-2FF8-3F7E-EC4D523BB96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9AD5-937E-A476-8688-3CB3D11B727E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58EB813-5FE1-7D70-5983-F4FF6AA41ED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CFE08E9-3506-636F-42D7-6A8C23F16D6A}"/>
              </a:ext>
            </a:extLst>
          </p:cNvPr>
          <p:cNvCxnSpPr>
            <a:cxnSpLocks/>
          </p:cNvCxnSpPr>
          <p:nvPr/>
        </p:nvCxnSpPr>
        <p:spPr>
          <a:xfrm flipV="1">
            <a:off x="915023" y="3537960"/>
            <a:ext cx="10881326" cy="73049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9C5D96-511B-C548-60DB-5E4D72C534BF}"/>
              </a:ext>
            </a:extLst>
          </p:cNvPr>
          <p:cNvCxnSpPr>
            <a:cxnSpLocks/>
          </p:cNvCxnSpPr>
          <p:nvPr/>
        </p:nvCxnSpPr>
        <p:spPr>
          <a:xfrm flipV="1">
            <a:off x="946423" y="4001411"/>
            <a:ext cx="10849926" cy="211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CBFA65E-8857-9073-3AB4-DA4AADFD161E}"/>
              </a:ext>
            </a:extLst>
          </p:cNvPr>
          <p:cNvSpPr txBox="1"/>
          <p:nvPr/>
        </p:nvSpPr>
        <p:spPr>
          <a:xfrm>
            <a:off x="252581" y="3117936"/>
            <a:ext cx="846386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Reference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E38F74-CDAE-A613-FA95-F38D688C78AC}"/>
              </a:ext>
            </a:extLst>
          </p:cNvPr>
          <p:cNvSpPr txBox="1"/>
          <p:nvPr/>
        </p:nvSpPr>
        <p:spPr>
          <a:xfrm>
            <a:off x="233793" y="3650119"/>
            <a:ext cx="725648" cy="46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Follower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AP2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8EB692-53C8-7E39-1AA7-C2ECCB59888A}"/>
              </a:ext>
            </a:extLst>
          </p:cNvPr>
          <p:cNvCxnSpPr>
            <a:cxnSpLocks/>
          </p:cNvCxnSpPr>
          <p:nvPr/>
        </p:nvCxnSpPr>
        <p:spPr>
          <a:xfrm flipV="1">
            <a:off x="959441" y="4633581"/>
            <a:ext cx="10836908" cy="12814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809910-1F5D-1407-1AF6-6230F52282E5}"/>
              </a:ext>
            </a:extLst>
          </p:cNvPr>
          <p:cNvSpPr txBox="1"/>
          <p:nvPr/>
        </p:nvSpPr>
        <p:spPr>
          <a:xfrm>
            <a:off x="212587" y="4160408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STA1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8E7FEDD-5287-D7B7-BC8A-A9C475A01DFE}"/>
              </a:ext>
            </a:extLst>
          </p:cNvPr>
          <p:cNvCxnSpPr>
            <a:cxnSpLocks/>
          </p:cNvCxnSpPr>
          <p:nvPr/>
        </p:nvCxnSpPr>
        <p:spPr>
          <a:xfrm flipV="1">
            <a:off x="946423" y="5152743"/>
            <a:ext cx="10841332" cy="115075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35FD74E-F850-CFC9-F10A-88E2644451D3}"/>
              </a:ext>
            </a:extLst>
          </p:cNvPr>
          <p:cNvSpPr txBox="1"/>
          <p:nvPr/>
        </p:nvSpPr>
        <p:spPr>
          <a:xfrm>
            <a:off x="243987" y="4737639"/>
            <a:ext cx="702436" cy="5432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STA2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associated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e Semibold" pitchFamily="34" charset="0"/>
              </a:rPr>
              <a:t>with AP2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956A38-C093-209C-AD86-EE24C7431E36}"/>
              </a:ext>
            </a:extLst>
          </p:cNvPr>
          <p:cNvSpPr/>
          <p:nvPr/>
        </p:nvSpPr>
        <p:spPr bwMode="auto">
          <a:xfrm>
            <a:off x="9106156" y="3626567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96739A-FCED-400A-C22E-971DEED5EAA4}"/>
              </a:ext>
            </a:extLst>
          </p:cNvPr>
          <p:cNvSpPr/>
          <p:nvPr/>
        </p:nvSpPr>
        <p:spPr bwMode="auto">
          <a:xfrm>
            <a:off x="9721035" y="3192462"/>
            <a:ext cx="533870" cy="3615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2454843-EC23-F411-6FC8-EFF1E5ADB6E1}"/>
              </a:ext>
            </a:extLst>
          </p:cNvPr>
          <p:cNvSpPr/>
          <p:nvPr/>
        </p:nvSpPr>
        <p:spPr bwMode="auto">
          <a:xfrm>
            <a:off x="10635167" y="4804007"/>
            <a:ext cx="408894" cy="372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3EC9D0-5041-FD3B-DFE8-C7DAF466ECF5}"/>
              </a:ext>
            </a:extLst>
          </p:cNvPr>
          <p:cNvSpPr/>
          <p:nvPr/>
        </p:nvSpPr>
        <p:spPr bwMode="auto">
          <a:xfrm>
            <a:off x="10251226" y="3618895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C875F9-4E27-877A-F0C7-D087E491A640}"/>
              </a:ext>
            </a:extLst>
          </p:cNvPr>
          <p:cNvSpPr/>
          <p:nvPr/>
        </p:nvSpPr>
        <p:spPr bwMode="auto">
          <a:xfrm>
            <a:off x="1343472" y="3212976"/>
            <a:ext cx="811800" cy="9474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 err="1">
                <a:solidFill>
                  <a:schemeClr val="tx1"/>
                </a:solidFill>
              </a:rPr>
              <a:t>CoBF</a:t>
            </a:r>
            <a:r>
              <a:rPr lang="en-US" sz="1050" dirty="0">
                <a:solidFill>
                  <a:schemeClr val="tx1"/>
                </a:solidFill>
              </a:rPr>
              <a:t> Formation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D8FB962-E3DA-3341-1BC7-FC2DA2152810}"/>
              </a:ext>
            </a:extLst>
          </p:cNvPr>
          <p:cNvSpPr/>
          <p:nvPr/>
        </p:nvSpPr>
        <p:spPr bwMode="auto">
          <a:xfrm>
            <a:off x="7858220" y="3626567"/>
            <a:ext cx="603636" cy="3615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1D7B304-0491-225D-522E-BC01CC91EDE0}"/>
              </a:ext>
            </a:extLst>
          </p:cNvPr>
          <p:cNvSpPr/>
          <p:nvPr/>
        </p:nvSpPr>
        <p:spPr bwMode="auto">
          <a:xfrm>
            <a:off x="8532694" y="3192462"/>
            <a:ext cx="533870" cy="3615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329416-F771-0DFC-02D4-2A6F4F163624}"/>
              </a:ext>
            </a:extLst>
          </p:cNvPr>
          <p:cNvSpPr txBox="1"/>
          <p:nvPr/>
        </p:nvSpPr>
        <p:spPr>
          <a:xfrm>
            <a:off x="7858220" y="3584724"/>
            <a:ext cx="719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CoBF</a:t>
            </a:r>
            <a:r>
              <a:rPr lang="en-US" sz="800" dirty="0">
                <a:solidFill>
                  <a:schemeClr val="tx1"/>
                </a:solidFill>
              </a:rPr>
              <a:t> Sounding Invite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8C9320E-B2D9-1BD3-3594-836D6AEF4DA1}"/>
              </a:ext>
            </a:extLst>
          </p:cNvPr>
          <p:cNvSpPr txBox="1"/>
          <p:nvPr/>
        </p:nvSpPr>
        <p:spPr>
          <a:xfrm>
            <a:off x="8436567" y="3129169"/>
            <a:ext cx="719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CoBF</a:t>
            </a:r>
            <a:r>
              <a:rPr lang="en-US" sz="800" dirty="0">
                <a:solidFill>
                  <a:schemeClr val="tx1"/>
                </a:solidFill>
              </a:rPr>
              <a:t> Sounding Response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AF640D2-C0BC-BF43-BD8A-498AAD29E5E2}"/>
              </a:ext>
            </a:extLst>
          </p:cNvPr>
          <p:cNvSpPr/>
          <p:nvPr/>
        </p:nvSpPr>
        <p:spPr bwMode="auto">
          <a:xfrm>
            <a:off x="4803748" y="3219633"/>
            <a:ext cx="603636" cy="3615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NDPA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42E00C3-75D1-36D0-1D4F-0349B82C476F}"/>
              </a:ext>
            </a:extLst>
          </p:cNvPr>
          <p:cNvSpPr/>
          <p:nvPr/>
        </p:nvSpPr>
        <p:spPr bwMode="auto">
          <a:xfrm>
            <a:off x="5445670" y="3626567"/>
            <a:ext cx="533870" cy="3615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NDP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1A9E5BE-383F-66EE-D6F5-218EBFA14019}"/>
              </a:ext>
            </a:extLst>
          </p:cNvPr>
          <p:cNvSpPr/>
          <p:nvPr/>
        </p:nvSpPr>
        <p:spPr bwMode="auto">
          <a:xfrm>
            <a:off x="6348208" y="4268765"/>
            <a:ext cx="408894" cy="372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/>
              <a:t>CSI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95A2C36-C9DB-9A8C-5EE3-599C919EEF22}"/>
              </a:ext>
            </a:extLst>
          </p:cNvPr>
          <p:cNvSpPr/>
          <p:nvPr/>
        </p:nvSpPr>
        <p:spPr bwMode="auto">
          <a:xfrm>
            <a:off x="5979540" y="3212976"/>
            <a:ext cx="347942" cy="36150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/>
              <a:t>BFRP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1129A09-793D-260C-2560-14ABBEEBF2C1}"/>
              </a:ext>
            </a:extLst>
          </p:cNvPr>
          <p:cNvCxnSpPr>
            <a:cxnSpLocks/>
            <a:stCxn id="55" idx="0"/>
            <a:endCxn id="19" idx="2"/>
          </p:cNvCxnSpPr>
          <p:nvPr/>
        </p:nvCxnSpPr>
        <p:spPr bwMode="auto">
          <a:xfrm flipV="1">
            <a:off x="8381769" y="3988074"/>
            <a:ext cx="1026205" cy="4734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B95A5D7E-04AD-9AEC-5E02-7E847DA58196}"/>
              </a:ext>
            </a:extLst>
          </p:cNvPr>
          <p:cNvSpPr txBox="1"/>
          <p:nvPr/>
        </p:nvSpPr>
        <p:spPr>
          <a:xfrm>
            <a:off x="7544039" y="4461493"/>
            <a:ext cx="1675459" cy="461665"/>
          </a:xfrm>
          <a:prstGeom prst="rect">
            <a:avLst/>
          </a:prstGeom>
          <a:solidFill>
            <a:srgbClr val="C498FE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Pre-precorrection using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NDPA 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25ED3E9-4DF3-395C-473E-D7CCBA328582}"/>
              </a:ext>
            </a:extLst>
          </p:cNvPr>
          <p:cNvCxnSpPr>
            <a:cxnSpLocks/>
            <a:stCxn id="46" idx="3"/>
            <a:endCxn id="55" idx="0"/>
          </p:cNvCxnSpPr>
          <p:nvPr/>
        </p:nvCxnSpPr>
        <p:spPr bwMode="auto">
          <a:xfrm>
            <a:off x="5407384" y="3400387"/>
            <a:ext cx="2974385" cy="10611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DA899B2-2885-D946-472B-8BDA25EED12A}"/>
              </a:ext>
            </a:extLst>
          </p:cNvPr>
          <p:cNvCxnSpPr>
            <a:cxnSpLocks/>
          </p:cNvCxnSpPr>
          <p:nvPr/>
        </p:nvCxnSpPr>
        <p:spPr bwMode="auto">
          <a:xfrm>
            <a:off x="2267633" y="3744843"/>
            <a:ext cx="253611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86729EF-ACDE-7A47-7A31-ACA309F5A687}"/>
              </a:ext>
            </a:extLst>
          </p:cNvPr>
          <p:cNvSpPr txBox="1"/>
          <p:nvPr/>
        </p:nvSpPr>
        <p:spPr>
          <a:xfrm>
            <a:off x="2987849" y="3735139"/>
            <a:ext cx="2080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Wait for AP 1 NDPA</a:t>
            </a:r>
          </a:p>
        </p:txBody>
      </p:sp>
    </p:spTree>
    <p:extLst>
      <p:ext uri="{BB962C8B-B14F-4D97-AF65-F5344CB8AC3E}">
        <p14:creationId xmlns:p14="http://schemas.microsoft.com/office/powerpoint/2010/main" val="3484428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Conclusion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4115" name="Content Placeholder 1">
            <a:extLst>
              <a:ext uri="{FF2B5EF4-FFF2-40B4-BE49-F238E27FC236}">
                <a16:creationId xmlns:a16="http://schemas.microsoft.com/office/drawing/2014/main" id="{63E11C4C-7DF8-3220-2802-B95BC92337AB}"/>
              </a:ext>
            </a:extLst>
          </p:cNvPr>
          <p:cNvSpPr txBox="1">
            <a:spLocks/>
          </p:cNvSpPr>
          <p:nvPr/>
        </p:nvSpPr>
        <p:spPr bwMode="auto">
          <a:xfrm>
            <a:off x="685800" y="1628800"/>
            <a:ext cx="10361084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latinLnBrk="1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latinLnBrk="1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latinLnBrk="1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latinLnBrk="1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atinLnBrk="0"/>
            <a:r>
              <a:rPr lang="en-US" kern="0" dirty="0"/>
              <a:t>In this contribution, we discussed the potential problem during the first cross-BSS Co-BF sounding after establishing the </a:t>
            </a:r>
            <a:r>
              <a:rPr lang="en-US" dirty="0"/>
              <a:t>Co-BF MAPC agreement</a:t>
            </a:r>
            <a:r>
              <a:rPr lang="en-US" kern="0" dirty="0"/>
              <a:t>.</a:t>
            </a:r>
          </a:p>
          <a:p>
            <a:pPr latinLnBrk="0"/>
            <a:r>
              <a:rPr lang="en-US" kern="0" dirty="0"/>
              <a:t>We proposed two solutions to make the sync-follower AP behavior more predictable and </a:t>
            </a:r>
            <a:r>
              <a:rPr lang="en-US" kern="0"/>
              <a:t>reliable during Co-BF sounding.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8434153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33F56-6706-BC7C-0B47-437E60BA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6B1E5-00B8-F3DC-9DBE-2CEC7C701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Do you support that a sync-follower AP may use the Co-BF response frame to estimate the CFO pre-correction used during cross-BSS Co-BF sounding sequence it initiates.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413B8-26C3-D69D-EFF9-28A95FD67D1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63201-4C44-2269-3B17-2DFD199060A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/>
              <a:t>Leonardo Lanante, Ofinno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871B0DF-4998-65C1-EB8B-5503FF5B089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184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15995</TotalTime>
  <Words>694</Words>
  <Application>Microsoft Macintosh PowerPoint</Application>
  <PresentationFormat>Widescreen</PresentationFormat>
  <Paragraphs>168</Paragraphs>
  <Slides>10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 Unicode MS</vt:lpstr>
      <vt:lpstr>Arial</vt:lpstr>
      <vt:lpstr>Calibre Semibold</vt:lpstr>
      <vt:lpstr>Calibri</vt:lpstr>
      <vt:lpstr>Times New Roman</vt:lpstr>
      <vt:lpstr>Office 테마</vt:lpstr>
      <vt:lpstr>Document</vt:lpstr>
      <vt:lpstr>Sync Follower AP during Co-BF sounding</vt:lpstr>
      <vt:lpstr>Abstract</vt:lpstr>
      <vt:lpstr>Background</vt:lpstr>
      <vt:lpstr>Role Determination</vt:lpstr>
      <vt:lpstr>Problem</vt:lpstr>
      <vt:lpstr>Option 1</vt:lpstr>
      <vt:lpstr>Option 2</vt:lpstr>
      <vt:lpstr>Conclusion</vt:lpstr>
      <vt:lpstr>SP 1</vt:lpstr>
      <vt:lpstr>SP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Jeongki Kim</dc:creator>
  <cp:lastModifiedBy>Leonardo Lanante</cp:lastModifiedBy>
  <cp:revision>109</cp:revision>
  <cp:lastPrinted>1601-01-01T00:00:00Z</cp:lastPrinted>
  <dcterms:created xsi:type="dcterms:W3CDTF">2023-03-27T11:21:45Z</dcterms:created>
  <dcterms:modified xsi:type="dcterms:W3CDTF">2025-09-15T23:58:46Z</dcterms:modified>
</cp:coreProperties>
</file>