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369" r:id="rId3"/>
    <p:sldId id="447" r:id="rId4"/>
    <p:sldId id="459" r:id="rId5"/>
    <p:sldId id="460" r:id="rId6"/>
    <p:sldId id="456" r:id="rId7"/>
    <p:sldId id="458" r:id="rId8"/>
    <p:sldId id="461" r:id="rId9"/>
    <p:sldId id="425" r:id="rId10"/>
    <p:sldId id="457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/>
  <p:cmAuthor id="2" name="Galati Giordano, Lorenzo (Nokia - DE/Stuttgart)" initials="GGL(-D" lastIdx="9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25" autoAdjust="0"/>
    <p:restoredTop sz="95859" autoAdjust="0"/>
  </p:normalViewPr>
  <p:slideViewPr>
    <p:cSldViewPr snapToGrid="0">
      <p:cViewPr varScale="1">
        <p:scale>
          <a:sx n="96" d="100"/>
          <a:sy n="96" d="100"/>
        </p:scale>
        <p:origin x="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7" d="100"/>
          <a:sy n="47" d="100"/>
        </p:scale>
        <p:origin x="278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altLang="zh-CN" dirty="0"/>
              <a:t>Doc.: 802.11-22/828r4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64B3C3-1730-4818-86F0-26E791C69C69}" type="datetime1">
              <a:rPr lang="en-US" altLang="zh-CN" smtClean="0"/>
              <a:t>9/15/2025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4ADAF-64A2-4BCC-B8AB-1D88A11752B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3947149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/>
              <a:t>Doc.: 802.11-22/828r4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EBEC8A-9456-4C66-AD86-F29878999039}" type="datetime1">
              <a:rPr lang="en-US" altLang="zh-CN" smtClean="0"/>
              <a:t>9/15/2025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22024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DC9B8F1-287D-4B8B-8904-2261870F7D4F}" type="slidenum">
              <a:rPr lang="en-US"/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6E05228-1FDB-49BC-8BC4-A91A7D762AB2}" type="slidenum">
              <a:rPr lang="en-US"/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/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dirty="0">
                <a:sym typeface="+mn-ea"/>
              </a:rPr>
              <a:t>Jay Yang</a:t>
            </a:r>
            <a:r>
              <a:rPr lang="en-US" dirty="0"/>
              <a:t>, et al. (ZTE)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9B3AFDE4-E638-42C0-A68B-50C601C7C88B}" type="slidenum">
              <a:rPr lang="en-US"/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7F62F27-0EC7-4D1C-8A98-B521A5C1B642}" type="slidenum">
              <a:rPr lang="en-US"/>
              <a:t>‹#›</a:t>
            </a:fld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69D9E18-8FC9-4D6F-9D47-7F236DA35C33}" type="slidenum">
              <a:rPr lang="en-US"/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A8CB34A-F2D3-4F3B-AD27-33B98B268C82}" type="slidenum">
              <a:rPr lang="en-US"/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842823D-4EFD-4122-8A9F-C6D9274A89D2}" type="slidenum">
              <a:rPr lang="en-US"/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1079F9C-5C87-45BF-8450-007BCEAE6FD6}" type="slidenum">
              <a:rPr lang="en-US"/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658985" y="6475413"/>
            <a:ext cx="1732915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Jay Yang al. (ZTE)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/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39180" y="332601"/>
            <a:ext cx="3321487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.: IEEE 802.11-2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5</a:t>
            </a:r>
            <a:r>
              <a:rPr lang="en-GB" altLang="en-US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/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1602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r0</a:t>
            </a:r>
            <a:endParaRPr lang="en-US" altLang="en-US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304801" y="324381"/>
            <a:ext cx="1397819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smtClean="0">
                <a:cs typeface="+mn-cs"/>
              </a:rPr>
              <a:t>Sep. </a:t>
            </a:r>
            <a:r>
              <a:rPr lang="en-US" sz="1800" b="1" dirty="0">
                <a:cs typeface="+mn-cs"/>
              </a:rPr>
              <a:t>2025</a:t>
            </a:r>
          </a:p>
        </p:txBody>
      </p:sp>
      <p:sp>
        <p:nvSpPr>
          <p:cNvPr id="2" name="Text Box 1"/>
          <p:cNvSpPr txBox="1"/>
          <p:nvPr userDrawn="1"/>
        </p:nvSpPr>
        <p:spPr>
          <a:xfrm>
            <a:off x="11861800" y="284226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1380" y="1057276"/>
            <a:ext cx="103632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MAPC element length issue discussion</a:t>
            </a:r>
            <a:endParaRPr lang="en-US" dirty="0"/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5506124"/>
              </p:ext>
            </p:extLst>
          </p:nvPr>
        </p:nvGraphicFramePr>
        <p:xfrm>
          <a:off x="1312863" y="2760663"/>
          <a:ext cx="9906000" cy="2370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Document" r:id="rId4" imgW="11465071" imgH="2742525" progId="Word.Document.8">
                  <p:embed/>
                </p:oleObj>
              </mc:Choice>
              <mc:Fallback>
                <p:oleObj name="Document" r:id="rId4" imgW="11465071" imgH="2742525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2863" y="2760663"/>
                        <a:ext cx="9906000" cy="23701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>
          <a:xfrm>
            <a:off x="9602826" y="6481446"/>
            <a:ext cx="1732915" cy="276860"/>
          </a:xfrm>
        </p:spPr>
        <p:txBody>
          <a:bodyPr/>
          <a:lstStyle/>
          <a:p>
            <a:r>
              <a:rPr lang="da-DK" dirty="0"/>
              <a:t>Jay Yang al. (ZTE)</a:t>
            </a:r>
            <a:endParaRPr lang="en-GB" dirty="0"/>
          </a:p>
        </p:txBody>
      </p:sp>
      <p:sp>
        <p:nvSpPr>
          <p:cNvPr id="3" name="Text Box 2"/>
          <p:cNvSpPr txBox="1"/>
          <p:nvPr/>
        </p:nvSpPr>
        <p:spPr>
          <a:xfrm>
            <a:off x="10793095" y="41021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[1]. 24/1103r1 </a:t>
            </a:r>
            <a:r>
              <a:rPr lang="en-GB" dirty="0">
                <a:sym typeface="+mn-ea"/>
              </a:rPr>
              <a:t>Post-Quantum 802.11</a:t>
            </a:r>
            <a:endParaRPr lang="en-GB" dirty="0"/>
          </a:p>
          <a:p>
            <a:r>
              <a:rPr lang="en-US" dirty="0"/>
              <a:t>[2]. 25/218r1 Post-Quantum Opportunistic Wireless Encryption (OWE)</a:t>
            </a:r>
          </a:p>
          <a:p>
            <a:r>
              <a:rPr lang="en-US" dirty="0"/>
              <a:t>[3]. 25/1108r3	</a:t>
            </a:r>
            <a:r>
              <a:rPr lang="en-US" dirty="0" smtClean="0"/>
              <a:t>pqc-protocol-definitions</a:t>
            </a:r>
          </a:p>
          <a:p>
            <a:r>
              <a:rPr lang="en-US" dirty="0" smtClean="0"/>
              <a:t>[4</a:t>
            </a:r>
            <a:r>
              <a:rPr lang="en-US" dirty="0"/>
              <a:t>]. 2025/1297r1	Post-Quantum Opportunistic Wireless Encryption specification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/>
              <a:t>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Jay Yang, et al. (ZTE)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26704"/>
            <a:ext cx="10515600" cy="140459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altLang="zh-CN" sz="4400" dirty="0"/>
              <a:t>THANK YOU </a:t>
            </a:r>
            <a:r>
              <a:rPr lang="en-US" altLang="zh-CN" sz="4400" dirty="0">
                <a:sym typeface="Wingdings" panose="05000000000000000000" pitchFamily="2" charset="2"/>
              </a:rPr>
              <a:t></a:t>
            </a:r>
            <a:endParaRPr lang="zh-CN" altLang="en-US" sz="4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86741"/>
            <a:ext cx="10363200" cy="914399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810" y="1274445"/>
            <a:ext cx="11346815" cy="4845685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endParaRPr lang="en-US" b="1" dirty="0"/>
          </a:p>
          <a:p>
            <a:pPr lvl="0">
              <a:buFont typeface="Arial" panose="020B0604020202020204" pitchFamily="34" charset="0"/>
              <a:buChar char="•"/>
            </a:pPr>
            <a:endParaRPr lang="en-US" b="1" dirty="0"/>
          </a:p>
          <a:p>
            <a:pPr lvl="0">
              <a:buFont typeface="Arial" panose="020B0604020202020204" pitchFamily="34" charset="0"/>
              <a:buChar char="•"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/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/>
          <a:p>
            <a:pPr>
              <a:defRPr/>
            </a:pPr>
            <a:r>
              <a:rPr lang="en-US" dirty="0"/>
              <a:t>Jay Yang, et al. (ZTE)</a:t>
            </a:r>
          </a:p>
        </p:txBody>
      </p:sp>
      <p:sp>
        <p:nvSpPr>
          <p:cNvPr id="6" name="Text Box 5"/>
          <p:cNvSpPr txBox="1"/>
          <p:nvPr/>
        </p:nvSpPr>
        <p:spPr>
          <a:xfrm>
            <a:off x="803275" y="1565275"/>
            <a:ext cx="8954135" cy="30054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en-US" dirty="0"/>
          </a:p>
        </p:txBody>
      </p:sp>
      <p:sp>
        <p:nvSpPr>
          <p:cNvPr id="7" name="Text Box 6"/>
          <p:cNvSpPr txBox="1"/>
          <p:nvPr/>
        </p:nvSpPr>
        <p:spPr>
          <a:xfrm>
            <a:off x="702310" y="1800225"/>
            <a:ext cx="11089474" cy="373888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400" b="1" dirty="0">
                <a:sym typeface="+mn-ea"/>
              </a:rPr>
              <a:t>In this presentation, we offer some </a:t>
            </a:r>
            <a:r>
              <a:rPr lang="en-US" altLang="zh-CN" sz="2400" b="1" dirty="0" smtClean="0">
                <a:sym typeface="+mn-ea"/>
              </a:rPr>
              <a:t>thoughts </a:t>
            </a:r>
            <a:r>
              <a:rPr lang="en-US" altLang="zh-CN" sz="2400" b="1" dirty="0">
                <a:sym typeface="+mn-ea"/>
              </a:rPr>
              <a:t>on </a:t>
            </a:r>
            <a:r>
              <a:rPr lang="en-US" altLang="zh-CN" sz="2400" b="1" dirty="0" smtClean="0">
                <a:sym typeface="+mn-ea"/>
              </a:rPr>
              <a:t>MAPC </a:t>
            </a:r>
            <a:r>
              <a:rPr lang="en-US" altLang="zh-CN" sz="2400" b="1" dirty="0">
                <a:sym typeface="+mn-ea"/>
              </a:rPr>
              <a:t>element length </a:t>
            </a:r>
            <a:r>
              <a:rPr lang="en-US" altLang="zh-CN" sz="2400" b="1" dirty="0" smtClean="0">
                <a:sym typeface="+mn-ea"/>
              </a:rPr>
              <a:t>issue.</a:t>
            </a:r>
            <a:endParaRPr lang="en-US" altLang="zh-CN" sz="2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3955" y="685801"/>
            <a:ext cx="11131826" cy="914399"/>
          </a:xfrm>
        </p:spPr>
        <p:txBody>
          <a:bodyPr/>
          <a:lstStyle/>
          <a:p>
            <a:r>
              <a:rPr lang="en-US" dirty="0" smtClean="0"/>
              <a:t>Recap: 1-octet length field in MAPC element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/>
              <a:t>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Jay Yang, et al. (ZTE)</a:t>
            </a:r>
          </a:p>
        </p:txBody>
      </p:sp>
      <p:sp>
        <p:nvSpPr>
          <p:cNvPr id="45" name="Content Placeholder 44"/>
          <p:cNvSpPr>
            <a:spLocks noGrp="1"/>
          </p:cNvSpPr>
          <p:nvPr>
            <p:ph idx="1"/>
          </p:nvPr>
        </p:nvSpPr>
        <p:spPr>
          <a:xfrm>
            <a:off x="628153" y="1510749"/>
            <a:ext cx="11171583" cy="4915452"/>
          </a:xfrm>
        </p:spPr>
        <p:txBody>
          <a:bodyPr/>
          <a:lstStyle/>
          <a:p>
            <a:r>
              <a:rPr lang="en-US" dirty="0" smtClean="0"/>
              <a:t>As shown in Figure 9-aa10 in 802.11bn draft1.0, only 1-octet length field in the MAPC element format, which can indicate the maximum 255-octet length of the information.</a:t>
            </a:r>
          </a:p>
          <a:p>
            <a:pPr lvl="1"/>
            <a:r>
              <a:rPr lang="en-US" sz="1800" b="0" dirty="0" smtClean="0"/>
              <a:t>In Security Profile </a:t>
            </a:r>
            <a:r>
              <a:rPr lang="en-US" sz="1800" b="0" dirty="0" err="1" smtClean="0"/>
              <a:t>subelement</a:t>
            </a:r>
            <a:r>
              <a:rPr lang="en-US" sz="1800" b="0" dirty="0" smtClean="0"/>
              <a:t>, 2-octect length field can indicate the maximum 65535-octet length of the information.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3660" y="3311715"/>
            <a:ext cx="7785267" cy="309703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3955" y="685801"/>
            <a:ext cx="11131826" cy="914399"/>
          </a:xfrm>
        </p:spPr>
        <p:txBody>
          <a:bodyPr/>
          <a:lstStyle/>
          <a:p>
            <a:r>
              <a:rPr lang="en-US" dirty="0" smtClean="0"/>
              <a:t>Recap: MAPC supporting PQC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/>
              <a:t>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Jay Yang, et al. (ZTE)</a:t>
            </a:r>
          </a:p>
        </p:txBody>
      </p:sp>
      <p:sp>
        <p:nvSpPr>
          <p:cNvPr id="45" name="Content Placeholder 44"/>
          <p:cNvSpPr>
            <a:spLocks noGrp="1"/>
          </p:cNvSpPr>
          <p:nvPr>
            <p:ph idx="1"/>
          </p:nvPr>
        </p:nvSpPr>
        <p:spPr>
          <a:xfrm>
            <a:off x="972819" y="1657985"/>
            <a:ext cx="11057503" cy="4768215"/>
          </a:xfrm>
        </p:spPr>
        <p:txBody>
          <a:bodyPr/>
          <a:lstStyle/>
          <a:p>
            <a:r>
              <a:rPr lang="en-US" dirty="0" smtClean="0"/>
              <a:t>Considering to forward supporting Post-Quantum Cryptography(PQC), MAPC element may include the ML-KEM parameter(s) in its security profile.</a:t>
            </a:r>
          </a:p>
          <a:p>
            <a:pPr lvl="1"/>
            <a:r>
              <a:rPr lang="en-US" dirty="0" smtClean="0"/>
              <a:t>But, the length of Encapsulation key/Cipher text may be up to 1568 octets.</a:t>
            </a:r>
          </a:p>
          <a:p>
            <a:pPr lvl="1"/>
            <a:r>
              <a:rPr lang="en-US" dirty="0" smtClean="0"/>
              <a:t>The total length of security information may be up to 2000+ octets (PQC TLS in 802.1X mode)</a:t>
            </a:r>
            <a:endParaRPr lang="en-US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94061" y="4174451"/>
            <a:ext cx="5828142" cy="129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2880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Motivation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Obviously, 1-octet length field can’t indicate the whole MAPC element in some scenario.</a:t>
            </a:r>
          </a:p>
          <a:p>
            <a:endParaRPr lang="en-US" altLang="zh-CN" dirty="0"/>
          </a:p>
          <a:p>
            <a:r>
              <a:rPr lang="en-US" altLang="zh-CN" dirty="0" smtClean="0"/>
              <a:t>Propose </a:t>
            </a:r>
            <a:r>
              <a:rPr lang="en-US" altLang="zh-CN" dirty="0" smtClean="0"/>
              <a:t>the </a:t>
            </a:r>
            <a:r>
              <a:rPr lang="en-US" altLang="zh-CN" dirty="0" smtClean="0"/>
              <a:t>following two </a:t>
            </a:r>
            <a:r>
              <a:rPr lang="en-US" altLang="zh-CN" dirty="0"/>
              <a:t>o</a:t>
            </a:r>
            <a:r>
              <a:rPr lang="en-US" altLang="zh-CN" dirty="0" smtClean="0"/>
              <a:t>ptions to address the issue mentioned above:</a:t>
            </a:r>
            <a:endParaRPr lang="en-US" altLang="zh-CN" dirty="0" smtClean="0"/>
          </a:p>
          <a:p>
            <a:r>
              <a:rPr lang="en-US" altLang="zh-CN" sz="2000" dirty="0" smtClean="0"/>
              <a:t>Opt1</a:t>
            </a:r>
            <a:r>
              <a:rPr lang="en-US" altLang="zh-CN" sz="2000" b="0" dirty="0" smtClean="0"/>
              <a:t>: Fragment the MAPC element but not fragment the security profile. Possibly, need to define some </a:t>
            </a:r>
            <a:r>
              <a:rPr lang="en-US" altLang="zh-CN" sz="2000" b="0" dirty="0" smtClean="0"/>
              <a:t>new fragment </a:t>
            </a:r>
            <a:r>
              <a:rPr lang="en-US" altLang="zh-CN" sz="2000" b="0" dirty="0" smtClean="0"/>
              <a:t>rules for it.</a:t>
            </a:r>
          </a:p>
          <a:p>
            <a:r>
              <a:rPr lang="en-US" altLang="zh-CN" sz="2000" dirty="0" smtClean="0"/>
              <a:t>Opt2</a:t>
            </a:r>
            <a:r>
              <a:rPr lang="en-US" altLang="zh-CN" sz="2000" b="0" dirty="0" smtClean="0"/>
              <a:t>: include a 2-octet </a:t>
            </a:r>
            <a:r>
              <a:rPr lang="en-US" altLang="zh-CN" sz="2000" b="0" dirty="0" smtClean="0"/>
              <a:t>length extension </a:t>
            </a:r>
            <a:r>
              <a:rPr lang="en-US" altLang="zh-CN" sz="2000" b="0" dirty="0" smtClean="0"/>
              <a:t>field to indicate the remaining payload of MAPC element.</a:t>
            </a:r>
            <a:endParaRPr lang="zh-CN" altLang="en-US" sz="2000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Jay Yang, et al. (ZTE)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72824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1"/>
            <a:ext cx="10363200" cy="1143000"/>
          </a:xfrm>
        </p:spPr>
        <p:txBody>
          <a:bodyPr/>
          <a:lstStyle/>
          <a:p>
            <a:r>
              <a:rPr lang="en-US" dirty="0" smtClean="0"/>
              <a:t>Opt1: Fragment the element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/>
              <a:t>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Jay Yang, et al. (ZTE)</a:t>
            </a:r>
          </a:p>
        </p:txBody>
      </p:sp>
      <p:sp>
        <p:nvSpPr>
          <p:cNvPr id="42" name="Content Placeholder 2"/>
          <p:cNvSpPr>
            <a:spLocks noGrp="1"/>
          </p:cNvSpPr>
          <p:nvPr>
            <p:ph idx="1"/>
          </p:nvPr>
        </p:nvSpPr>
        <p:spPr>
          <a:xfrm>
            <a:off x="462279" y="1617129"/>
            <a:ext cx="11599849" cy="1730375"/>
          </a:xfrm>
        </p:spPr>
        <p:txBody>
          <a:bodyPr/>
          <a:lstStyle/>
          <a:p>
            <a:r>
              <a:rPr lang="en-US" dirty="0" smtClean="0"/>
              <a:t>Following the rule defined in </a:t>
            </a:r>
            <a:r>
              <a:rPr lang="en-US" altLang="zh-CN" dirty="0"/>
              <a:t>10.28.11 </a:t>
            </a:r>
            <a:r>
              <a:rPr lang="en-US" altLang="zh-CN" dirty="0" smtClean="0"/>
              <a:t>(Element fragmentation) to fragment MAPC element and defragment it on receiver side.</a:t>
            </a:r>
          </a:p>
          <a:p>
            <a:pPr lvl="1"/>
            <a:r>
              <a:rPr lang="en-US" dirty="0" smtClean="0"/>
              <a:t>As shown in Figure 10-48, insert FID and the length field into the fragmented element </a:t>
            </a:r>
            <a:r>
              <a:rPr lang="en-US" altLang="zh-CN" dirty="0"/>
              <a:t>after each 255-octet payload 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2359" y="3108960"/>
            <a:ext cx="5418704" cy="2878538"/>
          </a:xfrm>
          <a:prstGeom prst="rect">
            <a:avLst/>
          </a:prstGeom>
        </p:spPr>
      </p:pic>
      <p:sp>
        <p:nvSpPr>
          <p:cNvPr id="43" name="Content Placeholder 2"/>
          <p:cNvSpPr txBox="1">
            <a:spLocks/>
          </p:cNvSpPr>
          <p:nvPr/>
        </p:nvSpPr>
        <p:spPr bwMode="auto">
          <a:xfrm>
            <a:off x="161456" y="3307743"/>
            <a:ext cx="6334760" cy="3037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/>
              <a:t>Shortage of Opt1</a:t>
            </a:r>
          </a:p>
          <a:p>
            <a:pPr lvl="1"/>
            <a:r>
              <a:rPr lang="en-US" kern="0" dirty="0" smtClean="0"/>
              <a:t>Fragment MAPC element including the PQC parameter causing a seriously overhead issue. E.g. </a:t>
            </a:r>
            <a:r>
              <a:rPr lang="en-US" kern="0" dirty="0"/>
              <a:t>T</a:t>
            </a:r>
            <a:r>
              <a:rPr lang="en-US" kern="0" dirty="0" smtClean="0"/>
              <a:t>he 1</a:t>
            </a:r>
            <a:r>
              <a:rPr lang="en-US" altLang="zh-CN" dirty="0" smtClean="0"/>
              <a:t>568-octets encapsulation key may be fragmented into 7 pieces, that’s, 14 additional octets will be inserted into the total payload.</a:t>
            </a:r>
            <a:endParaRPr lang="en-US" kern="0" dirty="0" smtClean="0"/>
          </a:p>
          <a:p>
            <a:pPr lvl="1"/>
            <a:r>
              <a:rPr lang="en-US" kern="0" dirty="0" smtClean="0"/>
              <a:t>Implementations complex. Once one piece of fragmentation or defragmentation error, the whole frame exchange will be </a:t>
            </a:r>
            <a:r>
              <a:rPr lang="en-US" kern="0" dirty="0" smtClean="0"/>
              <a:t>failure.</a:t>
            </a:r>
            <a:endParaRPr lang="en-US" kern="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Opt2: include 2-octet length extension field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7185" y="1510665"/>
            <a:ext cx="11327378" cy="4813935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dirty="0" smtClean="0"/>
              <a:t>Define 2-octet length extension field in MAPC common info. field to indicate the remaining length of MAPC element if the total payload length beyond 255-octet.</a:t>
            </a:r>
          </a:p>
          <a:p>
            <a:pPr lvl="1"/>
            <a:r>
              <a:rPr lang="en-US" dirty="0" smtClean="0"/>
              <a:t>Define length extension present in MAPC control Info. field to indicate when the length extension field in MAPC common info. </a:t>
            </a:r>
            <a:r>
              <a:rPr lang="en-US" dirty="0"/>
              <a:t>f</a:t>
            </a:r>
            <a:r>
              <a:rPr lang="en-US" dirty="0" smtClean="0"/>
              <a:t>ield or not.</a:t>
            </a:r>
          </a:p>
          <a:p>
            <a:pPr lvl="1"/>
            <a:r>
              <a:rPr lang="en-US" dirty="0" smtClean="0"/>
              <a:t>That’s, </a:t>
            </a:r>
            <a:r>
              <a:rPr lang="en-US" dirty="0" smtClean="0"/>
              <a:t>when </a:t>
            </a:r>
            <a:r>
              <a:rPr lang="en-US" altLang="zh-CN" dirty="0"/>
              <a:t>the total </a:t>
            </a:r>
            <a:r>
              <a:rPr lang="en-US" altLang="zh-CN" dirty="0"/>
              <a:t>length of payload </a:t>
            </a:r>
            <a:r>
              <a:rPr lang="en-US" altLang="zh-CN" dirty="0"/>
              <a:t>beyond </a:t>
            </a:r>
            <a:r>
              <a:rPr lang="en-US" altLang="zh-CN" dirty="0" smtClean="0"/>
              <a:t>255-octet, length extension present field will be set to 1, otherwise, it’s set to 0.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/>
              <a:t>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Jay Yang, et al. (ZTE)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The following figure depicts the proposed signaling(in red font)</a:t>
            </a:r>
            <a:endParaRPr lang="zh-CN" altLang="en-US" dirty="0"/>
          </a:p>
        </p:txBody>
      </p:sp>
      <p:graphicFrame>
        <p:nvGraphicFramePr>
          <p:cNvPr id="8" name="内容占位符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7829962"/>
              </p:ext>
            </p:extLst>
          </p:nvPr>
        </p:nvGraphicFramePr>
        <p:xfrm>
          <a:off x="2370496" y="4595190"/>
          <a:ext cx="6749651" cy="12887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35134"/>
                <a:gridCol w="1303452"/>
                <a:gridCol w="1344868"/>
                <a:gridCol w="1134337"/>
                <a:gridCol w="1115930"/>
                <a:gridCol w="1115930"/>
              </a:tblGrid>
              <a:tr h="8233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alt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MAPC Common Info Length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MAPC Capabilities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MAPC Parameters 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AP ID 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Length Extension</a:t>
                      </a:r>
                      <a:endParaRPr lang="en-US" sz="1600" b="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6539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Octets:</a:t>
                      </a:r>
                      <a:endParaRPr lang="en-US" sz="16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>
                          <a:effectLst/>
                        </a:rPr>
                        <a:t>1</a:t>
                      </a:r>
                      <a:endParaRPr lang="zh-CN" altLang="en-US" sz="16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u="sng" dirty="0" smtClean="0">
                          <a:effectLst/>
                        </a:rPr>
                        <a:t>2</a:t>
                      </a:r>
                      <a:endParaRPr lang="zh-CN" altLang="en-US" sz="16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u="sng" dirty="0" smtClean="0">
                          <a:effectLst/>
                        </a:rPr>
                        <a:t>2</a:t>
                      </a:r>
                      <a:endParaRPr lang="zh-CN" altLang="en-US" sz="16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 or 2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0 or 2</a:t>
                      </a:r>
                      <a:endParaRPr lang="en-US" sz="1400" b="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Jay Yang, et al. (ZTE)</a:t>
            </a:r>
            <a:endParaRPr lang="en-US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599195"/>
              </p:ext>
            </p:extLst>
          </p:nvPr>
        </p:nvGraphicFramePr>
        <p:xfrm>
          <a:off x="2526691" y="2162539"/>
          <a:ext cx="6720675" cy="15817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09305"/>
                <a:gridCol w="1877717"/>
                <a:gridCol w="2024312"/>
                <a:gridCol w="1809341"/>
              </a:tblGrid>
              <a:tr h="4524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altLang="en-US" sz="14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B0</a:t>
                      </a:r>
                      <a:endParaRPr lang="en-US" sz="24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FF0000"/>
                          </a:solidFill>
                          <a:effectLst/>
                        </a:rPr>
                        <a:t>B1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Times New Roman" panose="02020603050405020304" pitchFamily="18" charset="0"/>
                        </a:rPr>
                        <a:t>B2   B7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768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1400">
                          <a:effectLst/>
                        </a:rPr>
                        <a:t> </a:t>
                      </a:r>
                      <a:endParaRPr lang="zh-CN" altLang="en-US" sz="1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AP ID Present</a:t>
                      </a:r>
                      <a:endParaRPr lang="en-US" sz="1600" b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Length</a:t>
                      </a:r>
                      <a:r>
                        <a:rPr lang="en-US" sz="1600" b="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 Extension present</a:t>
                      </a:r>
                      <a:endParaRPr lang="en-US" sz="1600" b="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600" b="0" dirty="0" smtClean="0">
                          <a:effectLst/>
                        </a:rPr>
                        <a:t>Reserved</a:t>
                      </a:r>
                      <a:endParaRPr lang="en-US" sz="1600" b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524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Bits: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400" dirty="0">
                          <a:effectLst/>
                        </a:rPr>
                        <a:t>1</a:t>
                      </a:r>
                      <a:endParaRPr lang="zh-CN" altLang="en-US" sz="18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zh-CN" altLang="en-US" sz="1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800" dirty="0" smtClean="0"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  <a:endParaRPr lang="zh-CN" altLang="en-US" sz="18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矩形 6"/>
          <p:cNvSpPr/>
          <p:nvPr/>
        </p:nvSpPr>
        <p:spPr>
          <a:xfrm>
            <a:off x="4124366" y="1741532"/>
            <a:ext cx="44082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600"/>
              </a:spcBef>
              <a:spcAft>
                <a:spcPts val="1000"/>
              </a:spcAft>
            </a:pPr>
            <a:r>
              <a:rPr lang="en-US" altLang="zh-CN" b="1" dirty="0">
                <a:latin typeface="Times New Roman" panose="02020603050405020304" pitchFamily="18" charset="0"/>
                <a:ea typeface="Batang"/>
                <a:cs typeface="Times New Roman" panose="02020603050405020304" pitchFamily="18" charset="0"/>
              </a:rPr>
              <a:t>Figure 9-aa8—MAPC Control field format</a:t>
            </a:r>
            <a:endParaRPr lang="en-US" altLang="zh-CN" sz="1600" dirty="0">
              <a:effectLst/>
              <a:latin typeface="Arial" panose="020B0604020202020204" pitchFamily="34" charset="0"/>
              <a:ea typeface="Batang"/>
              <a:cs typeface="Times New Roman" panose="02020603050405020304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3529792" y="4183094"/>
            <a:ext cx="430547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600"/>
              </a:spcBef>
              <a:spcAft>
                <a:spcPts val="1000"/>
              </a:spcAft>
            </a:pPr>
            <a:r>
              <a:rPr lang="en-US" altLang="zh-CN" sz="1600" b="1" dirty="0">
                <a:latin typeface="Times New Roman" panose="02020603050405020304" pitchFamily="18" charset="0"/>
                <a:ea typeface="Batang"/>
                <a:cs typeface="Times New Roman" panose="02020603050405020304" pitchFamily="18" charset="0"/>
              </a:rPr>
              <a:t>Figure 9-aa9—</a:t>
            </a:r>
            <a:r>
              <a:rPr lang="en-US" altLang="zh-CN" sz="1400" b="1" dirty="0">
                <a:latin typeface="Arial" panose="020B0604020202020204" pitchFamily="34" charset="0"/>
                <a:ea typeface="Batang"/>
                <a:cs typeface="Times New Roman" panose="02020603050405020304" pitchFamily="18" charset="0"/>
              </a:rPr>
              <a:t> MAPC Common Info field format</a:t>
            </a:r>
            <a:endParaRPr lang="en-US" altLang="zh-CN" sz="1400" dirty="0">
              <a:effectLst/>
              <a:latin typeface="Arial" panose="020B0604020202020204" pitchFamily="34" charset="0"/>
              <a:ea typeface="Batang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74434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995" y="1752600"/>
            <a:ext cx="11015980" cy="4572000"/>
          </a:xfrm>
        </p:spPr>
        <p:txBody>
          <a:bodyPr/>
          <a:lstStyle/>
          <a:p>
            <a:r>
              <a:rPr lang="en-US" dirty="0" smtClean="0"/>
              <a:t>Analyze the length issue when the length of </a:t>
            </a:r>
            <a:r>
              <a:rPr lang="en-US" dirty="0" smtClean="0"/>
              <a:t>payload </a:t>
            </a:r>
            <a:r>
              <a:rPr lang="en-US" dirty="0" smtClean="0"/>
              <a:t>in MAPC element beyond 255 octets, and provide two options to address it.</a:t>
            </a:r>
          </a:p>
          <a:p>
            <a:pPr lvl="1" algn="l">
              <a:buClrTx/>
              <a:buSzTx/>
              <a:buFontTx/>
            </a:pPr>
            <a:r>
              <a:rPr lang="en-US" dirty="0" smtClean="0"/>
              <a:t>Opt1: Fragment/defragment MAPC element, may involve new potential issues, like overhead issue, implementation complex.</a:t>
            </a:r>
          </a:p>
          <a:p>
            <a:pPr lvl="1" algn="l">
              <a:buClrTx/>
              <a:buSzTx/>
              <a:buFontTx/>
            </a:pPr>
            <a:r>
              <a:rPr lang="en-US" dirty="0" smtClean="0"/>
              <a:t>Opt2: Define a 2-octect length extension field in MAPC Common Info field.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/>
              <a:t>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Jay Yang, et al. (ZTE)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1802</TotalTime>
  <Words>655</Words>
  <Application>Microsoft Office PowerPoint</Application>
  <PresentationFormat>宽屏</PresentationFormat>
  <Paragraphs>83</Paragraphs>
  <Slides>11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9" baseType="lpstr">
      <vt:lpstr>Batang</vt:lpstr>
      <vt:lpstr>等线</vt:lpstr>
      <vt:lpstr>Arial</vt:lpstr>
      <vt:lpstr>Calibri</vt:lpstr>
      <vt:lpstr>Times New Roman</vt:lpstr>
      <vt:lpstr>Wingdings</vt:lpstr>
      <vt:lpstr>802-11-Submission</vt:lpstr>
      <vt:lpstr>Document</vt:lpstr>
      <vt:lpstr>MAPC element length issue discussion</vt:lpstr>
      <vt:lpstr>Introduction</vt:lpstr>
      <vt:lpstr>Recap: 1-octet length field in MAPC element</vt:lpstr>
      <vt:lpstr>Recap: MAPC supporting PQC</vt:lpstr>
      <vt:lpstr>Motivation</vt:lpstr>
      <vt:lpstr>Opt1: Fragment the element</vt:lpstr>
      <vt:lpstr>Opt2: include 2-octet length extension field</vt:lpstr>
      <vt:lpstr>The following figure depicts the proposed signaling(in red font)</vt:lpstr>
      <vt:lpstr>Summary</vt:lpstr>
      <vt:lpstr>Reference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rule-based Random MAC-Identification proposal</dc:title>
  <dc:creator>Yang, Zhijie (NSB - CN/Shanghai)</dc:creator>
  <cp:lastModifiedBy>10343608</cp:lastModifiedBy>
  <cp:revision>391</cp:revision>
  <dcterms:created xsi:type="dcterms:W3CDTF">2020-11-25T01:30:00Z</dcterms:created>
  <dcterms:modified xsi:type="dcterms:W3CDTF">2025-09-15T07:28:42Z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  <property fmtid="{D5CDD505-2E9C-101B-9397-08002B2CF9AE}" pid="4" name="ICV">
    <vt:lpwstr>597EFCED96674964B955389E58D64D3A_13</vt:lpwstr>
  </property>
  <property fmtid="{D5CDD505-2E9C-101B-9397-08002B2CF9AE}" pid="5" name="KSOProductBuildVer">
    <vt:lpwstr>1033-12.2.0.13201</vt:lpwstr>
  </property>
</Properties>
</file>