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69" r:id="rId3"/>
    <p:sldId id="447" r:id="rId4"/>
    <p:sldId id="442" r:id="rId5"/>
    <p:sldId id="456" r:id="rId6"/>
    <p:sldId id="458" r:id="rId7"/>
    <p:sldId id="425" r:id="rId8"/>
    <p:sldId id="457" r:id="rId9"/>
    <p:sldId id="265" r:id="rId10"/>
    <p:sldId id="45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125" autoAdjust="0"/>
    <p:restoredTop sz="95859" autoAdjust="0"/>
  </p:normalViewPr>
  <p:slideViewPr>
    <p:cSldViewPr snapToGrid="0">
      <p:cViewPr varScale="1">
        <p:scale>
          <a:sx n="101" d="100"/>
          <a:sy n="101" d="100"/>
        </p:scale>
        <p:origin x="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 dirty="0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  <a:t>9/12/2025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3947149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802.11-22/828r4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  <a:t>9/12/2025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2024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US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1597</a:t>
            </a:r>
            <a:r>
              <a:rPr lang="en-US" altLang="en-US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381"/>
            <a:ext cx="1397819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smtClean="0">
                <a:cs typeface="+mn-cs"/>
              </a:rPr>
              <a:t>Sep. </a:t>
            </a:r>
            <a:r>
              <a:rPr lang="en-US" sz="1800" b="1" dirty="0">
                <a:cs typeface="+mn-cs"/>
              </a:rPr>
              <a:t>2025</a:t>
            </a: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PQC element length issue discussion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506124"/>
              </p:ext>
            </p:extLst>
          </p:nvPr>
        </p:nvGraphicFramePr>
        <p:xfrm>
          <a:off x="1312863" y="2760663"/>
          <a:ext cx="9906000" cy="237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11465071" imgH="2742525" progId="Word.Document.8">
                  <p:embed/>
                </p:oleObj>
              </mc:Choice>
              <mc:Fallback>
                <p:oleObj name="Document" r:id="rId4" imgW="11465071" imgH="274252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2760663"/>
                        <a:ext cx="9906000" cy="2370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724400"/>
          </a:xfrm>
        </p:spPr>
        <p:txBody>
          <a:bodyPr/>
          <a:lstStyle/>
          <a:p>
            <a:r>
              <a:rPr lang="en-US" dirty="0" smtClean="0"/>
              <a:t>In order to support PQC parameter included in the element, do you agree to define a 2-octets length field in a new element format shown as bellow?</a:t>
            </a:r>
          </a:p>
          <a:p>
            <a:r>
              <a:rPr lang="en-US" sz="2000" dirty="0" smtClean="0"/>
              <a:t>Note: The PQC parameter can be </a:t>
            </a:r>
            <a:r>
              <a:rPr lang="en-US" altLang="zh-CN" sz="2000" dirty="0"/>
              <a:t>Encapsulation key , Cipher text, etc.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002240"/>
              </p:ext>
            </p:extLst>
          </p:nvPr>
        </p:nvGraphicFramePr>
        <p:xfrm>
          <a:off x="3907223" y="3618041"/>
          <a:ext cx="6334057" cy="16695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86239"/>
                <a:gridCol w="1457652"/>
                <a:gridCol w="1388306"/>
                <a:gridCol w="1300930"/>
                <a:gridCol w="1300930"/>
              </a:tblGrid>
              <a:tr h="1107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CN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Element</a:t>
                      </a:r>
                      <a:r>
                        <a:rPr lang="en-GB" sz="1400" spc="-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spc="-25" dirty="0" smtClean="0">
                          <a:solidFill>
                            <a:schemeClr val="tx1"/>
                          </a:solidFill>
                          <a:effectLst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spc="-10" dirty="0">
                          <a:solidFill>
                            <a:schemeClr val="tx1"/>
                          </a:solidFill>
                          <a:effectLst/>
                        </a:rPr>
                        <a:t>Length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Element</a:t>
                      </a:r>
                      <a:r>
                        <a:rPr lang="en-GB" sz="1400" spc="-6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ID </a:t>
                      </a:r>
                      <a:r>
                        <a:rPr lang="en-GB" sz="1400" spc="-10" dirty="0">
                          <a:solidFill>
                            <a:schemeClr val="tx1"/>
                          </a:solidFill>
                          <a:effectLst/>
                        </a:rPr>
                        <a:t>Extension</a:t>
                      </a:r>
                      <a:endParaRPr lang="zh-CN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spc="-60" dirty="0" smtClean="0">
                          <a:solidFill>
                            <a:schemeClr val="tx1"/>
                          </a:solidFill>
                          <a:effectLst/>
                        </a:rPr>
                        <a:t>PQC Parameter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</a:tr>
              <a:tr h="562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Octets:</a:t>
                      </a:r>
                      <a:endParaRPr lang="zh-CN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zh-CN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variable</a:t>
                      </a:r>
                      <a:endParaRPr lang="zh-CN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86741"/>
            <a:ext cx="10363200" cy="914399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810" y="1274445"/>
            <a:ext cx="11346815" cy="4845685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endParaRPr lang="en-US" b="1" dirty="0"/>
          </a:p>
          <a:p>
            <a:pPr lvl="0">
              <a:buFont typeface="Arial" panose="020B0604020202020204" pitchFamily="34" charset="0"/>
              <a:buChar char="•"/>
            </a:pPr>
            <a:endParaRPr lang="en-US" b="1" dirty="0"/>
          </a:p>
          <a:p>
            <a:pPr lvl="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803275" y="1565275"/>
            <a:ext cx="8954135" cy="30054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7" name="Text Box 6"/>
          <p:cNvSpPr txBox="1"/>
          <p:nvPr/>
        </p:nvSpPr>
        <p:spPr>
          <a:xfrm>
            <a:off x="702310" y="1800225"/>
            <a:ext cx="11089474" cy="3738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sym typeface="+mn-ea"/>
              </a:rPr>
              <a:t>In this presentation, we offer some high level thoughts on </a:t>
            </a:r>
            <a:r>
              <a:rPr lang="en-US" altLang="zh-CN" sz="2400" b="1" dirty="0" smtClean="0">
                <a:sym typeface="+mn-ea"/>
              </a:rPr>
              <a:t>post-quantum </a:t>
            </a:r>
            <a:r>
              <a:rPr lang="en-US" altLang="zh-CN" sz="2400" b="1" dirty="0">
                <a:sym typeface="+mn-ea"/>
              </a:rPr>
              <a:t>element length </a:t>
            </a:r>
            <a:r>
              <a:rPr lang="en-US" altLang="zh-CN" sz="2400" b="1" dirty="0" smtClean="0">
                <a:sym typeface="+mn-ea"/>
              </a:rPr>
              <a:t>issue.</a:t>
            </a:r>
            <a:endParaRPr lang="en-US" altLang="zh-CN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1-octet length field in element and ML-KEM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>
          <a:xfrm>
            <a:off x="972820" y="1657985"/>
            <a:ext cx="10363200" cy="4768215"/>
          </a:xfrm>
        </p:spPr>
        <p:txBody>
          <a:bodyPr/>
          <a:lstStyle/>
          <a:p>
            <a:r>
              <a:rPr lang="en-US" dirty="0" smtClean="0"/>
              <a:t>As shown in Figure 9-208, only 1-octet length field in the element format, which can indicate the maximum 255-octets length of the information.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 On other hand, the length of Encapsulation key/Cipher text may be up to 1568 octets.</a:t>
            </a:r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2101" y="2882587"/>
            <a:ext cx="6106602" cy="13681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4061" y="5064978"/>
            <a:ext cx="5828142" cy="12998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Recap-2: the proposed public key/cipher text in the element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279" y="1744345"/>
            <a:ext cx="11599849" cy="1226669"/>
          </a:xfrm>
        </p:spPr>
        <p:txBody>
          <a:bodyPr/>
          <a:lstStyle/>
          <a:p>
            <a:r>
              <a:rPr lang="en-US" dirty="0" smtClean="0"/>
              <a:t>Several contributions propose to include ML-KEM public key/cipher text into the maximum 255-octets length elements</a:t>
            </a:r>
          </a:p>
          <a:p>
            <a:pPr lvl="1"/>
            <a:r>
              <a:rPr lang="en-US" dirty="0" smtClean="0"/>
              <a:t>Quote the proposed text from 25/1108r3 and 25/1297r1 respectively as bellow: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Obviously, 1-octets length field can’t indicate</a:t>
            </a:r>
          </a:p>
          <a:p>
            <a:pPr marL="457200" lvl="1" indent="0">
              <a:buNone/>
            </a:pPr>
            <a:r>
              <a:rPr lang="en-US" dirty="0"/>
              <a:t>t</a:t>
            </a:r>
            <a:r>
              <a:rPr lang="en-US" dirty="0" smtClean="0"/>
              <a:t>he whole length of </a:t>
            </a:r>
            <a:r>
              <a:rPr lang="en-US" smtClean="0"/>
              <a:t>the PQC </a:t>
            </a:r>
            <a:r>
              <a:rPr lang="en-US" dirty="0" smtClean="0"/>
              <a:t>Parameters.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268681"/>
              </p:ext>
            </p:extLst>
          </p:nvPr>
        </p:nvGraphicFramePr>
        <p:xfrm>
          <a:off x="6104586" y="2935936"/>
          <a:ext cx="5912479" cy="1720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9303"/>
                <a:gridCol w="1000231"/>
                <a:gridCol w="1222505"/>
                <a:gridCol w="889095"/>
                <a:gridCol w="1011345"/>
              </a:tblGrid>
              <a:tr h="2325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    Element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Element ID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Element ID Extension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Extensible 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Fragmentable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488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Tunneled PASN (see 9.4.2.315 (Tunneled PASN element))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255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143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   Yes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   No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19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PQC Key Selector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255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&lt;ANA8&gt;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     Yes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     Yes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19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PQC Key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255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&lt;ANA9&gt;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     Yes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     Yes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19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PQC Commit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255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&lt;ANA10&gt;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     Yes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     Yes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19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Ciphertext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255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&lt;ANA11&gt;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     Yes 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     Yes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19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PQC Signature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255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&lt;ANA12&gt;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     Yes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     Yes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325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255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&lt;ANA12&gt;+1</a:t>
                      </a:r>
                      <a:r>
                        <a:rPr lang="en-US" sz="1000" strike="sngStrike" dirty="0">
                          <a:effectLst/>
                        </a:rPr>
                        <a:t>144</a:t>
                      </a:r>
                      <a:r>
                        <a:rPr lang="en-US" sz="1000" dirty="0">
                          <a:effectLst/>
                        </a:rPr>
                        <a:t>-255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9937014" y="2447794"/>
            <a:ext cx="2681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Table 9-130—Element IDs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6" name="表格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149776"/>
              </p:ext>
            </p:extLst>
          </p:nvPr>
        </p:nvGraphicFramePr>
        <p:xfrm>
          <a:off x="5797550" y="4718203"/>
          <a:ext cx="6394450" cy="167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8890"/>
                <a:gridCol w="1278890"/>
                <a:gridCol w="1278890"/>
                <a:gridCol w="1278890"/>
                <a:gridCol w="127889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Element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Element ID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Element ID Extension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Extensible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Fragmentable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Tunneled PASN (see 9.4.2.315)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255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143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Yes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</a:rPr>
                        <a:t>KEM Encapsulation Key (see 9.4.2.xxx)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</a:rPr>
                        <a:t>255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</a:rPr>
                        <a:t>&lt;ANAeid&gt;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</a:rPr>
                        <a:t>Yes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</a:rPr>
                        <a:t>Yes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</a:rPr>
                        <a:t>KEM Ciphertext (see 9.4.2.yyy)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</a:rPr>
                        <a:t>255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</a:rPr>
                        <a:t>&lt;ANAeid+1&gt;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</a:rPr>
                        <a:t>Yes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</a:rPr>
                        <a:t>Yes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Reserved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255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</a:rPr>
                        <a:t>&lt; ANAeid+2&gt;</a:t>
                      </a:r>
                      <a:r>
                        <a:rPr lang="en-GB" sz="1100" dirty="0">
                          <a:effectLst/>
                        </a:rPr>
                        <a:t>-255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363200" cy="1143000"/>
          </a:xfrm>
        </p:spPr>
        <p:txBody>
          <a:bodyPr/>
          <a:lstStyle/>
          <a:p>
            <a:r>
              <a:rPr lang="en-US" dirty="0" smtClean="0"/>
              <a:t>Opt1: Fragment the element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sp>
        <p:nvSpPr>
          <p:cNvPr id="42" name="Content Placeholder 2"/>
          <p:cNvSpPr>
            <a:spLocks noGrp="1"/>
          </p:cNvSpPr>
          <p:nvPr>
            <p:ph idx="1"/>
          </p:nvPr>
        </p:nvSpPr>
        <p:spPr>
          <a:xfrm>
            <a:off x="462279" y="1744345"/>
            <a:ext cx="11599849" cy="1730375"/>
          </a:xfrm>
        </p:spPr>
        <p:txBody>
          <a:bodyPr/>
          <a:lstStyle/>
          <a:p>
            <a:r>
              <a:rPr lang="en-US" dirty="0" smtClean="0"/>
              <a:t>Following the rule defined in </a:t>
            </a:r>
            <a:r>
              <a:rPr lang="en-US" altLang="zh-CN" dirty="0"/>
              <a:t>10.28.11 </a:t>
            </a:r>
            <a:r>
              <a:rPr lang="en-US" altLang="zh-CN" dirty="0" smtClean="0"/>
              <a:t>(Element fragmentation) to handle the element including PQC parameter(</a:t>
            </a:r>
            <a:r>
              <a:rPr lang="en-US" altLang="zh-CN" dirty="0"/>
              <a:t>Encapsulation </a:t>
            </a:r>
            <a:r>
              <a:rPr lang="en-US" altLang="zh-CN" dirty="0" smtClean="0"/>
              <a:t>key , Cipher text, etc. ).</a:t>
            </a:r>
          </a:p>
          <a:p>
            <a:pPr lvl="1"/>
            <a:r>
              <a:rPr lang="en-US" dirty="0" smtClean="0"/>
              <a:t>As shown in Figure 10-48, insert FID and the length field into the fragmented element </a:t>
            </a:r>
            <a:r>
              <a:rPr lang="en-US" altLang="zh-CN" dirty="0"/>
              <a:t>after each 255-octet payload 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2359" y="3108960"/>
            <a:ext cx="5418704" cy="2878538"/>
          </a:xfrm>
          <a:prstGeom prst="rect">
            <a:avLst/>
          </a:prstGeom>
        </p:spPr>
      </p:pic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161456" y="3307743"/>
            <a:ext cx="6334760" cy="3037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Shortage of Opt1</a:t>
            </a:r>
          </a:p>
          <a:p>
            <a:pPr lvl="1"/>
            <a:r>
              <a:rPr lang="en-US" kern="0" dirty="0" smtClean="0"/>
              <a:t>Fragment the PQC parameter causing a seriously overhead issue. E.g. </a:t>
            </a:r>
            <a:r>
              <a:rPr lang="en-US" kern="0" dirty="0"/>
              <a:t>T</a:t>
            </a:r>
            <a:r>
              <a:rPr lang="en-US" kern="0" dirty="0" smtClean="0"/>
              <a:t>he 1</a:t>
            </a:r>
            <a:r>
              <a:rPr lang="en-US" altLang="zh-CN" dirty="0" smtClean="0"/>
              <a:t>568-octets encapsulation key may be fragmented into 7 pieces, that’s, 14 additional octets will be inserted into the total payload.</a:t>
            </a:r>
            <a:endParaRPr lang="en-US" kern="0" dirty="0" smtClean="0"/>
          </a:p>
          <a:p>
            <a:pPr lvl="1"/>
            <a:r>
              <a:rPr lang="en-US" kern="0" dirty="0" smtClean="0"/>
              <a:t>Implementations complex. Once one piece of fragmentation or defragmentation error, the whole frame exchange will be failure</a:t>
            </a:r>
            <a:endParaRPr lang="en-US" kern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Opt2: 2-octets length field in the new element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185" y="1510665"/>
            <a:ext cx="11327378" cy="481393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In the post-quantum era, a longer payload in the element may become more and more common.</a:t>
            </a:r>
          </a:p>
          <a:p>
            <a:pPr lvl="1"/>
            <a:r>
              <a:rPr lang="en-US" dirty="0" smtClean="0"/>
              <a:t>It’s time to define 2-octets length field in a new element format to meet Wi-Fi industry requirement. The new format is shown as bellow.</a:t>
            </a:r>
          </a:p>
          <a:p>
            <a:pPr lvl="1"/>
            <a:r>
              <a:rPr lang="en-US" dirty="0" smtClean="0"/>
              <a:t>Using a reserved Element ID defined in Table 9-130 (like: Element ID=155) </a:t>
            </a:r>
          </a:p>
          <a:p>
            <a:pPr lvl="1"/>
            <a:r>
              <a:rPr lang="en-US" dirty="0" smtClean="0"/>
              <a:t>Such new element format can be used by any PQC relevant parameter as well as other new information in the future by setting different values in Element ID Extension field.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45426"/>
              </p:ext>
            </p:extLst>
          </p:nvPr>
        </p:nvGraphicFramePr>
        <p:xfrm>
          <a:off x="5171481" y="4532442"/>
          <a:ext cx="5825173" cy="125865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15038"/>
                <a:gridCol w="1340543"/>
                <a:gridCol w="1276768"/>
                <a:gridCol w="1196412"/>
                <a:gridCol w="1196412"/>
              </a:tblGrid>
              <a:tr h="834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CN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Element</a:t>
                      </a:r>
                      <a:r>
                        <a:rPr lang="en-GB" sz="1400" spc="-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spc="-25" dirty="0" smtClean="0">
                          <a:solidFill>
                            <a:schemeClr val="tx1"/>
                          </a:solidFill>
                          <a:effectLst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spc="-10" dirty="0">
                          <a:solidFill>
                            <a:schemeClr val="tx1"/>
                          </a:solidFill>
                          <a:effectLst/>
                        </a:rPr>
                        <a:t>Length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Element</a:t>
                      </a:r>
                      <a:r>
                        <a:rPr lang="en-GB" sz="1400" spc="-6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ID </a:t>
                      </a:r>
                      <a:r>
                        <a:rPr lang="en-GB" sz="1400" spc="-10" dirty="0">
                          <a:solidFill>
                            <a:schemeClr val="tx1"/>
                          </a:solidFill>
                          <a:effectLst/>
                        </a:rPr>
                        <a:t>Extension</a:t>
                      </a:r>
                      <a:endParaRPr lang="zh-CN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spc="-60" dirty="0" smtClean="0">
                          <a:solidFill>
                            <a:schemeClr val="tx1"/>
                          </a:solidFill>
                          <a:effectLst/>
                        </a:rPr>
                        <a:t>PQC Parameter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</a:tr>
              <a:tr h="423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Octets:</a:t>
                      </a:r>
                      <a:endParaRPr lang="zh-CN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zh-CN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CN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variable</a:t>
                      </a:r>
                      <a:endParaRPr lang="zh-CN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游明朝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995" y="1752600"/>
            <a:ext cx="11015980" cy="4572000"/>
          </a:xfrm>
        </p:spPr>
        <p:txBody>
          <a:bodyPr/>
          <a:lstStyle/>
          <a:p>
            <a:r>
              <a:rPr lang="en-US" dirty="0" smtClean="0"/>
              <a:t>Analyze the length issue when the PQC parameter is included in traditionally element format, and provide two options to address it.</a:t>
            </a:r>
          </a:p>
          <a:p>
            <a:pPr lvl="1" algn="l">
              <a:buClrTx/>
              <a:buSzTx/>
              <a:buFontTx/>
            </a:pPr>
            <a:r>
              <a:rPr lang="en-US" dirty="0" smtClean="0"/>
              <a:t>Opt1: fragment/defragment, may involve new potential issues, like overhead issue, implementation complex.</a:t>
            </a:r>
          </a:p>
          <a:p>
            <a:pPr lvl="1" algn="l">
              <a:buClrTx/>
              <a:buSzTx/>
              <a:buFontTx/>
            </a:pPr>
            <a:r>
              <a:rPr lang="en-US" dirty="0" smtClean="0"/>
              <a:t>Opt2: Define a 2-octet length field in the new element format.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[1]. 24/1103r1 </a:t>
            </a:r>
            <a:r>
              <a:rPr lang="en-GB" dirty="0">
                <a:sym typeface="+mn-ea"/>
              </a:rPr>
              <a:t>Post-Quantum 802.11</a:t>
            </a:r>
            <a:endParaRPr lang="en-GB" dirty="0"/>
          </a:p>
          <a:p>
            <a:r>
              <a:rPr lang="en-US" dirty="0"/>
              <a:t>[2]. 25/218r1 Post-Quantum Opportunistic Wireless Encryption (OWE)</a:t>
            </a:r>
          </a:p>
          <a:p>
            <a:r>
              <a:rPr lang="en-US" dirty="0"/>
              <a:t>[3]. 25/1108r3	</a:t>
            </a:r>
            <a:r>
              <a:rPr lang="en-US" dirty="0" smtClean="0"/>
              <a:t>pqc-protocol-definitions</a:t>
            </a:r>
          </a:p>
          <a:p>
            <a:r>
              <a:rPr lang="en-US" dirty="0" smtClean="0"/>
              <a:t>[4</a:t>
            </a:r>
            <a:r>
              <a:rPr lang="en-US" dirty="0"/>
              <a:t>]. 2025/1297r1	Post-Quantum Opportunistic Wireless Encryption specification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718</Words>
  <Application>Microsoft Office PowerPoint</Application>
  <PresentationFormat>宽屏</PresentationFormat>
  <Paragraphs>144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等线</vt:lpstr>
      <vt:lpstr>游明朝</vt:lpstr>
      <vt:lpstr>Arial</vt:lpstr>
      <vt:lpstr>Calibri</vt:lpstr>
      <vt:lpstr>Times New Roman</vt:lpstr>
      <vt:lpstr>Wingdings</vt:lpstr>
      <vt:lpstr>802-11-Submission</vt:lpstr>
      <vt:lpstr>Document</vt:lpstr>
      <vt:lpstr>PQC element length issue discussion</vt:lpstr>
      <vt:lpstr>Introduction</vt:lpstr>
      <vt:lpstr>Recap: 1-octet length field in element and ML-KEM </vt:lpstr>
      <vt:lpstr>Recap-2: the proposed public key/cipher text in the element</vt:lpstr>
      <vt:lpstr>Opt1: Fragment the element</vt:lpstr>
      <vt:lpstr>Opt2: 2-octets length field in the new element format</vt:lpstr>
      <vt:lpstr>Summary</vt:lpstr>
      <vt:lpstr>Reference</vt:lpstr>
      <vt:lpstr>PowerPoint 演示文稿</vt:lpstr>
      <vt:lpstr>SP1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379</cp:revision>
  <dcterms:created xsi:type="dcterms:W3CDTF">2020-11-25T01:30:00Z</dcterms:created>
  <dcterms:modified xsi:type="dcterms:W3CDTF">2025-09-12T02:50:28Z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597EFCED96674964B955389E58D64D3A_13</vt:lpwstr>
  </property>
  <property fmtid="{D5CDD505-2E9C-101B-9397-08002B2CF9AE}" pid="5" name="KSOProductBuildVer">
    <vt:lpwstr>1033-12.2.0.13201</vt:lpwstr>
  </property>
</Properties>
</file>