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56" r:id="rId2"/>
    <p:sldId id="369" r:id="rId3"/>
    <p:sldId id="447" r:id="rId4"/>
    <p:sldId id="459" r:id="rId5"/>
    <p:sldId id="461" r:id="rId6"/>
    <p:sldId id="460" r:id="rId7"/>
    <p:sldId id="464" r:id="rId8"/>
    <p:sldId id="462" r:id="rId9"/>
    <p:sldId id="463" r:id="rId10"/>
    <p:sldId id="457" r:id="rId11"/>
    <p:sldId id="265" r:id="rId12"/>
    <p:sldId id="4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g, Zhijie (NSB - CN/Shanghai)" initials="YZ(-C" lastIdx="2" clrIdx="0"/>
  <p:cmAuthor id="2" name="Galati Giordano, Lorenzo (Nokia - DE/Stuttgart)" initials="GGL(-D"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25" autoAdjust="0"/>
    <p:restoredTop sz="95859" autoAdjust="0"/>
  </p:normalViewPr>
  <p:slideViewPr>
    <p:cSldViewPr snapToGrid="0">
      <p:cViewPr varScale="1">
        <p:scale>
          <a:sx n="76" d="100"/>
          <a:sy n="76" d="100"/>
        </p:scale>
        <p:origin x="43" y="115"/>
      </p:cViewPr>
      <p:guideLst/>
    </p:cSldViewPr>
  </p:slideViewPr>
  <p:notesTextViewPr>
    <p:cViewPr>
      <p:scale>
        <a:sx n="1" d="1"/>
        <a:sy n="1" d="1"/>
      </p:scale>
      <p:origin x="0" y="0"/>
    </p:cViewPr>
  </p:notesTextViewPr>
  <p:notesViewPr>
    <p:cSldViewPr snapToGrid="0">
      <p:cViewPr varScale="1">
        <p:scale>
          <a:sx n="47" d="100"/>
          <a:sy n="47" d="100"/>
        </p:scale>
        <p:origin x="278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ltLang="zh-CN" dirty="0"/>
              <a:t>Doc.: 802.11-22/828r4</a:t>
            </a:r>
            <a:endParaRPr lang="zh-CN"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64B3C3-1730-4818-86F0-26E791C69C69}" type="datetime1">
              <a:rPr lang="en-US" altLang="zh-CN" smtClean="0"/>
              <a:t>9/18/2025</a:t>
            </a:fld>
            <a:endParaRPr lang="zh-CN"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74ADAF-64A2-4BCC-B8AB-1D88A11752B9}" type="slidenum">
              <a:rPr lang="zh-CN" altLang="en-US" smtClean="0"/>
              <a:t>‹#›</a:t>
            </a:fld>
            <a:endParaRPr lang="zh-CN" altLang="en-US"/>
          </a:p>
        </p:txBody>
      </p:sp>
    </p:spTree>
    <p:extLst>
      <p:ext uri="{BB962C8B-B14F-4D97-AF65-F5344CB8AC3E}">
        <p14:creationId xmlns:p14="http://schemas.microsoft.com/office/powerpoint/2010/main" val="3663947149"/>
      </p:ext>
    </p:extLst>
  </p:cSld>
  <p:clrMap bg1="lt1" tx1="dk1" bg2="lt2" tx2="dk2" accent1="accent1" accent2="accent2" accent3="accent3" accent4="accent4" accent5="accent5" accent6="accent6" hlink="hlink" folHlink="folHlink"/>
  <p:hf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dirty="0"/>
              <a:t>Doc.: 802.11-22/828r4</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EBEC8A-9456-4C66-AD86-F29878999039}" type="datetime1">
              <a:rPr lang="en-US" altLang="zh-CN" smtClean="0"/>
              <a:t>9/18/2025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5FBDD-38CD-4C88-8D6A-46542FF4F3A2}" type="slidenum">
              <a:rPr lang="en-US" smtClean="0"/>
              <a:t>‹#›</a:t>
            </a:fld>
            <a:endParaRPr lang="en-US" dirty="0"/>
          </a:p>
        </p:txBody>
      </p:sp>
    </p:spTree>
    <p:extLst>
      <p:ext uri="{BB962C8B-B14F-4D97-AF65-F5344CB8AC3E}">
        <p14:creationId xmlns:p14="http://schemas.microsoft.com/office/powerpoint/2010/main" val="98022024"/>
      </p:ext>
    </p:extLst>
  </p:cSld>
  <p:clrMap bg1="lt1" tx1="dk1" bg2="lt2" tx2="dk2" accent1="accent1" accent2="accent2" accent3="accent3" accent4="accent4" accent5="accent5" accent6="accent6" hlink="hlink" folHlink="folHlink"/>
  <p:hf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页眉占位符 3"/>
          <p:cNvSpPr>
            <a:spLocks noGrp="1"/>
          </p:cNvSpPr>
          <p:nvPr>
            <p:ph type="hdr" sz="quarter" idx="10"/>
          </p:nvPr>
        </p:nvSpPr>
        <p:spPr/>
        <p:txBody>
          <a:bodyPr/>
          <a:lstStyle/>
          <a:p>
            <a:r>
              <a:rPr lang="en-US" dirty="0" smtClean="0"/>
              <a:t>Doc.: 802.11-22/828r4</a:t>
            </a:r>
            <a:endParaRPr lang="en-US" dirty="0"/>
          </a:p>
        </p:txBody>
      </p:sp>
      <p:sp>
        <p:nvSpPr>
          <p:cNvPr id="5" name="日期占位符 4"/>
          <p:cNvSpPr>
            <a:spLocks noGrp="1"/>
          </p:cNvSpPr>
          <p:nvPr>
            <p:ph type="dt" idx="11"/>
          </p:nvPr>
        </p:nvSpPr>
        <p:spPr/>
        <p:txBody>
          <a:bodyPr/>
          <a:lstStyle/>
          <a:p>
            <a:fld id="{E5EBEC8A-9456-4C66-AD86-F29878999039}" type="datetime1">
              <a:rPr lang="en-US" altLang="zh-CN" smtClean="0"/>
              <a:t>9/18/2025</a:t>
            </a:fld>
            <a:endParaRPr lang="en-US" dirty="0"/>
          </a:p>
        </p:txBody>
      </p:sp>
      <p:sp>
        <p:nvSpPr>
          <p:cNvPr id="6" name="灯片编号占位符 5"/>
          <p:cNvSpPr>
            <a:spLocks noGrp="1"/>
          </p:cNvSpPr>
          <p:nvPr>
            <p:ph type="sldNum" sz="quarter" idx="12"/>
          </p:nvPr>
        </p:nvSpPr>
        <p:spPr/>
        <p:txBody>
          <a:bodyPr/>
          <a:lstStyle/>
          <a:p>
            <a:fld id="{2065FBDD-38CD-4C88-8D6A-46542FF4F3A2}" type="slidenum">
              <a:rPr lang="en-US" smtClean="0"/>
              <a:t>3</a:t>
            </a:fld>
            <a:endParaRPr lang="en-US" dirty="0"/>
          </a:p>
        </p:txBody>
      </p:sp>
    </p:spTree>
    <p:extLst>
      <p:ext uri="{BB962C8B-B14F-4D97-AF65-F5344CB8AC3E}">
        <p14:creationId xmlns:p14="http://schemas.microsoft.com/office/powerpoint/2010/main" val="1547627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80743412-9668-4686-B109-E3B2457EFEE3}"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CDC9B8F1-287D-4B8B-8904-2261870F7D4F}"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85800"/>
            <a:ext cx="25908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85800"/>
            <a:ext cx="75692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86E05228-1FDB-49BC-8BC4-A91A7D762AB2}"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C1789BC7-C074-42CC-ADF8-5107DF6BD1C1}"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p:txBody>
          <a:bodyPr/>
          <a:lstStyle>
            <a:lvl1pPr>
              <a:defRPr/>
            </a:lvl1pPr>
          </a:lstStyle>
          <a:p>
            <a:pPr>
              <a:defRPr/>
            </a:pPr>
            <a:r>
              <a:rPr lang="en-US" dirty="0"/>
              <a:t>Slide </a:t>
            </a:r>
            <a:fld id="{F652A146-6F07-41EF-8958-F5CF356A0B78}" type="slidenum">
              <a:rPr lang="en-US"/>
              <a:t>‹#›</a:t>
            </a:fld>
            <a:endParaRPr lang="en-US" dirty="0"/>
          </a:p>
        </p:txBody>
      </p:sp>
      <p:sp>
        <p:nvSpPr>
          <p:cNvPr id="7" name="Rectangle 5"/>
          <p:cNvSpPr>
            <a:spLocks noGrp="1" noChangeArrowheads="1"/>
          </p:cNvSpPr>
          <p:nvPr>
            <p:ph type="ftr" sz="quarter" idx="11"/>
          </p:nvPr>
        </p:nvSpPr>
        <p:spPr>
          <a:xfrm>
            <a:off x="9323426" y="6481446"/>
            <a:ext cx="2012315" cy="276860"/>
          </a:xfrm>
        </p:spPr>
        <p:txBody>
          <a:bodyPr/>
          <a:lstStyle>
            <a:lvl1pPr algn="r">
              <a:defRPr/>
            </a:lvl1pPr>
          </a:lstStyle>
          <a:p>
            <a:pPr>
              <a:defRPr/>
            </a:pPr>
            <a:r>
              <a:rPr lang="en-US" dirty="0">
                <a:sym typeface="+mn-ea"/>
              </a:rPr>
              <a:t>Jay Yang</a:t>
            </a:r>
            <a:r>
              <a:rPr lang="en-US" dirty="0"/>
              <a:t>, et al. (ZTE)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9B3AFDE4-E638-42C0-A68B-50C601C7C88B}"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p:txBody>
          <a:bodyPr/>
          <a:lstStyle>
            <a:lvl1pPr>
              <a:defRPr/>
            </a:lvl1pPr>
          </a:lstStyle>
          <a:p>
            <a:pPr>
              <a:defRPr/>
            </a:pPr>
            <a:r>
              <a:rPr lang="en-US" dirty="0"/>
              <a:t>Slide </a:t>
            </a:r>
            <a:fld id="{47F62F27-0EC7-4D1C-8A98-B521A5C1B642}" type="slidenum">
              <a:rPr lang="en-US"/>
              <a:t>‹#›</a:t>
            </a:fld>
            <a:endParaRPr lang="en-US" dirty="0"/>
          </a:p>
        </p:txBody>
      </p:sp>
      <p:sp>
        <p:nvSpPr>
          <p:cNvPr id="10"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p:txBody>
          <a:bodyPr/>
          <a:lstStyle>
            <a:lvl1pPr>
              <a:defRPr/>
            </a:lvl1pPr>
          </a:lstStyle>
          <a:p>
            <a:pPr>
              <a:defRPr/>
            </a:pPr>
            <a:r>
              <a:rPr lang="en-US" dirty="0"/>
              <a:t>Slide </a:t>
            </a:r>
            <a:fld id="{C69D9E18-8FC9-4D6F-9D47-7F236DA35C33}" type="slidenum">
              <a:rPr lang="en-US"/>
              <a:t>‹#›</a:t>
            </a:fld>
            <a:endParaRPr lang="en-US" dirty="0"/>
          </a:p>
        </p:txBody>
      </p:sp>
      <p:sp>
        <p:nvSpPr>
          <p:cNvPr id="6"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lvl1pPr>
              <a:defRPr/>
            </a:lvl1pPr>
          </a:lstStyle>
          <a:p>
            <a:pPr>
              <a:defRPr/>
            </a:pPr>
            <a:r>
              <a:rPr lang="en-US" dirty="0"/>
              <a:t>Slide </a:t>
            </a:r>
            <a:fld id="{4A8CB34A-F2D3-4F3B-AD27-33B98B268C82}" type="slidenum">
              <a:rPr lang="en-US"/>
              <a:t>‹#›</a:t>
            </a:fld>
            <a:endParaRPr lang="en-US" dirty="0"/>
          </a:p>
        </p:txBody>
      </p:sp>
      <p:sp>
        <p:nvSpPr>
          <p:cNvPr id="5"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6842823D-4EFD-4122-8A9F-C6D9274A89D2}"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p:txBody>
          <a:bodyPr/>
          <a:lstStyle>
            <a:lvl1pPr>
              <a:defRPr/>
            </a:lvl1pPr>
          </a:lstStyle>
          <a:p>
            <a:pPr>
              <a:defRPr/>
            </a:pPr>
            <a:r>
              <a:rPr lang="en-US" dirty="0"/>
              <a:t>Slide </a:t>
            </a:r>
            <a:fld id="{41079F9C-5C87-45BF-8450-007BCEAE6FD6}" type="slidenum">
              <a:rPr lang="en-US"/>
              <a:t>‹#›</a:t>
            </a:fld>
            <a:endParaRPr lang="en-US" dirty="0"/>
          </a:p>
        </p:txBody>
      </p:sp>
      <p:sp>
        <p:nvSpPr>
          <p:cNvPr id="8" name="Rectangle 5"/>
          <p:cNvSpPr>
            <a:spLocks noGrp="1" noChangeArrowheads="1"/>
          </p:cNvSpPr>
          <p:nvPr>
            <p:ph type="ftr" sz="quarter" idx="11"/>
          </p:nvPr>
        </p:nvSpPr>
        <p:spPr>
          <a:xfrm>
            <a:off x="9323426" y="6481446"/>
            <a:ext cx="2012315" cy="276860"/>
          </a:xfrm>
        </p:spPr>
        <p:txBody>
          <a:bodyPr/>
          <a:lstStyle>
            <a:lvl1pPr>
              <a:defRPr/>
            </a:lvl1pPr>
          </a:lstStyle>
          <a:p>
            <a:pPr>
              <a:defRPr/>
            </a:pPr>
            <a:r>
              <a:rPr lang="en-US" dirty="0"/>
              <a:t>Jay Yang, et al. (ZTE)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914400" y="685801"/>
            <a:ext cx="10363200" cy="914399"/>
          </a:xfrm>
          <a:prstGeom prst="rect">
            <a:avLst/>
          </a:prstGeom>
          <a:noFill/>
          <a:ln w="9525">
            <a:noFill/>
            <a:miter lim="800000"/>
          </a:ln>
        </p:spPr>
        <p:txBody>
          <a:bodyPr vert="horz" wrap="square" lIns="92075" tIns="46038" rIns="92075" bIns="46038" numCol="1" anchor="ctr" anchorCtr="0" compatLnSpc="1"/>
          <a:lstStyle/>
          <a:p>
            <a:pPr lvl="0"/>
            <a:r>
              <a:rPr lang="en-US" dirty="0"/>
              <a:t>Click to edit Master title style</a:t>
            </a:r>
          </a:p>
        </p:txBody>
      </p:sp>
      <p:sp>
        <p:nvSpPr>
          <p:cNvPr id="5123" name="Rectangle 3"/>
          <p:cNvSpPr>
            <a:spLocks noGrp="1" noChangeArrowheads="1"/>
          </p:cNvSpPr>
          <p:nvPr>
            <p:ph type="body" idx="1"/>
          </p:nvPr>
        </p:nvSpPr>
        <p:spPr bwMode="auto">
          <a:xfrm>
            <a:off x="914400" y="1752607"/>
            <a:ext cx="10363200" cy="4571990"/>
          </a:xfrm>
          <a:prstGeom prst="rect">
            <a:avLst/>
          </a:prstGeom>
          <a:noFill/>
          <a:ln w="9525">
            <a:noFill/>
            <a:miter lim="800000"/>
          </a:ln>
        </p:spPr>
        <p:txBody>
          <a:bodyPr vert="horz" wrap="square" lIns="92075" tIns="46038" rIns="92075" bIns="46038" numCol="1" anchor="t" anchorCtr="0" compatLnSpc="1"/>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5"/>
          <p:cNvSpPr>
            <a:spLocks noGrp="1" noChangeArrowheads="1"/>
          </p:cNvSpPr>
          <p:nvPr>
            <p:ph type="ftr" sz="quarter" idx="3"/>
          </p:nvPr>
        </p:nvSpPr>
        <p:spPr bwMode="auto">
          <a:xfrm>
            <a:off x="9658985" y="6475413"/>
            <a:ext cx="1732915" cy="276860"/>
          </a:xfrm>
          <a:prstGeom prst="rect">
            <a:avLst/>
          </a:prstGeom>
          <a:noFill/>
          <a:ln w="9525">
            <a:noFill/>
            <a:miter lim="800000"/>
          </a:ln>
          <a:effectLst/>
        </p:spPr>
        <p:txBody>
          <a:bodyPr vert="horz" wrap="none" lIns="0" tIns="0" rIns="0" bIns="0" numCol="1" anchor="t" anchorCtr="0" compatLnSpc="1">
            <a:spAutoFit/>
          </a:bodyPr>
          <a:lstStyle>
            <a:lvl1pPr algn="r" eaLnBrk="0" hangingPunct="0">
              <a:defRPr>
                <a:cs typeface="+mn-cs"/>
              </a:defRPr>
            </a:lvl1pPr>
          </a:lstStyle>
          <a:p>
            <a:pPr>
              <a:defRPr/>
            </a:pPr>
            <a:r>
              <a:rPr lang="en-US" dirty="0"/>
              <a:t>Jay Yang al. (ZTE)</a:t>
            </a:r>
          </a:p>
        </p:txBody>
      </p:sp>
      <p:sp>
        <p:nvSpPr>
          <p:cNvPr id="1030" name="Rectangle 6"/>
          <p:cNvSpPr>
            <a:spLocks noGrp="1" noChangeArrowheads="1"/>
          </p:cNvSpPr>
          <p:nvPr>
            <p:ph type="sldNum" sz="quarter" idx="4"/>
          </p:nvPr>
        </p:nvSpPr>
        <p:spPr bwMode="auto">
          <a:xfrm>
            <a:off x="5746051" y="6475413"/>
            <a:ext cx="801502" cy="276999"/>
          </a:xfrm>
          <a:prstGeom prst="rect">
            <a:avLst/>
          </a:prstGeom>
          <a:noFill/>
          <a:ln w="9525">
            <a:noFill/>
            <a:miter lim="800000"/>
          </a:ln>
          <a:effectLst/>
        </p:spPr>
        <p:txBody>
          <a:bodyPr vert="horz" wrap="none" lIns="0" tIns="0" rIns="0" bIns="0" numCol="1" anchor="t" anchorCtr="0" compatLnSpc="1">
            <a:spAutoFit/>
          </a:bodyPr>
          <a:lstStyle>
            <a:lvl1pPr algn="ctr" eaLnBrk="0" hangingPunct="0">
              <a:defRPr>
                <a:cs typeface="Arial" panose="020B0604020202020204" pitchFamily="34" charset="0"/>
              </a:defRPr>
            </a:lvl1pPr>
          </a:lstStyle>
          <a:p>
            <a:pPr>
              <a:defRPr/>
            </a:pPr>
            <a:r>
              <a:rPr lang="en-US" dirty="0"/>
              <a:t>Slide </a:t>
            </a:r>
            <a:fld id="{7614916F-BBEF-4684-B6F5-1E636F42BA02}" type="slidenum">
              <a:rPr lang="en-US"/>
              <a:t>‹#›</a:t>
            </a:fld>
            <a:endParaRPr lang="en-US" dirty="0"/>
          </a:p>
        </p:txBody>
      </p:sp>
      <p:sp>
        <p:nvSpPr>
          <p:cNvPr id="1031" name="Rectangle 7"/>
          <p:cNvSpPr>
            <a:spLocks noChangeArrowheads="1"/>
          </p:cNvSpPr>
          <p:nvPr/>
        </p:nvSpPr>
        <p:spPr bwMode="auto">
          <a:xfrm>
            <a:off x="7939180" y="332601"/>
            <a:ext cx="3321487" cy="276999"/>
          </a:xfrm>
          <a:prstGeom prst="rect">
            <a:avLst/>
          </a:prstGeom>
          <a:noFill/>
          <a:ln w="9525">
            <a:noFill/>
            <a:miter lim="800000"/>
          </a:ln>
          <a:effectLst/>
        </p:spPr>
        <p:txBody>
          <a:bodyPr wrap="none" lIns="0" tIns="0" rIns="0" bIns="0" anchor="b">
            <a:spAutoFit/>
          </a:bodyPr>
          <a:lstStyle/>
          <a:p>
            <a:pPr marL="457200" lvl="4" algn="r" eaLnBrk="0" hangingPunct="0">
              <a:defRPr/>
            </a:pPr>
            <a:r>
              <a:rPr lang="en-US" sz="1800" b="1" dirty="0">
                <a:cs typeface="+mn-cs"/>
              </a:rPr>
              <a:t>Doc</a:t>
            </a:r>
            <a:r>
              <a:rPr lang="en-GB" altLang="en-US" sz="1800" b="1" kern="1200" dirty="0">
                <a:solidFill>
                  <a:schemeClr val="tx1"/>
                </a:solidFill>
                <a:latin typeface="Times New Roman" panose="02020603050405020304" pitchFamily="18" charset="0"/>
                <a:ea typeface="+mn-ea"/>
                <a:cs typeface="Arial" panose="020B0604020202020204" pitchFamily="34" charset="0"/>
              </a:rPr>
              <a:t>.: IEEE 802.11-2</a:t>
            </a:r>
            <a:r>
              <a:rPr lang="en-US" altLang="en-GB" sz="1800" b="1" kern="1200" dirty="0">
                <a:solidFill>
                  <a:schemeClr val="tx1"/>
                </a:solidFill>
                <a:latin typeface="Times New Roman" panose="02020603050405020304" pitchFamily="18" charset="0"/>
                <a:ea typeface="+mn-ea"/>
                <a:cs typeface="Arial" panose="020B0604020202020204" pitchFamily="34" charset="0"/>
              </a:rPr>
              <a:t>5</a:t>
            </a:r>
            <a:r>
              <a:rPr lang="en-GB" altLang="en-US" sz="1800" b="1" kern="1200" dirty="0" smtClean="0">
                <a:solidFill>
                  <a:schemeClr val="tx1"/>
                </a:solidFill>
                <a:latin typeface="Times New Roman" panose="02020603050405020304" pitchFamily="18" charset="0"/>
                <a:ea typeface="+mn-ea"/>
                <a:cs typeface="Arial" panose="020B0604020202020204" pitchFamily="34" charset="0"/>
              </a:rPr>
              <a:t>/</a:t>
            </a:r>
            <a:r>
              <a:rPr lang="en-US" altLang="en-US" sz="1800" b="1" kern="1200" dirty="0" smtClean="0">
                <a:solidFill>
                  <a:schemeClr val="tx1"/>
                </a:solidFill>
                <a:latin typeface="Times New Roman" panose="02020603050405020304" pitchFamily="18" charset="0"/>
                <a:ea typeface="+mn-ea"/>
                <a:cs typeface="Arial" panose="020B0604020202020204" pitchFamily="34" charset="0"/>
              </a:rPr>
              <a:t>1596</a:t>
            </a:r>
            <a:r>
              <a:rPr lang="en-US" altLang="en-US" sz="1800" b="1" kern="1200" dirty="0" smtClean="0">
                <a:solidFill>
                  <a:schemeClr val="tx1"/>
                </a:solidFill>
                <a:latin typeface="Times New Roman" panose="02020603050405020304" pitchFamily="18" charset="0"/>
                <a:ea typeface="+mn-ea"/>
                <a:cs typeface="+mn-cs"/>
              </a:rPr>
              <a:t>r2</a:t>
            </a:r>
            <a:endParaRPr lang="en-US" altLang="en-US" sz="1800" b="1" kern="1200" dirty="0">
              <a:solidFill>
                <a:schemeClr val="tx1"/>
              </a:solidFill>
              <a:latin typeface="Times New Roman" panose="02020603050405020304" pitchFamily="18" charset="0"/>
              <a:ea typeface="+mn-ea"/>
              <a:cs typeface="+mn-cs"/>
            </a:endParaRPr>
          </a:p>
        </p:txBody>
      </p:sp>
      <p:sp>
        <p:nvSpPr>
          <p:cNvPr id="103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800" dirty="0">
              <a:cs typeface="+mn-cs"/>
            </a:endParaRPr>
          </a:p>
        </p:txBody>
      </p:sp>
      <p:sp>
        <p:nvSpPr>
          <p:cNvPr id="1033" name="Rectangle 9"/>
          <p:cNvSpPr>
            <a:spLocks noChangeArrowheads="1"/>
          </p:cNvSpPr>
          <p:nvPr/>
        </p:nvSpPr>
        <p:spPr bwMode="auto">
          <a:xfrm>
            <a:off x="914400" y="6475414"/>
            <a:ext cx="1077218" cy="276999"/>
          </a:xfrm>
          <a:prstGeom prst="rect">
            <a:avLst/>
          </a:prstGeom>
          <a:noFill/>
          <a:ln w="9525">
            <a:noFill/>
            <a:miter lim="800000"/>
          </a:ln>
          <a:effectLst/>
        </p:spPr>
        <p:txBody>
          <a:bodyPr wrap="none" lIns="0" tIns="0" rIns="0" bIns="0">
            <a:spAutoFit/>
          </a:bodyPr>
          <a:lstStyle/>
          <a:p>
            <a:pPr eaLnBrk="0" hangingPunct="0">
              <a:defRPr/>
            </a:pPr>
            <a:r>
              <a:rPr lang="en-US" sz="1800" dirty="0">
                <a:cs typeface="+mn-cs"/>
              </a:rPr>
              <a:t>Submission</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sz="1800" dirty="0">
              <a:cs typeface="+mn-cs"/>
            </a:endParaRPr>
          </a:p>
        </p:txBody>
      </p:sp>
      <p:sp>
        <p:nvSpPr>
          <p:cNvPr id="11" name="Rectangle 7"/>
          <p:cNvSpPr>
            <a:spLocks noChangeArrowheads="1"/>
          </p:cNvSpPr>
          <p:nvPr userDrawn="1"/>
        </p:nvSpPr>
        <p:spPr bwMode="auto">
          <a:xfrm>
            <a:off x="304801" y="324381"/>
            <a:ext cx="1397819" cy="276999"/>
          </a:xfrm>
          <a:prstGeom prst="rect">
            <a:avLst/>
          </a:prstGeom>
          <a:noFill/>
          <a:ln w="9525">
            <a:noFill/>
            <a:miter lim="800000"/>
          </a:ln>
          <a:effectLst/>
        </p:spPr>
        <p:txBody>
          <a:bodyPr wrap="none" lIns="0" tIns="0" rIns="0" bIns="0" anchor="b">
            <a:spAutoFit/>
          </a:bodyPr>
          <a:lstStyle/>
          <a:p>
            <a:pPr marL="457200" lvl="4" algn="l" eaLnBrk="0" hangingPunct="0">
              <a:defRPr/>
            </a:pPr>
            <a:r>
              <a:rPr lang="en-US" sz="1800" b="1" dirty="0" smtClean="0">
                <a:cs typeface="+mn-cs"/>
              </a:rPr>
              <a:t>Sep. </a:t>
            </a:r>
            <a:r>
              <a:rPr lang="en-US" sz="1800" b="1" dirty="0">
                <a:cs typeface="+mn-cs"/>
              </a:rPr>
              <a:t>2025</a:t>
            </a:r>
          </a:p>
        </p:txBody>
      </p:sp>
      <p:sp>
        <p:nvSpPr>
          <p:cNvPr id="2" name="Text Box 1"/>
          <p:cNvSpPr txBox="1"/>
          <p:nvPr userDrawn="1"/>
        </p:nvSpPr>
        <p:spPr>
          <a:xfrm>
            <a:off x="11861800" y="2842260"/>
            <a:ext cx="4064000" cy="368300"/>
          </a:xfrm>
          <a:prstGeom prst="rect">
            <a:avLst/>
          </a:prstGeom>
          <a:noFill/>
        </p:spPr>
        <p:txBody>
          <a:bodyPr wrap="square" rtlCol="0">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anose="02020603050405020304" pitchFamily="18" charset="0"/>
        </a:defRPr>
      </a:lvl2pPr>
      <a:lvl3pPr algn="ctr" rtl="0" eaLnBrk="0" fontAlgn="base" hangingPunct="0">
        <a:spcBef>
          <a:spcPct val="0"/>
        </a:spcBef>
        <a:spcAft>
          <a:spcPct val="0"/>
        </a:spcAft>
        <a:defRPr sz="3200" b="1">
          <a:solidFill>
            <a:schemeClr val="tx2"/>
          </a:solidFill>
          <a:latin typeface="Times New Roman" panose="02020603050405020304" pitchFamily="18" charset="0"/>
        </a:defRPr>
      </a:lvl3pPr>
      <a:lvl4pPr algn="ctr" rtl="0" eaLnBrk="0" fontAlgn="base" hangingPunct="0">
        <a:spcBef>
          <a:spcPct val="0"/>
        </a:spcBef>
        <a:spcAft>
          <a:spcPct val="0"/>
        </a:spcAft>
        <a:defRPr sz="3200" b="1">
          <a:solidFill>
            <a:schemeClr val="tx2"/>
          </a:solidFill>
          <a:latin typeface="Times New Roman" panose="02020603050405020304" pitchFamily="18" charset="0"/>
        </a:defRPr>
      </a:lvl4pPr>
      <a:lvl5pPr algn="ctr" rtl="0" eaLnBrk="0" fontAlgn="base" hangingPunct="0">
        <a:spcBef>
          <a:spcPct val="0"/>
        </a:spcBef>
        <a:spcAft>
          <a:spcPct val="0"/>
        </a:spcAft>
        <a:defRPr sz="3200" b="1">
          <a:solidFill>
            <a:schemeClr val="tx2"/>
          </a:solidFill>
          <a:latin typeface="Times New Roman" panose="02020603050405020304" pitchFamily="18" charset="0"/>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Microsoft_Word_97_-_2003___1.doc"/><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81380" y="1057276"/>
            <a:ext cx="10363200" cy="1470025"/>
          </a:xfrm>
        </p:spPr>
        <p:txBody>
          <a:bodyPr>
            <a:normAutofit/>
          </a:bodyPr>
          <a:lstStyle/>
          <a:p>
            <a:r>
              <a:rPr lang="en-US" dirty="0" smtClean="0"/>
              <a:t>TGbt </a:t>
            </a:r>
            <a:r>
              <a:rPr lang="en-US" altLang="zh-CN" dirty="0" smtClean="0"/>
              <a:t>timeline discussion</a:t>
            </a:r>
            <a:endParaRPr lang="en-US" dirty="0"/>
          </a:p>
        </p:txBody>
      </p:sp>
      <p:graphicFrame>
        <p:nvGraphicFramePr>
          <p:cNvPr id="6" name="Object 3"/>
          <p:cNvGraphicFramePr>
            <a:graphicFrameLocks noChangeAspect="1"/>
          </p:cNvGraphicFramePr>
          <p:nvPr>
            <p:extLst>
              <p:ext uri="{D42A27DB-BD31-4B8C-83A1-F6EECF244321}">
                <p14:modId xmlns:p14="http://schemas.microsoft.com/office/powerpoint/2010/main" val="3845506124"/>
              </p:ext>
            </p:extLst>
          </p:nvPr>
        </p:nvGraphicFramePr>
        <p:xfrm>
          <a:off x="1312863" y="2760663"/>
          <a:ext cx="9906000" cy="2370137"/>
        </p:xfrm>
        <a:graphic>
          <a:graphicData uri="http://schemas.openxmlformats.org/presentationml/2006/ole">
            <mc:AlternateContent xmlns:mc="http://schemas.openxmlformats.org/markup-compatibility/2006">
              <mc:Choice xmlns:v="urn:schemas-microsoft-com:vml" Requires="v">
                <p:oleObj spid="_x0000_s1064" name="Document" r:id="rId3" imgW="11465071" imgH="2742525" progId="Word.Document.8">
                  <p:embed/>
                </p:oleObj>
              </mc:Choice>
              <mc:Fallback>
                <p:oleObj name="Document" r:id="rId3" imgW="11465071" imgH="2742525" progId="Word.Document.8">
                  <p:embed/>
                  <p:pic>
                    <p:nvPicPr>
                      <p:cNvPr id="0" name="Object 3"/>
                      <p:cNvPicPr>
                        <a:picLocks noChangeAspect="1" noChangeArrowheads="1"/>
                      </p:cNvPicPr>
                      <p:nvPr/>
                    </p:nvPicPr>
                    <p:blipFill>
                      <a:blip r:embed="rId4"/>
                      <a:srcRect/>
                      <a:stretch>
                        <a:fillRect/>
                      </a:stretch>
                    </p:blipFill>
                    <p:spPr bwMode="auto">
                      <a:xfrm>
                        <a:off x="1312863" y="2760663"/>
                        <a:ext cx="9906000" cy="2370137"/>
                      </a:xfrm>
                      <a:prstGeom prst="rect">
                        <a:avLst/>
                      </a:prstGeom>
                      <a:noFill/>
                    </p:spPr>
                  </p:pic>
                </p:oleObj>
              </mc:Fallback>
            </mc:AlternateContent>
          </a:graphicData>
        </a:graphic>
      </p:graphicFrame>
      <p:sp>
        <p:nvSpPr>
          <p:cNvPr id="7" name="页脚占位符 4"/>
          <p:cNvSpPr>
            <a:spLocks noGrp="1"/>
          </p:cNvSpPr>
          <p:nvPr>
            <p:ph type="ftr" sz="quarter" idx="11"/>
          </p:nvPr>
        </p:nvSpPr>
        <p:spPr>
          <a:xfrm>
            <a:off x="9602826" y="6481446"/>
            <a:ext cx="1732915" cy="276860"/>
          </a:xfrm>
        </p:spPr>
        <p:txBody>
          <a:bodyPr/>
          <a:lstStyle/>
          <a:p>
            <a:r>
              <a:rPr lang="da-DK" dirty="0"/>
              <a:t>Jay Yang al. (ZTE)</a:t>
            </a:r>
            <a:endParaRPr lang="en-GB" dirty="0"/>
          </a:p>
        </p:txBody>
      </p:sp>
      <p:sp>
        <p:nvSpPr>
          <p:cNvPr id="3" name="Text Box 2"/>
          <p:cNvSpPr txBox="1"/>
          <p:nvPr/>
        </p:nvSpPr>
        <p:spPr>
          <a:xfrm>
            <a:off x="10793095" y="410210"/>
            <a:ext cx="4064000" cy="368300"/>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a:t>
            </a:r>
          </a:p>
        </p:txBody>
      </p:sp>
      <p:sp>
        <p:nvSpPr>
          <p:cNvPr id="3" name="Content Placeholder 2"/>
          <p:cNvSpPr>
            <a:spLocks noGrp="1"/>
          </p:cNvSpPr>
          <p:nvPr>
            <p:ph idx="1"/>
          </p:nvPr>
        </p:nvSpPr>
        <p:spPr/>
        <p:txBody>
          <a:bodyPr/>
          <a:lstStyle/>
          <a:p>
            <a:r>
              <a:rPr lang="en-US" dirty="0"/>
              <a:t>[1]. 25/1376r3	draft updates to PQC </a:t>
            </a:r>
            <a:r>
              <a:rPr lang="en-US" dirty="0" smtClean="0"/>
              <a:t>PAR</a:t>
            </a:r>
          </a:p>
          <a:p>
            <a:r>
              <a:rPr lang="en-US" dirty="0" smtClean="0"/>
              <a:t>[</a:t>
            </a:r>
            <a:r>
              <a:rPr lang="en-US" dirty="0"/>
              <a:t>2]. 25/1377r4	draft updates to PQC </a:t>
            </a:r>
            <a:r>
              <a:rPr lang="en-US" dirty="0" smtClean="0"/>
              <a:t>CSD</a:t>
            </a:r>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10</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26704"/>
            <a:ext cx="10515600" cy="1404592"/>
          </a:xfrm>
        </p:spPr>
        <p:txBody>
          <a:bodyPr>
            <a:noAutofit/>
          </a:bodyPr>
          <a:lstStyle/>
          <a:p>
            <a:pPr marL="0" indent="0" algn="ctr">
              <a:buNone/>
            </a:pPr>
            <a:r>
              <a:rPr lang="en-US" altLang="zh-CN" sz="4400" dirty="0"/>
              <a:t>THANK YOU </a:t>
            </a:r>
            <a:r>
              <a:rPr lang="en-US" altLang="zh-CN" sz="4400" dirty="0">
                <a:sym typeface="Wingdings" panose="05000000000000000000" pitchFamily="2" charset="2"/>
              </a:rPr>
              <a:t></a:t>
            </a:r>
            <a:endParaRPr lang="zh-CN" altLang="en-US" sz="4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Timeline </a:t>
            </a:r>
            <a:r>
              <a:rPr lang="en-US" altLang="zh-CN" dirty="0" smtClean="0"/>
              <a:t>motion</a:t>
            </a:r>
            <a:endParaRPr lang="zh-CN" altLang="en-US" dirty="0"/>
          </a:p>
        </p:txBody>
      </p:sp>
      <p:sp>
        <p:nvSpPr>
          <p:cNvPr id="3" name="内容占位符 2"/>
          <p:cNvSpPr>
            <a:spLocks noGrp="1"/>
          </p:cNvSpPr>
          <p:nvPr>
            <p:ph idx="1"/>
          </p:nvPr>
        </p:nvSpPr>
        <p:spPr/>
        <p:txBody>
          <a:bodyPr/>
          <a:lstStyle/>
          <a:p>
            <a:pPr marL="457200" lvl="1" indent="0" algn="just">
              <a:spcBef>
                <a:spcPts val="0"/>
              </a:spcBef>
              <a:buNone/>
              <a:defRPr/>
            </a:pPr>
            <a:r>
              <a:rPr lang="en-US" altLang="zh-CN" b="1" dirty="0">
                <a:ea typeface="MS Gothic"/>
              </a:rPr>
              <a:t>Do you agree the following timeline for </a:t>
            </a:r>
            <a:r>
              <a:rPr lang="en-US" altLang="zh-CN" b="1" dirty="0" err="1">
                <a:ea typeface="MS Gothic"/>
              </a:rPr>
              <a:t>TGbt</a:t>
            </a:r>
            <a:endParaRPr lang="en-US" altLang="zh-CN" b="1" dirty="0">
              <a:ea typeface="MS Gothic"/>
            </a:endParaRPr>
          </a:p>
          <a:p>
            <a:pPr marL="457200" lvl="1" indent="0" algn="just">
              <a:spcBef>
                <a:spcPts val="0"/>
              </a:spcBef>
              <a:buNone/>
              <a:defRPr/>
            </a:pPr>
            <a:endParaRPr lang="en-US" altLang="zh-CN" sz="1800" dirty="0" smtClean="0">
              <a:ea typeface="MS Gothic"/>
            </a:endParaRPr>
          </a:p>
          <a:p>
            <a:pPr lvl="1" algn="just">
              <a:spcBef>
                <a:spcPts val="0"/>
              </a:spcBef>
              <a:defRPr/>
            </a:pPr>
            <a:r>
              <a:rPr lang="en-US" altLang="zh-CN" sz="1800" dirty="0">
                <a:ea typeface="MS Gothic"/>
              </a:rPr>
              <a:t>PAR approved			</a:t>
            </a:r>
            <a:r>
              <a:rPr lang="en-US" altLang="zh-CN" sz="1800" dirty="0">
                <a:highlight>
                  <a:srgbClr val="00FF00"/>
                </a:highlight>
                <a:ea typeface="MS Gothic"/>
              </a:rPr>
              <a:t>Aug 2025</a:t>
            </a:r>
          </a:p>
          <a:p>
            <a:pPr lvl="1" algn="just">
              <a:spcBef>
                <a:spcPts val="0"/>
              </a:spcBef>
              <a:defRPr/>
            </a:pPr>
            <a:r>
              <a:rPr lang="en-US" altLang="zh-CN" sz="1800" dirty="0">
                <a:ea typeface="MS Gothic"/>
              </a:rPr>
              <a:t>First TG meeting			Sep. 2025</a:t>
            </a:r>
          </a:p>
          <a:p>
            <a:pPr lvl="1" algn="just">
              <a:spcBef>
                <a:spcPts val="0"/>
              </a:spcBef>
              <a:defRPr/>
            </a:pPr>
            <a:r>
              <a:rPr lang="en-US" altLang="zh-CN" sz="1800" dirty="0">
                <a:ea typeface="MS Gothic"/>
              </a:rPr>
              <a:t>Initial WG Letter Ballot (D1.0)		Mar. </a:t>
            </a:r>
            <a:r>
              <a:rPr lang="en-US" altLang="zh-CN" sz="1800" dirty="0" smtClean="0">
                <a:ea typeface="MS Gothic"/>
              </a:rPr>
              <a:t>2026</a:t>
            </a:r>
            <a:endParaRPr lang="en-US" altLang="zh-CN" sz="1800" dirty="0">
              <a:ea typeface="MS Gothic"/>
            </a:endParaRPr>
          </a:p>
          <a:p>
            <a:pPr lvl="1" algn="just">
              <a:spcBef>
                <a:spcPts val="0"/>
              </a:spcBef>
              <a:defRPr/>
            </a:pPr>
            <a:r>
              <a:rPr lang="en-US" altLang="zh-CN" sz="1800" dirty="0">
                <a:ea typeface="MS Gothic"/>
              </a:rPr>
              <a:t>Recirculation LB (D2.0)		</a:t>
            </a:r>
            <a:r>
              <a:rPr lang="en-US" altLang="zh-CN" sz="1800" dirty="0" smtClean="0">
                <a:ea typeface="MS Gothic"/>
              </a:rPr>
              <a:t>Sep</a:t>
            </a:r>
            <a:r>
              <a:rPr lang="en-US" altLang="zh-CN" sz="1800" dirty="0">
                <a:ea typeface="MS Gothic"/>
              </a:rPr>
              <a:t>. 2026 </a:t>
            </a:r>
          </a:p>
          <a:p>
            <a:pPr lvl="1" algn="just">
              <a:spcBef>
                <a:spcPts val="0"/>
              </a:spcBef>
              <a:defRPr/>
            </a:pPr>
            <a:r>
              <a:rPr lang="en-US" altLang="zh-CN" sz="1800" dirty="0">
                <a:ea typeface="MS Gothic"/>
              </a:rPr>
              <a:t>Recirculation LB (D3.0)		</a:t>
            </a:r>
            <a:r>
              <a:rPr lang="en-US" altLang="zh-CN" sz="1800" dirty="0" smtClean="0">
                <a:ea typeface="MS Gothic"/>
              </a:rPr>
              <a:t>Jan</a:t>
            </a:r>
            <a:r>
              <a:rPr lang="en-US" altLang="zh-CN" sz="1800" dirty="0">
                <a:ea typeface="MS Gothic"/>
              </a:rPr>
              <a:t>. 2027</a:t>
            </a:r>
          </a:p>
          <a:p>
            <a:pPr lvl="1" algn="just">
              <a:spcBef>
                <a:spcPts val="0"/>
              </a:spcBef>
              <a:defRPr/>
            </a:pPr>
            <a:r>
              <a:rPr lang="en-US" altLang="zh-CN" sz="1800" dirty="0">
                <a:ea typeface="MS Gothic"/>
              </a:rPr>
              <a:t>Initial SA Ballot (D4.0)		</a:t>
            </a:r>
            <a:r>
              <a:rPr lang="en-US" altLang="zh-CN" sz="1800" dirty="0" smtClean="0">
                <a:ea typeface="MS Gothic"/>
              </a:rPr>
              <a:t>May</a:t>
            </a:r>
            <a:r>
              <a:rPr lang="en-US" altLang="zh-CN" sz="1800" dirty="0">
                <a:ea typeface="MS Gothic"/>
              </a:rPr>
              <a:t>. 2027	</a:t>
            </a:r>
          </a:p>
          <a:p>
            <a:pPr lvl="1" algn="just">
              <a:spcBef>
                <a:spcPts val="0"/>
              </a:spcBef>
              <a:defRPr/>
            </a:pPr>
            <a:r>
              <a:rPr lang="en-US" altLang="zh-CN" sz="1800" dirty="0">
                <a:ea typeface="MS Gothic"/>
              </a:rPr>
              <a:t>Recirculation SA(D5.0)	</a:t>
            </a:r>
            <a:r>
              <a:rPr lang="en-US" altLang="zh-CN" sz="1800">
                <a:ea typeface="MS Gothic"/>
              </a:rPr>
              <a:t>	</a:t>
            </a:r>
            <a:r>
              <a:rPr lang="en-US" altLang="zh-CN" sz="1800" smtClean="0">
                <a:ea typeface="MS Gothic"/>
              </a:rPr>
              <a:t>Sep</a:t>
            </a:r>
            <a:r>
              <a:rPr lang="en-US" altLang="zh-CN" sz="1800" dirty="0">
                <a:ea typeface="MS Gothic"/>
              </a:rPr>
              <a:t>. 2027		</a:t>
            </a:r>
          </a:p>
          <a:p>
            <a:pPr lvl="1" algn="just">
              <a:spcBef>
                <a:spcPts val="0"/>
              </a:spcBef>
              <a:defRPr/>
            </a:pPr>
            <a:r>
              <a:rPr lang="en-US" altLang="zh-CN" sz="1800" dirty="0">
                <a:ea typeface="MS Gothic"/>
              </a:rPr>
              <a:t>SA clean				Mar. 2028</a:t>
            </a:r>
          </a:p>
          <a:p>
            <a:pPr lvl="1" algn="just">
              <a:spcBef>
                <a:spcPts val="0"/>
              </a:spcBef>
              <a:defRPr/>
            </a:pPr>
            <a:r>
              <a:rPr lang="en-US" altLang="zh-CN" sz="1800" dirty="0" err="1">
                <a:ea typeface="MS Gothic"/>
              </a:rPr>
              <a:t>RevCom</a:t>
            </a:r>
            <a:r>
              <a:rPr lang="en-US" altLang="zh-CN" sz="1800" dirty="0">
                <a:ea typeface="MS Gothic"/>
              </a:rPr>
              <a:t> and SASB approval		May. 2028</a:t>
            </a:r>
          </a:p>
          <a:p>
            <a:pPr marL="457200" lvl="1" indent="0" algn="just">
              <a:spcBef>
                <a:spcPts val="0"/>
              </a:spcBef>
              <a:buNone/>
              <a:defRPr/>
            </a:pPr>
            <a:endParaRPr lang="en-US" altLang="zh-CN" sz="1600" dirty="0"/>
          </a:p>
          <a:p>
            <a:pPr marL="0" indent="0">
              <a:buNone/>
            </a:pPr>
            <a:endParaRPr lang="zh-CN" altLang="en-US" dirty="0"/>
          </a:p>
        </p:txBody>
      </p:sp>
      <p:sp>
        <p:nvSpPr>
          <p:cNvPr id="4" name="灯片编号占位符 3"/>
          <p:cNvSpPr>
            <a:spLocks noGrp="1"/>
          </p:cNvSpPr>
          <p:nvPr>
            <p:ph type="sldNum" sz="quarter" idx="12"/>
          </p:nvPr>
        </p:nvSpPr>
        <p:spPr/>
        <p:txBody>
          <a:bodyPr/>
          <a:lstStyle/>
          <a:p>
            <a:pPr>
              <a:defRPr/>
            </a:pPr>
            <a:r>
              <a:rPr lang="en-US" smtClean="0"/>
              <a:t>Slide </a:t>
            </a:r>
            <a:fld id="{C1789BC7-C074-42CC-ADF8-5107DF6BD1C1}" type="slidenum">
              <a:rPr lang="en-US" smtClean="0"/>
              <a:t>12</a:t>
            </a:fld>
            <a:endParaRPr lang="en-US" dirty="0"/>
          </a:p>
        </p:txBody>
      </p:sp>
      <p:sp>
        <p:nvSpPr>
          <p:cNvPr id="5" name="页脚占位符 4"/>
          <p:cNvSpPr>
            <a:spLocks noGrp="1"/>
          </p:cNvSpPr>
          <p:nvPr>
            <p:ph type="ftr" sz="quarter" idx="11"/>
          </p:nvPr>
        </p:nvSpPr>
        <p:spPr/>
        <p:txBody>
          <a:bodyPr/>
          <a:lstStyle/>
          <a:p>
            <a:pPr>
              <a:defRPr/>
            </a:pPr>
            <a:r>
              <a:rPr lang="en-US" smtClean="0"/>
              <a:t>Jay Yang, et al. (ZTE)</a:t>
            </a:r>
            <a:endParaRPr lang="en-US" dirty="0"/>
          </a:p>
        </p:txBody>
      </p:sp>
    </p:spTree>
    <p:extLst>
      <p:ext uri="{BB962C8B-B14F-4D97-AF65-F5344CB8AC3E}">
        <p14:creationId xmlns:p14="http://schemas.microsoft.com/office/powerpoint/2010/main" val="1303902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86741"/>
            <a:ext cx="10363200" cy="914399"/>
          </a:xfrm>
        </p:spPr>
        <p:txBody>
          <a:bodyPr/>
          <a:lstStyle/>
          <a:p>
            <a:r>
              <a:rPr lang="en-US" dirty="0"/>
              <a:t>Introduction</a:t>
            </a:r>
          </a:p>
        </p:txBody>
      </p:sp>
      <p:sp>
        <p:nvSpPr>
          <p:cNvPr id="3" name="Content Placeholder 2"/>
          <p:cNvSpPr>
            <a:spLocks noGrp="1"/>
          </p:cNvSpPr>
          <p:nvPr>
            <p:ph idx="1"/>
          </p:nvPr>
        </p:nvSpPr>
        <p:spPr>
          <a:xfrm>
            <a:off x="765810" y="1274445"/>
            <a:ext cx="11346815" cy="4845685"/>
          </a:xfrm>
        </p:spPr>
        <p:txBody>
          <a:bodyPr/>
          <a:lstStyle/>
          <a:p>
            <a:pPr lvl="0">
              <a:buFont typeface="Arial" panose="020B0604020202020204" pitchFamily="34" charset="0"/>
              <a:buChar char="•"/>
            </a:pPr>
            <a:endParaRPr lang="en-US" b="1" dirty="0"/>
          </a:p>
          <a:p>
            <a:pPr lvl="0">
              <a:buFont typeface="Arial" panose="020B0604020202020204" pitchFamily="34" charset="0"/>
              <a:buChar char="•"/>
            </a:pPr>
            <a:endParaRPr lang="en-US" b="1" dirty="0"/>
          </a:p>
          <a:p>
            <a:pPr lvl="0">
              <a:buFont typeface="Arial" panose="020B0604020202020204" pitchFamily="34" charset="0"/>
              <a:buChar char="•"/>
            </a:pPr>
            <a:endParaRPr lang="en-US" b="1"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2</a:t>
            </a:fld>
            <a:endParaRPr lang="en-US" dirty="0"/>
          </a:p>
        </p:txBody>
      </p:sp>
      <p:sp>
        <p:nvSpPr>
          <p:cNvPr id="5" name="Footer Placeholder 4"/>
          <p:cNvSpPr>
            <a:spLocks noGrp="1"/>
          </p:cNvSpPr>
          <p:nvPr>
            <p:ph type="ftr" sz="quarter" idx="11"/>
          </p:nvPr>
        </p:nvSpPr>
        <p:spPr>
          <a:xfrm>
            <a:off x="9323426" y="6481446"/>
            <a:ext cx="2012315" cy="276860"/>
          </a:xfrm>
        </p:spPr>
        <p:txBody>
          <a:bodyPr/>
          <a:lstStyle/>
          <a:p>
            <a:pPr>
              <a:defRPr/>
            </a:pPr>
            <a:r>
              <a:rPr lang="en-US" dirty="0"/>
              <a:t>Jay Yang, et al. (ZTE)</a:t>
            </a:r>
          </a:p>
        </p:txBody>
      </p:sp>
      <p:sp>
        <p:nvSpPr>
          <p:cNvPr id="6" name="Text Box 5"/>
          <p:cNvSpPr txBox="1"/>
          <p:nvPr/>
        </p:nvSpPr>
        <p:spPr>
          <a:xfrm>
            <a:off x="803275" y="1565275"/>
            <a:ext cx="8954135" cy="3005455"/>
          </a:xfrm>
          <a:prstGeom prst="rect">
            <a:avLst/>
          </a:prstGeom>
          <a:noFill/>
        </p:spPr>
        <p:txBody>
          <a:bodyPr wrap="square" rtlCol="0">
            <a:noAutofit/>
          </a:bodyPr>
          <a:lstStyle/>
          <a:p>
            <a:endParaRPr lang="en-US" dirty="0"/>
          </a:p>
        </p:txBody>
      </p:sp>
      <p:sp>
        <p:nvSpPr>
          <p:cNvPr id="7" name="Text Box 6"/>
          <p:cNvSpPr txBox="1"/>
          <p:nvPr/>
        </p:nvSpPr>
        <p:spPr>
          <a:xfrm>
            <a:off x="702310" y="1800225"/>
            <a:ext cx="11089474" cy="3738880"/>
          </a:xfrm>
          <a:prstGeom prst="rect">
            <a:avLst/>
          </a:prstGeom>
          <a:noFill/>
        </p:spPr>
        <p:txBody>
          <a:bodyPr wrap="square" rtlCol="0">
            <a:noAutofit/>
          </a:bodyPr>
          <a:lstStyle/>
          <a:p>
            <a:pPr>
              <a:buFont typeface="Arial" panose="020B0604020202020204" pitchFamily="34" charset="0"/>
              <a:buChar char="•"/>
            </a:pPr>
            <a:r>
              <a:rPr lang="en-US" altLang="zh-CN" sz="2400" b="1" dirty="0">
                <a:sym typeface="+mn-ea"/>
              </a:rPr>
              <a:t>In this presentation, we offer some </a:t>
            </a:r>
            <a:r>
              <a:rPr lang="en-US" altLang="zh-CN" sz="2400" b="1" dirty="0" smtClean="0">
                <a:sym typeface="+mn-ea"/>
              </a:rPr>
              <a:t>thoughts on 11bt timeline</a:t>
            </a:r>
            <a:endParaRPr lang="en-US" altLang="zh-CN" sz="2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 PQC PAR&amp; CSD</a:t>
            </a:r>
            <a:endParaRPr lang="en-US" dirty="0"/>
          </a:p>
        </p:txBody>
      </p:sp>
      <p:sp>
        <p:nvSpPr>
          <p:cNvPr id="4" name="Slide Number Placeholder 3"/>
          <p:cNvSpPr>
            <a:spLocks noGrp="1"/>
          </p:cNvSpPr>
          <p:nvPr>
            <p:ph type="sldNum" sz="quarter" idx="12"/>
          </p:nvPr>
        </p:nvSpPr>
        <p:spPr/>
        <p:txBody>
          <a:bodyPr/>
          <a:lstStyle/>
          <a:p>
            <a:pPr>
              <a:defRPr/>
            </a:pPr>
            <a:r>
              <a:rPr lang="en-US" dirty="0"/>
              <a:t>Slide </a:t>
            </a:r>
            <a:fld id="{C1789BC7-C074-42CC-ADF8-5107DF6BD1C1}" type="slidenum">
              <a:rPr lang="en-US"/>
              <a:t>3</a:t>
            </a:fld>
            <a:endParaRPr lang="en-US" dirty="0"/>
          </a:p>
        </p:txBody>
      </p:sp>
      <p:sp>
        <p:nvSpPr>
          <p:cNvPr id="5" name="Footer Placeholder 4"/>
          <p:cNvSpPr>
            <a:spLocks noGrp="1"/>
          </p:cNvSpPr>
          <p:nvPr>
            <p:ph type="ftr" sz="quarter" idx="11"/>
          </p:nvPr>
        </p:nvSpPr>
        <p:spPr/>
        <p:txBody>
          <a:bodyPr/>
          <a:lstStyle/>
          <a:p>
            <a:pPr>
              <a:defRPr/>
            </a:pPr>
            <a:r>
              <a:rPr lang="en-US" dirty="0"/>
              <a:t>Jay Yang, et al. (ZTE)</a:t>
            </a:r>
          </a:p>
        </p:txBody>
      </p:sp>
      <p:sp>
        <p:nvSpPr>
          <p:cNvPr id="45" name="Content Placeholder 44"/>
          <p:cNvSpPr>
            <a:spLocks noGrp="1"/>
          </p:cNvSpPr>
          <p:nvPr>
            <p:ph idx="1"/>
          </p:nvPr>
        </p:nvSpPr>
        <p:spPr>
          <a:xfrm>
            <a:off x="972820" y="1657985"/>
            <a:ext cx="10363200" cy="4768215"/>
          </a:xfrm>
        </p:spPr>
        <p:txBody>
          <a:bodyPr/>
          <a:lstStyle/>
          <a:p>
            <a:r>
              <a:rPr lang="en-US" dirty="0" smtClean="0"/>
              <a:t>The scope of 11bt topics is quite small and concentrated according to the PAR</a:t>
            </a:r>
          </a:p>
          <a:p>
            <a:endParaRPr lang="en-US" dirty="0"/>
          </a:p>
          <a:p>
            <a:endParaRPr lang="en-US" dirty="0" smtClean="0"/>
          </a:p>
          <a:p>
            <a:pPr marL="0" indent="0">
              <a:buNone/>
            </a:pPr>
            <a:endParaRPr lang="en-US" dirty="0"/>
          </a:p>
          <a:p>
            <a:r>
              <a:rPr lang="en-US" dirty="0" smtClean="0"/>
              <a:t>The time of 802.11bt specification development is quite tense according to the following quoted text in the CSD</a:t>
            </a:r>
          </a:p>
          <a:p>
            <a:pPr lvl="1"/>
            <a:r>
              <a:rPr lang="en-US" altLang="zh-CN" sz="1800" dirty="0"/>
              <a:t>Cryptographically-relevant quantum computers (CRQCs) are anticipated in the coming years. Accordingly, certain responsible government authorities have defined procurement roadmaps for adoption of quantum resistant technologies. For example, the US National Security Agency (NSA) has recently advanced its timeline to 2027 [4</a:t>
            </a:r>
            <a:r>
              <a:rPr lang="en-US" altLang="zh-CN" sz="1800" dirty="0" smtClean="0"/>
              <a:t>].</a:t>
            </a:r>
            <a:endParaRPr lang="en-US" sz="1800" dirty="0"/>
          </a:p>
        </p:txBody>
      </p:sp>
      <p:pic>
        <p:nvPicPr>
          <p:cNvPr id="3" name="图片 2"/>
          <p:cNvPicPr>
            <a:picLocks noChangeAspect="1"/>
          </p:cNvPicPr>
          <p:nvPr/>
        </p:nvPicPr>
        <p:blipFill>
          <a:blip r:embed="rId3"/>
          <a:stretch>
            <a:fillRect/>
          </a:stretch>
        </p:blipFill>
        <p:spPr>
          <a:xfrm>
            <a:off x="2250412" y="2231878"/>
            <a:ext cx="7808015" cy="164193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Recap: TGbn timeline </a:t>
            </a:r>
            <a:endParaRPr lang="zh-CN" altLang="en-US" dirty="0"/>
          </a:p>
        </p:txBody>
      </p:sp>
      <p:sp>
        <p:nvSpPr>
          <p:cNvPr id="4" name="灯片编号占位符 3"/>
          <p:cNvSpPr>
            <a:spLocks noGrp="1"/>
          </p:cNvSpPr>
          <p:nvPr>
            <p:ph type="sldNum" sz="quarter" idx="12"/>
          </p:nvPr>
        </p:nvSpPr>
        <p:spPr/>
        <p:txBody>
          <a:bodyPr/>
          <a:lstStyle/>
          <a:p>
            <a:pPr>
              <a:defRPr/>
            </a:pPr>
            <a:r>
              <a:rPr lang="en-US" dirty="0" smtClean="0"/>
              <a:t>Slide </a:t>
            </a:r>
            <a:fld id="{C1789BC7-C074-42CC-ADF8-5107DF6BD1C1}" type="slidenum">
              <a:rPr lang="en-US" smtClean="0"/>
              <a:t>4</a:t>
            </a:fld>
            <a:endParaRPr lang="en-US" dirty="0"/>
          </a:p>
        </p:txBody>
      </p:sp>
      <p:sp>
        <p:nvSpPr>
          <p:cNvPr id="5" name="页脚占位符 4"/>
          <p:cNvSpPr>
            <a:spLocks noGrp="1"/>
          </p:cNvSpPr>
          <p:nvPr>
            <p:ph type="ftr" sz="quarter" idx="11"/>
          </p:nvPr>
        </p:nvSpPr>
        <p:spPr/>
        <p:txBody>
          <a:bodyPr/>
          <a:lstStyle/>
          <a:p>
            <a:pPr>
              <a:defRPr/>
            </a:pPr>
            <a:r>
              <a:rPr lang="en-US" dirty="0" smtClean="0"/>
              <a:t>Jay Yang, et al. (ZTE)</a:t>
            </a:r>
            <a:endParaRPr lang="en-US" dirty="0"/>
          </a:p>
        </p:txBody>
      </p:sp>
      <p:sp>
        <p:nvSpPr>
          <p:cNvPr id="6" name="Content Placeholder 10"/>
          <p:cNvSpPr>
            <a:spLocks noGrp="1"/>
          </p:cNvSpPr>
          <p:nvPr>
            <p:ph idx="1"/>
          </p:nvPr>
        </p:nvSpPr>
        <p:spPr>
          <a:xfrm>
            <a:off x="1081376" y="2305876"/>
            <a:ext cx="10196223" cy="4177745"/>
          </a:xfrm>
          <a:prstGeom prst="rect">
            <a:avLst/>
          </a:prstGeom>
          <a:noFill/>
          <a:ln w="9525">
            <a:noFill/>
            <a:round/>
          </a:ln>
          <a:effectLst/>
        </p:spPr>
        <p:txBody>
          <a:bodyPr vert="horz" wrap="square" lIns="92160" tIns="46080" rIns="92160" bIns="46080" numCol="1" anchor="t" anchorCtr="0" compatLnSpc="1"/>
          <a:lstStyle>
            <a:lvl1pPr marL="342900" indent="-342900" algn="l" defTabSz="449580" rtl="0" eaLnBrk="1" fontAlgn="base" hangingPunct="1">
              <a:spcBef>
                <a:spcPts val="600"/>
              </a:spcBef>
              <a:spcAft>
                <a:spcPct val="0"/>
              </a:spcAft>
              <a:buClr>
                <a:srgbClr val="000000"/>
              </a:buClr>
              <a:buSzPct val="100000"/>
              <a:buFont typeface="Times New Roman" panose="02020603050405020304" pitchFamily="16" charset="0"/>
              <a:defRPr sz="2400" b="1">
                <a:solidFill>
                  <a:srgbClr val="000000"/>
                </a:solidFill>
                <a:latin typeface="+mn-lt"/>
                <a:ea typeface="+mn-ea"/>
                <a:cs typeface="+mn-cs"/>
              </a:defRPr>
            </a:lvl1pPr>
            <a:lvl2pPr marL="742950" indent="-285750" algn="l" defTabSz="449580" rtl="0" eaLnBrk="1" fontAlgn="base" hangingPunct="1">
              <a:spcBef>
                <a:spcPts val="500"/>
              </a:spcBef>
              <a:spcAft>
                <a:spcPct val="0"/>
              </a:spcAft>
              <a:buClr>
                <a:srgbClr val="000000"/>
              </a:buClr>
              <a:buSzPct val="100000"/>
              <a:buFont typeface="Times New Roman" panose="02020603050405020304" pitchFamily="16" charset="0"/>
              <a:defRPr sz="2000">
                <a:solidFill>
                  <a:srgbClr val="000000"/>
                </a:solidFill>
                <a:latin typeface="+mn-lt"/>
                <a:ea typeface="+mn-ea"/>
              </a:defRPr>
            </a:lvl2pPr>
            <a:lvl3pPr marL="1143000" indent="-228600" algn="l" defTabSz="449580" rtl="0" eaLnBrk="1" fontAlgn="base" hangingPunct="1">
              <a:spcBef>
                <a:spcPts val="450"/>
              </a:spcBef>
              <a:spcAft>
                <a:spcPct val="0"/>
              </a:spcAft>
              <a:buClr>
                <a:srgbClr val="000000"/>
              </a:buClr>
              <a:buSzPct val="100000"/>
              <a:buFont typeface="Times New Roman" panose="02020603050405020304" pitchFamily="16" charset="0"/>
              <a:defRPr>
                <a:solidFill>
                  <a:srgbClr val="000000"/>
                </a:solidFill>
                <a:latin typeface="+mn-lt"/>
                <a:ea typeface="+mn-ea"/>
              </a:defRPr>
            </a:lvl3pPr>
            <a:lvl4pPr marL="16002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4pPr>
            <a:lvl5pPr marL="20574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5pPr>
            <a:lvl6pPr marL="25146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6pPr>
            <a:lvl7pPr marL="29718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7pPr>
            <a:lvl8pPr marL="34290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8pPr>
            <a:lvl9pPr marL="3886200" indent="-228600" algn="l" defTabSz="449580" rtl="0" eaLnBrk="1" fontAlgn="base" hangingPunct="1">
              <a:spcBef>
                <a:spcPts val="400"/>
              </a:spcBef>
              <a:spcAft>
                <a:spcPct val="0"/>
              </a:spcAft>
              <a:buClr>
                <a:srgbClr val="000000"/>
              </a:buClr>
              <a:buSzPct val="100000"/>
              <a:buFont typeface="Times New Roman" panose="02020603050405020304" pitchFamily="16" charset="0"/>
              <a:defRPr sz="1600">
                <a:solidFill>
                  <a:srgbClr val="000000"/>
                </a:solidFill>
                <a:latin typeface="+mn-lt"/>
                <a:ea typeface="+mn-ea"/>
              </a:defRPr>
            </a:lvl9pPr>
          </a:lstStyle>
          <a:p>
            <a:pPr marL="400050">
              <a:buFont typeface="Arial" panose="020B0604020202020204" pitchFamily="34" charset="0"/>
              <a:buChar char="•"/>
            </a:pPr>
            <a:r>
              <a:rPr lang="en-US" altLang="en-US" sz="1600" b="1" dirty="0">
                <a:highlight>
                  <a:srgbClr val="00FF00"/>
                </a:highlight>
              </a:rPr>
              <a:t>PAR approved								July 	2023</a:t>
            </a:r>
          </a:p>
          <a:p>
            <a:pPr marL="400050">
              <a:buFont typeface="Arial" panose="020B0604020202020204" pitchFamily="34" charset="0"/>
              <a:buChar char="•"/>
            </a:pPr>
            <a:r>
              <a:rPr lang="en-US" altLang="en-US" sz="1600" b="1" dirty="0">
                <a:highlight>
                  <a:srgbClr val="00FF00"/>
                </a:highlight>
              </a:rPr>
              <a:t>First TG meeting							Nov	 	2023</a:t>
            </a:r>
          </a:p>
          <a:p>
            <a:pPr marL="400050">
              <a:buFont typeface="Arial" panose="020B0604020202020204" pitchFamily="34" charset="0"/>
              <a:buChar char="•"/>
            </a:pPr>
            <a:r>
              <a:rPr lang="en-US" altLang="en-US" sz="1600" b="1" dirty="0">
                <a:highlight>
                  <a:srgbClr val="00FF00"/>
                </a:highlight>
              </a:rPr>
              <a:t>D0.1 										Jan  	2025</a:t>
            </a:r>
          </a:p>
          <a:p>
            <a:pPr marL="400050">
              <a:buFont typeface="Arial" panose="020B0604020202020204" pitchFamily="34" charset="0"/>
              <a:buChar char="•"/>
            </a:pPr>
            <a:r>
              <a:rPr lang="en-US" altLang="en-US" sz="1600" b="1" dirty="0">
                <a:highlight>
                  <a:srgbClr val="00FF00"/>
                </a:highlight>
              </a:rPr>
              <a:t>D1.0 Letter Ballot					</a:t>
            </a:r>
            <a:r>
              <a:rPr lang="en-US" altLang="en-US" sz="1600" dirty="0">
                <a:highlight>
                  <a:srgbClr val="00FF00"/>
                </a:highlight>
              </a:rPr>
              <a:t>		</a:t>
            </a:r>
            <a:r>
              <a:rPr lang="en-US" altLang="en-US" sz="1600" b="1" u="sng" dirty="0">
                <a:solidFill>
                  <a:srgbClr val="FF0000"/>
                </a:solidFill>
                <a:highlight>
                  <a:srgbClr val="00FF00"/>
                </a:highlight>
              </a:rPr>
              <a:t>July</a:t>
            </a:r>
            <a:r>
              <a:rPr lang="en-US" altLang="en-US" sz="1600" b="1" dirty="0">
                <a:highlight>
                  <a:srgbClr val="00FF00"/>
                </a:highlight>
              </a:rPr>
              <a:t> 	2025</a:t>
            </a:r>
          </a:p>
          <a:p>
            <a:pPr marL="400050">
              <a:buFont typeface="Arial" panose="020B0604020202020204" pitchFamily="34" charset="0"/>
              <a:buChar char="•"/>
            </a:pPr>
            <a:r>
              <a:rPr lang="en-US" altLang="en-US" sz="1600" b="1" dirty="0"/>
              <a:t>D2.0 LB 									May 	2026</a:t>
            </a:r>
          </a:p>
          <a:p>
            <a:pPr marL="400050">
              <a:buFont typeface="Arial" panose="020B0604020202020204" pitchFamily="34" charset="0"/>
              <a:buChar char="•"/>
            </a:pPr>
            <a:r>
              <a:rPr lang="en-US" altLang="en-US" sz="1600" b="1" dirty="0"/>
              <a:t>D3.0 LB 									Jan  	2027</a:t>
            </a:r>
          </a:p>
          <a:p>
            <a:pPr marL="400050">
              <a:buFont typeface="Arial" panose="020B0604020202020204" pitchFamily="34" charset="0"/>
              <a:buChar char="•"/>
            </a:pPr>
            <a:r>
              <a:rPr lang="en-US" altLang="en-US" sz="1600" b="1" dirty="0"/>
              <a:t>Initial SA ballot (D4.0)						May 	2027</a:t>
            </a:r>
          </a:p>
          <a:p>
            <a:pPr marL="400050">
              <a:buFont typeface="Arial" panose="020B0604020202020204" pitchFamily="34" charset="0"/>
              <a:buChar char="•"/>
            </a:pPr>
            <a:r>
              <a:rPr lang="en-US" altLang="en-US" sz="1600" b="1" dirty="0"/>
              <a:t>Final 802.11 WG approval					Mar 	2028</a:t>
            </a:r>
          </a:p>
          <a:p>
            <a:pPr marL="400050">
              <a:buFont typeface="Arial" panose="020B0604020202020204" pitchFamily="34" charset="0"/>
              <a:buChar char="•"/>
            </a:pPr>
            <a:r>
              <a:rPr lang="en-US" altLang="en-US" sz="1600" b="1" dirty="0"/>
              <a:t>802 EC approval							</a:t>
            </a:r>
            <a:r>
              <a:rPr lang="en-US" altLang="en-US" sz="1600" b="1" dirty="0" smtClean="0"/>
              <a:t>Mar </a:t>
            </a:r>
            <a:r>
              <a:rPr lang="en-US" altLang="en-US" sz="1600" b="1" dirty="0"/>
              <a:t>	2028</a:t>
            </a:r>
          </a:p>
          <a:p>
            <a:pPr marL="400050">
              <a:buFont typeface="Arial" panose="020B0604020202020204" pitchFamily="34" charset="0"/>
              <a:buChar char="•"/>
            </a:pPr>
            <a:r>
              <a:rPr lang="en-US" altLang="en-US" sz="1600" b="1" dirty="0"/>
              <a:t>RevCom and SASB approval					May 	2028</a:t>
            </a:r>
            <a:r>
              <a:rPr lang="en-US" altLang="en-US" sz="1800" dirty="0"/>
              <a:t>	</a:t>
            </a:r>
            <a:endParaRPr lang="en-US" sz="1800" dirty="0"/>
          </a:p>
          <a:p>
            <a:endParaRPr lang="en-US" sz="1800" dirty="0"/>
          </a:p>
        </p:txBody>
      </p:sp>
      <p:sp>
        <p:nvSpPr>
          <p:cNvPr id="7" name="文本框 6"/>
          <p:cNvSpPr txBox="1"/>
          <p:nvPr/>
        </p:nvSpPr>
        <p:spPr>
          <a:xfrm>
            <a:off x="1232452" y="1685677"/>
            <a:ext cx="4744577" cy="369332"/>
          </a:xfrm>
          <a:prstGeom prst="rect">
            <a:avLst/>
          </a:prstGeom>
          <a:noFill/>
        </p:spPr>
        <p:txBody>
          <a:bodyPr wrap="square" rtlCol="0">
            <a:spAutoFit/>
          </a:bodyPr>
          <a:lstStyle/>
          <a:p>
            <a:r>
              <a:rPr lang="en-US" altLang="zh-CN" b="1" dirty="0" smtClean="0"/>
              <a:t>The latest TGbn timeline is shown as bellow:</a:t>
            </a:r>
            <a:endParaRPr lang="zh-CN" altLang="en-US" b="1" dirty="0"/>
          </a:p>
        </p:txBody>
      </p:sp>
    </p:spTree>
    <p:extLst>
      <p:ext uri="{BB962C8B-B14F-4D97-AF65-F5344CB8AC3E}">
        <p14:creationId xmlns:p14="http://schemas.microsoft.com/office/powerpoint/2010/main" val="2025434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Recap: DH usage in 802.11bn draft1.0</a:t>
            </a:r>
            <a:endParaRPr lang="zh-CN" altLang="en-US" dirty="0"/>
          </a:p>
        </p:txBody>
      </p:sp>
      <p:sp>
        <p:nvSpPr>
          <p:cNvPr id="3" name="内容占位符 2"/>
          <p:cNvSpPr>
            <a:spLocks noGrp="1"/>
          </p:cNvSpPr>
          <p:nvPr>
            <p:ph idx="1"/>
          </p:nvPr>
        </p:nvSpPr>
        <p:spPr/>
        <p:txBody>
          <a:bodyPr/>
          <a:lstStyle/>
          <a:p>
            <a:r>
              <a:rPr lang="en-US" altLang="zh-CN" dirty="0" smtClean="0"/>
              <a:t>For Per-AP </a:t>
            </a:r>
            <a:r>
              <a:rPr lang="en-US" altLang="zh-CN" dirty="0"/>
              <a:t>MLD PTK key </a:t>
            </a:r>
            <a:r>
              <a:rPr lang="en-US" altLang="zh-CN" dirty="0" smtClean="0"/>
              <a:t>mode(see subclause</a:t>
            </a:r>
            <a:r>
              <a:rPr lang="en-US" altLang="zh-CN" dirty="0"/>
              <a:t> 37.16.5.4</a:t>
            </a:r>
            <a:r>
              <a:rPr lang="en-US" altLang="zh-CN" dirty="0" smtClean="0"/>
              <a:t>), the non-AP MLD will generate new PTK with the target AP MLD during the roaming preparation phase.</a:t>
            </a:r>
          </a:p>
          <a:p>
            <a:pPr lvl="1">
              <a:buFont typeface="Wingdings" panose="05000000000000000000" pitchFamily="2" charset="2"/>
              <a:buChar char="Ø"/>
            </a:pPr>
            <a:r>
              <a:rPr lang="en-US" altLang="zh-CN" dirty="0" smtClean="0"/>
              <a:t>The DH parameters will be included in </a:t>
            </a:r>
            <a:r>
              <a:rPr lang="en-US" altLang="zh-CN" dirty="0"/>
              <a:t>the UHR Link Reconfiguration Request </a:t>
            </a:r>
            <a:r>
              <a:rPr lang="en-US" altLang="zh-CN" dirty="0" smtClean="0"/>
              <a:t>and </a:t>
            </a:r>
            <a:r>
              <a:rPr lang="en-US" altLang="zh-CN" dirty="0"/>
              <a:t>UHR Link Reconfiguration </a:t>
            </a:r>
            <a:r>
              <a:rPr lang="en-US" altLang="zh-CN" dirty="0" smtClean="0"/>
              <a:t>Response frame. </a:t>
            </a:r>
          </a:p>
          <a:p>
            <a:pPr marL="457200" lvl="1" indent="0">
              <a:buNone/>
            </a:pPr>
            <a:endParaRPr lang="en-US" altLang="zh-CN" dirty="0" smtClean="0"/>
          </a:p>
          <a:p>
            <a:pPr marL="400050">
              <a:buFont typeface="Arial" panose="020B0604020202020204" pitchFamily="34" charset="0"/>
              <a:buChar char="•"/>
            </a:pPr>
            <a:r>
              <a:rPr lang="en-US" altLang="zh-CN" dirty="0" smtClean="0"/>
              <a:t>To protect the MAPC negotiation request/response frame, MAPC PASN is defined by 11bn as well(see subclause</a:t>
            </a:r>
            <a:r>
              <a:rPr lang="en-US" altLang="zh-CN" dirty="0"/>
              <a:t> 12.17 Multi-AP Coordination Preassociation Security Negotiation</a:t>
            </a:r>
            <a:r>
              <a:rPr lang="en-US" altLang="zh-CN" dirty="0" smtClean="0"/>
              <a:t>).</a:t>
            </a:r>
          </a:p>
          <a:p>
            <a:pPr marL="857250" lvl="1" indent="-342900">
              <a:buFont typeface="Wingdings" panose="05000000000000000000" pitchFamily="2" charset="2"/>
              <a:buChar char="Ø"/>
            </a:pPr>
            <a:r>
              <a:rPr lang="en-US" altLang="zh-CN" dirty="0">
                <a:ea typeface="+mn-ea"/>
                <a:cs typeface="+mn-cs"/>
              </a:rPr>
              <a:t>MAPC PASN is an extension based on the current PASN protocol.</a:t>
            </a:r>
          </a:p>
          <a:p>
            <a:pPr marL="457200" lvl="1" indent="0">
              <a:buNone/>
            </a:pPr>
            <a:endParaRPr lang="en-US" altLang="zh-CN" dirty="0"/>
          </a:p>
        </p:txBody>
      </p:sp>
      <p:sp>
        <p:nvSpPr>
          <p:cNvPr id="4" name="灯片编号占位符 3"/>
          <p:cNvSpPr>
            <a:spLocks noGrp="1"/>
          </p:cNvSpPr>
          <p:nvPr>
            <p:ph type="sldNum" sz="quarter" idx="12"/>
          </p:nvPr>
        </p:nvSpPr>
        <p:spPr/>
        <p:txBody>
          <a:bodyPr/>
          <a:lstStyle/>
          <a:p>
            <a:pPr>
              <a:defRPr/>
            </a:pPr>
            <a:r>
              <a:rPr lang="en-US" dirty="0" smtClean="0"/>
              <a:t>Slide </a:t>
            </a:r>
            <a:fld id="{C1789BC7-C074-42CC-ADF8-5107DF6BD1C1}" type="slidenum">
              <a:rPr lang="en-US" smtClean="0"/>
              <a:t>5</a:t>
            </a:fld>
            <a:endParaRPr lang="en-US" dirty="0"/>
          </a:p>
        </p:txBody>
      </p:sp>
      <p:sp>
        <p:nvSpPr>
          <p:cNvPr id="5" name="页脚占位符 4"/>
          <p:cNvSpPr>
            <a:spLocks noGrp="1"/>
          </p:cNvSpPr>
          <p:nvPr>
            <p:ph type="ftr" sz="quarter" idx="11"/>
          </p:nvPr>
        </p:nvSpPr>
        <p:spPr/>
        <p:txBody>
          <a:bodyPr/>
          <a:lstStyle/>
          <a:p>
            <a:pPr>
              <a:defRPr/>
            </a:pPr>
            <a:r>
              <a:rPr lang="en-US" dirty="0" smtClean="0"/>
              <a:t>Jay Yang, et al. (ZTE)</a:t>
            </a:r>
            <a:endParaRPr lang="en-US" dirty="0"/>
          </a:p>
        </p:txBody>
      </p:sp>
    </p:spTree>
    <p:extLst>
      <p:ext uri="{BB962C8B-B14F-4D97-AF65-F5344CB8AC3E}">
        <p14:creationId xmlns:p14="http://schemas.microsoft.com/office/powerpoint/2010/main" val="5713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solidFill>
                  <a:srgbClr val="0070C0"/>
                </a:solidFill>
              </a:rPr>
              <a:t>Recap: Amendment </a:t>
            </a:r>
            <a:r>
              <a:rPr lang="en-US" altLang="zh-CN" dirty="0">
                <a:solidFill>
                  <a:srgbClr val="0070C0"/>
                </a:solidFill>
              </a:rPr>
              <a:t>ordering as of  September 2025</a:t>
            </a:r>
            <a:endParaRPr lang="zh-CN" altLang="en-US" dirty="0"/>
          </a:p>
        </p:txBody>
      </p:sp>
      <p:sp>
        <p:nvSpPr>
          <p:cNvPr id="4" name="灯片编号占位符 3"/>
          <p:cNvSpPr>
            <a:spLocks noGrp="1"/>
          </p:cNvSpPr>
          <p:nvPr>
            <p:ph type="sldNum" sz="quarter" idx="12"/>
          </p:nvPr>
        </p:nvSpPr>
        <p:spPr/>
        <p:txBody>
          <a:bodyPr/>
          <a:lstStyle/>
          <a:p>
            <a:pPr>
              <a:defRPr/>
            </a:pPr>
            <a:r>
              <a:rPr lang="en-US" dirty="0" smtClean="0"/>
              <a:t>Slide </a:t>
            </a:r>
            <a:fld id="{C1789BC7-C074-42CC-ADF8-5107DF6BD1C1}" type="slidenum">
              <a:rPr lang="en-US" smtClean="0"/>
              <a:t>6</a:t>
            </a:fld>
            <a:endParaRPr lang="en-US" dirty="0"/>
          </a:p>
        </p:txBody>
      </p:sp>
      <p:sp>
        <p:nvSpPr>
          <p:cNvPr id="5" name="页脚占位符 4"/>
          <p:cNvSpPr>
            <a:spLocks noGrp="1"/>
          </p:cNvSpPr>
          <p:nvPr>
            <p:ph type="ftr" sz="quarter" idx="11"/>
          </p:nvPr>
        </p:nvSpPr>
        <p:spPr/>
        <p:txBody>
          <a:bodyPr/>
          <a:lstStyle/>
          <a:p>
            <a:pPr>
              <a:defRPr/>
            </a:pPr>
            <a:r>
              <a:rPr lang="en-US" dirty="0" smtClean="0"/>
              <a:t>Jay Yang, et al. (ZTE)</a:t>
            </a:r>
            <a:endParaRPr lang="en-US" dirty="0"/>
          </a:p>
        </p:txBody>
      </p:sp>
      <p:graphicFrame>
        <p:nvGraphicFramePr>
          <p:cNvPr id="6" name="Table 4">
            <a:extLst>
              <a:ext uri="{FF2B5EF4-FFF2-40B4-BE49-F238E27FC236}">
                <a16:creationId xmlns="" xmlns:a16="http://schemas.microsoft.com/office/drawing/2014/main" id="{C8251B32-BF1E-8EBC-76BE-F57E17C50DEB}"/>
              </a:ext>
            </a:extLst>
          </p:cNvPr>
          <p:cNvGraphicFramePr>
            <a:graphicFrameLocks noGrp="1"/>
          </p:cNvGraphicFramePr>
          <p:nvPr>
            <p:extLst>
              <p:ext uri="{D42A27DB-BD31-4B8C-83A1-F6EECF244321}">
                <p14:modId xmlns:p14="http://schemas.microsoft.com/office/powerpoint/2010/main" val="1017728224"/>
              </p:ext>
            </p:extLst>
          </p:nvPr>
        </p:nvGraphicFramePr>
        <p:xfrm>
          <a:off x="914400" y="1956563"/>
          <a:ext cx="10665885" cy="3360653"/>
        </p:xfrm>
        <a:graphic>
          <a:graphicData uri="http://schemas.openxmlformats.org/drawingml/2006/table">
            <a:tbl>
              <a:tblPr firstRow="1" bandRow="1">
                <a:tableStyleId>{5C22544A-7EE6-4342-B048-85BDC9FD1C3A}</a:tableStyleId>
              </a:tblPr>
              <a:tblGrid>
                <a:gridCol w="3461196">
                  <a:extLst>
                    <a:ext uri="{9D8B030D-6E8A-4147-A177-3AD203B41FA5}">
                      <a16:colId xmlns="" xmlns:a16="http://schemas.microsoft.com/office/drawing/2014/main" val="3336049185"/>
                    </a:ext>
                  </a:extLst>
                </a:gridCol>
                <a:gridCol w="1955969">
                  <a:extLst>
                    <a:ext uri="{9D8B030D-6E8A-4147-A177-3AD203B41FA5}">
                      <a16:colId xmlns="" xmlns:a16="http://schemas.microsoft.com/office/drawing/2014/main" val="1921072032"/>
                    </a:ext>
                  </a:extLst>
                </a:gridCol>
                <a:gridCol w="1711473">
                  <a:extLst>
                    <a:ext uri="{9D8B030D-6E8A-4147-A177-3AD203B41FA5}">
                      <a16:colId xmlns="" xmlns:a16="http://schemas.microsoft.com/office/drawing/2014/main" val="3854697234"/>
                    </a:ext>
                  </a:extLst>
                </a:gridCol>
                <a:gridCol w="3537247">
                  <a:extLst>
                    <a:ext uri="{9D8B030D-6E8A-4147-A177-3AD203B41FA5}">
                      <a16:colId xmlns="" xmlns:a16="http://schemas.microsoft.com/office/drawing/2014/main" val="3834352144"/>
                    </a:ext>
                  </a:extLst>
                </a:gridCol>
              </a:tblGrid>
              <a:tr h="49185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1" i="0" u="none" strike="noStrike" cap="none" normalizeH="0" baseline="0" dirty="0">
                          <a:ln>
                            <a:noFill/>
                          </a:ln>
                          <a:solidFill>
                            <a:schemeClr val="tx1"/>
                          </a:solidFill>
                          <a:effectLst/>
                          <a:latin typeface="Times New Roman" pitchFamily="18" charset="0"/>
                        </a:rPr>
                        <a:t>Amendment Number</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1" i="0" u="none" strike="noStrike" cap="none" normalizeH="0" baseline="0" dirty="0">
                          <a:ln>
                            <a:noFill/>
                          </a:ln>
                          <a:solidFill>
                            <a:schemeClr val="tx1"/>
                          </a:solidFill>
                          <a:effectLst/>
                          <a:latin typeface="Times New Roman" pitchFamily="18" charset="0"/>
                        </a:rPr>
                        <a:t>Task Group</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1" i="0" u="none" strike="noStrike" cap="none" normalizeH="0" baseline="0" dirty="0">
                          <a:ln>
                            <a:noFill/>
                          </a:ln>
                          <a:solidFill>
                            <a:schemeClr val="tx1"/>
                          </a:solidFill>
                          <a:effectLst/>
                          <a:latin typeface="Times New Roman" pitchFamily="18" charset="0"/>
                        </a:rPr>
                        <a:t>Page Count</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1" i="0" u="none" strike="noStrike" cap="none" normalizeH="0" baseline="0" dirty="0">
                          <a:ln>
                            <a:noFill/>
                          </a:ln>
                          <a:solidFill>
                            <a:schemeClr val="tx1"/>
                          </a:solidFill>
                          <a:effectLst/>
                          <a:latin typeface="Times New Roman" pitchFamily="18" charset="0"/>
                        </a:rPr>
                        <a:t>Projected RevCom Date (submission)</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578554141"/>
                  </a:ext>
                </a:extLst>
              </a:tr>
              <a:tr h="351021">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802.11-2024 Amendment 3</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TGbk</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116</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May 2025</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939065581"/>
                  </a:ext>
                </a:extLst>
              </a:tr>
              <a:tr h="351021">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802.11-2024 Amendment </a:t>
                      </a:r>
                      <a:r>
                        <a:rPr kumimoji="0" lang="en-US" sz="1500" b="0" i="0" u="none" strike="noStrike" cap="none" normalizeH="0" baseline="0" dirty="0">
                          <a:ln>
                            <a:noFill/>
                          </a:ln>
                          <a:solidFill>
                            <a:schemeClr val="tx1"/>
                          </a:solidFill>
                          <a:effectLst/>
                          <a:latin typeface="Times New Roman" pitchFamily="18" charset="0"/>
                          <a:sym typeface="Wingdings" panose="05000000000000000000" pitchFamily="2" charset="2"/>
                        </a:rPr>
                        <a:t>4</a:t>
                      </a:r>
                      <a:endParaRPr kumimoji="0" lang="en-US" sz="1500" b="0" i="0" u="none" strike="noStrike" cap="none" normalizeH="0" baseline="0" dirty="0">
                        <a:ln>
                          <a:noFill/>
                        </a:ln>
                        <a:solidFill>
                          <a:schemeClr val="tx1"/>
                        </a:solidFill>
                        <a:effectLst/>
                        <a:latin typeface="Times New Roman" pitchFamily="18"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TGbf</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232</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May 2025</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287635205"/>
                  </a:ext>
                </a:extLst>
              </a:tr>
              <a:tr h="387901">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802.11-2024 Amendment </a:t>
                      </a:r>
                      <a:r>
                        <a:rPr kumimoji="0" lang="en-US" sz="1500" b="0" i="0" u="none" strike="noStrike" cap="none" normalizeH="0" baseline="0" dirty="0">
                          <a:ln>
                            <a:noFill/>
                          </a:ln>
                          <a:solidFill>
                            <a:schemeClr val="tx1"/>
                          </a:solidFill>
                          <a:effectLst/>
                          <a:latin typeface="Times New Roman" pitchFamily="18" charset="0"/>
                          <a:sym typeface="Wingdings" panose="05000000000000000000" pitchFamily="2" charset="2"/>
                        </a:rPr>
                        <a:t>5  </a:t>
                      </a:r>
                      <a:endParaRPr kumimoji="0" lang="en-US" sz="1500" b="0" i="0" u="none" strike="noStrike" cap="none" normalizeH="0" baseline="0" dirty="0">
                        <a:ln>
                          <a:noFill/>
                        </a:ln>
                        <a:solidFill>
                          <a:schemeClr val="tx1"/>
                        </a:solidFill>
                        <a:effectLst/>
                        <a:latin typeface="Times New Roman" pitchFamily="18"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TGbi</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186</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May 2026</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067951284"/>
                  </a:ext>
                </a:extLst>
              </a:tr>
              <a:tr h="387901">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1500" b="0" i="0" u="none" strike="noStrike" cap="none" normalizeH="0" baseline="0" dirty="0">
                        <a:ln>
                          <a:noFill/>
                        </a:ln>
                        <a:solidFill>
                          <a:srgbClr val="FF0000"/>
                        </a:solidFill>
                        <a:effectLst/>
                        <a:latin typeface="Times New Roman" pitchFamily="18" charset="0"/>
                        <a:sym typeface="Wingdings" panose="05000000000000000000" pitchFamily="2" charset="2"/>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1500" b="0" i="0" u="none" strike="noStrike" cap="none" normalizeH="0" baseline="0" dirty="0">
                        <a:ln>
                          <a:noFill/>
                        </a:ln>
                        <a:solidFill>
                          <a:schemeClr val="tx1"/>
                        </a:solidFill>
                        <a:effectLst/>
                        <a:latin typeface="Times New Roman" pitchFamily="18"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1500" b="0" i="0" u="none" strike="noStrike" cap="none" normalizeH="0" baseline="0" dirty="0">
                        <a:ln>
                          <a:noFill/>
                        </a:ln>
                        <a:solidFill>
                          <a:schemeClr val="tx1"/>
                        </a:solidFill>
                        <a:effectLst/>
                        <a:latin typeface="Times New Roman" pitchFamily="18"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1500" b="0" i="0" u="none" strike="noStrike" cap="none" normalizeH="0" baseline="0" dirty="0">
                        <a:ln>
                          <a:noFill/>
                        </a:ln>
                        <a:solidFill>
                          <a:schemeClr val="tx1"/>
                        </a:solidFill>
                        <a:effectLst/>
                        <a:latin typeface="Times New Roman" pitchFamily="18"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014901688"/>
                  </a:ext>
                </a:extLst>
              </a:tr>
              <a:tr h="387901">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sym typeface="Wingdings" panose="05000000000000000000" pitchFamily="2" charset="2"/>
                        </a:rPr>
                        <a:t>REVmf </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TGm</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7039</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February 2028</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4252029420"/>
                  </a:ext>
                </a:extLst>
              </a:tr>
              <a:tr h="408691">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802.11-2028 Amendment </a:t>
                      </a:r>
                      <a:r>
                        <a:rPr kumimoji="0" lang="en-US" sz="1500" b="0" i="0" u="none" strike="noStrike" cap="none" normalizeH="0" baseline="0" dirty="0">
                          <a:ln>
                            <a:noFill/>
                          </a:ln>
                          <a:solidFill>
                            <a:schemeClr val="tx1"/>
                          </a:solidFill>
                          <a:effectLst/>
                          <a:latin typeface="Times New Roman" pitchFamily="18" charset="0"/>
                          <a:sym typeface="Wingdings" panose="05000000000000000000" pitchFamily="2" charset="2"/>
                        </a:rPr>
                        <a:t>2</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TGbn</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502</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May 2028</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419638656"/>
                  </a:ext>
                </a:extLst>
              </a:tr>
              <a:tr h="229405">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500" b="0" i="0" u="none" strike="noStrike" cap="none" normalizeH="0" baseline="0" dirty="0">
                          <a:ln>
                            <a:noFill/>
                          </a:ln>
                          <a:solidFill>
                            <a:schemeClr val="tx1"/>
                          </a:solidFill>
                          <a:effectLst/>
                          <a:latin typeface="Times New Roman" pitchFamily="18" charset="0"/>
                        </a:rPr>
                        <a:t>802.11-2028 Amendment 3</a:t>
                      </a:r>
                      <a:endParaRPr kumimoji="0" lang="en-US" sz="1500" b="0" i="0" u="none" strike="noStrike" cap="none" normalizeH="0" baseline="0" dirty="0">
                        <a:ln>
                          <a:noFill/>
                        </a:ln>
                        <a:solidFill>
                          <a:schemeClr val="tx1"/>
                        </a:solidFill>
                        <a:effectLst/>
                        <a:latin typeface="Times New Roman" pitchFamily="18" charset="0"/>
                        <a:sym typeface="Wingdings" panose="05000000000000000000" pitchFamily="2" charset="2"/>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tx1"/>
                          </a:solidFill>
                          <a:effectLst/>
                          <a:latin typeface="Times New Roman" pitchFamily="18" charset="0"/>
                        </a:rPr>
                        <a:t>TGbp</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tx1"/>
                          </a:solidFill>
                          <a:effectLst/>
                          <a:latin typeface="Times New Roman" pitchFamily="18" charset="0"/>
                        </a:rPr>
                        <a:t>TBD</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500" b="0" i="0" u="none" strike="noStrike" cap="none" normalizeH="0" baseline="0" dirty="0">
                          <a:ln>
                            <a:noFill/>
                          </a:ln>
                          <a:solidFill>
                            <a:schemeClr val="tx1"/>
                          </a:solidFill>
                          <a:effectLst/>
                          <a:latin typeface="Times New Roman" pitchFamily="18" charset="0"/>
                        </a:rPr>
                        <a:t>May 2028</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500" b="0" i="0" u="none" strike="noStrike" cap="none" normalizeH="0" baseline="0" dirty="0">
                        <a:ln>
                          <a:noFill/>
                        </a:ln>
                        <a:solidFill>
                          <a:schemeClr val="tx1"/>
                        </a:solidFill>
                        <a:effectLst/>
                        <a:latin typeface="Times New Roman" pitchFamily="18"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491888610"/>
                  </a:ext>
                </a:extLst>
              </a:tr>
            </a:tbl>
          </a:graphicData>
        </a:graphic>
      </p:graphicFrame>
    </p:spTree>
    <p:extLst>
      <p:ext uri="{BB962C8B-B14F-4D97-AF65-F5344CB8AC3E}">
        <p14:creationId xmlns:p14="http://schemas.microsoft.com/office/powerpoint/2010/main" val="2427355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Capture the Market milestone discussion</a:t>
            </a:r>
            <a:endParaRPr lang="zh-CN" altLang="en-US" dirty="0"/>
          </a:p>
        </p:txBody>
      </p:sp>
      <p:sp>
        <p:nvSpPr>
          <p:cNvPr id="3" name="内容占位符 2"/>
          <p:cNvSpPr>
            <a:spLocks noGrp="1"/>
          </p:cNvSpPr>
          <p:nvPr>
            <p:ph idx="1"/>
          </p:nvPr>
        </p:nvSpPr>
        <p:spPr/>
        <p:txBody>
          <a:bodyPr/>
          <a:lstStyle/>
          <a:p>
            <a:r>
              <a:rPr lang="en-US" altLang="zh-CN" dirty="0" smtClean="0"/>
              <a:t>2027 milestone: quote the following interpretation from 25/1634r1</a:t>
            </a:r>
          </a:p>
          <a:p>
            <a:r>
              <a:rPr lang="en-US" altLang="zh-CN" sz="1800" b="0" dirty="0"/>
              <a:t>CNSSP 15 states that by January 1, 2027, all new acquisitions for NSS will be required to be CNSA 2.0 compliant unless otherwise noted. [1] In terms of product readiness to ship the equipment to the government in 2027 time frame, we do not need every item defined in 11bt PAR, and as a minimum, we only need AKMs for CNSA </a:t>
            </a:r>
            <a:r>
              <a:rPr lang="en-US" altLang="zh-CN" sz="1800" b="0" dirty="0" smtClean="0"/>
              <a:t>2.0.</a:t>
            </a:r>
          </a:p>
          <a:p>
            <a:endParaRPr lang="en-US" altLang="zh-CN" sz="1800" b="0" dirty="0"/>
          </a:p>
          <a:p>
            <a:r>
              <a:rPr lang="en-US" altLang="zh-CN" dirty="0" smtClean="0"/>
              <a:t>2030 milestone: </a:t>
            </a:r>
            <a:r>
              <a:rPr lang="en-US" altLang="zh-CN" dirty="0"/>
              <a:t>quote the following </a:t>
            </a:r>
            <a:r>
              <a:rPr lang="en-US" altLang="zh-CN" dirty="0" smtClean="0"/>
              <a:t>from CNSA2.0_FAQ</a:t>
            </a:r>
          </a:p>
          <a:p>
            <a:r>
              <a:rPr lang="en-US" altLang="zh-CN" sz="2000" b="0" dirty="0"/>
              <a:t>NSA expects these equipment transitions to be completed by December 31, 2030</a:t>
            </a:r>
            <a:endParaRPr lang="zh-CN" altLang="en-US" sz="2000" b="0" dirty="0"/>
          </a:p>
        </p:txBody>
      </p:sp>
      <p:sp>
        <p:nvSpPr>
          <p:cNvPr id="4" name="灯片编号占位符 3"/>
          <p:cNvSpPr>
            <a:spLocks noGrp="1"/>
          </p:cNvSpPr>
          <p:nvPr>
            <p:ph type="sldNum" sz="quarter" idx="12"/>
          </p:nvPr>
        </p:nvSpPr>
        <p:spPr/>
        <p:txBody>
          <a:bodyPr/>
          <a:lstStyle/>
          <a:p>
            <a:pPr>
              <a:defRPr/>
            </a:pPr>
            <a:r>
              <a:rPr lang="en-US" dirty="0" smtClean="0"/>
              <a:t>Slide </a:t>
            </a:r>
            <a:fld id="{C1789BC7-C074-42CC-ADF8-5107DF6BD1C1}" type="slidenum">
              <a:rPr lang="en-US" smtClean="0"/>
              <a:t>7</a:t>
            </a:fld>
            <a:endParaRPr lang="en-US" dirty="0"/>
          </a:p>
        </p:txBody>
      </p:sp>
      <p:sp>
        <p:nvSpPr>
          <p:cNvPr id="5" name="页脚占位符 4"/>
          <p:cNvSpPr>
            <a:spLocks noGrp="1"/>
          </p:cNvSpPr>
          <p:nvPr>
            <p:ph type="ftr" sz="quarter" idx="11"/>
          </p:nvPr>
        </p:nvSpPr>
        <p:spPr/>
        <p:txBody>
          <a:bodyPr/>
          <a:lstStyle/>
          <a:p>
            <a:pPr>
              <a:defRPr/>
            </a:pPr>
            <a:r>
              <a:rPr lang="en-US" dirty="0" smtClean="0"/>
              <a:t>Jay Yang, et al. (ZTE)</a:t>
            </a:r>
            <a:endParaRPr lang="en-US" dirty="0"/>
          </a:p>
        </p:txBody>
      </p:sp>
    </p:spTree>
    <p:extLst>
      <p:ext uri="{BB962C8B-B14F-4D97-AF65-F5344CB8AC3E}">
        <p14:creationId xmlns:p14="http://schemas.microsoft.com/office/powerpoint/2010/main" val="3921133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4400" y="449039"/>
            <a:ext cx="10363200" cy="914399"/>
          </a:xfrm>
        </p:spPr>
        <p:txBody>
          <a:bodyPr/>
          <a:lstStyle/>
          <a:p>
            <a:r>
              <a:rPr lang="en-US" altLang="zh-CN" dirty="0" smtClean="0"/>
              <a:t>Question to the task group</a:t>
            </a:r>
            <a:endParaRPr lang="zh-CN" altLang="en-US" dirty="0"/>
          </a:p>
        </p:txBody>
      </p:sp>
      <p:sp>
        <p:nvSpPr>
          <p:cNvPr id="3" name="内容占位符 2"/>
          <p:cNvSpPr>
            <a:spLocks noGrp="1"/>
          </p:cNvSpPr>
          <p:nvPr>
            <p:ph idx="1"/>
          </p:nvPr>
        </p:nvSpPr>
        <p:spPr>
          <a:xfrm>
            <a:off x="914400" y="1126674"/>
            <a:ext cx="10363200" cy="5274126"/>
          </a:xfrm>
        </p:spPr>
        <p:txBody>
          <a:bodyPr/>
          <a:lstStyle/>
          <a:p>
            <a:r>
              <a:rPr lang="en-US" altLang="zh-CN" dirty="0" smtClean="0"/>
              <a:t>If 11bt timeline is ahead of 11bn, PQC feature need to be incorporated into 11bn draft. </a:t>
            </a:r>
          </a:p>
          <a:p>
            <a:pPr lvl="1"/>
            <a:r>
              <a:rPr lang="en-US" altLang="zh-CN" dirty="0" smtClean="0"/>
              <a:t>We have suffered from such bad experience when we try to merge 11bh feature into 11be draft during the SA ballot.</a:t>
            </a:r>
          </a:p>
          <a:p>
            <a:pPr lvl="1"/>
            <a:r>
              <a:rPr lang="en-US" altLang="zh-CN" dirty="0" smtClean="0"/>
              <a:t>Alternatively, PQC feature will be incorporated into 802.11mg after 802.11bn roll-in(during the letter ballot phase</a:t>
            </a:r>
            <a:r>
              <a:rPr lang="en-US" altLang="zh-CN" dirty="0"/>
              <a:t>.</a:t>
            </a:r>
            <a:r>
              <a:rPr lang="en-US" altLang="zh-CN" dirty="0" smtClean="0"/>
              <a:t> Possibly, Seamless roaming and MAPC Protection feature will be updated to PQC at 2029 </a:t>
            </a:r>
            <a:r>
              <a:rPr lang="en-US" altLang="zh-CN" dirty="0"/>
              <a:t>or </a:t>
            </a:r>
            <a:r>
              <a:rPr lang="en-US" altLang="zh-CN" dirty="0" smtClean="0"/>
              <a:t>2030, and then need additional time for certification, </a:t>
            </a:r>
            <a:r>
              <a:rPr lang="en-US" altLang="zh-CN" dirty="0"/>
              <a:t>is it too late</a:t>
            </a:r>
            <a:r>
              <a:rPr lang="en-US" altLang="zh-CN" dirty="0" smtClean="0"/>
              <a:t>?)</a:t>
            </a:r>
          </a:p>
          <a:p>
            <a:pPr lvl="1"/>
            <a:r>
              <a:rPr lang="en-US" altLang="zh-CN" dirty="0" smtClean="0"/>
              <a:t>WIFI8 product will be mature and commercialized in 2027; and then WIFI9 is at 2031.</a:t>
            </a:r>
          </a:p>
          <a:p>
            <a:pPr>
              <a:buFont typeface="Arial" panose="020B0604020202020204" pitchFamily="34" charset="0"/>
              <a:buChar char="•"/>
            </a:pPr>
            <a:r>
              <a:rPr lang="en-US" altLang="zh-CN" b="1" dirty="0" smtClean="0"/>
              <a:t>If 11bt timeline is behind of 11bn(or at the same time), 11bt group </a:t>
            </a:r>
            <a:r>
              <a:rPr lang="en-US" altLang="zh-CN" dirty="0" smtClean="0"/>
              <a:t>shall take into account</a:t>
            </a:r>
            <a:r>
              <a:rPr lang="en-US" altLang="zh-CN" b="1" dirty="0" smtClean="0"/>
              <a:t> the PQC feature in SMD and MAPC PASN </a:t>
            </a:r>
            <a:r>
              <a:rPr lang="en-US" altLang="zh-CN" dirty="0" smtClean="0"/>
              <a:t>scenario</a:t>
            </a:r>
            <a:r>
              <a:rPr lang="en-US" altLang="zh-CN" b="1" dirty="0" smtClean="0"/>
              <a:t>.</a:t>
            </a:r>
          </a:p>
          <a:p>
            <a:pPr lvl="1">
              <a:buFont typeface="Arial" panose="020B0604020202020204" pitchFamily="34" charset="0"/>
              <a:buChar char="•"/>
            </a:pPr>
            <a:r>
              <a:rPr lang="en-US" altLang="zh-CN" dirty="0" smtClean="0"/>
              <a:t>Seamless </a:t>
            </a:r>
            <a:r>
              <a:rPr lang="en-US" altLang="zh-CN" dirty="0"/>
              <a:t>roaming and MAPC Protection feature </a:t>
            </a:r>
            <a:r>
              <a:rPr lang="en-US" altLang="zh-CN" dirty="0" smtClean="0"/>
              <a:t>will be upgraded </a:t>
            </a:r>
            <a:r>
              <a:rPr lang="en-US" altLang="zh-CN" dirty="0"/>
              <a:t>to PQC </a:t>
            </a:r>
            <a:r>
              <a:rPr lang="en-US" altLang="zh-CN" dirty="0" smtClean="0"/>
              <a:t>after 802.11bn feature stable.</a:t>
            </a:r>
          </a:p>
          <a:p>
            <a:pPr lvl="1">
              <a:buFont typeface="Arial" panose="020B0604020202020204" pitchFamily="34" charset="0"/>
              <a:buChar char="•"/>
            </a:pPr>
            <a:r>
              <a:rPr lang="en-US" altLang="zh-CN" dirty="0" smtClean="0"/>
              <a:t>The official release will be at May 2028. Possibly the PQC certification can be done based on WIFI8 device. </a:t>
            </a:r>
            <a:endParaRPr lang="zh-CN" altLang="en-US" dirty="0"/>
          </a:p>
        </p:txBody>
      </p:sp>
      <p:sp>
        <p:nvSpPr>
          <p:cNvPr id="4" name="灯片编号占位符 3"/>
          <p:cNvSpPr>
            <a:spLocks noGrp="1"/>
          </p:cNvSpPr>
          <p:nvPr>
            <p:ph type="sldNum" sz="quarter" idx="12"/>
          </p:nvPr>
        </p:nvSpPr>
        <p:spPr/>
        <p:txBody>
          <a:bodyPr/>
          <a:lstStyle/>
          <a:p>
            <a:pPr>
              <a:defRPr/>
            </a:pPr>
            <a:r>
              <a:rPr lang="en-US" dirty="0" smtClean="0"/>
              <a:t>Slide </a:t>
            </a:r>
            <a:fld id="{C1789BC7-C074-42CC-ADF8-5107DF6BD1C1}" type="slidenum">
              <a:rPr lang="en-US" smtClean="0"/>
              <a:t>8</a:t>
            </a:fld>
            <a:endParaRPr lang="en-US" dirty="0"/>
          </a:p>
        </p:txBody>
      </p:sp>
      <p:sp>
        <p:nvSpPr>
          <p:cNvPr id="5" name="页脚占位符 4"/>
          <p:cNvSpPr>
            <a:spLocks noGrp="1"/>
          </p:cNvSpPr>
          <p:nvPr>
            <p:ph type="ftr" sz="quarter" idx="11"/>
          </p:nvPr>
        </p:nvSpPr>
        <p:spPr/>
        <p:txBody>
          <a:bodyPr/>
          <a:lstStyle/>
          <a:p>
            <a:pPr>
              <a:defRPr/>
            </a:pPr>
            <a:r>
              <a:rPr lang="en-US" dirty="0" smtClean="0"/>
              <a:t>Jay Yang, et al. (ZTE)</a:t>
            </a:r>
            <a:endParaRPr lang="en-US" dirty="0"/>
          </a:p>
        </p:txBody>
      </p:sp>
    </p:spTree>
    <p:extLst>
      <p:ext uri="{BB962C8B-B14F-4D97-AF65-F5344CB8AC3E}">
        <p14:creationId xmlns:p14="http://schemas.microsoft.com/office/powerpoint/2010/main" val="4250104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Proposed timeline</a:t>
            </a:r>
            <a:endParaRPr lang="zh-CN" altLang="en-US" dirty="0"/>
          </a:p>
        </p:txBody>
      </p:sp>
      <p:sp>
        <p:nvSpPr>
          <p:cNvPr id="3" name="内容占位符 2"/>
          <p:cNvSpPr>
            <a:spLocks noGrp="1"/>
          </p:cNvSpPr>
          <p:nvPr>
            <p:ph idx="1"/>
          </p:nvPr>
        </p:nvSpPr>
        <p:spPr/>
        <p:txBody>
          <a:bodyPr/>
          <a:lstStyle/>
          <a:p>
            <a:r>
              <a:rPr lang="en-US" altLang="zh-CN" dirty="0"/>
              <a:t>Develop PQC feature based on </a:t>
            </a:r>
            <a:r>
              <a:rPr lang="en-US" altLang="zh-CN" dirty="0" smtClean="0"/>
              <a:t>pre-11bn and 11bn </a:t>
            </a:r>
            <a:r>
              <a:rPr lang="en-US" altLang="zh-CN" dirty="0"/>
              <a:t>device. </a:t>
            </a:r>
          </a:p>
          <a:p>
            <a:endParaRPr lang="en-US" altLang="zh-CN" dirty="0"/>
          </a:p>
          <a:p>
            <a:pPr lvl="1" algn="just">
              <a:spcBef>
                <a:spcPts val="0"/>
              </a:spcBef>
              <a:defRPr/>
            </a:pPr>
            <a:r>
              <a:rPr lang="en-US" altLang="zh-CN" sz="1800" dirty="0">
                <a:ea typeface="MS Gothic"/>
              </a:rPr>
              <a:t>PAR approved			</a:t>
            </a:r>
            <a:r>
              <a:rPr lang="en-US" altLang="zh-CN" sz="1800" dirty="0">
                <a:highlight>
                  <a:srgbClr val="00FF00"/>
                </a:highlight>
                <a:ea typeface="MS Gothic"/>
              </a:rPr>
              <a:t>Aug 2025</a:t>
            </a:r>
          </a:p>
          <a:p>
            <a:pPr lvl="1" algn="just">
              <a:spcBef>
                <a:spcPts val="0"/>
              </a:spcBef>
              <a:defRPr/>
            </a:pPr>
            <a:r>
              <a:rPr lang="en-US" altLang="zh-CN" sz="1800" dirty="0">
                <a:ea typeface="MS Gothic"/>
              </a:rPr>
              <a:t>First TG meeting			Sep. 2025</a:t>
            </a:r>
          </a:p>
          <a:p>
            <a:pPr lvl="1" algn="just">
              <a:spcBef>
                <a:spcPts val="0"/>
              </a:spcBef>
              <a:defRPr/>
            </a:pPr>
            <a:r>
              <a:rPr lang="en-US" altLang="zh-CN" sz="1800" dirty="0">
                <a:ea typeface="MS Gothic"/>
              </a:rPr>
              <a:t>Initial WG Letter Ballot (D1.0)		</a:t>
            </a:r>
            <a:r>
              <a:rPr lang="en-US" altLang="zh-CN" sz="1800" dirty="0" smtClean="0">
                <a:ea typeface="MS Gothic"/>
              </a:rPr>
              <a:t>Mar. </a:t>
            </a:r>
            <a:r>
              <a:rPr lang="en-US" altLang="zh-CN" sz="1800" dirty="0" smtClean="0">
                <a:ea typeface="MS Gothic"/>
              </a:rPr>
              <a:t>2026*</a:t>
            </a:r>
            <a:endParaRPr lang="en-US" altLang="zh-CN" sz="1800" dirty="0">
              <a:ea typeface="MS Gothic"/>
            </a:endParaRPr>
          </a:p>
          <a:p>
            <a:pPr lvl="1" algn="just">
              <a:spcBef>
                <a:spcPts val="0"/>
              </a:spcBef>
              <a:defRPr/>
            </a:pPr>
            <a:r>
              <a:rPr lang="en-US" altLang="zh-CN" sz="1800" dirty="0">
                <a:ea typeface="MS Gothic"/>
              </a:rPr>
              <a:t>Recirculation LB (D2.0)		</a:t>
            </a:r>
            <a:r>
              <a:rPr lang="en-US" altLang="zh-CN" sz="1800" dirty="0" smtClean="0">
                <a:ea typeface="MS Gothic"/>
              </a:rPr>
              <a:t>Sep</a:t>
            </a:r>
            <a:r>
              <a:rPr lang="en-US" altLang="zh-CN" sz="1800" dirty="0" smtClean="0">
                <a:ea typeface="MS Gothic"/>
              </a:rPr>
              <a:t>. </a:t>
            </a:r>
            <a:r>
              <a:rPr lang="en-US" altLang="zh-CN" sz="1800" dirty="0" smtClean="0">
                <a:ea typeface="MS Gothic"/>
              </a:rPr>
              <a:t>2026 **</a:t>
            </a:r>
            <a:endParaRPr lang="en-US" altLang="zh-CN" sz="1800" dirty="0">
              <a:ea typeface="MS Gothic"/>
            </a:endParaRPr>
          </a:p>
          <a:p>
            <a:pPr lvl="1" algn="just">
              <a:spcBef>
                <a:spcPts val="0"/>
              </a:spcBef>
              <a:defRPr/>
            </a:pPr>
            <a:r>
              <a:rPr lang="en-US" altLang="zh-CN" sz="1800" dirty="0">
                <a:ea typeface="MS Gothic"/>
              </a:rPr>
              <a:t>Recirculation </a:t>
            </a:r>
            <a:r>
              <a:rPr lang="en-US" altLang="zh-CN" sz="1800" dirty="0" smtClean="0">
                <a:ea typeface="MS Gothic"/>
              </a:rPr>
              <a:t>LB (</a:t>
            </a:r>
            <a:r>
              <a:rPr lang="en-US" altLang="zh-CN" sz="1800" dirty="0">
                <a:ea typeface="MS Gothic"/>
              </a:rPr>
              <a:t>D3.0</a:t>
            </a:r>
            <a:r>
              <a:rPr lang="en-US" altLang="zh-CN" sz="1800" dirty="0">
                <a:ea typeface="MS Gothic"/>
              </a:rPr>
              <a:t>)		</a:t>
            </a:r>
            <a:r>
              <a:rPr lang="en-US" altLang="zh-CN" sz="1800" dirty="0" smtClean="0">
                <a:ea typeface="MS Gothic"/>
              </a:rPr>
              <a:t>Jan</a:t>
            </a:r>
            <a:r>
              <a:rPr lang="en-US" altLang="zh-CN" sz="1800" dirty="0" smtClean="0">
                <a:ea typeface="MS Gothic"/>
              </a:rPr>
              <a:t>. </a:t>
            </a:r>
            <a:r>
              <a:rPr lang="en-US" altLang="zh-CN" sz="1800" dirty="0" smtClean="0">
                <a:ea typeface="MS Gothic"/>
              </a:rPr>
              <a:t>2027</a:t>
            </a:r>
            <a:endParaRPr lang="en-US" altLang="zh-CN" sz="1800" dirty="0">
              <a:ea typeface="MS Gothic"/>
            </a:endParaRPr>
          </a:p>
          <a:p>
            <a:pPr lvl="1" algn="just">
              <a:spcBef>
                <a:spcPts val="0"/>
              </a:spcBef>
              <a:defRPr/>
            </a:pPr>
            <a:r>
              <a:rPr lang="en-US" altLang="zh-CN" sz="1800" dirty="0" smtClean="0">
                <a:ea typeface="MS Gothic"/>
              </a:rPr>
              <a:t>Initial</a:t>
            </a:r>
            <a:r>
              <a:rPr lang="en-US" altLang="zh-CN" sz="1800" dirty="0" smtClean="0">
                <a:ea typeface="MS Gothic"/>
              </a:rPr>
              <a:t> </a:t>
            </a:r>
            <a:r>
              <a:rPr lang="en-US" altLang="zh-CN" sz="1800" dirty="0">
                <a:ea typeface="MS Gothic"/>
              </a:rPr>
              <a:t>SA Ballot (D4.0)		</a:t>
            </a:r>
            <a:r>
              <a:rPr lang="en-US" altLang="zh-CN" sz="1800" dirty="0" smtClean="0">
                <a:ea typeface="MS Gothic"/>
              </a:rPr>
              <a:t>May</a:t>
            </a:r>
            <a:r>
              <a:rPr lang="en-US" altLang="zh-CN" sz="1800" dirty="0" smtClean="0">
                <a:ea typeface="MS Gothic"/>
              </a:rPr>
              <a:t>. 2027</a:t>
            </a:r>
            <a:r>
              <a:rPr lang="en-US" altLang="zh-CN" sz="1800" dirty="0">
                <a:ea typeface="MS Gothic"/>
              </a:rPr>
              <a:t>	</a:t>
            </a:r>
          </a:p>
          <a:p>
            <a:pPr lvl="1" algn="just">
              <a:spcBef>
                <a:spcPts val="0"/>
              </a:spcBef>
              <a:defRPr/>
            </a:pPr>
            <a:r>
              <a:rPr lang="en-US" altLang="zh-CN" sz="1800" dirty="0" smtClean="0">
                <a:ea typeface="MS Gothic"/>
              </a:rPr>
              <a:t>Recirculation SA(D5.0)</a:t>
            </a:r>
            <a:r>
              <a:rPr lang="en-US" altLang="zh-CN" sz="1800" dirty="0">
                <a:ea typeface="MS Gothic"/>
              </a:rPr>
              <a:t>		</a:t>
            </a:r>
            <a:r>
              <a:rPr lang="en-US" altLang="zh-CN" sz="1800" dirty="0" smtClean="0">
                <a:ea typeface="MS Gothic"/>
              </a:rPr>
              <a:t>Sep</a:t>
            </a:r>
            <a:r>
              <a:rPr lang="en-US" altLang="zh-CN" sz="1800" dirty="0" smtClean="0">
                <a:ea typeface="MS Gothic"/>
              </a:rPr>
              <a:t>. 2027</a:t>
            </a:r>
            <a:r>
              <a:rPr lang="en-US" altLang="zh-CN" sz="1800" dirty="0">
                <a:ea typeface="MS Gothic"/>
              </a:rPr>
              <a:t>		</a:t>
            </a:r>
          </a:p>
          <a:p>
            <a:pPr lvl="1" algn="just">
              <a:spcBef>
                <a:spcPts val="0"/>
              </a:spcBef>
              <a:defRPr/>
            </a:pPr>
            <a:r>
              <a:rPr lang="en-US" altLang="zh-CN" sz="1800" dirty="0" smtClean="0">
                <a:ea typeface="MS Gothic"/>
              </a:rPr>
              <a:t>SA clean</a:t>
            </a:r>
            <a:r>
              <a:rPr lang="en-US" altLang="zh-CN" sz="1800" dirty="0">
                <a:ea typeface="MS Gothic"/>
              </a:rPr>
              <a:t>			</a:t>
            </a:r>
            <a:r>
              <a:rPr lang="en-US" altLang="zh-CN" sz="1800" dirty="0" smtClean="0">
                <a:ea typeface="MS Gothic"/>
              </a:rPr>
              <a:t>	Mar. </a:t>
            </a:r>
            <a:r>
              <a:rPr lang="en-US" altLang="zh-CN" sz="1800" dirty="0" smtClean="0">
                <a:ea typeface="MS Gothic"/>
              </a:rPr>
              <a:t>2028</a:t>
            </a:r>
            <a:endParaRPr lang="en-US" altLang="zh-CN" sz="1800" dirty="0">
              <a:ea typeface="MS Gothic"/>
            </a:endParaRPr>
          </a:p>
          <a:p>
            <a:pPr lvl="1" algn="just">
              <a:spcBef>
                <a:spcPts val="0"/>
              </a:spcBef>
              <a:defRPr/>
            </a:pPr>
            <a:r>
              <a:rPr lang="en-US" altLang="zh-CN" sz="1800" dirty="0">
                <a:ea typeface="MS Gothic"/>
              </a:rPr>
              <a:t>RevCom and SASB approval		</a:t>
            </a:r>
            <a:r>
              <a:rPr lang="en-US" altLang="zh-CN" sz="1800" dirty="0" smtClean="0">
                <a:ea typeface="MS Gothic"/>
              </a:rPr>
              <a:t>May. 2028</a:t>
            </a:r>
          </a:p>
          <a:p>
            <a:pPr marL="457200" lvl="1" indent="0" algn="just">
              <a:spcBef>
                <a:spcPts val="0"/>
              </a:spcBef>
              <a:buNone/>
              <a:defRPr/>
            </a:pPr>
            <a:endParaRPr lang="en-US" altLang="zh-CN" sz="1600" dirty="0"/>
          </a:p>
          <a:p>
            <a:r>
              <a:rPr lang="en-US" altLang="zh-CN" sz="1800" dirty="0" smtClean="0"/>
              <a:t>*</a:t>
            </a:r>
            <a:r>
              <a:rPr lang="en-US" altLang="zh-CN" sz="1800" dirty="0">
                <a:ea typeface="MS Gothic"/>
              </a:rPr>
              <a:t> </a:t>
            </a:r>
            <a:r>
              <a:rPr lang="en-US" altLang="zh-CN" sz="1800" dirty="0">
                <a:ea typeface="MS Gothic"/>
              </a:rPr>
              <a:t>O</a:t>
            </a:r>
            <a:r>
              <a:rPr lang="en-US" altLang="zh-CN" sz="1800" dirty="0" smtClean="0">
                <a:ea typeface="MS Gothic"/>
              </a:rPr>
              <a:t>nly </a:t>
            </a:r>
            <a:r>
              <a:rPr lang="en-US" altLang="zh-CN" sz="1800" dirty="0">
                <a:ea typeface="MS Gothic"/>
              </a:rPr>
              <a:t>include the feature for enterprise </a:t>
            </a:r>
            <a:r>
              <a:rPr lang="en-US" altLang="zh-CN" sz="1800" dirty="0" smtClean="0">
                <a:ea typeface="MS Gothic"/>
              </a:rPr>
              <a:t>network to meet 2027 milestone.</a:t>
            </a:r>
          </a:p>
          <a:p>
            <a:r>
              <a:rPr lang="en-US" altLang="zh-CN" sz="1800" dirty="0" smtClean="0">
                <a:ea typeface="MS Gothic"/>
              </a:rPr>
              <a:t>**</a:t>
            </a:r>
            <a:r>
              <a:rPr lang="en-US" altLang="zh-CN" sz="1800" dirty="0">
                <a:ea typeface="MS Gothic"/>
              </a:rPr>
              <a:t> </a:t>
            </a:r>
            <a:r>
              <a:rPr lang="en-US" altLang="zh-CN" sz="1800" dirty="0" smtClean="0">
                <a:ea typeface="MS Gothic"/>
              </a:rPr>
              <a:t>Include </a:t>
            </a:r>
            <a:r>
              <a:rPr lang="en-US" altLang="zh-CN" sz="1800" dirty="0">
                <a:ea typeface="MS Gothic"/>
              </a:rPr>
              <a:t>the feature for both enterprise and residential </a:t>
            </a:r>
            <a:r>
              <a:rPr lang="en-US" altLang="zh-CN" sz="1800" dirty="0" smtClean="0">
                <a:ea typeface="MS Gothic"/>
              </a:rPr>
              <a:t>network</a:t>
            </a:r>
            <a:endParaRPr lang="zh-CN" altLang="en-US" sz="1800" dirty="0"/>
          </a:p>
        </p:txBody>
      </p:sp>
      <p:sp>
        <p:nvSpPr>
          <p:cNvPr id="4" name="灯片编号占位符 3"/>
          <p:cNvSpPr>
            <a:spLocks noGrp="1"/>
          </p:cNvSpPr>
          <p:nvPr>
            <p:ph type="sldNum" sz="quarter" idx="12"/>
          </p:nvPr>
        </p:nvSpPr>
        <p:spPr/>
        <p:txBody>
          <a:bodyPr/>
          <a:lstStyle/>
          <a:p>
            <a:pPr>
              <a:defRPr/>
            </a:pPr>
            <a:r>
              <a:rPr lang="en-US" dirty="0" smtClean="0"/>
              <a:t>Slide </a:t>
            </a:r>
            <a:fld id="{C1789BC7-C074-42CC-ADF8-5107DF6BD1C1}" type="slidenum">
              <a:rPr lang="en-US" smtClean="0"/>
              <a:t>9</a:t>
            </a:fld>
            <a:endParaRPr lang="en-US" dirty="0"/>
          </a:p>
        </p:txBody>
      </p:sp>
      <p:sp>
        <p:nvSpPr>
          <p:cNvPr id="5" name="页脚占位符 4"/>
          <p:cNvSpPr>
            <a:spLocks noGrp="1"/>
          </p:cNvSpPr>
          <p:nvPr>
            <p:ph type="ftr" sz="quarter" idx="11"/>
          </p:nvPr>
        </p:nvSpPr>
        <p:spPr/>
        <p:txBody>
          <a:bodyPr/>
          <a:lstStyle/>
          <a:p>
            <a:pPr>
              <a:defRPr/>
            </a:pPr>
            <a:r>
              <a:rPr lang="en-US" dirty="0" smtClean="0"/>
              <a:t>Jay Yang, et al. (ZTE)</a:t>
            </a:r>
            <a:endParaRPr lang="en-US" dirty="0"/>
          </a:p>
        </p:txBody>
      </p:sp>
    </p:spTree>
    <p:extLst>
      <p:ext uri="{BB962C8B-B14F-4D97-AF65-F5344CB8AC3E}">
        <p14:creationId xmlns:p14="http://schemas.microsoft.com/office/powerpoint/2010/main" val="3216675602"/>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TotalTime>
  <Words>705</Words>
  <Application>Microsoft Office PowerPoint</Application>
  <PresentationFormat>宽屏</PresentationFormat>
  <Paragraphs>127</Paragraphs>
  <Slides>12</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12</vt:i4>
      </vt:variant>
    </vt:vector>
  </HeadingPairs>
  <TitlesOfParts>
    <vt:vector size="20" baseType="lpstr">
      <vt:lpstr>MS Gothic</vt:lpstr>
      <vt:lpstr>等线</vt:lpstr>
      <vt:lpstr>Arial</vt:lpstr>
      <vt:lpstr>Calibri</vt:lpstr>
      <vt:lpstr>Times New Roman</vt:lpstr>
      <vt:lpstr>Wingdings</vt:lpstr>
      <vt:lpstr>802-11-Submission</vt:lpstr>
      <vt:lpstr>Document</vt:lpstr>
      <vt:lpstr>TGbt timeline discussion</vt:lpstr>
      <vt:lpstr>Introduction</vt:lpstr>
      <vt:lpstr>Recap: PQC PAR&amp; CSD</vt:lpstr>
      <vt:lpstr>Recap: TGbn timeline </vt:lpstr>
      <vt:lpstr>Recap: DH usage in 802.11bn draft1.0</vt:lpstr>
      <vt:lpstr>Recap: Amendment ordering as of  September 2025</vt:lpstr>
      <vt:lpstr>Capture the Market milestone discussion</vt:lpstr>
      <vt:lpstr>Question to the task group</vt:lpstr>
      <vt:lpstr>Proposed timeline</vt:lpstr>
      <vt:lpstr>Reference</vt:lpstr>
      <vt:lpstr>PowerPoint 演示文稿</vt:lpstr>
      <vt:lpstr>Timeline motion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rule-based Random MAC-Identification proposal</dc:title>
  <dc:creator>Yang, Zhijie (NSB - CN/Shanghai)</dc:creator>
  <cp:lastModifiedBy>杨志杰10343608</cp:lastModifiedBy>
  <cp:revision>413</cp:revision>
  <dcterms:created xsi:type="dcterms:W3CDTF">2020-11-25T01:30:00Z</dcterms:created>
  <dcterms:modified xsi:type="dcterms:W3CDTF">2025-09-18T07:30:16Z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0x01010067BC94C346AF0B4FB46C347AD4C1744E</vt:lpwstr>
  </property>
  <property fmtid="{D5CDD505-2E9C-101B-9397-08002B2CF9AE}" pid="3" name="_dlc_DocIdItemGuid">
    <vt:lpwstr>10be83f3-be18-47b6-8306-cd5de8e8c2d6</vt:lpwstr>
  </property>
  <property fmtid="{D5CDD505-2E9C-101B-9397-08002B2CF9AE}" pid="4" name="ICV">
    <vt:lpwstr>597EFCED96674964B955389E58D64D3A_13</vt:lpwstr>
  </property>
  <property fmtid="{D5CDD505-2E9C-101B-9397-08002B2CF9AE}" pid="5" name="KSOProductBuildVer">
    <vt:lpwstr>1033-12.2.0.13201</vt:lpwstr>
  </property>
</Properties>
</file>