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90" r:id="rId2"/>
    <p:sldId id="291" r:id="rId3"/>
    <p:sldId id="292" r:id="rId4"/>
    <p:sldId id="294" r:id="rId5"/>
    <p:sldId id="295" r:id="rId6"/>
  </p:sldIdLst>
  <p:sldSz cx="12192000" cy="6858000"/>
  <p:notesSz cx="6934200" cy="9280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76" autoAdjust="0"/>
    <p:restoredTop sz="94660"/>
  </p:normalViewPr>
  <p:slideViewPr>
    <p:cSldViewPr>
      <p:cViewPr varScale="1">
        <p:scale>
          <a:sx n="124" d="100"/>
          <a:sy n="124" d="100"/>
        </p:scale>
        <p:origin x="184" y="1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413125" y="177800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doc.: IEEE 802.11-07/817r1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15525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July 2009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959225" y="8982075"/>
            <a:ext cx="23590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McCann et al. (RIM)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45154087-5BDE-4B48-84C7-2698CAB743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b="0" dirty="0">
              <a:latin typeface="Times New Roman" pitchFamily="18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933450" eaLnBrk="0" hangingPunct="0">
              <a:defRPr/>
            </a:pPr>
            <a:r>
              <a:rPr lang="en-US" b="0" dirty="0">
                <a:latin typeface="Times New Roman" pitchFamily="18" charset="0"/>
              </a:rPr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38932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455988" y="98425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doc.: IEEE 802.11-07/817r1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15525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July 2009</a:t>
            </a:r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465513" y="8985250"/>
            <a:ext cx="28162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 b="0">
                <a:latin typeface="Times New Roman" pitchFamily="18" charset="0"/>
              </a:defRPr>
            </a:lvl5pPr>
          </a:lstStyle>
          <a:p>
            <a:pPr lvl="4">
              <a:defRPr/>
            </a:pPr>
            <a:r>
              <a:rPr lang="en-US" dirty="0"/>
              <a:t>McCann et al. (RIM)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F20074BE-560A-41DB-BC97-1DA4FE1305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b="0" dirty="0">
                <a:latin typeface="Times New Roman" pitchFamily="18" charset="0"/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b="0" dirty="0">
              <a:latin typeface="Times New Roman" pitchFamily="18" charset="0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02076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doc.: IEEE 802.11-yy/xxxxr0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Month Year</a:t>
            </a:r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 dirty="0">
                <a:latin typeface="Times New Roman" charset="0"/>
              </a:rPr>
              <a:t>Osama Aboul-Magd (Samsung)</a:t>
            </a:r>
          </a:p>
        </p:txBody>
      </p:sp>
      <p:sp>
        <p:nvSpPr>
          <p:cNvPr id="92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Page </a:t>
            </a:r>
            <a:fld id="{48189E4D-1385-4EFA-9270-3C7FC52F7D9E}" type="slidenum">
              <a:rPr lang="en-US" smtClean="0">
                <a:latin typeface="Times New Roman" charset="0"/>
              </a:rPr>
              <a:pPr/>
              <a:t>1</a:t>
            </a:fld>
            <a:endParaRPr lang="en-US" dirty="0">
              <a:latin typeface="Times New Roman" charset="0"/>
            </a:endParaRPr>
          </a:p>
        </p:txBody>
      </p:sp>
      <p:sp>
        <p:nvSpPr>
          <p:cNvPr id="92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4175" y="701675"/>
            <a:ext cx="6165850" cy="3468688"/>
          </a:xfrm>
          <a:ln/>
        </p:spPr>
      </p:sp>
      <p:sp>
        <p:nvSpPr>
          <p:cNvPr id="92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7298C4A9-1BE1-4F3E-AEB2-17B99B9EFE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A1E6F46-59AD-144E-39BB-F4537926C46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294805" y="6475413"/>
            <a:ext cx="109709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Yong Liu (Apple)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6B169328-FB10-4CCE-BE8D-29E7019DC0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BACEAB1-C33C-2FA3-7DF0-9EC0A2107A9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294805" y="6475413"/>
            <a:ext cx="109709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Yong Liu (Apple)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686800" y="685800"/>
            <a:ext cx="2590800" cy="54102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569200" cy="54102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55CB11A8-D16E-4488-9A1E-9A9DB9FF63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453B017-4CB7-CCCE-BE5C-D4DC3A3C548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294805" y="6475413"/>
            <a:ext cx="109709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Yong Liu (Apple)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2C2AA55F-21A0-4C33-8D5B-F949F9FB23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1D5ED64-7E7C-DAE8-1BE8-E0FA6ED66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0294805" y="6475413"/>
            <a:ext cx="1097096" cy="18466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Yong Liu (Apple)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026400" y="381001"/>
            <a:ext cx="7112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endParaRPr lang="en-US" sz="1200" dirty="0">
              <a:latin typeface="Times New Roman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B95CDD-E1F6-2D43-A6DE-DFE5E038F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92BF0E52-58D7-5042-997A-535993AD5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fld id="{C0237118-83BD-4B23-982E-CD5E6FF86FA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1A067D-EA90-4BDF-7D75-907F127B673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294805" y="6475413"/>
            <a:ext cx="109709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Yong Liu (Apple)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841B1149-93ED-4B20-9D06-2EA1633ACF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E728125-DCD7-8A5C-AD69-3B70C9CD152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294805" y="6475413"/>
            <a:ext cx="109709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Yong Liu (Apple)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B50AC4A1-9EDD-418F-BF18-D14DFF7D5A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F41ADB-0756-3877-25F9-65C9C69CEC6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294805" y="6475413"/>
            <a:ext cx="109709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Yong Liu (Apple)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DEBE40CA-1E62-416D-A241-FA5841C191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838BD36D-42BD-6887-D4A8-690D2735259D}"/>
              </a:ext>
            </a:extLst>
          </p:cNvPr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10294805" y="6475413"/>
            <a:ext cx="109709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Yong Liu (Apple)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81D7CBF4-CC94-46D6-8EA3-9FB840F1EF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B7AD994-F52E-881B-B429-9042B707E2E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294805" y="6475413"/>
            <a:ext cx="109709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Yong Liu (Apple)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CFF990C1-5614-4E6E-A51E-082353170F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FD7A24D9-4FE8-ABCC-E30D-55C74E6C98F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294805" y="6475413"/>
            <a:ext cx="109709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Yong Liu (Apple)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FF0322A2-EA9E-4309-B151-0EFD3D1118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079A99-B793-BE5E-8193-4164DD32712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294805" y="6475413"/>
            <a:ext cx="109709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Yong Liu (Apple)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09600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CF0139EF-CB43-4E17-A210-52FB82B59E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BE6D42-61A8-6FCC-5429-ED64ED4923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294805" y="6475413"/>
            <a:ext cx="109709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Yong Liu (Apple)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10363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294805" y="6475413"/>
            <a:ext cx="109709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Yong Liu (Apple)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79100" y="6475413"/>
            <a:ext cx="53540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Slide </a:t>
            </a:r>
            <a:fld id="{C0237118-83BD-4B23-982E-CD5E6FF86F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994586" y="304027"/>
            <a:ext cx="32830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>
              <a:defRPr/>
            </a:pPr>
            <a:r>
              <a:rPr lang="en-US" sz="1800" dirty="0">
                <a:latin typeface="Times New Roman" pitchFamily="18" charset="0"/>
              </a:rPr>
              <a:t>doc.: IEEE 802.11-25/1595r0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09600"/>
            <a:ext cx="1036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200" b="0" dirty="0">
              <a:latin typeface="Times New Roman" pitchFamily="18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914401" y="6475413"/>
            <a:ext cx="71814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200" b="0" dirty="0">
                <a:latin typeface="Times New Roman" pitchFamily="18" charset="0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914400" y="6477000"/>
            <a:ext cx="1046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200" b="0" dirty="0">
              <a:latin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D829B1-3CA5-E805-E08F-1903342133B9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779260"/>
            <a:ext cx="6350" cy="152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98940DB3-528D-4493-50DC-668E6A14926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200" y="286109"/>
            <a:ext cx="20412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l" eaLnBrk="0" hangingPunct="0">
              <a:defRPr/>
            </a:pPr>
            <a:r>
              <a:rPr lang="en-US" sz="1800" dirty="0">
                <a:latin typeface="Times New Roman" pitchFamily="18" charset="0"/>
              </a:rPr>
              <a:t>September 2025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6" r:id="rId1"/>
    <p:sldLayoutId id="2147484217" r:id="rId2"/>
    <p:sldLayoutId id="2147484207" r:id="rId3"/>
    <p:sldLayoutId id="2147484208" r:id="rId4"/>
    <p:sldLayoutId id="2147484209" r:id="rId5"/>
    <p:sldLayoutId id="2147484210" r:id="rId6"/>
    <p:sldLayoutId id="2147484211" r:id="rId7"/>
    <p:sldLayoutId id="2147484212" r:id="rId8"/>
    <p:sldLayoutId id="2147484213" r:id="rId9"/>
    <p:sldLayoutId id="2147484214" r:id="rId10"/>
    <p:sldLayoutId id="2147484215" r:id="rId11"/>
    <p:sldLayoutId id="2147484216" r:id="rId1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85800"/>
            <a:ext cx="7772400" cy="1066800"/>
          </a:xfrm>
          <a:noFill/>
        </p:spPr>
        <p:txBody>
          <a:bodyPr/>
          <a:lstStyle/>
          <a:p>
            <a:r>
              <a:rPr lang="en-US" dirty="0"/>
              <a:t>Hybrid PQC</a:t>
            </a:r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209800" y="1524000"/>
            <a:ext cx="7772400" cy="3810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sz="2000" dirty="0"/>
              <a:t>Date:</a:t>
            </a:r>
            <a:r>
              <a:rPr lang="en-US" sz="2000" b="0" dirty="0"/>
              <a:t> 2025-09-15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027614"/>
              </p:ext>
            </p:extLst>
          </p:nvPr>
        </p:nvGraphicFramePr>
        <p:xfrm>
          <a:off x="1752600" y="2278063"/>
          <a:ext cx="9220200" cy="167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8559800" imgH="1689100" progId="Word.Document.8">
                  <p:embed/>
                </p:oleObj>
              </mc:Choice>
              <mc:Fallback>
                <p:oleObj name="Document" r:id="rId3" imgW="8559800" imgH="1689100" progId="Word.Document.8">
                  <p:embed/>
                  <p:pic>
                    <p:nvPicPr>
                      <p:cNvPr id="102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78063"/>
                        <a:ext cx="9220200" cy="167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12"/>
          <p:cNvSpPr>
            <a:spLocks noChangeArrowheads="1"/>
          </p:cNvSpPr>
          <p:nvPr/>
        </p:nvSpPr>
        <p:spPr bwMode="auto">
          <a:xfrm>
            <a:off x="1764587" y="1949146"/>
            <a:ext cx="144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dirty="0"/>
              <a:t>Authors:</a:t>
            </a:r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B15ADC73-B327-8DCE-B40F-052EAA817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94805" y="6475413"/>
            <a:ext cx="109709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b="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b="1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b="1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b="1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b="1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Yong Liu (Apple)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58943-EBAF-7713-9764-B7E21AFED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2B22B-18A5-765B-CE44-A6D5054A0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28800"/>
            <a:ext cx="10363200" cy="4114800"/>
          </a:xfrm>
        </p:spPr>
        <p:txBody>
          <a:bodyPr/>
          <a:lstStyle/>
          <a:p>
            <a:r>
              <a:rPr lang="en-US" dirty="0"/>
              <a:t>What is hybrid PQC?</a:t>
            </a:r>
          </a:p>
          <a:p>
            <a:pPr lvl="1"/>
            <a:r>
              <a:rPr lang="en-US" dirty="0"/>
              <a:t>For key establishment, shared secrets are generated using both a classical key exchange algorithm and a PQC algorithm. </a:t>
            </a:r>
          </a:p>
          <a:p>
            <a:pPr lvl="1"/>
            <a:r>
              <a:rPr lang="en-US" dirty="0"/>
              <a:t>The shared secrets are then combined to produce a final session key.</a:t>
            </a:r>
          </a:p>
          <a:p>
            <a:pPr lvl="1"/>
            <a:endParaRPr lang="en-US" dirty="0"/>
          </a:p>
          <a:p>
            <a:r>
              <a:rPr lang="en-US" dirty="0"/>
              <a:t>Why hybrid?</a:t>
            </a:r>
          </a:p>
          <a:p>
            <a:pPr lvl="1"/>
            <a:r>
              <a:rPr lang="en-US" dirty="0"/>
              <a:t>PQC algorithms are relatively new compared to classical algorithms, which have undergone real-world testing for decades.</a:t>
            </a:r>
          </a:p>
          <a:p>
            <a:pPr lvl="1"/>
            <a:r>
              <a:rPr lang="en-US" dirty="0"/>
              <a:t>If a chosen PQC algorithm is found broken or insecure later, the protection provided by the classical algorithm can still be effective.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03EBCC-08C1-AEEC-5EF1-C55EC934F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Yong Liu (Apple)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314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67C19-98D6-157F-D5BC-4E4949E92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9094A-7F69-BFC5-51D3-F2DFE7D53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Hybrid ECDHE-MLKEM for TLSv1.3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90DF4-ABE9-3C1E-D73E-BD7E3908E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772" y="5965934"/>
            <a:ext cx="10480129" cy="412531"/>
          </a:xfrm>
          <a:ln>
            <a:noFill/>
          </a:ln>
        </p:spPr>
        <p:txBody>
          <a:bodyPr/>
          <a:lstStyle/>
          <a:p>
            <a:r>
              <a:rPr lang="en-US" sz="1600" b="0" dirty="0"/>
              <a:t>Reference: “Post-quantum hybrid ECDHE-MLKEM Key Agreement for TLSv1.3”, draft-ietf-tls-ecdhe-mlkem-00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34815A-B3A5-CAFC-0E2C-55F172BDD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Yong Liu (Apple)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119AF2-DA36-702E-0527-C43842150F0A}"/>
              </a:ext>
            </a:extLst>
          </p:cNvPr>
          <p:cNvSpPr txBox="1"/>
          <p:nvPr/>
        </p:nvSpPr>
        <p:spPr>
          <a:xfrm>
            <a:off x="8458200" y="2828215"/>
            <a:ext cx="3252952" cy="2062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1600" b="0" i="0" u="sng" strike="noStrike" dirty="0">
                <a:effectLst/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Key derivation (both sides):</a:t>
            </a:r>
          </a:p>
          <a:p>
            <a:pPr algn="l">
              <a:buNone/>
            </a:pPr>
            <a:r>
              <a:rPr lang="en-US" sz="1600" b="0" i="0" u="none" strike="noStrike" dirty="0">
                <a:effectLst/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ECDHE secret: </a:t>
            </a:r>
            <a:r>
              <a:rPr lang="en-US" sz="1600" b="0" i="0" u="none" strike="noStrike" dirty="0" err="1">
                <a:effectLst/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ss_</a:t>
            </a:r>
            <a:r>
              <a:rPr lang="en-US" sz="1600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e</a:t>
            </a:r>
            <a:endParaRPr lang="en-US" sz="1600" b="0" i="0" u="none" strike="noStrike" dirty="0">
              <a:effectLst/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l">
              <a:buNone/>
            </a:pPr>
            <a:r>
              <a:rPr lang="en-US" sz="1600" b="0" i="0" u="none" strike="noStrike" dirty="0">
                <a:effectLst/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ML-KEM secret: </a:t>
            </a:r>
            <a:r>
              <a:rPr lang="en-US" sz="1600" b="0" i="0" u="none" strike="noStrike" dirty="0" err="1">
                <a:effectLst/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ss_k</a:t>
            </a:r>
            <a:endParaRPr lang="en-US" sz="1600" b="0" i="0" u="none" strike="noStrike" dirty="0">
              <a:effectLst/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l">
              <a:buNone/>
            </a:pPr>
            <a:endParaRPr lang="en-US" sz="1600" b="0" i="0" u="none" strike="noStrike" dirty="0">
              <a:effectLst/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0" u="sng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For X25519MLKEM768: </a:t>
            </a:r>
            <a:r>
              <a:rPr lang="en-US" sz="1600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handshake_secret</a:t>
            </a:r>
            <a:r>
              <a:rPr lang="en-US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= HKDF‑Extract(derived(</a:t>
            </a:r>
            <a:r>
              <a:rPr lang="en-US" sz="1600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early_secret</a:t>
            </a:r>
            <a:r>
              <a:rPr lang="en-US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), </a:t>
            </a:r>
            <a:r>
              <a:rPr lang="en-US" sz="1600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ss_k</a:t>
            </a:r>
            <a:r>
              <a:rPr lang="en-US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|| </a:t>
            </a:r>
            <a:r>
              <a:rPr lang="en-US" sz="1600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ss_e</a:t>
            </a:r>
            <a:r>
              <a:rPr lang="en-US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  <a:endParaRPr lang="en-US" sz="1600" b="0" i="0" u="none" strike="noStrike" dirty="0">
              <a:effectLst/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4A68D2B-AE88-C7EB-12DD-B2080FDFDC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779494"/>
            <a:ext cx="7848600" cy="39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71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A72D8-DAA7-2D7B-784D-16B7D92F8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2FFCB-2F3D-239B-6F2D-464AA8ECF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CPaceOQUAKE</a:t>
            </a:r>
            <a:r>
              <a:rPr lang="en-US" dirty="0"/>
              <a:t>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F63DB-6E44-A780-92FD-3AF712220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8729" y="1941679"/>
            <a:ext cx="5029200" cy="1180473"/>
          </a:xfrm>
        </p:spPr>
        <p:txBody>
          <a:bodyPr/>
          <a:lstStyle/>
          <a:p>
            <a:r>
              <a:rPr lang="en-US" sz="1600" b="0" dirty="0"/>
              <a:t>A hybrid </a:t>
            </a:r>
            <a:r>
              <a:rPr lang="en-US" sz="1600" b="0" dirty="0" err="1"/>
              <a:t>aPAKE</a:t>
            </a:r>
            <a:r>
              <a:rPr lang="en-US" sz="1600" b="0" dirty="0"/>
              <a:t> protocol composed by </a:t>
            </a:r>
            <a:r>
              <a:rPr lang="en-US" sz="1600" b="0" dirty="0" err="1"/>
              <a:t>CPace</a:t>
            </a:r>
            <a:r>
              <a:rPr lang="en-US" sz="1600" b="0" dirty="0"/>
              <a:t> and OQUAKE</a:t>
            </a:r>
          </a:p>
          <a:p>
            <a:pPr lvl="1"/>
            <a:r>
              <a:rPr lang="en-US" sz="1600" dirty="0" err="1"/>
              <a:t>CPace</a:t>
            </a:r>
            <a:r>
              <a:rPr lang="en-US" sz="1600" dirty="0"/>
              <a:t> is a classical elliptic curve-based PAKE</a:t>
            </a:r>
          </a:p>
          <a:p>
            <a:pPr lvl="1"/>
            <a:r>
              <a:rPr lang="en-US" sz="1600" dirty="0"/>
              <a:t>OQUAKE is a PAKE built from a BUKEM</a:t>
            </a:r>
          </a:p>
          <a:p>
            <a:pPr lvl="1"/>
            <a:r>
              <a:rPr lang="en-US" sz="1600" dirty="0"/>
              <a:t>A registration phase is required to set up server-side record (verifier) that enables </a:t>
            </a:r>
            <a:r>
              <a:rPr lang="en-US" sz="1600" dirty="0" err="1"/>
              <a:t>aPAKE</a:t>
            </a:r>
            <a:endParaRPr lang="en-US" sz="1600" dirty="0"/>
          </a:p>
          <a:p>
            <a:r>
              <a:rPr lang="en-US" sz="1600" b="0" dirty="0"/>
              <a:t>The recommended configurations:</a:t>
            </a:r>
          </a:p>
          <a:p>
            <a:pPr lvl="1"/>
            <a:r>
              <a:rPr lang="en-US" sz="1600" b="0" dirty="0" err="1"/>
              <a:t>CPace</a:t>
            </a:r>
            <a:r>
              <a:rPr lang="en-US" sz="1600" b="0" dirty="0"/>
              <a:t>-Group: CPACE-RISTR255-SHA512</a:t>
            </a:r>
          </a:p>
          <a:p>
            <a:pPr lvl="1"/>
            <a:r>
              <a:rPr lang="en-US" sz="1600" b="0" dirty="0"/>
              <a:t>BUKEM: ML-BUKEM768 for the OQUAKE component.</a:t>
            </a:r>
          </a:p>
          <a:p>
            <a:pPr lvl="1"/>
            <a:r>
              <a:rPr lang="en-US" sz="1600" dirty="0"/>
              <a:t>PC-KSF: </a:t>
            </a:r>
            <a:r>
              <a:rPr lang="en-US" sz="1600" dirty="0" err="1"/>
              <a:t>Scrypt</a:t>
            </a:r>
            <a:r>
              <a:rPr lang="en-US" sz="1600" dirty="0"/>
              <a:t> for the registration</a:t>
            </a:r>
            <a:endParaRPr lang="en-US" sz="1600" b="0" dirty="0"/>
          </a:p>
          <a:p>
            <a:pPr lvl="1"/>
            <a:r>
              <a:rPr lang="en-US" sz="1600" b="0" dirty="0"/>
              <a:t>PC-KEM: X-Wing (a hybrid KEM) for the password confirmation</a:t>
            </a:r>
          </a:p>
          <a:p>
            <a:pPr lvl="1"/>
            <a:endParaRPr lang="en-US" sz="1600" b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1731D8-739E-2AED-F1B7-596A55E8C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Yong Liu (Apple)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1CD538-7FA4-9E81-4AC2-64F6D3D1D819}"/>
              </a:ext>
            </a:extLst>
          </p:cNvPr>
          <p:cNvSpPr txBox="1">
            <a:spLocks/>
          </p:cNvSpPr>
          <p:nvPr/>
        </p:nvSpPr>
        <p:spPr bwMode="auto">
          <a:xfrm>
            <a:off x="1129863" y="5981700"/>
            <a:ext cx="10134599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600" b="0" kern="0" dirty="0"/>
              <a:t>Reference: “Hybrid Post-Quantum Password Authenticated Key Exchange”, draft-vos-cfrg-pqpake-00</a:t>
            </a:r>
          </a:p>
          <a:p>
            <a:endParaRPr lang="en-US" sz="1600" b="0" kern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19DF1F-46B2-A39C-F422-FE53DEBE97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904834"/>
            <a:ext cx="6354234" cy="3887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436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121ACB-701F-20CF-8BFE-0F17F93A3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8856C-B77F-79FB-6BC6-4F91D3547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43867-5034-58D8-096C-12313EB5E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1" y="1941679"/>
            <a:ext cx="9448800" cy="1180473"/>
          </a:xfrm>
        </p:spPr>
        <p:txBody>
          <a:bodyPr/>
          <a:lstStyle/>
          <a:p>
            <a:r>
              <a:rPr lang="en-US" sz="2000" b="0" dirty="0"/>
              <a:t>Adopting hybrid PQC solutions delivers immediate protection from “Harvest-Now, Decrypt-Later” and builds future resilience by combining classical and post-quantum security, ensuring continuity even if one cryptographic pillar falters.</a:t>
            </a:r>
          </a:p>
          <a:p>
            <a:endParaRPr lang="en-US" sz="2000" b="0" dirty="0"/>
          </a:p>
          <a:p>
            <a:r>
              <a:rPr lang="en-US" sz="2000" b="0" dirty="0"/>
              <a:t>Two hybrid PQC examples are presented to initiate the discussion in this direction. 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C1C84B-66ED-7DB8-C1E4-D69BB2AAA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Yong Liu (Apple)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967877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8308</TotalTime>
  <Words>328</Words>
  <Application>Microsoft Macintosh PowerPoint</Application>
  <PresentationFormat>Widescreen</PresentationFormat>
  <Paragraphs>42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Times New Roman</vt:lpstr>
      <vt:lpstr>802-11-Submission</vt:lpstr>
      <vt:lpstr>Document</vt:lpstr>
      <vt:lpstr>Hybrid PQC</vt:lpstr>
      <vt:lpstr>Motivations</vt:lpstr>
      <vt:lpstr>Example: Hybrid ECDHE-MLKEM for TLSv1.3 </vt:lpstr>
      <vt:lpstr>Example: CPaceOQUAKE+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PQC Closing Report</dc:title>
  <dc:subject/>
  <dc:creator>Stephen Orr</dc:creator>
  <cp:keywords/>
  <dc:description/>
  <cp:lastModifiedBy>Yong Liu</cp:lastModifiedBy>
  <cp:revision>249</cp:revision>
  <cp:lastPrinted>1998-02-10T13:28:06Z</cp:lastPrinted>
  <dcterms:created xsi:type="dcterms:W3CDTF">2007-05-21T21:00:37Z</dcterms:created>
  <dcterms:modified xsi:type="dcterms:W3CDTF">2025-09-16T02:50:11Z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d2f777e-4347-4fc6-823a-b44ab313546a_Enabled">
    <vt:lpwstr>true</vt:lpwstr>
  </property>
  <property fmtid="{D5CDD505-2E9C-101B-9397-08002B2CF9AE}" pid="3" name="MSIP_Label_4d2f777e-4347-4fc6-823a-b44ab313546a_SetDate">
    <vt:lpwstr>2024-07-05T13:54:46Z</vt:lpwstr>
  </property>
  <property fmtid="{D5CDD505-2E9C-101B-9397-08002B2CF9AE}" pid="4" name="MSIP_Label_4d2f777e-4347-4fc6-823a-b44ab313546a_Method">
    <vt:lpwstr>Standard</vt:lpwstr>
  </property>
  <property fmtid="{D5CDD505-2E9C-101B-9397-08002B2CF9AE}" pid="5" name="MSIP_Label_4d2f777e-4347-4fc6-823a-b44ab313546a_Name">
    <vt:lpwstr>Non-Public</vt:lpwstr>
  </property>
  <property fmtid="{D5CDD505-2E9C-101B-9397-08002B2CF9AE}" pid="6" name="MSIP_Label_4d2f777e-4347-4fc6-823a-b44ab313546a_SiteId">
    <vt:lpwstr>e351b779-f6d5-4e50-8568-80e922d180ae</vt:lpwstr>
  </property>
  <property fmtid="{D5CDD505-2E9C-101B-9397-08002B2CF9AE}" pid="7" name="MSIP_Label_4d2f777e-4347-4fc6-823a-b44ab313546a_ActionId">
    <vt:lpwstr>7bedc2bf-ff66-4477-b00f-a839fd3bb11a</vt:lpwstr>
  </property>
  <property fmtid="{D5CDD505-2E9C-101B-9397-08002B2CF9AE}" pid="8" name="MSIP_Label_4d2f777e-4347-4fc6-823a-b44ab313546a_ContentBits">
    <vt:lpwstr>0</vt:lpwstr>
  </property>
  <property fmtid="{D5CDD505-2E9C-101B-9397-08002B2CF9AE}" pid="9" name="MSIP_Label_a189e4fd-a2fa-47bf-9b21-17f706ee2968_Enabled">
    <vt:lpwstr>true</vt:lpwstr>
  </property>
  <property fmtid="{D5CDD505-2E9C-101B-9397-08002B2CF9AE}" pid="10" name="MSIP_Label_a189e4fd-a2fa-47bf-9b21-17f706ee2968_SetDate">
    <vt:lpwstr>2025-05-15T07:03:39Z</vt:lpwstr>
  </property>
  <property fmtid="{D5CDD505-2E9C-101B-9397-08002B2CF9AE}" pid="11" name="MSIP_Label_a189e4fd-a2fa-47bf-9b21-17f706ee2968_Method">
    <vt:lpwstr>Privileged</vt:lpwstr>
  </property>
  <property fmtid="{D5CDD505-2E9C-101B-9397-08002B2CF9AE}" pid="12" name="MSIP_Label_a189e4fd-a2fa-47bf-9b21-17f706ee2968_Name">
    <vt:lpwstr>Cisco Public Label</vt:lpwstr>
  </property>
  <property fmtid="{D5CDD505-2E9C-101B-9397-08002B2CF9AE}" pid="13" name="MSIP_Label_a189e4fd-a2fa-47bf-9b21-17f706ee2968_SiteId">
    <vt:lpwstr>5ae1af62-9505-4097-a69a-c1553ef7840e</vt:lpwstr>
  </property>
  <property fmtid="{D5CDD505-2E9C-101B-9397-08002B2CF9AE}" pid="14" name="MSIP_Label_a189e4fd-a2fa-47bf-9b21-17f706ee2968_ActionId">
    <vt:lpwstr>4d3d1a97-4aca-4da8-a35c-701c83b46dc4</vt:lpwstr>
  </property>
  <property fmtid="{D5CDD505-2E9C-101B-9397-08002B2CF9AE}" pid="15" name="MSIP_Label_a189e4fd-a2fa-47bf-9b21-17f706ee2968_ContentBits">
    <vt:lpwstr>2</vt:lpwstr>
  </property>
  <property fmtid="{D5CDD505-2E9C-101B-9397-08002B2CF9AE}" pid="16" name="MSIP_Label_a189e4fd-a2fa-47bf-9b21-17f706ee2968_Tag">
    <vt:lpwstr>50, 0, 1, 1</vt:lpwstr>
  </property>
  <property fmtid="{D5CDD505-2E9C-101B-9397-08002B2CF9AE}" pid="17" name="ClassificationContentMarkingFooterLocations">
    <vt:lpwstr>802-11-Submission:3</vt:lpwstr>
  </property>
  <property fmtid="{D5CDD505-2E9C-101B-9397-08002B2CF9AE}" pid="18" name="ClassificationContentMarkingFooterText">
    <vt:lpwstr>-</vt:lpwstr>
  </property>
</Properties>
</file>