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57" r:id="rId3"/>
    <p:sldId id="697" r:id="rId4"/>
    <p:sldId id="699" r:id="rId5"/>
    <p:sldId id="700" r:id="rId6"/>
    <p:sldId id="701" r:id="rId7"/>
    <p:sldId id="702" r:id="rId8"/>
    <p:sldId id="703" r:id="rId9"/>
    <p:sldId id="706" r:id="rId10"/>
    <p:sldId id="708" r:id="rId11"/>
    <p:sldId id="704" r:id="rId12"/>
    <p:sldId id="692" r:id="rId13"/>
    <p:sldId id="707" r:id="rId14"/>
    <p:sldId id="709" r:id="rId15"/>
    <p:sldId id="696"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默认节" id="{7E56503E-D17C-484A-95A8-5E9EA24C28ED}">
          <p14:sldIdLst>
            <p14:sldId id="269"/>
            <p14:sldId id="257"/>
            <p14:sldId id="697"/>
            <p14:sldId id="699"/>
            <p14:sldId id="700"/>
            <p14:sldId id="701"/>
            <p14:sldId id="702"/>
            <p14:sldId id="703"/>
            <p14:sldId id="706"/>
            <p14:sldId id="708"/>
            <p14:sldId id="704"/>
            <p14:sldId id="692"/>
            <p14:sldId id="707"/>
            <p14:sldId id="709"/>
            <p14:sldId id="696"/>
          </p14:sldIdLst>
        </p14:section>
        <p14:section name="Appendix" id="{3FA4F558-26DF-471B-BB0F-7AC67F2D1F6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罗朝明(Chaoming Luo)" initials="罗朝明(Chaoming" lastIdx="2" clrIdx="0">
    <p:extLst>
      <p:ext uri="{19B8F6BF-5375-455C-9EA6-DF929625EA0E}">
        <p15:presenceInfo xmlns:p15="http://schemas.microsoft.com/office/powerpoint/2012/main" userId="S-1-5-21-1439682878-3164288827-2260694920-3886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3" autoAdjust="0"/>
    <p:restoredTop sz="94660"/>
  </p:normalViewPr>
  <p:slideViewPr>
    <p:cSldViewPr>
      <p:cViewPr varScale="1">
        <p:scale>
          <a:sx n="96" d="100"/>
          <a:sy n="96" d="100"/>
        </p:scale>
        <p:origin x="254" y="7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p:scale>
          <a:sx n="70" d="100"/>
          <a:sy n="70" d="100"/>
        </p:scale>
        <p:origin x="3552" y="8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88807" y="88900"/>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2809875" y="65344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
        <p:nvSpPr>
          <p:cNvPr id="2" name="Slide Image Placeholder 1">
            <a:extLst>
              <a:ext uri="{FF2B5EF4-FFF2-40B4-BE49-F238E27FC236}">
                <a16:creationId xmlns:a16="http://schemas.microsoft.com/office/drawing/2014/main" id="{B4AFD9F8-B4A1-3A97-857D-C2B0518AD6D7}"/>
              </a:ext>
            </a:extLst>
          </p:cNvPr>
          <p:cNvSpPr>
            <a:spLocks noGrp="1" noRot="1" noChangeAspect="1"/>
          </p:cNvSpPr>
          <p:nvPr>
            <p:ph type="sldImg" idx="2"/>
          </p:nvPr>
        </p:nvSpPr>
        <p:spPr>
          <a:xfrm>
            <a:off x="654050" y="1076326"/>
            <a:ext cx="5565775" cy="3132137"/>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ftr="0"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0E88816-73F5-54E3-3793-14C9A3B256B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C72F7B7-4F60-2FF2-F50D-D980B75AFEF9}"/>
              </a:ext>
            </a:extLst>
          </p:cNvPr>
          <p:cNvSpPr>
            <a:spLocks noGrp="1" noChangeArrowheads="1"/>
          </p:cNvSpPr>
          <p:nvPr>
            <p:ph type="hdr"/>
          </p:nvPr>
        </p:nvSpPr>
        <p:spPr>
          <a:ln/>
        </p:spPr>
        <p:txBody>
          <a:bodyPr/>
          <a:lstStyle/>
          <a:p>
            <a:r>
              <a:rPr lang="en-US"/>
              <a:t>doc.: IEEE 802.11-yy/xxxxr0</a:t>
            </a:r>
          </a:p>
        </p:txBody>
      </p:sp>
      <p:sp>
        <p:nvSpPr>
          <p:cNvPr id="7" name="Rectangle 7">
            <a:extLst>
              <a:ext uri="{FF2B5EF4-FFF2-40B4-BE49-F238E27FC236}">
                <a16:creationId xmlns:a16="http://schemas.microsoft.com/office/drawing/2014/main" id="{0F69F6D1-5243-F207-FC70-8A6E890E6E86}"/>
              </a:ext>
            </a:extLst>
          </p:cNvPr>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a:extLst>
              <a:ext uri="{FF2B5EF4-FFF2-40B4-BE49-F238E27FC236}">
                <a16:creationId xmlns:a16="http://schemas.microsoft.com/office/drawing/2014/main" id="{17D1F4F7-A6F9-3541-00B5-8E38088BC871}"/>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8548E576-AB31-5A06-41DF-7FAF23E9E237}"/>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294169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B3E8A2A-FBCD-3CB7-6C24-81B024BE39DE}"/>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0515A3FE-DD10-D8CB-EF8C-409C27BE6711}"/>
              </a:ext>
            </a:extLst>
          </p:cNvPr>
          <p:cNvSpPr>
            <a:spLocks noGrp="1" noChangeArrowheads="1"/>
          </p:cNvSpPr>
          <p:nvPr>
            <p:ph type="hdr"/>
          </p:nvPr>
        </p:nvSpPr>
        <p:spPr>
          <a:ln/>
        </p:spPr>
        <p:txBody>
          <a:bodyPr/>
          <a:lstStyle/>
          <a:p>
            <a:r>
              <a:rPr lang="en-US"/>
              <a:t>doc.: IEEE 802.11-yy/xxxxr0</a:t>
            </a:r>
          </a:p>
        </p:txBody>
      </p:sp>
      <p:sp>
        <p:nvSpPr>
          <p:cNvPr id="7" name="Rectangle 7">
            <a:extLst>
              <a:ext uri="{FF2B5EF4-FFF2-40B4-BE49-F238E27FC236}">
                <a16:creationId xmlns:a16="http://schemas.microsoft.com/office/drawing/2014/main" id="{688A7AC9-EE4D-66F6-0123-620BBD0318F8}"/>
              </a:ext>
            </a:extLst>
          </p:cNvPr>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a:extLst>
              <a:ext uri="{FF2B5EF4-FFF2-40B4-BE49-F238E27FC236}">
                <a16:creationId xmlns:a16="http://schemas.microsoft.com/office/drawing/2014/main" id="{F4CAB328-1778-1B27-1D16-EA006360B5B3}"/>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7389BADD-7AA9-EEEF-D02A-52ABE66BBF3F}"/>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374217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83B5485-4C43-C5F1-0D4D-911388242D3E}"/>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B855F193-F1CB-F073-5FF7-5A9A5987C93C}"/>
              </a:ext>
            </a:extLst>
          </p:cNvPr>
          <p:cNvSpPr>
            <a:spLocks noGrp="1" noChangeArrowheads="1"/>
          </p:cNvSpPr>
          <p:nvPr>
            <p:ph type="hdr"/>
          </p:nvPr>
        </p:nvSpPr>
        <p:spPr>
          <a:ln/>
        </p:spPr>
        <p:txBody>
          <a:bodyPr/>
          <a:lstStyle/>
          <a:p>
            <a:r>
              <a:rPr lang="en-US"/>
              <a:t>doc.: IEEE 802.11-yy/xxxxr0</a:t>
            </a:r>
          </a:p>
        </p:txBody>
      </p:sp>
      <p:sp>
        <p:nvSpPr>
          <p:cNvPr id="7" name="Rectangle 7">
            <a:extLst>
              <a:ext uri="{FF2B5EF4-FFF2-40B4-BE49-F238E27FC236}">
                <a16:creationId xmlns:a16="http://schemas.microsoft.com/office/drawing/2014/main" id="{7294AF49-66B9-AD8B-2062-8683EA6E9E59}"/>
              </a:ext>
            </a:extLst>
          </p:cNvPr>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a:extLst>
              <a:ext uri="{FF2B5EF4-FFF2-40B4-BE49-F238E27FC236}">
                <a16:creationId xmlns:a16="http://schemas.microsoft.com/office/drawing/2014/main" id="{024103A9-4772-D025-A8A4-10AB505FDF9A}"/>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ED975F26-9959-D775-71C1-2D38F6E6CBE1}"/>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2439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73D328E-694F-7AF9-AE6D-FC1B3D4BCB1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C691E82-90B1-043F-9505-B6977EBD363E}"/>
              </a:ext>
            </a:extLst>
          </p:cNvPr>
          <p:cNvSpPr>
            <a:spLocks noGrp="1" noChangeArrowheads="1"/>
          </p:cNvSpPr>
          <p:nvPr>
            <p:ph type="hdr"/>
          </p:nvPr>
        </p:nvSpPr>
        <p:spPr>
          <a:ln/>
        </p:spPr>
        <p:txBody>
          <a:bodyPr/>
          <a:lstStyle/>
          <a:p>
            <a:r>
              <a:rPr lang="en-US"/>
              <a:t>doc.: IEEE 802.11-yy/xxxxr0</a:t>
            </a:r>
          </a:p>
        </p:txBody>
      </p:sp>
      <p:sp>
        <p:nvSpPr>
          <p:cNvPr id="7" name="Rectangle 7">
            <a:extLst>
              <a:ext uri="{FF2B5EF4-FFF2-40B4-BE49-F238E27FC236}">
                <a16:creationId xmlns:a16="http://schemas.microsoft.com/office/drawing/2014/main" id="{B77B7946-C391-F4C8-91E4-FD4D038AE25A}"/>
              </a:ext>
            </a:extLst>
          </p:cNvPr>
          <p:cNvSpPr>
            <a:spLocks noGrp="1" noChangeArrowheads="1"/>
          </p:cNvSpPr>
          <p:nvPr>
            <p:ph type="sldNum"/>
          </p:nvPr>
        </p:nvSpPr>
        <p:spPr>
          <a:ln/>
        </p:spPr>
        <p:txBody>
          <a:bodyPr/>
          <a:lstStyle/>
          <a:p>
            <a:r>
              <a:rPr lang="en-US"/>
              <a:t>Page </a:t>
            </a:r>
            <a:fld id="{CA5AFF69-4AEE-4693-9CD6-98E2EBC076EC}" type="slidenum">
              <a:rPr lang="en-US"/>
              <a:pPr/>
              <a:t>14</a:t>
            </a:fld>
            <a:endParaRPr lang="en-US"/>
          </a:p>
        </p:txBody>
      </p:sp>
      <p:sp>
        <p:nvSpPr>
          <p:cNvPr id="13313" name="Text Box 1">
            <a:extLst>
              <a:ext uri="{FF2B5EF4-FFF2-40B4-BE49-F238E27FC236}">
                <a16:creationId xmlns:a16="http://schemas.microsoft.com/office/drawing/2014/main" id="{8D9B2CEE-AF3C-3DC6-6102-4C236AD9830E}"/>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AF7F23ED-C9B2-1499-D36B-589BB1ECAD85}"/>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63789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89D3F22-68F0-33FA-6E3A-F0801CB224B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10B4D73-2935-FB2C-DD6B-4EEC951A5333}"/>
              </a:ext>
            </a:extLst>
          </p:cNvPr>
          <p:cNvSpPr>
            <a:spLocks noGrp="1" noChangeArrowheads="1"/>
          </p:cNvSpPr>
          <p:nvPr>
            <p:ph type="hdr"/>
          </p:nvPr>
        </p:nvSpPr>
        <p:spPr>
          <a:ln/>
        </p:spPr>
        <p:txBody>
          <a:bodyPr/>
          <a:lstStyle/>
          <a:p>
            <a:r>
              <a:rPr lang="en-US"/>
              <a:t>doc.: IEEE 802.11-yy/xxxxr0</a:t>
            </a:r>
          </a:p>
        </p:txBody>
      </p:sp>
      <p:sp>
        <p:nvSpPr>
          <p:cNvPr id="7" name="Rectangle 7">
            <a:extLst>
              <a:ext uri="{FF2B5EF4-FFF2-40B4-BE49-F238E27FC236}">
                <a16:creationId xmlns:a16="http://schemas.microsoft.com/office/drawing/2014/main" id="{9571B80D-C5D7-4E57-BE92-0B39F658189E}"/>
              </a:ext>
            </a:extLst>
          </p:cNvPr>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a:extLst>
              <a:ext uri="{FF2B5EF4-FFF2-40B4-BE49-F238E27FC236}">
                <a16:creationId xmlns:a16="http://schemas.microsoft.com/office/drawing/2014/main" id="{B737C09F-8916-79C0-F9A0-8967403C6B5A}"/>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C357B32B-12D0-2ACA-1835-7A299F68F3D8}"/>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37791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D04CFFA-6599-5F1A-405F-6F2D14A59EC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5E7F4D1-7611-C8F0-C512-D2B99DBDCE00}"/>
              </a:ext>
            </a:extLst>
          </p:cNvPr>
          <p:cNvSpPr>
            <a:spLocks noGrp="1" noChangeArrowheads="1"/>
          </p:cNvSpPr>
          <p:nvPr>
            <p:ph type="hdr"/>
          </p:nvPr>
        </p:nvSpPr>
        <p:spPr>
          <a:ln/>
        </p:spPr>
        <p:txBody>
          <a:bodyPr/>
          <a:lstStyle/>
          <a:p>
            <a:r>
              <a:rPr lang="en-US"/>
              <a:t>doc.: IEEE 802.11-yy/xxxxr0</a:t>
            </a:r>
          </a:p>
        </p:txBody>
      </p:sp>
      <p:sp>
        <p:nvSpPr>
          <p:cNvPr id="7" name="Rectangle 7">
            <a:extLst>
              <a:ext uri="{FF2B5EF4-FFF2-40B4-BE49-F238E27FC236}">
                <a16:creationId xmlns:a16="http://schemas.microsoft.com/office/drawing/2014/main" id="{E4905176-46C5-1AC0-08C0-3E9DCDBBA599}"/>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9AF32B86-A0AC-7939-0298-33654339B05F}"/>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C20A221C-850C-0154-B81B-E2DA279F1B2E}"/>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2987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5A1D5CF-0F12-D4F0-0C3A-4B0D0321556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EDC221B-DFE2-1204-F398-A244C7F8F431}"/>
              </a:ext>
            </a:extLst>
          </p:cNvPr>
          <p:cNvSpPr>
            <a:spLocks noGrp="1" noChangeArrowheads="1"/>
          </p:cNvSpPr>
          <p:nvPr>
            <p:ph type="hdr"/>
          </p:nvPr>
        </p:nvSpPr>
        <p:spPr>
          <a:ln/>
        </p:spPr>
        <p:txBody>
          <a:bodyPr/>
          <a:lstStyle/>
          <a:p>
            <a:r>
              <a:rPr lang="en-US"/>
              <a:t>doc.: IEEE 802.11-yy/xxxxr0</a:t>
            </a:r>
          </a:p>
        </p:txBody>
      </p:sp>
      <p:sp>
        <p:nvSpPr>
          <p:cNvPr id="7" name="Rectangle 7">
            <a:extLst>
              <a:ext uri="{FF2B5EF4-FFF2-40B4-BE49-F238E27FC236}">
                <a16:creationId xmlns:a16="http://schemas.microsoft.com/office/drawing/2014/main" id="{8B39A146-05B7-E73C-4072-3B907AC146B7}"/>
              </a:ext>
            </a:extLst>
          </p:cNvPr>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a:extLst>
              <a:ext uri="{FF2B5EF4-FFF2-40B4-BE49-F238E27FC236}">
                <a16:creationId xmlns:a16="http://schemas.microsoft.com/office/drawing/2014/main" id="{94CA1771-723B-41D2-0FB3-94825791E2EB}"/>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417A2F19-9CF8-1780-4686-EE3E14F1CDCD}"/>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86148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AC42125-399F-9B56-2BBA-FDA246871492}"/>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4C72459-D7D3-999E-C52F-2446F23F7CBC}"/>
              </a:ext>
            </a:extLst>
          </p:cNvPr>
          <p:cNvSpPr>
            <a:spLocks noGrp="1" noChangeArrowheads="1"/>
          </p:cNvSpPr>
          <p:nvPr>
            <p:ph type="hdr"/>
          </p:nvPr>
        </p:nvSpPr>
        <p:spPr>
          <a:ln/>
        </p:spPr>
        <p:txBody>
          <a:bodyPr/>
          <a:lstStyle/>
          <a:p>
            <a:r>
              <a:rPr lang="en-US"/>
              <a:t>doc.: IEEE 802.11-yy/xxxxr0</a:t>
            </a:r>
          </a:p>
        </p:txBody>
      </p:sp>
      <p:sp>
        <p:nvSpPr>
          <p:cNvPr id="7" name="Rectangle 7">
            <a:extLst>
              <a:ext uri="{FF2B5EF4-FFF2-40B4-BE49-F238E27FC236}">
                <a16:creationId xmlns:a16="http://schemas.microsoft.com/office/drawing/2014/main" id="{B70AC71C-61A4-E708-D52F-B1436A5F06BF}"/>
              </a:ext>
            </a:extLst>
          </p:cNvPr>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a:extLst>
              <a:ext uri="{FF2B5EF4-FFF2-40B4-BE49-F238E27FC236}">
                <a16:creationId xmlns:a16="http://schemas.microsoft.com/office/drawing/2014/main" id="{154F22CC-D4A3-3147-72BF-5257D38B5AB5}"/>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D70D2808-0E10-FA94-A7C6-F52E4977DF50}"/>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93323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5A0EB15-6979-526C-D992-3B10C515A39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2E4631B-2C58-2007-7CC6-22E8C846A18D}"/>
              </a:ext>
            </a:extLst>
          </p:cNvPr>
          <p:cNvSpPr>
            <a:spLocks noGrp="1" noChangeArrowheads="1"/>
          </p:cNvSpPr>
          <p:nvPr>
            <p:ph type="hdr"/>
          </p:nvPr>
        </p:nvSpPr>
        <p:spPr>
          <a:ln/>
        </p:spPr>
        <p:txBody>
          <a:bodyPr/>
          <a:lstStyle/>
          <a:p>
            <a:r>
              <a:rPr lang="en-US"/>
              <a:t>doc.: IEEE 802.11-yy/xxxxr0</a:t>
            </a:r>
          </a:p>
        </p:txBody>
      </p:sp>
      <p:sp>
        <p:nvSpPr>
          <p:cNvPr id="7" name="Rectangle 7">
            <a:extLst>
              <a:ext uri="{FF2B5EF4-FFF2-40B4-BE49-F238E27FC236}">
                <a16:creationId xmlns:a16="http://schemas.microsoft.com/office/drawing/2014/main" id="{209AB377-3902-8C8B-21B3-1361341212B3}"/>
              </a:ext>
            </a:extLst>
          </p:cNvPr>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a:extLst>
              <a:ext uri="{FF2B5EF4-FFF2-40B4-BE49-F238E27FC236}">
                <a16:creationId xmlns:a16="http://schemas.microsoft.com/office/drawing/2014/main" id="{10050A5F-7888-4F95-D697-0429688296F1}"/>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44B1C551-7B5D-26D8-4697-75924FD2C624}"/>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34619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1AF5356-26AD-1674-C56F-71E18503B97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A6B5AC2-802D-D83C-5D9D-4C544C124832}"/>
              </a:ext>
            </a:extLst>
          </p:cNvPr>
          <p:cNvSpPr>
            <a:spLocks noGrp="1" noChangeArrowheads="1"/>
          </p:cNvSpPr>
          <p:nvPr>
            <p:ph type="hdr"/>
          </p:nvPr>
        </p:nvSpPr>
        <p:spPr>
          <a:ln/>
        </p:spPr>
        <p:txBody>
          <a:bodyPr/>
          <a:lstStyle/>
          <a:p>
            <a:r>
              <a:rPr lang="en-US"/>
              <a:t>doc.: IEEE 802.11-yy/xxxxr0</a:t>
            </a:r>
          </a:p>
        </p:txBody>
      </p:sp>
      <p:sp>
        <p:nvSpPr>
          <p:cNvPr id="7" name="Rectangle 7">
            <a:extLst>
              <a:ext uri="{FF2B5EF4-FFF2-40B4-BE49-F238E27FC236}">
                <a16:creationId xmlns:a16="http://schemas.microsoft.com/office/drawing/2014/main" id="{83A62322-EC05-8BB7-1BF1-3602F7C1F1F3}"/>
              </a:ext>
            </a:extLst>
          </p:cNvPr>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a:extLst>
              <a:ext uri="{FF2B5EF4-FFF2-40B4-BE49-F238E27FC236}">
                <a16:creationId xmlns:a16="http://schemas.microsoft.com/office/drawing/2014/main" id="{12BDB66C-D5EF-F5E8-0035-9AD94637F632}"/>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E5070B6C-0902-16C0-F6D1-5F738AFBE78F}"/>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2607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9F42737-0E2B-2A67-2ABB-9705CE7FE8E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2985666-A2F3-D46E-03ED-224DEB2169D1}"/>
              </a:ext>
            </a:extLst>
          </p:cNvPr>
          <p:cNvSpPr>
            <a:spLocks noGrp="1" noChangeArrowheads="1"/>
          </p:cNvSpPr>
          <p:nvPr>
            <p:ph type="hdr"/>
          </p:nvPr>
        </p:nvSpPr>
        <p:spPr>
          <a:ln/>
        </p:spPr>
        <p:txBody>
          <a:bodyPr/>
          <a:lstStyle/>
          <a:p>
            <a:r>
              <a:rPr lang="en-US"/>
              <a:t>doc.: IEEE 802.11-yy/xxxxr0</a:t>
            </a:r>
          </a:p>
        </p:txBody>
      </p:sp>
      <p:sp>
        <p:nvSpPr>
          <p:cNvPr id="7" name="Rectangle 7">
            <a:extLst>
              <a:ext uri="{FF2B5EF4-FFF2-40B4-BE49-F238E27FC236}">
                <a16:creationId xmlns:a16="http://schemas.microsoft.com/office/drawing/2014/main" id="{1AA34C7A-3331-C63C-D8F3-6F6AA035E784}"/>
              </a:ext>
            </a:extLst>
          </p:cNvPr>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a:extLst>
              <a:ext uri="{FF2B5EF4-FFF2-40B4-BE49-F238E27FC236}">
                <a16:creationId xmlns:a16="http://schemas.microsoft.com/office/drawing/2014/main" id="{156096DF-7628-6938-7CAD-9A26398F4812}"/>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7697C5A-229C-99D4-8D3B-1B49185FCF80}"/>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05296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C18581C-B1D4-B43E-0D4D-D1C66D82541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5F8C6E9-1EFA-4A84-7241-C19E51A38C2D}"/>
              </a:ext>
            </a:extLst>
          </p:cNvPr>
          <p:cNvSpPr>
            <a:spLocks noGrp="1" noChangeArrowheads="1"/>
          </p:cNvSpPr>
          <p:nvPr>
            <p:ph type="hdr"/>
          </p:nvPr>
        </p:nvSpPr>
        <p:spPr>
          <a:ln/>
        </p:spPr>
        <p:txBody>
          <a:bodyPr/>
          <a:lstStyle/>
          <a:p>
            <a:r>
              <a:rPr lang="en-US"/>
              <a:t>doc.: IEEE 802.11-yy/xxxxr0</a:t>
            </a:r>
          </a:p>
        </p:txBody>
      </p:sp>
      <p:sp>
        <p:nvSpPr>
          <p:cNvPr id="7" name="Rectangle 7">
            <a:extLst>
              <a:ext uri="{FF2B5EF4-FFF2-40B4-BE49-F238E27FC236}">
                <a16:creationId xmlns:a16="http://schemas.microsoft.com/office/drawing/2014/main" id="{98BC3B37-9328-D665-1A09-CE9585D5D98B}"/>
              </a:ext>
            </a:extLst>
          </p:cNvPr>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a:extLst>
              <a:ext uri="{FF2B5EF4-FFF2-40B4-BE49-F238E27FC236}">
                <a16:creationId xmlns:a16="http://schemas.microsoft.com/office/drawing/2014/main" id="{CAE58581-B5E5-3478-F489-255CF0F8842A}"/>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60D0E32E-1645-6822-B85F-81BAC66E8815}"/>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7799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C44493F-A21F-11E0-B466-80B977AEA0F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07EE832-A113-A139-CF32-E0ED6BD3E080}"/>
              </a:ext>
            </a:extLst>
          </p:cNvPr>
          <p:cNvSpPr>
            <a:spLocks noGrp="1" noChangeArrowheads="1"/>
          </p:cNvSpPr>
          <p:nvPr>
            <p:ph type="hdr"/>
          </p:nvPr>
        </p:nvSpPr>
        <p:spPr>
          <a:ln/>
        </p:spPr>
        <p:txBody>
          <a:bodyPr/>
          <a:lstStyle/>
          <a:p>
            <a:r>
              <a:rPr lang="en-US"/>
              <a:t>doc.: IEEE 802.11-yy/xxxxr0</a:t>
            </a:r>
          </a:p>
        </p:txBody>
      </p:sp>
      <p:sp>
        <p:nvSpPr>
          <p:cNvPr id="7" name="Rectangle 7">
            <a:extLst>
              <a:ext uri="{FF2B5EF4-FFF2-40B4-BE49-F238E27FC236}">
                <a16:creationId xmlns:a16="http://schemas.microsoft.com/office/drawing/2014/main" id="{ADA784A8-90EC-CFE4-BB2B-A75FC336FD6A}"/>
              </a:ext>
            </a:extLst>
          </p:cNvPr>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a:extLst>
              <a:ext uri="{FF2B5EF4-FFF2-40B4-BE49-F238E27FC236}">
                <a16:creationId xmlns:a16="http://schemas.microsoft.com/office/drawing/2014/main" id="{5BE1E3BB-3ABA-9D06-C54F-6AC2D31C92A4}"/>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CE523E76-AA0D-7DEE-0BA1-42D173F0254C}"/>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35353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7" name="Title 6">
            <a:extLst>
              <a:ext uri="{FF2B5EF4-FFF2-40B4-BE49-F238E27FC236}">
                <a16:creationId xmlns:a16="http://schemas.microsoft.com/office/drawing/2014/main" id="{FB5C51C1-9D41-51F3-6F44-57FD7F06EAE0}"/>
              </a:ext>
            </a:extLst>
          </p:cNvPr>
          <p:cNvSpPr>
            <a:spLocks noGrp="1"/>
          </p:cNvSpPr>
          <p:nvPr>
            <p:ph type="title"/>
          </p:nvPr>
        </p:nvSpPr>
        <p:spPr/>
        <p:txBody>
          <a:bodyPr/>
          <a:lstStyle/>
          <a:p>
            <a:r>
              <a:rPr lang="en-US" dirty="0"/>
              <a:t>Click to edit Master title style</a:t>
            </a:r>
          </a:p>
        </p:txBody>
      </p:sp>
      <p:sp>
        <p:nvSpPr>
          <p:cNvPr id="8" name="Date Placeholder 7">
            <a:extLst>
              <a:ext uri="{FF2B5EF4-FFF2-40B4-BE49-F238E27FC236}">
                <a16:creationId xmlns:a16="http://schemas.microsoft.com/office/drawing/2014/main" id="{81BD4434-A252-DF83-90D4-0C86EAB4AC5A}"/>
              </a:ext>
            </a:extLst>
          </p:cNvPr>
          <p:cNvSpPr>
            <a:spLocks noGrp="1"/>
          </p:cNvSpPr>
          <p:nvPr>
            <p:ph type="dt" idx="10"/>
          </p:nvPr>
        </p:nvSpPr>
        <p:spPr/>
        <p:txBody>
          <a:bodyPr/>
          <a:lstStyle/>
          <a:p>
            <a:r>
              <a:rPr lang="en-US" altLang="zh-CN" dirty="0"/>
              <a:t>Sept 2025</a:t>
            </a:r>
            <a:endParaRPr lang="en-GB" dirty="0"/>
          </a:p>
        </p:txBody>
      </p:sp>
      <p:sp>
        <p:nvSpPr>
          <p:cNvPr id="9" name="Footer Placeholder 8">
            <a:extLst>
              <a:ext uri="{FF2B5EF4-FFF2-40B4-BE49-F238E27FC236}">
                <a16:creationId xmlns:a16="http://schemas.microsoft.com/office/drawing/2014/main" id="{5C0B41A5-DE58-954A-309E-EB26C7E752B3}"/>
              </a:ext>
            </a:extLst>
          </p:cNvPr>
          <p:cNvSpPr>
            <a:spLocks noGrp="1"/>
          </p:cNvSpPr>
          <p:nvPr>
            <p:ph type="ftr" idx="11"/>
          </p:nvPr>
        </p:nvSpPr>
        <p:spPr/>
        <p:txBody>
          <a:bodyPr/>
          <a:lstStyle/>
          <a:p>
            <a:r>
              <a:rPr lang="en-GB"/>
              <a:t>Sam Shi, OPPO</a:t>
            </a:r>
            <a:endParaRPr lang="en-GB" dirty="0"/>
          </a:p>
        </p:txBody>
      </p:sp>
      <p:sp>
        <p:nvSpPr>
          <p:cNvPr id="10" name="Slide Number Placeholder 9">
            <a:extLst>
              <a:ext uri="{FF2B5EF4-FFF2-40B4-BE49-F238E27FC236}">
                <a16:creationId xmlns:a16="http://schemas.microsoft.com/office/drawing/2014/main" id="{80D1B185-7DEB-CBEB-AE4E-97BE1439B09E}"/>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endParaRPr lang="en-GB" dirty="0"/>
          </a:p>
        </p:txBody>
      </p:sp>
      <p:sp>
        <p:nvSpPr>
          <p:cNvPr id="4" name="Title 3">
            <a:extLst>
              <a:ext uri="{FF2B5EF4-FFF2-40B4-BE49-F238E27FC236}">
                <a16:creationId xmlns:a16="http://schemas.microsoft.com/office/drawing/2014/main" id="{8A88C84D-3BFF-214E-2DC6-19FA7DF319C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CE445C51-A5A6-5914-B135-B1C3CB4296F2}"/>
              </a:ext>
            </a:extLst>
          </p:cNvPr>
          <p:cNvSpPr>
            <a:spLocks noGrp="1"/>
          </p:cNvSpPr>
          <p:nvPr>
            <p:ph type="dt" idx="10"/>
          </p:nvPr>
        </p:nvSpPr>
        <p:spPr/>
        <p:txBody>
          <a:bodyPr/>
          <a:lstStyle/>
          <a:p>
            <a:r>
              <a:rPr lang="en-US" altLang="zh-CN" dirty="0"/>
              <a:t>Sept 2025</a:t>
            </a:r>
            <a:endParaRPr lang="en-GB" dirty="0"/>
          </a:p>
        </p:txBody>
      </p:sp>
      <p:sp>
        <p:nvSpPr>
          <p:cNvPr id="7" name="Footer Placeholder 6">
            <a:extLst>
              <a:ext uri="{FF2B5EF4-FFF2-40B4-BE49-F238E27FC236}">
                <a16:creationId xmlns:a16="http://schemas.microsoft.com/office/drawing/2014/main" id="{1CE57142-6CFE-1F27-012D-965C5172EA32}"/>
              </a:ext>
            </a:extLst>
          </p:cNvPr>
          <p:cNvSpPr>
            <a:spLocks noGrp="1"/>
          </p:cNvSpPr>
          <p:nvPr>
            <p:ph type="ftr" idx="11"/>
          </p:nvPr>
        </p:nvSpPr>
        <p:spPr/>
        <p:txBody>
          <a:bodyPr/>
          <a:lstStyle/>
          <a:p>
            <a:r>
              <a:rPr lang="en-GB"/>
              <a:t>Sam Shi, OPPO</a:t>
            </a:r>
            <a:endParaRPr lang="en-GB" dirty="0"/>
          </a:p>
        </p:txBody>
      </p:sp>
      <p:sp>
        <p:nvSpPr>
          <p:cNvPr id="8" name="Slide Number Placeholder 7">
            <a:extLst>
              <a:ext uri="{FF2B5EF4-FFF2-40B4-BE49-F238E27FC236}">
                <a16:creationId xmlns:a16="http://schemas.microsoft.com/office/drawing/2014/main" id="{913B428D-81FF-27C5-9EF7-7E1949D31383}"/>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dirty="0"/>
              <a:t>Sept 2025</a:t>
            </a:r>
            <a:endParaRPr lang="en-GB" dirty="0"/>
          </a:p>
        </p:txBody>
      </p:sp>
      <p:sp>
        <p:nvSpPr>
          <p:cNvPr id="5" name="Footer Placeholder 4"/>
          <p:cNvSpPr>
            <a:spLocks noGrp="1"/>
          </p:cNvSpPr>
          <p:nvPr>
            <p:ph type="ftr" idx="11"/>
          </p:nvPr>
        </p:nvSpPr>
        <p:spPr/>
        <p:txBody>
          <a:bodyPr/>
          <a:lstStyle>
            <a:lvl1pPr>
              <a:defRPr/>
            </a:lvl1pPr>
          </a:lstStyle>
          <a:p>
            <a:r>
              <a:rPr lang="en-GB"/>
              <a:t>Sam Shi, OPPO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单击此处编辑母版标题样式</a:t>
            </a:r>
            <a:endParaRPr lang="en-GB" dirty="0"/>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Date Placeholder 4"/>
          <p:cNvSpPr>
            <a:spLocks noGrp="1"/>
          </p:cNvSpPr>
          <p:nvPr>
            <p:ph type="dt" idx="10"/>
          </p:nvPr>
        </p:nvSpPr>
        <p:spPr/>
        <p:txBody>
          <a:bodyPr/>
          <a:lstStyle>
            <a:lvl1pPr>
              <a:defRPr/>
            </a:lvl1pPr>
          </a:lstStyle>
          <a:p>
            <a:r>
              <a:rPr lang="en-US" altLang="zh-CN" dirty="0"/>
              <a:t>Sept 2025</a:t>
            </a:r>
            <a:endParaRPr lang="en-GB" dirty="0"/>
          </a:p>
        </p:txBody>
      </p:sp>
      <p:sp>
        <p:nvSpPr>
          <p:cNvPr id="6" name="Footer Placeholder 5"/>
          <p:cNvSpPr>
            <a:spLocks noGrp="1"/>
          </p:cNvSpPr>
          <p:nvPr>
            <p:ph type="ftr" idx="11"/>
          </p:nvPr>
        </p:nvSpPr>
        <p:spPr/>
        <p:txBody>
          <a:bodyPr/>
          <a:lstStyle>
            <a:lvl1pPr>
              <a:defRPr/>
            </a:lvl1pPr>
          </a:lstStyle>
          <a:p>
            <a:r>
              <a:rPr lang="en-GB"/>
              <a:t>Sam Shi, OPPO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559496" y="2979071"/>
            <a:ext cx="10972800" cy="1143000"/>
          </a:xfrm>
        </p:spPr>
        <p:txBody>
          <a:bodyPr/>
          <a:lstStyle>
            <a:lvl1pPr>
              <a:defRPr/>
            </a:lvl1pPr>
          </a:lstStyle>
          <a:p>
            <a:r>
              <a:rPr lang="zh-CN" altLang="en-US" dirty="0"/>
              <a:t>单击此处编辑母版标题样式</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7" name="Date Placeholder 6"/>
          <p:cNvSpPr>
            <a:spLocks noGrp="1"/>
          </p:cNvSpPr>
          <p:nvPr>
            <p:ph type="dt" idx="10"/>
          </p:nvPr>
        </p:nvSpPr>
        <p:spPr/>
        <p:txBody>
          <a:bodyPr/>
          <a:lstStyle>
            <a:lvl1pPr>
              <a:defRPr/>
            </a:lvl1pPr>
          </a:lstStyle>
          <a:p>
            <a:r>
              <a:rPr lang="en-US" altLang="zh-CN" dirty="0"/>
              <a:t>Sept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Sam Shi, OPPO</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dirty="0"/>
              <a:t>Sept 2025</a:t>
            </a:r>
            <a:endParaRPr lang="en-GB" dirty="0"/>
          </a:p>
        </p:txBody>
      </p:sp>
      <p:sp>
        <p:nvSpPr>
          <p:cNvPr id="4" name="Footer Placeholder 3"/>
          <p:cNvSpPr>
            <a:spLocks noGrp="1"/>
          </p:cNvSpPr>
          <p:nvPr>
            <p:ph type="ftr" idx="11"/>
          </p:nvPr>
        </p:nvSpPr>
        <p:spPr/>
        <p:txBody>
          <a:bodyPr/>
          <a:lstStyle>
            <a:lvl1pPr>
              <a:defRPr/>
            </a:lvl1pPr>
          </a:lstStyle>
          <a:p>
            <a:r>
              <a:rPr lang="en-GB"/>
              <a:t>Sam Shi, OPPO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dirty="0"/>
              <a:t>Sept 2025</a:t>
            </a:r>
            <a:endParaRPr lang="en-GB" dirty="0"/>
          </a:p>
        </p:txBody>
      </p:sp>
      <p:sp>
        <p:nvSpPr>
          <p:cNvPr id="3" name="Footer Placeholder 2"/>
          <p:cNvSpPr>
            <a:spLocks noGrp="1"/>
          </p:cNvSpPr>
          <p:nvPr>
            <p:ph type="ftr" idx="11"/>
          </p:nvPr>
        </p:nvSpPr>
        <p:spPr/>
        <p:txBody>
          <a:bodyPr/>
          <a:lstStyle>
            <a:lvl1pPr>
              <a:defRPr/>
            </a:lvl1pPr>
          </a:lstStyle>
          <a:p>
            <a:r>
              <a:rPr lang="en-GB"/>
              <a:t>Sam Shi, OPPO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dirty="0"/>
              <a:t>Sept 2025</a:t>
            </a:r>
            <a:endParaRPr lang="en-GB" dirty="0"/>
          </a:p>
        </p:txBody>
      </p:sp>
      <p:sp>
        <p:nvSpPr>
          <p:cNvPr id="5" name="Footer Placeholder 4"/>
          <p:cNvSpPr>
            <a:spLocks noGrp="1"/>
          </p:cNvSpPr>
          <p:nvPr>
            <p:ph type="ftr" idx="11"/>
          </p:nvPr>
        </p:nvSpPr>
        <p:spPr/>
        <p:txBody>
          <a:bodyPr/>
          <a:lstStyle>
            <a:lvl1pPr>
              <a:defRPr/>
            </a:lvl1pPr>
          </a:lstStyle>
          <a:p>
            <a:r>
              <a:rPr lang="en-GB"/>
              <a:t>Sam Shi, OPPO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dirty="0"/>
              <a:t>Sept 2025</a:t>
            </a:r>
            <a:endParaRPr lang="en-GB" dirty="0"/>
          </a:p>
        </p:txBody>
      </p:sp>
      <p:sp>
        <p:nvSpPr>
          <p:cNvPr id="5" name="Footer Placeholder 4"/>
          <p:cNvSpPr>
            <a:spLocks noGrp="1"/>
          </p:cNvSpPr>
          <p:nvPr>
            <p:ph type="ftr" idx="11"/>
          </p:nvPr>
        </p:nvSpPr>
        <p:spPr/>
        <p:txBody>
          <a:bodyPr/>
          <a:lstStyle>
            <a:lvl1pPr>
              <a:defRPr/>
            </a:lvl1pPr>
          </a:lstStyle>
          <a:p>
            <a:r>
              <a:rPr lang="en-GB"/>
              <a:t>Sam Shi, OPPO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Sept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Sam Shi, OPPO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1593</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日期占位符 5">
            <a:extLst>
              <a:ext uri="{FF2B5EF4-FFF2-40B4-BE49-F238E27FC236}">
                <a16:creationId xmlns:a16="http://schemas.microsoft.com/office/drawing/2014/main" id="{0E142CCE-C58C-4680-90DE-E5DBC5EB63E4}"/>
              </a:ext>
            </a:extLst>
          </p:cNvPr>
          <p:cNvSpPr>
            <a:spLocks noGrp="1"/>
          </p:cNvSpPr>
          <p:nvPr>
            <p:ph type="dt" idx="10"/>
          </p:nvPr>
        </p:nvSpPr>
        <p:spPr>
          <a:xfrm>
            <a:off x="929217" y="333375"/>
            <a:ext cx="2499764" cy="273050"/>
          </a:xfrm>
        </p:spPr>
        <p:txBody>
          <a:bodyPr/>
          <a:lstStyle/>
          <a:p>
            <a:r>
              <a:rPr lang="en-US" altLang="zh-CN" dirty="0"/>
              <a:t>Sept 2025</a:t>
            </a:r>
          </a:p>
        </p:txBody>
      </p:sp>
      <p:sp>
        <p:nvSpPr>
          <p:cNvPr id="5" name="页脚占位符 4">
            <a:extLst>
              <a:ext uri="{FF2B5EF4-FFF2-40B4-BE49-F238E27FC236}">
                <a16:creationId xmlns:a16="http://schemas.microsoft.com/office/drawing/2014/main" id="{64BCEE23-90A8-41EB-8A0E-C336605A754F}"/>
              </a:ext>
            </a:extLst>
          </p:cNvPr>
          <p:cNvSpPr>
            <a:spLocks noGrp="1"/>
          </p:cNvSpPr>
          <p:nvPr>
            <p:ph type="ftr" idx="11"/>
          </p:nvPr>
        </p:nvSpPr>
        <p:spPr>
          <a:xfrm>
            <a:off x="7143757" y="6475414"/>
            <a:ext cx="4246027" cy="180975"/>
          </a:xfrm>
        </p:spPr>
        <p:txBody>
          <a:bodyPr/>
          <a:lstStyle/>
          <a:p>
            <a:r>
              <a:rPr lang="en-GB" dirty="0"/>
              <a:t>Sam Shi, OPPO</a:t>
            </a:r>
          </a:p>
        </p:txBody>
      </p:sp>
      <p:sp>
        <p:nvSpPr>
          <p:cNvPr id="4" name="灯片编号占位符 3">
            <a:extLst>
              <a:ext uri="{FF2B5EF4-FFF2-40B4-BE49-F238E27FC236}">
                <a16:creationId xmlns:a16="http://schemas.microsoft.com/office/drawing/2014/main" id="{B3C42F8D-630F-47E3-A104-5561F1231E57}"/>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a:t>
            </a:fld>
            <a:endParaRPr lang="en-GB" dirty="0"/>
          </a:p>
        </p:txBody>
      </p:sp>
      <p:sp>
        <p:nvSpPr>
          <p:cNvPr id="9" name="Rectangle 1">
            <a:extLst>
              <a:ext uri="{FF2B5EF4-FFF2-40B4-BE49-F238E27FC236}">
                <a16:creationId xmlns:a16="http://schemas.microsoft.com/office/drawing/2014/main" id="{E0C61E44-73F2-493E-B4B4-C919CAF3A9C6}"/>
              </a:ext>
            </a:extLst>
          </p:cNvPr>
          <p:cNvSpPr>
            <a:spLocks noGrp="1" noChangeArrowheads="1"/>
          </p:cNvSpPr>
          <p:nvPr>
            <p:ph type="ctrTitle"/>
          </p:nvPr>
        </p:nvSpPr>
        <p:spPr>
          <a:xfrm>
            <a:off x="914400" y="728142"/>
            <a:ext cx="10363200" cy="75664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Further considerations on secure AMP operation</a:t>
            </a:r>
            <a:endParaRPr lang="en-GB" dirty="0"/>
          </a:p>
        </p:txBody>
      </p:sp>
      <p:sp>
        <p:nvSpPr>
          <p:cNvPr id="10" name="Rectangle 2">
            <a:extLst>
              <a:ext uri="{FF2B5EF4-FFF2-40B4-BE49-F238E27FC236}">
                <a16:creationId xmlns:a16="http://schemas.microsoft.com/office/drawing/2014/main" id="{52710387-57FF-4514-8423-37882E023E58}"/>
              </a:ext>
            </a:extLst>
          </p:cNvPr>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2025-09-12</a:t>
            </a:r>
          </a:p>
        </p:txBody>
      </p:sp>
      <p:sp>
        <p:nvSpPr>
          <p:cNvPr id="11" name="Rectangle 4">
            <a:extLst>
              <a:ext uri="{FF2B5EF4-FFF2-40B4-BE49-F238E27FC236}">
                <a16:creationId xmlns:a16="http://schemas.microsoft.com/office/drawing/2014/main" id="{4C391CB0-46BE-4168-9540-A2C8E114B552}"/>
              </a:ext>
            </a:extLst>
          </p:cNvPr>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2" name="表格 2">
            <a:extLst>
              <a:ext uri="{FF2B5EF4-FFF2-40B4-BE49-F238E27FC236}">
                <a16:creationId xmlns:a16="http://schemas.microsoft.com/office/drawing/2014/main" id="{47ECB8C2-8AE1-4186-93A1-44373051C335}"/>
              </a:ext>
            </a:extLst>
          </p:cNvPr>
          <p:cNvGraphicFramePr>
            <a:graphicFrameLocks noGrp="1"/>
          </p:cNvGraphicFramePr>
          <p:nvPr>
            <p:extLst>
              <p:ext uri="{D42A27DB-BD31-4B8C-83A1-F6EECF244321}">
                <p14:modId xmlns:p14="http://schemas.microsoft.com/office/powerpoint/2010/main" val="1474383843"/>
              </p:ext>
            </p:extLst>
          </p:nvPr>
        </p:nvGraphicFramePr>
        <p:xfrm>
          <a:off x="1487489" y="2462007"/>
          <a:ext cx="9721081" cy="3287480"/>
        </p:xfrm>
        <a:graphic>
          <a:graphicData uri="http://schemas.openxmlformats.org/drawingml/2006/table">
            <a:tbl>
              <a:tblPr firstRow="1" bandRow="1">
                <a:tableStyleId>{5C22544A-7EE6-4342-B048-85BDC9FD1C3A}</a:tableStyleId>
              </a:tblPr>
              <a:tblGrid>
                <a:gridCol w="1696566">
                  <a:extLst>
                    <a:ext uri="{9D8B030D-6E8A-4147-A177-3AD203B41FA5}">
                      <a16:colId xmlns:a16="http://schemas.microsoft.com/office/drawing/2014/main" val="938032685"/>
                    </a:ext>
                  </a:extLst>
                </a:gridCol>
                <a:gridCol w="1696566">
                  <a:extLst>
                    <a:ext uri="{9D8B030D-6E8A-4147-A177-3AD203B41FA5}">
                      <a16:colId xmlns:a16="http://schemas.microsoft.com/office/drawing/2014/main" val="1825002783"/>
                    </a:ext>
                  </a:extLst>
                </a:gridCol>
                <a:gridCol w="1767256">
                  <a:extLst>
                    <a:ext uri="{9D8B030D-6E8A-4147-A177-3AD203B41FA5}">
                      <a16:colId xmlns:a16="http://schemas.microsoft.com/office/drawing/2014/main" val="4174615085"/>
                    </a:ext>
                  </a:extLst>
                </a:gridCol>
                <a:gridCol w="1625875">
                  <a:extLst>
                    <a:ext uri="{9D8B030D-6E8A-4147-A177-3AD203B41FA5}">
                      <a16:colId xmlns:a16="http://schemas.microsoft.com/office/drawing/2014/main" val="1518430455"/>
                    </a:ext>
                  </a:extLst>
                </a:gridCol>
                <a:gridCol w="2934818">
                  <a:extLst>
                    <a:ext uri="{9D8B030D-6E8A-4147-A177-3AD203B41FA5}">
                      <a16:colId xmlns:a16="http://schemas.microsoft.com/office/drawing/2014/main" val="1995317005"/>
                    </a:ext>
                  </a:extLst>
                </a:gridCol>
              </a:tblGrid>
              <a:tr h="410935">
                <a:tc>
                  <a:txBody>
                    <a:bodyPr/>
                    <a:lstStyle/>
                    <a:p>
                      <a:r>
                        <a:rPr lang="en-US" altLang="zh-CN" dirty="0">
                          <a:solidFill>
                            <a:schemeClr val="tx1"/>
                          </a:solidFill>
                        </a:rPr>
                        <a:t>Name</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Affiliations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Address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Phone</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email</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81742807"/>
                  </a:ext>
                </a:extLst>
              </a:tr>
              <a:tr h="410935">
                <a:tc>
                  <a:txBody>
                    <a:bodyPr/>
                    <a:lstStyle/>
                    <a:p>
                      <a:pPr algn="l"/>
                      <a:r>
                        <a:rPr lang="en-US" altLang="zh-CN" dirty="0">
                          <a:solidFill>
                            <a:schemeClr val="tx1"/>
                          </a:solidFill>
                        </a:rPr>
                        <a:t>Sam Shi</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7">
                  <a:txBody>
                    <a:bodyPr/>
                    <a:lstStyle/>
                    <a:p>
                      <a:pPr algn="ctr"/>
                      <a:r>
                        <a:rPr lang="en-US" altLang="zh-CN" dirty="0">
                          <a:solidFill>
                            <a:schemeClr val="tx1"/>
                          </a:solidFill>
                        </a:rPr>
                        <a:t>OPPO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altLang="zh-CN" dirty="0">
                          <a:solidFill>
                            <a:schemeClr val="tx1"/>
                          </a:solidFill>
                        </a:rPr>
                        <a:t>sam.shi@oppo.com</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64050010"/>
                  </a:ext>
                </a:extLst>
              </a:tr>
              <a:tr h="410935">
                <a:tc>
                  <a:txBody>
                    <a:bodyPr/>
                    <a:lstStyle/>
                    <a:p>
                      <a:pPr algn="l"/>
                      <a:r>
                        <a:rPr lang="en-US" altLang="zh-CN" dirty="0" err="1">
                          <a:solidFill>
                            <a:schemeClr val="tx1"/>
                          </a:solidFill>
                        </a:rPr>
                        <a:t>Chuanfeng</a:t>
                      </a:r>
                      <a:r>
                        <a:rPr lang="en-US" altLang="zh-CN" dirty="0">
                          <a:solidFill>
                            <a:schemeClr val="tx1"/>
                          </a:solidFill>
                        </a:rPr>
                        <a:t> He</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kern="1200" dirty="0">
                          <a:solidFill>
                            <a:schemeClr val="tx1"/>
                          </a:solidFill>
                          <a:latin typeface="+mn-lt"/>
                          <a:ea typeface="+mn-ea"/>
                          <a:cs typeface="+mn-cs"/>
                        </a:rPr>
                        <a:t>hechuanfeng@oppo.com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34176835"/>
                  </a:ext>
                </a:extLst>
              </a:tr>
              <a:tr h="4109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kern="1200" dirty="0" err="1">
                          <a:solidFill>
                            <a:schemeClr val="tx1"/>
                          </a:solidFill>
                          <a:latin typeface="+mn-lt"/>
                          <a:ea typeface="+mn-ea"/>
                          <a:cs typeface="+mn-cs"/>
                        </a:rPr>
                        <a:t>Weijie</a:t>
                      </a:r>
                      <a:r>
                        <a:rPr lang="en-US" altLang="zh-CN" sz="1800" kern="1200" dirty="0">
                          <a:solidFill>
                            <a:schemeClr val="tx1"/>
                          </a:solidFill>
                          <a:latin typeface="+mn-lt"/>
                          <a:ea typeface="+mn-ea"/>
                          <a:cs typeface="+mn-cs"/>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kern="1200" dirty="0">
                          <a:solidFill>
                            <a:schemeClr val="tx1"/>
                          </a:solidFill>
                          <a:latin typeface="+mn-lt"/>
                          <a:ea typeface="+mn-ea"/>
                          <a:cs typeface="+mn-cs"/>
                        </a:rPr>
                        <a:t>xuweijie@oppo.com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9915862"/>
                  </a:ext>
                </a:extLst>
              </a:tr>
              <a:tr h="4109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kern="1200" dirty="0">
                          <a:solidFill>
                            <a:schemeClr val="tx1"/>
                          </a:solidFill>
                          <a:latin typeface="+mn-lt"/>
                          <a:ea typeface="+mn-ea"/>
                          <a:cs typeface="+mn-cs"/>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kern="1200" dirty="0">
                          <a:solidFill>
                            <a:schemeClr val="tx1"/>
                          </a:solidFill>
                          <a:latin typeface="+mn-lt"/>
                          <a:ea typeface="+mn-ea"/>
                          <a:cs typeface="+mn-cs"/>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6130570"/>
                  </a:ext>
                </a:extLst>
              </a:tr>
              <a:tr h="410935">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41026199"/>
                  </a:ext>
                </a:extLst>
              </a:tr>
              <a:tr h="410935">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52543505"/>
                  </a:ext>
                </a:extLst>
              </a:tr>
              <a:tr h="410935">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57859440"/>
                  </a:ext>
                </a:extLst>
              </a:tr>
            </a:tbl>
          </a:graphicData>
        </a:graphic>
      </p:graphicFrame>
    </p:spTree>
    <p:extLst>
      <p:ext uri="{BB962C8B-B14F-4D97-AF65-F5344CB8AC3E}">
        <p14:creationId xmlns:p14="http://schemas.microsoft.com/office/powerpoint/2010/main" val="1046951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C16D71-4B91-2EBF-06D7-81F41DFA6F96}"/>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254736F2-9460-646E-743C-D65FA7298B92}"/>
              </a:ext>
            </a:extLst>
          </p:cNvPr>
          <p:cNvSpPr>
            <a:spLocks noGrp="1" noChangeArrowheads="1"/>
          </p:cNvSpPr>
          <p:nvPr>
            <p:ph type="title"/>
          </p:nvPr>
        </p:nvSpPr>
        <p:spPr>
          <a:xfrm>
            <a:off x="929217" y="685801"/>
            <a:ext cx="10339916" cy="726975"/>
          </a:xfrm>
          <a:ln/>
        </p:spPr>
        <p:txBody>
          <a:bodyPr/>
          <a:lstStyle/>
          <a:p>
            <a:r>
              <a:rPr lang="en-US" altLang="zh-CN" dirty="0"/>
              <a:t>Key generation</a:t>
            </a:r>
            <a:endParaRPr lang="zh-CN" altLang="en-US" dirty="0"/>
          </a:p>
        </p:txBody>
      </p:sp>
      <p:sp>
        <p:nvSpPr>
          <p:cNvPr id="6" name="Slide Number Placeholder 5">
            <a:extLst>
              <a:ext uri="{FF2B5EF4-FFF2-40B4-BE49-F238E27FC236}">
                <a16:creationId xmlns:a16="http://schemas.microsoft.com/office/drawing/2014/main" id="{0D2DB30A-341D-BC05-0C8C-84E3FF7AFC06}"/>
              </a:ext>
            </a:extLst>
          </p:cNvPr>
          <p:cNvSpPr>
            <a:spLocks noGrp="1"/>
          </p:cNvSpPr>
          <p:nvPr>
            <p:ph type="sldNum" idx="12"/>
          </p:nvPr>
        </p:nvSpPr>
        <p:spPr>
          <a:xfrm>
            <a:off x="5793318" y="6475414"/>
            <a:ext cx="704849" cy="363537"/>
          </a:xfrm>
        </p:spPr>
        <p:txBody>
          <a:bodyPr/>
          <a:lstStyle/>
          <a:p>
            <a:r>
              <a:rPr lang="en-GB"/>
              <a:t>Slide </a:t>
            </a:r>
            <a:fld id="{351F4386-A5E2-41A1-B4D0-BE653C929E06}" type="slidenum">
              <a:rPr lang="en-GB"/>
              <a:pPr/>
              <a:t>10</a:t>
            </a:fld>
            <a:endParaRPr lang="en-GB"/>
          </a:p>
        </p:txBody>
      </p:sp>
      <p:sp>
        <p:nvSpPr>
          <p:cNvPr id="5" name="Footer Placeholder 4">
            <a:extLst>
              <a:ext uri="{FF2B5EF4-FFF2-40B4-BE49-F238E27FC236}">
                <a16:creationId xmlns:a16="http://schemas.microsoft.com/office/drawing/2014/main" id="{532BA058-9CAE-9E60-3DCF-0C75B1C8CCE8}"/>
              </a:ext>
            </a:extLst>
          </p:cNvPr>
          <p:cNvSpPr>
            <a:spLocks noGrp="1"/>
          </p:cNvSpPr>
          <p:nvPr>
            <p:ph type="ftr" idx="11"/>
          </p:nvPr>
        </p:nvSpPr>
        <p:spPr>
          <a:xfrm>
            <a:off x="7143757" y="6475414"/>
            <a:ext cx="4246027" cy="180975"/>
          </a:xfrm>
        </p:spPr>
        <p:txBody>
          <a:bodyPr/>
          <a:lstStyle/>
          <a:p>
            <a:r>
              <a:rPr lang="en-GB" altLang="zh-CN"/>
              <a:t>Sam Shi, OPPO</a:t>
            </a:r>
            <a:endParaRPr lang="en-GB" altLang="zh-CN" dirty="0"/>
          </a:p>
        </p:txBody>
      </p:sp>
      <p:sp>
        <p:nvSpPr>
          <p:cNvPr id="4" name="Date Placeholder 3">
            <a:extLst>
              <a:ext uri="{FF2B5EF4-FFF2-40B4-BE49-F238E27FC236}">
                <a16:creationId xmlns:a16="http://schemas.microsoft.com/office/drawing/2014/main" id="{D3EC3BDC-0CBA-98C6-2E6B-6421A0CFD655}"/>
              </a:ext>
            </a:extLst>
          </p:cNvPr>
          <p:cNvSpPr>
            <a:spLocks noGrp="1"/>
          </p:cNvSpPr>
          <p:nvPr>
            <p:ph type="dt" idx="10"/>
          </p:nvPr>
        </p:nvSpPr>
        <p:spPr>
          <a:xfrm>
            <a:off x="929217" y="333375"/>
            <a:ext cx="2499764" cy="273050"/>
          </a:xfrm>
        </p:spPr>
        <p:txBody>
          <a:bodyPr/>
          <a:lstStyle/>
          <a:p>
            <a:r>
              <a:rPr lang="en-US" altLang="zh-CN" dirty="0"/>
              <a:t>Sept 2025</a:t>
            </a:r>
            <a:endParaRPr lang="en-GB" altLang="zh-CN" dirty="0"/>
          </a:p>
        </p:txBody>
      </p:sp>
      <p:sp>
        <p:nvSpPr>
          <p:cNvPr id="3" name="Rectangle 2">
            <a:extLst>
              <a:ext uri="{FF2B5EF4-FFF2-40B4-BE49-F238E27FC236}">
                <a16:creationId xmlns:a16="http://schemas.microsoft.com/office/drawing/2014/main" id="{285712EE-9C47-3C54-B292-D236ABE2E134}"/>
              </a:ext>
            </a:extLst>
          </p:cNvPr>
          <p:cNvSpPr txBox="1">
            <a:spLocks noChangeArrowheads="1"/>
          </p:cNvSpPr>
          <p:nvPr/>
        </p:nvSpPr>
        <p:spPr bwMode="auto">
          <a:xfrm>
            <a:off x="820816" y="1401612"/>
            <a:ext cx="10383376" cy="49077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cs typeface="Times New Roman" panose="02020603050405020304" pitchFamily="18" charset="0"/>
              </a:rPr>
              <a:t>In existing 802.11 security, </a:t>
            </a:r>
            <a:r>
              <a:rPr lang="en-US" altLang="zh-CN" sz="1800" dirty="0" err="1">
                <a:cs typeface="Times New Roman" panose="02020603050405020304" pitchFamily="18" charset="0"/>
              </a:rPr>
              <a:t>ANonce</a:t>
            </a:r>
            <a:r>
              <a:rPr lang="en-US" altLang="zh-CN" sz="1800" dirty="0">
                <a:cs typeface="Times New Roman" panose="02020603050405020304" pitchFamily="18" charset="0"/>
              </a:rPr>
              <a:t> and </a:t>
            </a:r>
            <a:r>
              <a:rPr lang="en-US" altLang="zh-CN" sz="1800" dirty="0" err="1">
                <a:cs typeface="Times New Roman" panose="02020603050405020304" pitchFamily="18" charset="0"/>
              </a:rPr>
              <a:t>SNonce</a:t>
            </a:r>
            <a:r>
              <a:rPr lang="en-US" altLang="zh-CN" sz="1800" dirty="0">
                <a:cs typeface="Times New Roman" panose="02020603050405020304" pitchFamily="18" charset="0"/>
              </a:rPr>
              <a:t> are exchanged between AP and STA for key derivation.</a:t>
            </a: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cs typeface="Times New Roman" panose="02020603050405020304" pitchFamily="18" charset="0"/>
              </a:rPr>
              <a:t>AMP introduces trigger-based exchanges with multiple STAs (random access or scheduled). </a:t>
            </a: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cs typeface="Times New Roman" panose="02020603050405020304" pitchFamily="18" charset="0"/>
              </a:rPr>
              <a:t>AP may need to include multiple </a:t>
            </a:r>
            <a:r>
              <a:rPr lang="en-US" altLang="zh-CN" sz="1800" dirty="0" err="1">
                <a:cs typeface="Times New Roman" panose="02020603050405020304" pitchFamily="18" charset="0"/>
              </a:rPr>
              <a:t>ANonces</a:t>
            </a:r>
            <a:r>
              <a:rPr lang="en-US" altLang="zh-CN" sz="1800" dirty="0">
                <a:cs typeface="Times New Roman" panose="02020603050405020304" pitchFamily="18" charset="0"/>
              </a:rPr>
              <a:t> in a single DL frame to support simultaneous security procedures with different STAs.</a:t>
            </a: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cs typeface="Times New Roman" panose="02020603050405020304" pitchFamily="18" charset="0"/>
              </a:rPr>
              <a:t>This is to ensure secure and parallel key establishment without excessive frame overhead. </a:t>
            </a: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cs typeface="Times New Roman" panose="02020603050405020304" pitchFamily="18" charset="0"/>
            </a:endParaRP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cs typeface="Times New Roman" panose="02020603050405020304" pitchFamily="18" charset="0"/>
              </a:rPr>
              <a:t>Takeaway:</a:t>
            </a: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cs typeface="Times New Roman" panose="02020603050405020304" pitchFamily="18" charset="0"/>
              </a:rPr>
              <a:t>AMP requires an enhanced nonce handling mechanism to support multi-STA secure handshake within trigger frame operations.</a:t>
            </a:r>
            <a:endParaRPr lang="en-US" altLang="zh-CN" sz="1800" dirty="0"/>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marL="0" lvl="1" indent="0">
              <a:spcBef>
                <a:spcPct val="200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cs typeface="Times New Roman" panose="02020603050405020304" pitchFamily="18" charset="0"/>
            </a:endParaRPr>
          </a:p>
          <a:p>
            <a:pPr marL="0" lvl="1" indent="0">
              <a:spcBef>
                <a:spcPct val="200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cs typeface="Times New Roman" panose="02020603050405020304" pitchFamily="18" charset="0"/>
            </a:endParaRP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kern="0" dirty="0">
              <a:ea typeface="OPPOSans M" panose="00020600040101010101" pitchFamily="18" charset="-122"/>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zh-CN" altLang="zh-CN" sz="1600" b="1" i="1" kern="0" dirty="0">
              <a:latin typeface="Times New Roman" panose="02020603050405020304" pitchFamily="18" charset="0"/>
              <a:ea typeface="宋体" panose="02010600030101010101" pitchFamily="2" charset="-122"/>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kern="0" dirty="0"/>
          </a:p>
        </p:txBody>
      </p:sp>
    </p:spTree>
    <p:extLst>
      <p:ext uri="{BB962C8B-B14F-4D97-AF65-F5344CB8AC3E}">
        <p14:creationId xmlns:p14="http://schemas.microsoft.com/office/powerpoint/2010/main" val="10191221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97E6FE-9749-6344-80B4-0C8123B9D43F}"/>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5ABCB3AA-BF78-44E5-4A73-5463F109DA5F}"/>
              </a:ext>
            </a:extLst>
          </p:cNvPr>
          <p:cNvSpPr>
            <a:spLocks noGrp="1" noChangeArrowheads="1"/>
          </p:cNvSpPr>
          <p:nvPr>
            <p:ph type="title"/>
          </p:nvPr>
        </p:nvSpPr>
        <p:spPr>
          <a:xfrm>
            <a:off x="929217" y="685801"/>
            <a:ext cx="10339916" cy="726975"/>
          </a:xfrm>
          <a:ln/>
        </p:spPr>
        <p:txBody>
          <a:bodyPr/>
          <a:lstStyle/>
          <a:p>
            <a:r>
              <a:rPr lang="en-US" altLang="zh-CN" dirty="0"/>
              <a:t>Summary and Proposal</a:t>
            </a:r>
            <a:endParaRPr lang="zh-CN" altLang="en-US" dirty="0"/>
          </a:p>
        </p:txBody>
      </p:sp>
      <p:sp>
        <p:nvSpPr>
          <p:cNvPr id="6" name="Slide Number Placeholder 5">
            <a:extLst>
              <a:ext uri="{FF2B5EF4-FFF2-40B4-BE49-F238E27FC236}">
                <a16:creationId xmlns:a16="http://schemas.microsoft.com/office/drawing/2014/main" id="{6F600F8A-8D81-24ED-4442-32621F7AB16E}"/>
              </a:ext>
            </a:extLst>
          </p:cNvPr>
          <p:cNvSpPr>
            <a:spLocks noGrp="1"/>
          </p:cNvSpPr>
          <p:nvPr>
            <p:ph type="sldNum" idx="12"/>
          </p:nvPr>
        </p:nvSpPr>
        <p:spPr>
          <a:xfrm>
            <a:off x="5793318" y="6475414"/>
            <a:ext cx="704849" cy="363537"/>
          </a:xfrm>
        </p:spPr>
        <p:txBody>
          <a:bodyPr/>
          <a:lstStyle/>
          <a:p>
            <a:r>
              <a:rPr lang="en-GB"/>
              <a:t>Slide </a:t>
            </a:r>
            <a:fld id="{351F4386-A5E2-41A1-B4D0-BE653C929E06}" type="slidenum">
              <a:rPr lang="en-GB"/>
              <a:pPr/>
              <a:t>11</a:t>
            </a:fld>
            <a:endParaRPr lang="en-GB"/>
          </a:p>
        </p:txBody>
      </p:sp>
      <p:sp>
        <p:nvSpPr>
          <p:cNvPr id="5" name="Footer Placeholder 4">
            <a:extLst>
              <a:ext uri="{FF2B5EF4-FFF2-40B4-BE49-F238E27FC236}">
                <a16:creationId xmlns:a16="http://schemas.microsoft.com/office/drawing/2014/main" id="{DC7C75E4-87D8-246B-28A0-F4D902F91DC4}"/>
              </a:ext>
            </a:extLst>
          </p:cNvPr>
          <p:cNvSpPr>
            <a:spLocks noGrp="1"/>
          </p:cNvSpPr>
          <p:nvPr>
            <p:ph type="ftr" idx="11"/>
          </p:nvPr>
        </p:nvSpPr>
        <p:spPr>
          <a:xfrm>
            <a:off x="7143757" y="6475414"/>
            <a:ext cx="4246027" cy="180975"/>
          </a:xfrm>
        </p:spPr>
        <p:txBody>
          <a:bodyPr/>
          <a:lstStyle/>
          <a:p>
            <a:r>
              <a:rPr lang="en-GB" altLang="zh-CN"/>
              <a:t>Sam Shi, OPPO</a:t>
            </a:r>
            <a:endParaRPr lang="en-GB" altLang="zh-CN" dirty="0"/>
          </a:p>
        </p:txBody>
      </p:sp>
      <p:sp>
        <p:nvSpPr>
          <p:cNvPr id="4" name="Date Placeholder 3">
            <a:extLst>
              <a:ext uri="{FF2B5EF4-FFF2-40B4-BE49-F238E27FC236}">
                <a16:creationId xmlns:a16="http://schemas.microsoft.com/office/drawing/2014/main" id="{DF12675B-62BE-23A9-7C8A-C84E7566DA64}"/>
              </a:ext>
            </a:extLst>
          </p:cNvPr>
          <p:cNvSpPr>
            <a:spLocks noGrp="1"/>
          </p:cNvSpPr>
          <p:nvPr>
            <p:ph type="dt" idx="10"/>
          </p:nvPr>
        </p:nvSpPr>
        <p:spPr>
          <a:xfrm>
            <a:off x="929217" y="333375"/>
            <a:ext cx="2499764" cy="273050"/>
          </a:xfrm>
        </p:spPr>
        <p:txBody>
          <a:bodyPr/>
          <a:lstStyle/>
          <a:p>
            <a:r>
              <a:rPr lang="en-US" altLang="zh-CN" dirty="0"/>
              <a:t>Sept 2025</a:t>
            </a:r>
            <a:endParaRPr lang="en-GB" altLang="zh-CN" dirty="0"/>
          </a:p>
        </p:txBody>
      </p:sp>
      <p:sp>
        <p:nvSpPr>
          <p:cNvPr id="3" name="Rectangle 2">
            <a:extLst>
              <a:ext uri="{FF2B5EF4-FFF2-40B4-BE49-F238E27FC236}">
                <a16:creationId xmlns:a16="http://schemas.microsoft.com/office/drawing/2014/main" id="{335BE660-9704-DD70-EA8C-ABFDBAA431A5}"/>
              </a:ext>
            </a:extLst>
          </p:cNvPr>
          <p:cNvSpPr txBox="1">
            <a:spLocks noChangeArrowheads="1"/>
          </p:cNvSpPr>
          <p:nvPr/>
        </p:nvSpPr>
        <p:spPr bwMode="auto">
          <a:xfrm>
            <a:off x="820816" y="1401612"/>
            <a:ext cx="10383376" cy="472953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cs typeface="Times New Roman" panose="02020603050405020304" pitchFamily="18" charset="0"/>
              </a:rPr>
              <a:t>We have analyzed the feasibility of reducing overhead in AMP key establishment by shortening both nonces (</a:t>
            </a:r>
            <a:r>
              <a:rPr lang="en-US" altLang="zh-CN" sz="1800" dirty="0" err="1">
                <a:cs typeface="Times New Roman" panose="02020603050405020304" pitchFamily="18" charset="0"/>
              </a:rPr>
              <a:t>ANonce</a:t>
            </a:r>
            <a:r>
              <a:rPr lang="en-US" altLang="zh-CN" sz="1800" dirty="0">
                <a:cs typeface="Times New Roman" panose="02020603050405020304" pitchFamily="18" charset="0"/>
              </a:rPr>
              <a:t>, </a:t>
            </a:r>
            <a:r>
              <a:rPr lang="en-US" altLang="zh-CN" sz="1800" dirty="0" err="1">
                <a:cs typeface="Times New Roman" panose="02020603050405020304" pitchFamily="18" charset="0"/>
              </a:rPr>
              <a:t>SNonce</a:t>
            </a:r>
            <a:r>
              <a:rPr lang="en-US" altLang="zh-CN" sz="1800" dirty="0">
                <a:cs typeface="Times New Roman" panose="02020603050405020304" pitchFamily="18" charset="0"/>
              </a:rPr>
              <a:t>) and MAC addresses (AA, SA). The motivation is to reduce airtime and energy cost while maintaining acceptable levels of security for the AMP context. Our evaluation shows that shorter values introduce collision risk, but can still be acceptable.</a:t>
            </a: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cs typeface="Times New Roman" panose="02020603050405020304" pitchFamily="18" charset="0"/>
            </a:endParaRP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b="1" dirty="0">
                <a:cs typeface="Times New Roman" panose="02020603050405020304" pitchFamily="18" charset="0"/>
              </a:rPr>
              <a:t>Proposal 1</a:t>
            </a:r>
            <a:r>
              <a:rPr lang="en-US" altLang="zh-CN" sz="1800" dirty="0">
                <a:cs typeface="Times New Roman" panose="02020603050405020304" pitchFamily="18" charset="0"/>
              </a:rPr>
              <a:t>: Use shortened </a:t>
            </a:r>
            <a:r>
              <a:rPr lang="en-US" altLang="zh-CN" sz="1800" dirty="0" err="1">
                <a:cs typeface="Times New Roman" panose="02020603050405020304" pitchFamily="18" charset="0"/>
              </a:rPr>
              <a:t>ANonce</a:t>
            </a:r>
            <a:r>
              <a:rPr lang="en-US" altLang="zh-CN" sz="1800" dirty="0">
                <a:cs typeface="Times New Roman" panose="02020603050405020304" pitchFamily="18" charset="0"/>
              </a:rPr>
              <a:t>/</a:t>
            </a:r>
            <a:r>
              <a:rPr lang="en-US" altLang="zh-CN" sz="1800" dirty="0" err="1">
                <a:cs typeface="Times New Roman" panose="02020603050405020304" pitchFamily="18" charset="0"/>
              </a:rPr>
              <a:t>SNonce</a:t>
            </a:r>
            <a:r>
              <a:rPr lang="en-US" altLang="zh-CN" sz="1800" dirty="0">
                <a:cs typeface="Times New Roman" panose="02020603050405020304" pitchFamily="18" charset="0"/>
              </a:rPr>
              <a:t> (exact size TBD, e.g. 32/64/128 bits) for transient key derivation in AMP.</a:t>
            </a: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cs typeface="Times New Roman" panose="02020603050405020304" pitchFamily="18" charset="0"/>
            </a:endParaRP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b="1" dirty="0">
                <a:cs typeface="Times New Roman" panose="02020603050405020304" pitchFamily="18" charset="0"/>
              </a:rPr>
              <a:t>Proposal 2</a:t>
            </a:r>
            <a:r>
              <a:rPr lang="en-US" altLang="zh-CN" sz="1800" dirty="0">
                <a:cs typeface="Times New Roman" panose="02020603050405020304" pitchFamily="18" charset="0"/>
              </a:rPr>
              <a:t>: Replace 48-bit MAC addresses with shortened IDs (exact size TBD, e.g., 16/24/32 bits) managed by the AP, valid only within the local AMP session, for transient key derivation in AMP.</a:t>
            </a: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cs typeface="Times New Roman" panose="02020603050405020304" pitchFamily="18" charset="0"/>
            </a:endParaRP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b="1" dirty="0">
                <a:cs typeface="Times New Roman" panose="02020603050405020304" pitchFamily="18" charset="0"/>
              </a:rPr>
              <a:t>Proposal 3</a:t>
            </a:r>
            <a:r>
              <a:rPr lang="en-US" altLang="zh-CN" sz="1800" dirty="0">
                <a:cs typeface="Times New Roman" panose="02020603050405020304" pitchFamily="18" charset="0"/>
              </a:rPr>
              <a:t>: Allow an AP to include multiple </a:t>
            </a:r>
            <a:r>
              <a:rPr lang="en-US" altLang="zh-CN" sz="1800" dirty="0" err="1">
                <a:cs typeface="Times New Roman" panose="02020603050405020304" pitchFamily="18" charset="0"/>
              </a:rPr>
              <a:t>ANonce</a:t>
            </a:r>
            <a:r>
              <a:rPr lang="en-US" altLang="zh-CN" sz="1800" dirty="0">
                <a:cs typeface="Times New Roman" panose="02020603050405020304" pitchFamily="18" charset="0"/>
              </a:rPr>
              <a:t> to support security procedure of multiple AMP STAs. </a:t>
            </a:r>
          </a:p>
          <a:p>
            <a:pPr marL="0" lvl="1" indent="0">
              <a:spcBef>
                <a:spcPct val="200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cs typeface="Times New Roman" panose="02020603050405020304" pitchFamily="18" charset="0"/>
            </a:endParaRPr>
          </a:p>
          <a:p>
            <a:pPr marL="0" lvl="1" indent="0">
              <a:spcBef>
                <a:spcPct val="200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cs typeface="Times New Roman" panose="02020603050405020304" pitchFamily="18" charset="0"/>
            </a:endParaRP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kern="0" dirty="0">
              <a:ea typeface="OPPOSans M" panose="00020600040101010101" pitchFamily="18" charset="-122"/>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zh-CN" altLang="zh-CN" sz="1600" b="1" i="1" kern="0" dirty="0">
              <a:latin typeface="Times New Roman" panose="02020603050405020304" pitchFamily="18" charset="0"/>
              <a:ea typeface="宋体" panose="02010600030101010101" pitchFamily="2" charset="-122"/>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kern="0" dirty="0"/>
          </a:p>
        </p:txBody>
      </p:sp>
    </p:spTree>
    <p:extLst>
      <p:ext uri="{BB962C8B-B14F-4D97-AF65-F5344CB8AC3E}">
        <p14:creationId xmlns:p14="http://schemas.microsoft.com/office/powerpoint/2010/main" val="19077909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B257AB-8BB3-DA99-70B5-DD6177777B45}"/>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FC5AF564-9599-3C86-9D52-CB6433D2157A}"/>
              </a:ext>
            </a:extLst>
          </p:cNvPr>
          <p:cNvSpPr>
            <a:spLocks noGrp="1" noChangeArrowheads="1"/>
          </p:cNvSpPr>
          <p:nvPr>
            <p:ph type="title"/>
          </p:nvPr>
        </p:nvSpPr>
        <p:spPr>
          <a:xfrm>
            <a:off x="905851" y="764704"/>
            <a:ext cx="10361084" cy="818581"/>
          </a:xfrm>
        </p:spPr>
        <p:txBody>
          <a:bodyPr vert="horz" wrap="square" lIns="92160" tIns="46080" rIns="92160" bIns="46080" numCol="1" anchor="ctr" anchorCtr="0" compatLnSpc="1">
            <a:prstTxWarp prst="textNoShape">
              <a:avLst/>
            </a:prstTxWarp>
            <a:normAutofit/>
          </a:bodyPr>
          <a:lstStyle/>
          <a:p>
            <a:pPr lvl="0" defTabSz="412750" eaLnBrk="0" hangingPunct="0">
              <a:lnSpc>
                <a:spcPct val="80000"/>
              </a:lnSpc>
              <a:buClrTx/>
              <a:buSzTx/>
              <a:defRPr/>
            </a:pPr>
            <a:r>
              <a:rPr lang="en-US" altLang="zh-CN" kern="1200" dirty="0">
                <a:sym typeface="OPPOSans B" panose="00020600040101010101" charset="-122"/>
              </a:rPr>
              <a:t>Straw Poll #1</a:t>
            </a:r>
            <a:endParaRPr lang="zh-CN" altLang="en-US" kern="1200" dirty="0">
              <a:sym typeface="OPPOSans B" panose="00020600040101010101" charset="-122"/>
            </a:endParaRPr>
          </a:p>
        </p:txBody>
      </p:sp>
      <p:sp>
        <p:nvSpPr>
          <p:cNvPr id="2" name="내용 개체 틀 2">
            <a:extLst>
              <a:ext uri="{FF2B5EF4-FFF2-40B4-BE49-F238E27FC236}">
                <a16:creationId xmlns:a16="http://schemas.microsoft.com/office/drawing/2014/main" id="{A1169A48-F31D-E644-1D2B-127B217429C5}"/>
              </a:ext>
            </a:extLst>
          </p:cNvPr>
          <p:cNvSpPr txBox="1">
            <a:spLocks/>
          </p:cNvSpPr>
          <p:nvPr/>
        </p:nvSpPr>
        <p:spPr bwMode="auto">
          <a:xfrm>
            <a:off x="743770" y="1580259"/>
            <a:ext cx="10685246" cy="472906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lvl="1" indent="-342900">
              <a:lnSpc>
                <a:spcPct val="90000"/>
              </a:lnSpc>
              <a:spcBef>
                <a:spcPts val="600"/>
              </a:spcBef>
              <a:buFont typeface="Times New Roman"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200" dirty="0"/>
              <a:t>Do you agree with the following text:</a:t>
            </a:r>
          </a:p>
          <a:p>
            <a:pPr marL="742950" lvl="2" indent="-342900">
              <a:lnSpc>
                <a:spcPct val="90000"/>
              </a:lnSpc>
              <a:spcBef>
                <a:spcPts val="600"/>
              </a:spcBef>
              <a:buFont typeface="Times New Roman"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b="1" dirty="0">
                <a:cs typeface="Times New Roman" panose="02020603050405020304" pitchFamily="18" charset="0"/>
              </a:rPr>
              <a:t>Use shortened </a:t>
            </a:r>
            <a:r>
              <a:rPr lang="en-US" altLang="zh-CN" sz="2000" b="1" dirty="0" err="1">
                <a:cs typeface="Times New Roman" panose="02020603050405020304" pitchFamily="18" charset="0"/>
              </a:rPr>
              <a:t>ANonce</a:t>
            </a:r>
            <a:r>
              <a:rPr lang="en-US" altLang="zh-CN" sz="2000" b="1" dirty="0">
                <a:cs typeface="Times New Roman" panose="02020603050405020304" pitchFamily="18" charset="0"/>
              </a:rPr>
              <a:t>/</a:t>
            </a:r>
            <a:r>
              <a:rPr lang="en-US" altLang="zh-CN" sz="2000" b="1" dirty="0" err="1">
                <a:cs typeface="Times New Roman" panose="02020603050405020304" pitchFamily="18" charset="0"/>
              </a:rPr>
              <a:t>SNonce</a:t>
            </a:r>
            <a:r>
              <a:rPr lang="en-US" altLang="zh-CN" sz="2000" b="1" dirty="0">
                <a:cs typeface="Times New Roman" panose="02020603050405020304" pitchFamily="18" charset="0"/>
              </a:rPr>
              <a:t> (exact size TBD, e.g. 32/64/128 bits) for transient key derivation in AMP</a:t>
            </a:r>
          </a:p>
          <a:p>
            <a:pPr marL="742950" lvl="2" indent="-342900">
              <a:lnSpc>
                <a:spcPct val="90000"/>
              </a:lnSpc>
              <a:spcBef>
                <a:spcPts val="600"/>
              </a:spcBef>
              <a:buFont typeface="Times New Roman"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200" dirty="0"/>
          </a:p>
          <a:p>
            <a:pPr>
              <a:lnSpc>
                <a:spcPct val="90000"/>
              </a:lnSpc>
            </a:pPr>
            <a:endParaRPr lang="en-US" altLang="ko-KR" sz="1800" b="0" kern="0" dirty="0"/>
          </a:p>
          <a:p>
            <a:pPr>
              <a:lnSpc>
                <a:spcPct val="90000"/>
              </a:lnSpc>
            </a:pPr>
            <a:endParaRPr lang="en-US" altLang="ko-KR" sz="1800" b="0" kern="0" dirty="0"/>
          </a:p>
          <a:p>
            <a:pPr lvl="0" eaLnBrk="0" hangingPunct="0">
              <a:spcBef>
                <a:spcPct val="20000"/>
              </a:spcBef>
              <a:buFont typeface="Times New Roman" pitchFamily="16" charset="0"/>
              <a:buChar char="•"/>
              <a:defRPr/>
            </a:pPr>
            <a:r>
              <a:rPr lang="en-US" sz="1800" kern="0" dirty="0"/>
              <a:t>Yes</a:t>
            </a:r>
          </a:p>
          <a:p>
            <a:pPr lvl="0" eaLnBrk="0" hangingPunct="0">
              <a:spcBef>
                <a:spcPct val="20000"/>
              </a:spcBef>
              <a:buFont typeface="Times New Roman" pitchFamily="16" charset="0"/>
              <a:buChar char="•"/>
              <a:defRPr/>
            </a:pPr>
            <a:r>
              <a:rPr lang="en-US" sz="1800" kern="0" dirty="0"/>
              <a:t>No</a:t>
            </a:r>
          </a:p>
          <a:p>
            <a:pPr lvl="0" eaLnBrk="0" hangingPunct="0">
              <a:spcBef>
                <a:spcPct val="20000"/>
              </a:spcBef>
              <a:buFont typeface="Times New Roman" pitchFamily="16" charset="0"/>
              <a:buChar char="•"/>
              <a:defRPr/>
            </a:pPr>
            <a:r>
              <a:rPr lang="en-US" sz="1800" kern="0" dirty="0"/>
              <a:t>Abstain</a:t>
            </a:r>
          </a:p>
          <a:p>
            <a:pPr>
              <a:lnSpc>
                <a:spcPct val="90000"/>
              </a:lnSpc>
            </a:pPr>
            <a:endParaRPr lang="en-US" altLang="ko-KR" sz="1800" b="0" kern="0" dirty="0"/>
          </a:p>
        </p:txBody>
      </p:sp>
      <p:sp>
        <p:nvSpPr>
          <p:cNvPr id="4" name="Date Placeholder 3">
            <a:extLst>
              <a:ext uri="{FF2B5EF4-FFF2-40B4-BE49-F238E27FC236}">
                <a16:creationId xmlns:a16="http://schemas.microsoft.com/office/drawing/2014/main" id="{D040B52C-01A7-3174-D90F-98DD0C82304F}"/>
              </a:ext>
            </a:extLst>
          </p:cNvPr>
          <p:cNvSpPr>
            <a:spLocks noGrp="1"/>
          </p:cNvSpPr>
          <p:nvPr>
            <p:ph type="dt" idx="10"/>
          </p:nvPr>
        </p:nvSpPr>
        <p:spPr>
          <a:xfrm>
            <a:off x="929217" y="333375"/>
            <a:ext cx="2499764" cy="273050"/>
          </a:xfrm>
        </p:spPr>
        <p:txBody>
          <a:bodyPr vert="horz" wrap="square" lIns="0" tIns="0" rIns="0" bIns="0" numCol="1" anchor="b" anchorCtr="0" compatLnSpc="1">
            <a:prstTxWarp prst="textNoShape">
              <a:avLst/>
            </a:prstTxWarp>
            <a:normAutofit/>
          </a:bodyPr>
          <a:lstStyle/>
          <a:p>
            <a:pPr>
              <a:lnSpc>
                <a:spcPct val="90000"/>
              </a:lnSpc>
              <a:spcAft>
                <a:spcPts val="600"/>
              </a:spcAft>
            </a:pPr>
            <a:r>
              <a:rPr lang="en-US" altLang="zh-CN" dirty="0"/>
              <a:t>Sept 2025</a:t>
            </a:r>
            <a:endParaRPr lang="en-GB" altLang="zh-CN"/>
          </a:p>
        </p:txBody>
      </p:sp>
      <p:sp>
        <p:nvSpPr>
          <p:cNvPr id="5" name="Footer Placeholder 4">
            <a:extLst>
              <a:ext uri="{FF2B5EF4-FFF2-40B4-BE49-F238E27FC236}">
                <a16:creationId xmlns:a16="http://schemas.microsoft.com/office/drawing/2014/main" id="{35C6B2CF-10BF-58D3-2128-1A25FA0A72CE}"/>
              </a:ext>
            </a:extLst>
          </p:cNvPr>
          <p:cNvSpPr>
            <a:spLocks noGrp="1"/>
          </p:cNvSpPr>
          <p:nvPr>
            <p:ph type="ftr" idx="11"/>
          </p:nvPr>
        </p:nvSpPr>
        <p:spPr>
          <a:xfrm>
            <a:off x="7143757" y="6475414"/>
            <a:ext cx="4246027" cy="180975"/>
          </a:xfrm>
        </p:spPr>
        <p:txBody>
          <a:bodyPr vert="horz" wrap="square" lIns="0" tIns="0" rIns="0" bIns="0" numCol="1" anchor="t" anchorCtr="0" compatLnSpc="1">
            <a:prstTxWarp prst="textNoShape">
              <a:avLst/>
            </a:prstTxWarp>
            <a:normAutofit/>
          </a:bodyPr>
          <a:lstStyle/>
          <a:p>
            <a:pPr>
              <a:lnSpc>
                <a:spcPct val="90000"/>
              </a:lnSpc>
              <a:spcAft>
                <a:spcPts val="600"/>
              </a:spcAft>
            </a:pPr>
            <a:r>
              <a:rPr lang="en-GB" altLang="zh-CN" kern="1200">
                <a:latin typeface="Times New Roman" pitchFamily="16" charset="0"/>
                <a:ea typeface="MS Gothic" charset="-128"/>
                <a:cs typeface="Arial Unicode MS" charset="0"/>
              </a:rPr>
              <a:t>Sam Shi, OPPO</a:t>
            </a:r>
          </a:p>
        </p:txBody>
      </p:sp>
      <p:sp>
        <p:nvSpPr>
          <p:cNvPr id="6" name="Slide Number Placeholder 5">
            <a:extLst>
              <a:ext uri="{FF2B5EF4-FFF2-40B4-BE49-F238E27FC236}">
                <a16:creationId xmlns:a16="http://schemas.microsoft.com/office/drawing/2014/main" id="{7CA2C265-BD34-350B-D28E-02539D8E88D7}"/>
              </a:ext>
            </a:extLst>
          </p:cNvPr>
          <p:cNvSpPr>
            <a:spLocks noGrp="1"/>
          </p:cNvSpPr>
          <p:nvPr>
            <p:ph type="sldNum" idx="12"/>
          </p:nvPr>
        </p:nvSpPr>
        <p:spPr>
          <a:xfrm>
            <a:off x="5793318" y="6475414"/>
            <a:ext cx="704849" cy="363537"/>
          </a:xfrm>
        </p:spPr>
        <p:txBody>
          <a:bodyPr vert="horz" wrap="square" lIns="0" tIns="0" rIns="0" bIns="0" numCol="1" anchor="t" anchorCtr="0" compatLnSpc="1">
            <a:prstTxWarp prst="textNoShape">
              <a:avLst/>
            </a:prstTxWarp>
            <a:normAutofit/>
          </a:bodyPr>
          <a:lstStyle/>
          <a:p>
            <a:pPr>
              <a:spcAft>
                <a:spcPts val="600"/>
              </a:spcAft>
            </a:pPr>
            <a:r>
              <a:rPr lang="en-GB" kern="1200">
                <a:latin typeface="Times New Roman" pitchFamily="16" charset="0"/>
                <a:ea typeface="MS Gothic" charset="-128"/>
                <a:cs typeface="Arial Unicode MS" charset="0"/>
              </a:rPr>
              <a:t>Slide </a:t>
            </a:r>
            <a:fld id="{351F4386-A5E2-41A1-B4D0-BE653C929E06}" type="slidenum">
              <a:rPr lang="en-GB" kern="1200">
                <a:latin typeface="Times New Roman" pitchFamily="16" charset="0"/>
                <a:ea typeface="MS Gothic" charset="-128"/>
                <a:cs typeface="Arial Unicode MS" charset="0"/>
              </a:rPr>
              <a:pPr>
                <a:spcAft>
                  <a:spcPts val="600"/>
                </a:spcAft>
              </a:pPr>
              <a:t>12</a:t>
            </a:fld>
            <a:endParaRPr lang="en-GB" kern="1200">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9723540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08D292-EBAF-5C68-B03A-BEDBA6CD9BA6}"/>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553AC5FF-11CE-4D20-CC92-6D24A2BCFDF6}"/>
              </a:ext>
            </a:extLst>
          </p:cNvPr>
          <p:cNvSpPr>
            <a:spLocks noGrp="1" noChangeArrowheads="1"/>
          </p:cNvSpPr>
          <p:nvPr>
            <p:ph type="title"/>
          </p:nvPr>
        </p:nvSpPr>
        <p:spPr>
          <a:xfrm>
            <a:off x="905851" y="764704"/>
            <a:ext cx="10361084" cy="818581"/>
          </a:xfrm>
        </p:spPr>
        <p:txBody>
          <a:bodyPr vert="horz" wrap="square" lIns="92160" tIns="46080" rIns="92160" bIns="46080" numCol="1" anchor="ctr" anchorCtr="0" compatLnSpc="1">
            <a:prstTxWarp prst="textNoShape">
              <a:avLst/>
            </a:prstTxWarp>
            <a:normAutofit/>
          </a:bodyPr>
          <a:lstStyle/>
          <a:p>
            <a:pPr lvl="0" defTabSz="412750" eaLnBrk="0" hangingPunct="0">
              <a:lnSpc>
                <a:spcPct val="80000"/>
              </a:lnSpc>
              <a:buClrTx/>
              <a:buSzTx/>
              <a:defRPr/>
            </a:pPr>
            <a:r>
              <a:rPr lang="en-US" altLang="zh-CN" kern="1200" dirty="0">
                <a:sym typeface="OPPOSans B" panose="00020600040101010101" charset="-122"/>
              </a:rPr>
              <a:t>Straw Poll #2</a:t>
            </a:r>
            <a:endParaRPr lang="zh-CN" altLang="en-US" kern="1200" dirty="0">
              <a:sym typeface="OPPOSans B" panose="00020600040101010101" charset="-122"/>
            </a:endParaRPr>
          </a:p>
        </p:txBody>
      </p:sp>
      <p:sp>
        <p:nvSpPr>
          <p:cNvPr id="2" name="내용 개체 틀 2">
            <a:extLst>
              <a:ext uri="{FF2B5EF4-FFF2-40B4-BE49-F238E27FC236}">
                <a16:creationId xmlns:a16="http://schemas.microsoft.com/office/drawing/2014/main" id="{436CB9C0-3501-04F3-DB02-D177C7D79C1C}"/>
              </a:ext>
            </a:extLst>
          </p:cNvPr>
          <p:cNvSpPr txBox="1">
            <a:spLocks/>
          </p:cNvSpPr>
          <p:nvPr/>
        </p:nvSpPr>
        <p:spPr bwMode="auto">
          <a:xfrm>
            <a:off x="743770" y="1580259"/>
            <a:ext cx="10685246" cy="472906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lvl="1" indent="-342900">
              <a:lnSpc>
                <a:spcPct val="90000"/>
              </a:lnSpc>
              <a:spcBef>
                <a:spcPts val="600"/>
              </a:spcBef>
              <a:buFont typeface="Times New Roman"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200" dirty="0"/>
              <a:t>Do you agree with the following text:</a:t>
            </a:r>
          </a:p>
          <a:p>
            <a:pPr marL="742950" lvl="2" indent="-342900">
              <a:lnSpc>
                <a:spcPct val="90000"/>
              </a:lnSpc>
              <a:spcBef>
                <a:spcPts val="600"/>
              </a:spcBef>
              <a:buFont typeface="Times New Roman"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200" b="1" dirty="0">
                <a:cs typeface="Times New Roman" panose="02020603050405020304" pitchFamily="18" charset="0"/>
              </a:rPr>
              <a:t>Replace 48-bit MAC addresses with shortened IDs (exact size TBD, e.g., 16/24/32 bits) managed by the AP, valid only within the local AMP session, for transient key derivation in AMP.</a:t>
            </a:r>
            <a:endParaRPr lang="en-US" altLang="zh-CN" sz="2200" b="1" dirty="0"/>
          </a:p>
          <a:p>
            <a:pPr>
              <a:lnSpc>
                <a:spcPct val="90000"/>
              </a:lnSpc>
            </a:pPr>
            <a:endParaRPr lang="en-US" altLang="ko-KR" sz="1800" b="0" kern="0" dirty="0"/>
          </a:p>
          <a:p>
            <a:pPr>
              <a:lnSpc>
                <a:spcPct val="90000"/>
              </a:lnSpc>
            </a:pPr>
            <a:endParaRPr lang="en-US" altLang="ko-KR" sz="1800" b="0" kern="0" dirty="0"/>
          </a:p>
          <a:p>
            <a:pPr lvl="0" eaLnBrk="0" hangingPunct="0">
              <a:spcBef>
                <a:spcPct val="20000"/>
              </a:spcBef>
              <a:buFont typeface="Times New Roman" pitchFamily="16" charset="0"/>
              <a:buChar char="•"/>
              <a:defRPr/>
            </a:pPr>
            <a:r>
              <a:rPr lang="en-US" sz="1800" kern="0" dirty="0"/>
              <a:t>Yes</a:t>
            </a:r>
          </a:p>
          <a:p>
            <a:pPr lvl="0" eaLnBrk="0" hangingPunct="0">
              <a:spcBef>
                <a:spcPct val="20000"/>
              </a:spcBef>
              <a:buFont typeface="Times New Roman" pitchFamily="16" charset="0"/>
              <a:buChar char="•"/>
              <a:defRPr/>
            </a:pPr>
            <a:r>
              <a:rPr lang="en-US" sz="1800" kern="0" dirty="0"/>
              <a:t>No</a:t>
            </a:r>
          </a:p>
          <a:p>
            <a:pPr lvl="0" eaLnBrk="0" hangingPunct="0">
              <a:spcBef>
                <a:spcPct val="20000"/>
              </a:spcBef>
              <a:buFont typeface="Times New Roman" pitchFamily="16" charset="0"/>
              <a:buChar char="•"/>
              <a:defRPr/>
            </a:pPr>
            <a:r>
              <a:rPr lang="en-US" sz="1800" kern="0" dirty="0"/>
              <a:t>Abstain</a:t>
            </a:r>
          </a:p>
          <a:p>
            <a:pPr>
              <a:lnSpc>
                <a:spcPct val="90000"/>
              </a:lnSpc>
            </a:pPr>
            <a:endParaRPr lang="en-US" altLang="ko-KR" sz="1800" b="0" kern="0" dirty="0"/>
          </a:p>
        </p:txBody>
      </p:sp>
      <p:sp>
        <p:nvSpPr>
          <p:cNvPr id="4" name="Date Placeholder 3">
            <a:extLst>
              <a:ext uri="{FF2B5EF4-FFF2-40B4-BE49-F238E27FC236}">
                <a16:creationId xmlns:a16="http://schemas.microsoft.com/office/drawing/2014/main" id="{501A8D89-A5E1-31F7-34D6-FC6F39B75ACC}"/>
              </a:ext>
            </a:extLst>
          </p:cNvPr>
          <p:cNvSpPr>
            <a:spLocks noGrp="1"/>
          </p:cNvSpPr>
          <p:nvPr>
            <p:ph type="dt" idx="10"/>
          </p:nvPr>
        </p:nvSpPr>
        <p:spPr>
          <a:xfrm>
            <a:off x="929217" y="333375"/>
            <a:ext cx="2499764" cy="273050"/>
          </a:xfrm>
        </p:spPr>
        <p:txBody>
          <a:bodyPr vert="horz" wrap="square" lIns="0" tIns="0" rIns="0" bIns="0" numCol="1" anchor="b" anchorCtr="0" compatLnSpc="1">
            <a:prstTxWarp prst="textNoShape">
              <a:avLst/>
            </a:prstTxWarp>
            <a:normAutofit/>
          </a:bodyPr>
          <a:lstStyle/>
          <a:p>
            <a:pPr>
              <a:lnSpc>
                <a:spcPct val="90000"/>
              </a:lnSpc>
              <a:spcAft>
                <a:spcPts val="600"/>
              </a:spcAft>
            </a:pPr>
            <a:r>
              <a:rPr lang="en-US" altLang="zh-CN" dirty="0"/>
              <a:t>Sept 2025</a:t>
            </a:r>
            <a:endParaRPr lang="en-GB" altLang="zh-CN"/>
          </a:p>
        </p:txBody>
      </p:sp>
      <p:sp>
        <p:nvSpPr>
          <p:cNvPr id="5" name="Footer Placeholder 4">
            <a:extLst>
              <a:ext uri="{FF2B5EF4-FFF2-40B4-BE49-F238E27FC236}">
                <a16:creationId xmlns:a16="http://schemas.microsoft.com/office/drawing/2014/main" id="{1015E688-09F1-1CD0-5FEC-6B33E18C77BE}"/>
              </a:ext>
            </a:extLst>
          </p:cNvPr>
          <p:cNvSpPr>
            <a:spLocks noGrp="1"/>
          </p:cNvSpPr>
          <p:nvPr>
            <p:ph type="ftr" idx="11"/>
          </p:nvPr>
        </p:nvSpPr>
        <p:spPr>
          <a:xfrm>
            <a:off x="7143757" y="6475414"/>
            <a:ext cx="4246027" cy="180975"/>
          </a:xfrm>
        </p:spPr>
        <p:txBody>
          <a:bodyPr vert="horz" wrap="square" lIns="0" tIns="0" rIns="0" bIns="0" numCol="1" anchor="t" anchorCtr="0" compatLnSpc="1">
            <a:prstTxWarp prst="textNoShape">
              <a:avLst/>
            </a:prstTxWarp>
            <a:normAutofit/>
          </a:bodyPr>
          <a:lstStyle/>
          <a:p>
            <a:pPr>
              <a:lnSpc>
                <a:spcPct val="90000"/>
              </a:lnSpc>
              <a:spcAft>
                <a:spcPts val="600"/>
              </a:spcAft>
            </a:pPr>
            <a:r>
              <a:rPr lang="en-GB" altLang="zh-CN" kern="1200">
                <a:latin typeface="Times New Roman" pitchFamily="16" charset="0"/>
                <a:ea typeface="MS Gothic" charset="-128"/>
                <a:cs typeface="Arial Unicode MS" charset="0"/>
              </a:rPr>
              <a:t>Sam Shi, OPPO</a:t>
            </a:r>
          </a:p>
        </p:txBody>
      </p:sp>
      <p:sp>
        <p:nvSpPr>
          <p:cNvPr id="6" name="Slide Number Placeholder 5">
            <a:extLst>
              <a:ext uri="{FF2B5EF4-FFF2-40B4-BE49-F238E27FC236}">
                <a16:creationId xmlns:a16="http://schemas.microsoft.com/office/drawing/2014/main" id="{79A896A0-B600-2C39-FE10-0B340927C190}"/>
              </a:ext>
            </a:extLst>
          </p:cNvPr>
          <p:cNvSpPr>
            <a:spLocks noGrp="1"/>
          </p:cNvSpPr>
          <p:nvPr>
            <p:ph type="sldNum" idx="12"/>
          </p:nvPr>
        </p:nvSpPr>
        <p:spPr>
          <a:xfrm>
            <a:off x="5793318" y="6475414"/>
            <a:ext cx="704849" cy="363537"/>
          </a:xfrm>
        </p:spPr>
        <p:txBody>
          <a:bodyPr vert="horz" wrap="square" lIns="0" tIns="0" rIns="0" bIns="0" numCol="1" anchor="t" anchorCtr="0" compatLnSpc="1">
            <a:prstTxWarp prst="textNoShape">
              <a:avLst/>
            </a:prstTxWarp>
            <a:normAutofit/>
          </a:bodyPr>
          <a:lstStyle/>
          <a:p>
            <a:pPr>
              <a:spcAft>
                <a:spcPts val="600"/>
              </a:spcAft>
            </a:pPr>
            <a:r>
              <a:rPr lang="en-GB" kern="1200">
                <a:latin typeface="Times New Roman" pitchFamily="16" charset="0"/>
                <a:ea typeface="MS Gothic" charset="-128"/>
                <a:cs typeface="Arial Unicode MS" charset="0"/>
              </a:rPr>
              <a:t>Slide </a:t>
            </a:r>
            <a:fld id="{351F4386-A5E2-41A1-B4D0-BE653C929E06}" type="slidenum">
              <a:rPr lang="en-GB" kern="1200">
                <a:latin typeface="Times New Roman" pitchFamily="16" charset="0"/>
                <a:ea typeface="MS Gothic" charset="-128"/>
                <a:cs typeface="Arial Unicode MS" charset="0"/>
              </a:rPr>
              <a:pPr>
                <a:spcAft>
                  <a:spcPts val="600"/>
                </a:spcAft>
              </a:pPr>
              <a:t>13</a:t>
            </a:fld>
            <a:endParaRPr lang="en-GB" kern="1200">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20909541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9FEB4F-6B2E-81F2-F8AF-3AD114D4961D}"/>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E7E6C3E1-5E76-02F1-2C57-7EF07885567A}"/>
              </a:ext>
            </a:extLst>
          </p:cNvPr>
          <p:cNvSpPr>
            <a:spLocks noGrp="1" noChangeArrowheads="1"/>
          </p:cNvSpPr>
          <p:nvPr>
            <p:ph type="title"/>
          </p:nvPr>
        </p:nvSpPr>
        <p:spPr>
          <a:xfrm>
            <a:off x="905851" y="764704"/>
            <a:ext cx="10361084" cy="818581"/>
          </a:xfrm>
        </p:spPr>
        <p:txBody>
          <a:bodyPr vert="horz" wrap="square" lIns="92160" tIns="46080" rIns="92160" bIns="46080" numCol="1" anchor="ctr" anchorCtr="0" compatLnSpc="1">
            <a:prstTxWarp prst="textNoShape">
              <a:avLst/>
            </a:prstTxWarp>
            <a:normAutofit/>
          </a:bodyPr>
          <a:lstStyle/>
          <a:p>
            <a:pPr lvl="0" defTabSz="412750" eaLnBrk="0" hangingPunct="0">
              <a:lnSpc>
                <a:spcPct val="80000"/>
              </a:lnSpc>
              <a:buClrTx/>
              <a:buSzTx/>
              <a:defRPr/>
            </a:pPr>
            <a:r>
              <a:rPr lang="en-US" altLang="zh-CN" kern="1200" dirty="0">
                <a:sym typeface="OPPOSans B" panose="00020600040101010101" charset="-122"/>
              </a:rPr>
              <a:t>Straw Poll #3</a:t>
            </a:r>
            <a:endParaRPr lang="zh-CN" altLang="en-US" kern="1200" dirty="0">
              <a:sym typeface="OPPOSans B" panose="00020600040101010101" charset="-122"/>
            </a:endParaRPr>
          </a:p>
        </p:txBody>
      </p:sp>
      <p:sp>
        <p:nvSpPr>
          <p:cNvPr id="2" name="내용 개체 틀 2">
            <a:extLst>
              <a:ext uri="{FF2B5EF4-FFF2-40B4-BE49-F238E27FC236}">
                <a16:creationId xmlns:a16="http://schemas.microsoft.com/office/drawing/2014/main" id="{EEE04E75-A05B-F181-5392-C3C669E2365D}"/>
              </a:ext>
            </a:extLst>
          </p:cNvPr>
          <p:cNvSpPr txBox="1">
            <a:spLocks/>
          </p:cNvSpPr>
          <p:nvPr/>
        </p:nvSpPr>
        <p:spPr bwMode="auto">
          <a:xfrm>
            <a:off x="743770" y="1580259"/>
            <a:ext cx="10685246" cy="472906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lvl="1" indent="-342900">
              <a:lnSpc>
                <a:spcPct val="90000"/>
              </a:lnSpc>
              <a:spcBef>
                <a:spcPts val="600"/>
              </a:spcBef>
              <a:buFont typeface="Times New Roman"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200" dirty="0"/>
              <a:t>Do you agree with the following text:</a:t>
            </a:r>
          </a:p>
          <a:p>
            <a:pPr marL="742950" lvl="2" indent="-342900">
              <a:lnSpc>
                <a:spcPct val="90000"/>
              </a:lnSpc>
              <a:spcBef>
                <a:spcPts val="600"/>
              </a:spcBef>
              <a:buFont typeface="Times New Roman"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200" b="1" dirty="0">
                <a:cs typeface="Times New Roman" panose="02020603050405020304" pitchFamily="18" charset="0"/>
              </a:rPr>
              <a:t>Allow an AP to include multiple </a:t>
            </a:r>
            <a:r>
              <a:rPr lang="en-US" altLang="zh-CN" sz="2200" b="1" dirty="0" err="1">
                <a:cs typeface="Times New Roman" panose="02020603050405020304" pitchFamily="18" charset="0"/>
              </a:rPr>
              <a:t>ANonce</a:t>
            </a:r>
            <a:r>
              <a:rPr lang="en-US" altLang="zh-CN" sz="2200" b="1" dirty="0">
                <a:cs typeface="Times New Roman" panose="02020603050405020304" pitchFamily="18" charset="0"/>
              </a:rPr>
              <a:t> to support security procedure of multiple AMP STAs. </a:t>
            </a:r>
            <a:endParaRPr lang="en-US" altLang="zh-CN" sz="2200" b="1" dirty="0"/>
          </a:p>
          <a:p>
            <a:pPr>
              <a:lnSpc>
                <a:spcPct val="90000"/>
              </a:lnSpc>
            </a:pPr>
            <a:endParaRPr lang="en-US" altLang="ko-KR" sz="1800" b="0" kern="0" dirty="0"/>
          </a:p>
          <a:p>
            <a:pPr>
              <a:lnSpc>
                <a:spcPct val="90000"/>
              </a:lnSpc>
            </a:pPr>
            <a:endParaRPr lang="en-US" altLang="ko-KR" sz="1800" b="0" kern="0" dirty="0"/>
          </a:p>
          <a:p>
            <a:pPr lvl="0" eaLnBrk="0" hangingPunct="0">
              <a:spcBef>
                <a:spcPct val="20000"/>
              </a:spcBef>
              <a:buFont typeface="Times New Roman" pitchFamily="16" charset="0"/>
              <a:buChar char="•"/>
              <a:defRPr/>
            </a:pPr>
            <a:r>
              <a:rPr lang="en-US" sz="1800" kern="0" dirty="0"/>
              <a:t>Yes</a:t>
            </a:r>
          </a:p>
          <a:p>
            <a:pPr lvl="0" eaLnBrk="0" hangingPunct="0">
              <a:spcBef>
                <a:spcPct val="20000"/>
              </a:spcBef>
              <a:buFont typeface="Times New Roman" pitchFamily="16" charset="0"/>
              <a:buChar char="•"/>
              <a:defRPr/>
            </a:pPr>
            <a:r>
              <a:rPr lang="en-US" sz="1800" kern="0" dirty="0"/>
              <a:t>No</a:t>
            </a:r>
          </a:p>
          <a:p>
            <a:pPr lvl="0" eaLnBrk="0" hangingPunct="0">
              <a:spcBef>
                <a:spcPct val="20000"/>
              </a:spcBef>
              <a:buFont typeface="Times New Roman" pitchFamily="16" charset="0"/>
              <a:buChar char="•"/>
              <a:defRPr/>
            </a:pPr>
            <a:r>
              <a:rPr lang="en-US" sz="1800" kern="0" dirty="0"/>
              <a:t>Abstain</a:t>
            </a:r>
          </a:p>
          <a:p>
            <a:pPr>
              <a:lnSpc>
                <a:spcPct val="90000"/>
              </a:lnSpc>
            </a:pPr>
            <a:endParaRPr lang="en-US" altLang="ko-KR" sz="1800" b="0" kern="0" dirty="0"/>
          </a:p>
        </p:txBody>
      </p:sp>
      <p:sp>
        <p:nvSpPr>
          <p:cNvPr id="4" name="Date Placeholder 3">
            <a:extLst>
              <a:ext uri="{FF2B5EF4-FFF2-40B4-BE49-F238E27FC236}">
                <a16:creationId xmlns:a16="http://schemas.microsoft.com/office/drawing/2014/main" id="{BE02C0DC-7032-5719-99F9-207B80E2AE53}"/>
              </a:ext>
            </a:extLst>
          </p:cNvPr>
          <p:cNvSpPr>
            <a:spLocks noGrp="1"/>
          </p:cNvSpPr>
          <p:nvPr>
            <p:ph type="dt" idx="10"/>
          </p:nvPr>
        </p:nvSpPr>
        <p:spPr>
          <a:xfrm>
            <a:off x="929217" y="333375"/>
            <a:ext cx="2499764" cy="273050"/>
          </a:xfrm>
        </p:spPr>
        <p:txBody>
          <a:bodyPr vert="horz" wrap="square" lIns="0" tIns="0" rIns="0" bIns="0" numCol="1" anchor="b" anchorCtr="0" compatLnSpc="1">
            <a:prstTxWarp prst="textNoShape">
              <a:avLst/>
            </a:prstTxWarp>
            <a:normAutofit/>
          </a:bodyPr>
          <a:lstStyle/>
          <a:p>
            <a:pPr>
              <a:lnSpc>
                <a:spcPct val="90000"/>
              </a:lnSpc>
              <a:spcAft>
                <a:spcPts val="600"/>
              </a:spcAft>
            </a:pPr>
            <a:r>
              <a:rPr lang="en-US" altLang="zh-CN" dirty="0"/>
              <a:t>Sept 2025</a:t>
            </a:r>
            <a:endParaRPr lang="en-GB" altLang="zh-CN"/>
          </a:p>
        </p:txBody>
      </p:sp>
      <p:sp>
        <p:nvSpPr>
          <p:cNvPr id="5" name="Footer Placeholder 4">
            <a:extLst>
              <a:ext uri="{FF2B5EF4-FFF2-40B4-BE49-F238E27FC236}">
                <a16:creationId xmlns:a16="http://schemas.microsoft.com/office/drawing/2014/main" id="{5AF87991-62CA-19A9-7848-F30B08161D49}"/>
              </a:ext>
            </a:extLst>
          </p:cNvPr>
          <p:cNvSpPr>
            <a:spLocks noGrp="1"/>
          </p:cNvSpPr>
          <p:nvPr>
            <p:ph type="ftr" idx="11"/>
          </p:nvPr>
        </p:nvSpPr>
        <p:spPr>
          <a:xfrm>
            <a:off x="7143757" y="6475414"/>
            <a:ext cx="4246027" cy="180975"/>
          </a:xfrm>
        </p:spPr>
        <p:txBody>
          <a:bodyPr vert="horz" wrap="square" lIns="0" tIns="0" rIns="0" bIns="0" numCol="1" anchor="t" anchorCtr="0" compatLnSpc="1">
            <a:prstTxWarp prst="textNoShape">
              <a:avLst/>
            </a:prstTxWarp>
            <a:normAutofit/>
          </a:bodyPr>
          <a:lstStyle/>
          <a:p>
            <a:pPr>
              <a:lnSpc>
                <a:spcPct val="90000"/>
              </a:lnSpc>
              <a:spcAft>
                <a:spcPts val="600"/>
              </a:spcAft>
            </a:pPr>
            <a:r>
              <a:rPr lang="en-GB" altLang="zh-CN" kern="1200">
                <a:latin typeface="Times New Roman" pitchFamily="16" charset="0"/>
                <a:ea typeface="MS Gothic" charset="-128"/>
                <a:cs typeface="Arial Unicode MS" charset="0"/>
              </a:rPr>
              <a:t>Sam Shi, OPPO</a:t>
            </a:r>
          </a:p>
        </p:txBody>
      </p:sp>
      <p:sp>
        <p:nvSpPr>
          <p:cNvPr id="6" name="Slide Number Placeholder 5">
            <a:extLst>
              <a:ext uri="{FF2B5EF4-FFF2-40B4-BE49-F238E27FC236}">
                <a16:creationId xmlns:a16="http://schemas.microsoft.com/office/drawing/2014/main" id="{863DA775-2F8F-1718-3645-797654F4DD22}"/>
              </a:ext>
            </a:extLst>
          </p:cNvPr>
          <p:cNvSpPr>
            <a:spLocks noGrp="1"/>
          </p:cNvSpPr>
          <p:nvPr>
            <p:ph type="sldNum" idx="12"/>
          </p:nvPr>
        </p:nvSpPr>
        <p:spPr>
          <a:xfrm>
            <a:off x="5793318" y="6475414"/>
            <a:ext cx="704849" cy="363537"/>
          </a:xfrm>
        </p:spPr>
        <p:txBody>
          <a:bodyPr vert="horz" wrap="square" lIns="0" tIns="0" rIns="0" bIns="0" numCol="1" anchor="t" anchorCtr="0" compatLnSpc="1">
            <a:prstTxWarp prst="textNoShape">
              <a:avLst/>
            </a:prstTxWarp>
            <a:normAutofit/>
          </a:bodyPr>
          <a:lstStyle/>
          <a:p>
            <a:pPr>
              <a:spcAft>
                <a:spcPts val="600"/>
              </a:spcAft>
            </a:pPr>
            <a:r>
              <a:rPr lang="en-GB" kern="1200">
                <a:latin typeface="Times New Roman" pitchFamily="16" charset="0"/>
                <a:ea typeface="MS Gothic" charset="-128"/>
                <a:cs typeface="Arial Unicode MS" charset="0"/>
              </a:rPr>
              <a:t>Slide </a:t>
            </a:r>
            <a:fld id="{351F4386-A5E2-41A1-B4D0-BE653C929E06}" type="slidenum">
              <a:rPr lang="en-GB" kern="1200">
                <a:latin typeface="Times New Roman" pitchFamily="16" charset="0"/>
                <a:ea typeface="MS Gothic" charset="-128"/>
                <a:cs typeface="Arial Unicode MS" charset="0"/>
              </a:rPr>
              <a:pPr>
                <a:spcAft>
                  <a:spcPts val="600"/>
                </a:spcAft>
              </a:pPr>
              <a:t>14</a:t>
            </a:fld>
            <a:endParaRPr lang="en-GB" kern="1200">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25409416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E7A2B3-81D7-4FD5-C546-B07F255D7CB7}"/>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DBEF7860-5D06-4F38-C27B-7C23159A0A6E}"/>
              </a:ext>
            </a:extLst>
          </p:cNvPr>
          <p:cNvSpPr>
            <a:spLocks noGrp="1" noChangeArrowheads="1"/>
          </p:cNvSpPr>
          <p:nvPr>
            <p:ph type="title"/>
          </p:nvPr>
        </p:nvSpPr>
        <p:spPr>
          <a:xfrm>
            <a:off x="905851" y="764704"/>
            <a:ext cx="10361084" cy="818581"/>
          </a:xfrm>
        </p:spPr>
        <p:txBody>
          <a:bodyPr vert="horz" wrap="square" lIns="92160" tIns="46080" rIns="92160" bIns="46080" numCol="1" anchor="ctr" anchorCtr="0" compatLnSpc="1">
            <a:prstTxWarp prst="textNoShape">
              <a:avLst/>
            </a:prstTxWarp>
            <a:normAutofit/>
          </a:bodyPr>
          <a:lstStyle/>
          <a:p>
            <a:pPr lvl="0" defTabSz="412750" eaLnBrk="0" hangingPunct="0">
              <a:lnSpc>
                <a:spcPct val="80000"/>
              </a:lnSpc>
              <a:buClrTx/>
              <a:buSzTx/>
              <a:defRPr/>
            </a:pPr>
            <a:r>
              <a:rPr lang="en-US" dirty="0"/>
              <a:t>Reference</a:t>
            </a:r>
            <a:endParaRPr lang="zh-CN" altLang="en-US" kern="1200" dirty="0">
              <a:sym typeface="OPPOSans B" panose="00020600040101010101" charset="-122"/>
            </a:endParaRPr>
          </a:p>
        </p:txBody>
      </p:sp>
      <p:sp>
        <p:nvSpPr>
          <p:cNvPr id="2" name="내용 개체 틀 2">
            <a:extLst>
              <a:ext uri="{FF2B5EF4-FFF2-40B4-BE49-F238E27FC236}">
                <a16:creationId xmlns:a16="http://schemas.microsoft.com/office/drawing/2014/main" id="{992FC9DE-79ED-A34E-A824-A90768FDFA3F}"/>
              </a:ext>
            </a:extLst>
          </p:cNvPr>
          <p:cNvSpPr txBox="1">
            <a:spLocks/>
          </p:cNvSpPr>
          <p:nvPr/>
        </p:nvSpPr>
        <p:spPr bwMode="auto">
          <a:xfrm>
            <a:off x="743770" y="1580259"/>
            <a:ext cx="10685246" cy="472906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lvl="1" indent="-342900">
              <a:lnSpc>
                <a:spcPct val="90000"/>
              </a:lnSpc>
              <a:spcBef>
                <a:spcPts val="600"/>
              </a:spcBef>
              <a:buFont typeface="Times New Roman"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200" dirty="0"/>
              <a:t>IEEE 802.11-24/1613r12, Specification framework for </a:t>
            </a:r>
            <a:r>
              <a:rPr lang="en-US" altLang="zh-CN" sz="2200" dirty="0" err="1"/>
              <a:t>tgbp</a:t>
            </a:r>
            <a:endParaRPr lang="en-US" altLang="zh-CN" sz="2200" dirty="0"/>
          </a:p>
          <a:p>
            <a:pPr marL="342900" lvl="1" indent="-342900">
              <a:lnSpc>
                <a:spcPct val="90000"/>
              </a:lnSpc>
              <a:spcBef>
                <a:spcPts val="600"/>
              </a:spcBef>
              <a:buFont typeface="Times New Roman"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200" dirty="0"/>
              <a:t>IEEE 802.11-24/1203r0, Authentication and Security transaction for AMP </a:t>
            </a:r>
          </a:p>
          <a:p>
            <a:pPr marL="342900" lvl="1" indent="-342900">
              <a:lnSpc>
                <a:spcPct val="90000"/>
              </a:lnSpc>
              <a:spcBef>
                <a:spcPts val="600"/>
              </a:spcBef>
              <a:buFont typeface="Times New Roman"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200" dirty="0"/>
              <a:t>IEEE 802.11-24/1998r1, Secure transaction methods with low computation complexity for AMP</a:t>
            </a:r>
          </a:p>
          <a:p>
            <a:pPr marL="342900" lvl="1" indent="-342900">
              <a:lnSpc>
                <a:spcPct val="90000"/>
              </a:lnSpc>
              <a:spcBef>
                <a:spcPts val="600"/>
              </a:spcBef>
              <a:buFont typeface="Times New Roman"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200" dirty="0"/>
              <a:t>IEEE 802.11-24/2112r0, Secure E2E Operation for AMP</a:t>
            </a:r>
          </a:p>
          <a:p>
            <a:pPr marL="342900" lvl="1" indent="-342900">
              <a:lnSpc>
                <a:spcPct val="90000"/>
              </a:lnSpc>
              <a:spcBef>
                <a:spcPts val="600"/>
              </a:spcBef>
              <a:buFont typeface="Times New Roman"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200" dirty="0"/>
              <a:t>IEEE 802.11-24/1548r2, Thoughts on security for AMP</a:t>
            </a:r>
          </a:p>
          <a:p>
            <a:pPr>
              <a:lnSpc>
                <a:spcPct val="90000"/>
              </a:lnSpc>
            </a:pPr>
            <a:endParaRPr lang="en-US" altLang="ko-KR" sz="1800" b="0" kern="0" dirty="0"/>
          </a:p>
        </p:txBody>
      </p:sp>
      <p:sp>
        <p:nvSpPr>
          <p:cNvPr id="4" name="Date Placeholder 3">
            <a:extLst>
              <a:ext uri="{FF2B5EF4-FFF2-40B4-BE49-F238E27FC236}">
                <a16:creationId xmlns:a16="http://schemas.microsoft.com/office/drawing/2014/main" id="{90BB827E-BE96-0743-96D8-9DB444ADF8DC}"/>
              </a:ext>
            </a:extLst>
          </p:cNvPr>
          <p:cNvSpPr>
            <a:spLocks noGrp="1"/>
          </p:cNvSpPr>
          <p:nvPr>
            <p:ph type="dt" idx="10"/>
          </p:nvPr>
        </p:nvSpPr>
        <p:spPr>
          <a:xfrm>
            <a:off x="929217" y="333375"/>
            <a:ext cx="2499764" cy="273050"/>
          </a:xfrm>
        </p:spPr>
        <p:txBody>
          <a:bodyPr vert="horz" wrap="square" lIns="0" tIns="0" rIns="0" bIns="0" numCol="1" anchor="b" anchorCtr="0" compatLnSpc="1">
            <a:prstTxWarp prst="textNoShape">
              <a:avLst/>
            </a:prstTxWarp>
            <a:normAutofit/>
          </a:bodyPr>
          <a:lstStyle/>
          <a:p>
            <a:pPr>
              <a:lnSpc>
                <a:spcPct val="90000"/>
              </a:lnSpc>
              <a:spcAft>
                <a:spcPts val="600"/>
              </a:spcAft>
            </a:pPr>
            <a:r>
              <a:rPr lang="en-US" altLang="zh-CN" dirty="0"/>
              <a:t>Sept 2025</a:t>
            </a:r>
            <a:endParaRPr lang="en-GB" altLang="zh-CN"/>
          </a:p>
        </p:txBody>
      </p:sp>
      <p:sp>
        <p:nvSpPr>
          <p:cNvPr id="5" name="Footer Placeholder 4">
            <a:extLst>
              <a:ext uri="{FF2B5EF4-FFF2-40B4-BE49-F238E27FC236}">
                <a16:creationId xmlns:a16="http://schemas.microsoft.com/office/drawing/2014/main" id="{4E117618-B24E-BE7B-8F2E-BE899B8C87B9}"/>
              </a:ext>
            </a:extLst>
          </p:cNvPr>
          <p:cNvSpPr>
            <a:spLocks noGrp="1"/>
          </p:cNvSpPr>
          <p:nvPr>
            <p:ph type="ftr" idx="11"/>
          </p:nvPr>
        </p:nvSpPr>
        <p:spPr>
          <a:xfrm>
            <a:off x="7143757" y="6475414"/>
            <a:ext cx="4246027" cy="180975"/>
          </a:xfrm>
        </p:spPr>
        <p:txBody>
          <a:bodyPr vert="horz" wrap="square" lIns="0" tIns="0" rIns="0" bIns="0" numCol="1" anchor="t" anchorCtr="0" compatLnSpc="1">
            <a:prstTxWarp prst="textNoShape">
              <a:avLst/>
            </a:prstTxWarp>
            <a:normAutofit/>
          </a:bodyPr>
          <a:lstStyle/>
          <a:p>
            <a:pPr>
              <a:lnSpc>
                <a:spcPct val="90000"/>
              </a:lnSpc>
              <a:spcAft>
                <a:spcPts val="600"/>
              </a:spcAft>
            </a:pPr>
            <a:r>
              <a:rPr lang="en-GB" altLang="zh-CN" kern="1200">
                <a:latin typeface="Times New Roman" pitchFamily="16" charset="0"/>
                <a:ea typeface="MS Gothic" charset="-128"/>
                <a:cs typeface="Arial Unicode MS" charset="0"/>
              </a:rPr>
              <a:t>Sam Shi, OPPO</a:t>
            </a:r>
          </a:p>
        </p:txBody>
      </p:sp>
      <p:sp>
        <p:nvSpPr>
          <p:cNvPr id="6" name="Slide Number Placeholder 5">
            <a:extLst>
              <a:ext uri="{FF2B5EF4-FFF2-40B4-BE49-F238E27FC236}">
                <a16:creationId xmlns:a16="http://schemas.microsoft.com/office/drawing/2014/main" id="{EF0D3912-F6B1-8607-ABD3-A7E27EA7BBAE}"/>
              </a:ext>
            </a:extLst>
          </p:cNvPr>
          <p:cNvSpPr>
            <a:spLocks noGrp="1"/>
          </p:cNvSpPr>
          <p:nvPr>
            <p:ph type="sldNum" idx="12"/>
          </p:nvPr>
        </p:nvSpPr>
        <p:spPr>
          <a:xfrm>
            <a:off x="5793318" y="6475414"/>
            <a:ext cx="704849" cy="363537"/>
          </a:xfrm>
        </p:spPr>
        <p:txBody>
          <a:bodyPr vert="horz" wrap="square" lIns="0" tIns="0" rIns="0" bIns="0" numCol="1" anchor="t" anchorCtr="0" compatLnSpc="1">
            <a:prstTxWarp prst="textNoShape">
              <a:avLst/>
            </a:prstTxWarp>
            <a:normAutofit/>
          </a:bodyPr>
          <a:lstStyle/>
          <a:p>
            <a:pPr>
              <a:spcAft>
                <a:spcPts val="600"/>
              </a:spcAft>
            </a:pPr>
            <a:r>
              <a:rPr lang="en-GB" kern="1200">
                <a:latin typeface="Times New Roman" pitchFamily="16" charset="0"/>
                <a:ea typeface="MS Gothic" charset="-128"/>
                <a:cs typeface="Arial Unicode MS" charset="0"/>
              </a:rPr>
              <a:t>Slide </a:t>
            </a:r>
            <a:fld id="{351F4386-A5E2-41A1-B4D0-BE653C929E06}" type="slidenum">
              <a:rPr lang="en-GB" kern="1200">
                <a:latin typeface="Times New Roman" pitchFamily="16" charset="0"/>
                <a:ea typeface="MS Gothic" charset="-128"/>
                <a:cs typeface="Arial Unicode MS" charset="0"/>
              </a:rPr>
              <a:pPr>
                <a:spcAft>
                  <a:spcPts val="600"/>
                </a:spcAft>
              </a:pPr>
              <a:t>15</a:t>
            </a:fld>
            <a:endParaRPr lang="en-GB" kern="1200">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5337582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29217" y="685801"/>
            <a:ext cx="10339916" cy="7269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ltLang="zh-CN"/>
              <a:t>Sam Shi, OPPO</a:t>
            </a:r>
            <a:endParaRPr lang="en-GB" altLang="zh-CN" dirty="0"/>
          </a:p>
        </p:txBody>
      </p:sp>
      <p:sp>
        <p:nvSpPr>
          <p:cNvPr id="4" name="Date Placeholder 3"/>
          <p:cNvSpPr>
            <a:spLocks noGrp="1"/>
          </p:cNvSpPr>
          <p:nvPr>
            <p:ph type="dt" idx="10"/>
          </p:nvPr>
        </p:nvSpPr>
        <p:spPr>
          <a:xfrm>
            <a:off x="929217" y="333375"/>
            <a:ext cx="2499764" cy="273050"/>
          </a:xfrm>
        </p:spPr>
        <p:txBody>
          <a:bodyPr/>
          <a:lstStyle/>
          <a:p>
            <a:r>
              <a:rPr lang="en-US" altLang="zh-CN" dirty="0"/>
              <a:t>Sept 2025</a:t>
            </a:r>
            <a:endParaRPr lang="en-GB" altLang="zh-CN" dirty="0"/>
          </a:p>
        </p:txBody>
      </p:sp>
      <p:sp>
        <p:nvSpPr>
          <p:cNvPr id="3" name="Rectangle 2">
            <a:extLst>
              <a:ext uri="{FF2B5EF4-FFF2-40B4-BE49-F238E27FC236}">
                <a16:creationId xmlns:a16="http://schemas.microsoft.com/office/drawing/2014/main" id="{31F4D410-5D65-FC8A-C329-759398380C44}"/>
              </a:ext>
            </a:extLst>
          </p:cNvPr>
          <p:cNvSpPr txBox="1">
            <a:spLocks noChangeArrowheads="1"/>
          </p:cNvSpPr>
          <p:nvPr/>
        </p:nvSpPr>
        <p:spPr bwMode="auto">
          <a:xfrm>
            <a:off x="820816" y="1401612"/>
            <a:ext cx="10550368" cy="472953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b="0" kern="0" dirty="0">
                <a:cs typeface="Times New Roman" panose="02020603050405020304" pitchFamily="18" charset="0"/>
              </a:rPr>
              <a:t>The following motions about secure </a:t>
            </a:r>
            <a:r>
              <a:rPr lang="en-GB" altLang="zh-CN" sz="1800" b="0" kern="0" dirty="0">
                <a:cs typeface="Times New Roman" panose="02020603050405020304" pitchFamily="18" charset="0"/>
              </a:rPr>
              <a:t>communication and key generation</a:t>
            </a:r>
            <a:r>
              <a:rPr lang="en-US" altLang="zh-CN" sz="1800" b="0" kern="0" dirty="0">
                <a:cs typeface="Times New Roman" panose="02020603050405020304" pitchFamily="18" charset="0"/>
              </a:rPr>
              <a:t> were agreed.</a:t>
            </a:r>
            <a:endParaRPr lang="en-GB" altLang="zh-CN" sz="1800" b="0" kern="0" dirty="0">
              <a:cs typeface="Times New Roman" panose="02020603050405020304" pitchFamily="18" charset="0"/>
            </a:endParaRPr>
          </a:p>
          <a:p>
            <a:pPr lvl="1" indent="-342900">
              <a:buFont typeface="Arial" panose="020B0604020202020204" pitchFamily="34" charset="0"/>
              <a:buChar char="•"/>
              <a:tabLst>
                <a:tab pos="457200" algn="l"/>
              </a:tabLst>
            </a:pPr>
            <a:r>
              <a:rPr lang="en-US" altLang="zh-CN" sz="1400" b="1" i="1" kern="0" dirty="0">
                <a:ea typeface="宋体" panose="02010600030101010101" pitchFamily="2" charset="-122"/>
                <a:cs typeface="Times New Roman" panose="02020603050405020304" pitchFamily="18" charset="0"/>
              </a:rPr>
              <a:t>MM-17: 802.11bp defines a mechanism to generate a transient key for an AMP non-AP STA that supports secure communication, where:</a:t>
            </a:r>
            <a:endParaRPr lang="zh-CN" altLang="zh-CN" sz="1400" b="1" i="1" kern="0" dirty="0">
              <a:ea typeface="宋体" panose="02010600030101010101" pitchFamily="2" charset="-122"/>
              <a:cs typeface="Times New Roman" panose="02020603050405020304" pitchFamily="18" charset="0"/>
            </a:endParaRPr>
          </a:p>
          <a:p>
            <a:pPr lvl="2" indent="-285750">
              <a:buFont typeface="Arial" panose="020B0604020202020204" pitchFamily="34" charset="0"/>
              <a:buChar char="•"/>
              <a:tabLst>
                <a:tab pos="914400" algn="l"/>
              </a:tabLst>
            </a:pPr>
            <a:r>
              <a:rPr lang="en-US" altLang="zh-CN" sz="1400" i="1" kern="0" dirty="0">
                <a:ea typeface="宋体" panose="02010600030101010101" pitchFamily="2" charset="-122"/>
                <a:cs typeface="Times New Roman" panose="02020603050405020304" pitchFamily="18" charset="0"/>
              </a:rPr>
              <a:t>An AMP AP transmits a downlink frame containing an </a:t>
            </a:r>
            <a:r>
              <a:rPr lang="en-US" altLang="zh-CN" sz="1400" i="1" kern="0" dirty="0" err="1">
                <a:ea typeface="宋体" panose="02010600030101010101" pitchFamily="2" charset="-122"/>
                <a:cs typeface="Times New Roman" panose="02020603050405020304" pitchFamily="18" charset="0"/>
              </a:rPr>
              <a:t>ANonce</a:t>
            </a:r>
            <a:r>
              <a:rPr lang="en-US" altLang="zh-CN" sz="1400" i="1" kern="0" dirty="0">
                <a:ea typeface="宋体" panose="02010600030101010101" pitchFamily="2" charset="-122"/>
                <a:cs typeface="Times New Roman" panose="02020603050405020304" pitchFamily="18" charset="0"/>
              </a:rPr>
              <a:t>.</a:t>
            </a:r>
            <a:endParaRPr lang="zh-CN" altLang="zh-CN" sz="1400" i="1" kern="0" dirty="0">
              <a:ea typeface="宋体" panose="02010600030101010101" pitchFamily="2" charset="-122"/>
              <a:cs typeface="Times New Roman" panose="02020603050405020304" pitchFamily="18" charset="0"/>
            </a:endParaRPr>
          </a:p>
          <a:p>
            <a:pPr lvl="2" indent="-285750">
              <a:buFont typeface="Arial" panose="020B0604020202020204" pitchFamily="34" charset="0"/>
              <a:buChar char="•"/>
              <a:tabLst>
                <a:tab pos="914400" algn="l"/>
              </a:tabLst>
            </a:pPr>
            <a:r>
              <a:rPr lang="en-US" altLang="zh-CN" sz="1400" i="1" kern="0" dirty="0">
                <a:ea typeface="宋体" panose="02010600030101010101" pitchFamily="2" charset="-122"/>
                <a:cs typeface="Times New Roman" panose="02020603050405020304" pitchFamily="18" charset="0"/>
              </a:rPr>
              <a:t>After receiving the downlink AMP frame from the AMP AP that contains an </a:t>
            </a:r>
            <a:r>
              <a:rPr lang="en-US" altLang="zh-CN" sz="1400" i="1" kern="0" dirty="0" err="1">
                <a:ea typeface="宋体" panose="02010600030101010101" pitchFamily="2" charset="-122"/>
                <a:cs typeface="Times New Roman" panose="02020603050405020304" pitchFamily="18" charset="0"/>
              </a:rPr>
              <a:t>ANonce</a:t>
            </a:r>
            <a:r>
              <a:rPr lang="en-US" altLang="zh-CN" sz="1400" i="1" kern="0" dirty="0">
                <a:ea typeface="宋体" panose="02010600030101010101" pitchFamily="2" charset="-122"/>
                <a:cs typeface="Times New Roman" panose="02020603050405020304" pitchFamily="18" charset="0"/>
              </a:rPr>
              <a:t>, an AMP non-AP STA generates an </a:t>
            </a:r>
            <a:r>
              <a:rPr lang="en-US" altLang="zh-CN" sz="1400" i="1" kern="0" dirty="0" err="1">
                <a:ea typeface="宋体" panose="02010600030101010101" pitchFamily="2" charset="-122"/>
                <a:cs typeface="Times New Roman" panose="02020603050405020304" pitchFamily="18" charset="0"/>
              </a:rPr>
              <a:t>SNonce</a:t>
            </a:r>
            <a:r>
              <a:rPr lang="en-US" altLang="zh-CN" sz="1400" i="1" kern="0" dirty="0">
                <a:ea typeface="宋体" panose="02010600030101010101" pitchFamily="2" charset="-122"/>
                <a:cs typeface="Times New Roman" panose="02020603050405020304" pitchFamily="18" charset="0"/>
              </a:rPr>
              <a:t>.</a:t>
            </a:r>
            <a:endParaRPr lang="zh-CN" altLang="zh-CN" sz="1400" i="1" kern="0" dirty="0">
              <a:ea typeface="宋体" panose="02010600030101010101" pitchFamily="2" charset="-122"/>
              <a:cs typeface="Times New Roman" panose="02020603050405020304" pitchFamily="18" charset="0"/>
            </a:endParaRPr>
          </a:p>
          <a:p>
            <a:pPr lvl="2" indent="-285750">
              <a:buFont typeface="Arial" panose="020B0604020202020204" pitchFamily="34" charset="0"/>
              <a:buChar char="•"/>
              <a:tabLst>
                <a:tab pos="914400" algn="l"/>
              </a:tabLst>
            </a:pPr>
            <a:r>
              <a:rPr lang="en-US" altLang="zh-CN" sz="1400" i="1" kern="0" dirty="0">
                <a:ea typeface="宋体" panose="02010600030101010101" pitchFamily="2" charset="-122"/>
                <a:cs typeface="Times New Roman" panose="02020603050405020304" pitchFamily="18" charset="0"/>
              </a:rPr>
              <a:t>The AMP non-AP STA generates a transient key using the </a:t>
            </a:r>
            <a:r>
              <a:rPr lang="en-US" altLang="zh-CN" sz="1400" i="1" kern="0" dirty="0" err="1">
                <a:ea typeface="宋体" panose="02010600030101010101" pitchFamily="2" charset="-122"/>
                <a:cs typeface="Times New Roman" panose="02020603050405020304" pitchFamily="18" charset="0"/>
              </a:rPr>
              <a:t>ANonce</a:t>
            </a:r>
            <a:r>
              <a:rPr lang="en-US" altLang="zh-CN" sz="1400" i="1" kern="0" dirty="0">
                <a:ea typeface="宋体" panose="02010600030101010101" pitchFamily="2" charset="-122"/>
                <a:cs typeface="Times New Roman" panose="02020603050405020304" pitchFamily="18" charset="0"/>
              </a:rPr>
              <a:t>, the </a:t>
            </a:r>
            <a:r>
              <a:rPr lang="en-US" altLang="zh-CN" sz="1400" i="1" kern="0" dirty="0" err="1">
                <a:ea typeface="宋体" panose="02010600030101010101" pitchFamily="2" charset="-122"/>
                <a:cs typeface="Times New Roman" panose="02020603050405020304" pitchFamily="18" charset="0"/>
              </a:rPr>
              <a:t>SNonce</a:t>
            </a:r>
            <a:r>
              <a:rPr lang="en-US" altLang="zh-CN" sz="1400" i="1" kern="0" dirty="0">
                <a:ea typeface="宋体" panose="02010600030101010101" pitchFamily="2" charset="-122"/>
                <a:cs typeface="Times New Roman" panose="02020603050405020304" pitchFamily="18" charset="0"/>
              </a:rPr>
              <a:t>, the Authenticator Address (AA), the Supplicant Address (SA), and a Pairwise Master Key (PMK) between the AP and the client.</a:t>
            </a:r>
            <a:endParaRPr lang="zh-CN" altLang="zh-CN" sz="1400" i="1" kern="0" dirty="0">
              <a:ea typeface="宋体" panose="02010600030101010101" pitchFamily="2" charset="-122"/>
              <a:cs typeface="Times New Roman" panose="02020603050405020304" pitchFamily="18" charset="0"/>
            </a:endParaRPr>
          </a:p>
          <a:p>
            <a:pPr lvl="2" indent="-285750">
              <a:buFont typeface="Arial" panose="020B0604020202020204" pitchFamily="34" charset="0"/>
              <a:buChar char="•"/>
              <a:tabLst>
                <a:tab pos="914400" algn="l"/>
              </a:tabLst>
            </a:pPr>
            <a:r>
              <a:rPr lang="en-US" altLang="zh-CN" sz="1400" i="1" kern="0" dirty="0">
                <a:ea typeface="宋体" panose="02010600030101010101" pitchFamily="2" charset="-122"/>
                <a:cs typeface="Times New Roman" panose="02020603050405020304" pitchFamily="18" charset="0"/>
              </a:rPr>
              <a:t>Note—Whether to include backscatter non-AP STAs in this procedure is TBD.</a:t>
            </a:r>
            <a:endParaRPr lang="zh-CN" altLang="zh-CN" sz="1400" i="1" kern="0" dirty="0">
              <a:ea typeface="宋体" panose="02010600030101010101" pitchFamily="2" charset="-122"/>
              <a:cs typeface="Times New Roman" panose="02020603050405020304" pitchFamily="18" charset="0"/>
            </a:endParaRPr>
          </a:p>
          <a:p>
            <a:pPr lvl="1" indent="-342900">
              <a:buFont typeface="Arial" panose="020B0604020202020204" pitchFamily="34" charset="0"/>
              <a:buChar char="•"/>
              <a:tabLst>
                <a:tab pos="457200" algn="l"/>
              </a:tabLst>
            </a:pPr>
            <a:r>
              <a:rPr lang="en-US" altLang="zh-CN" sz="1400" b="1" i="1" kern="0" dirty="0">
                <a:ea typeface="宋体" panose="02010600030101010101" pitchFamily="2" charset="-122"/>
                <a:cs typeface="Times New Roman" panose="02020603050405020304" pitchFamily="18" charset="0"/>
              </a:rPr>
              <a:t>MM-18: 802.11bp defines a mechanism to generate a transient key for an AMP AP that supports secure communication, where:</a:t>
            </a:r>
            <a:endParaRPr lang="zh-CN" altLang="zh-CN" sz="1400" b="1" i="1" kern="0" dirty="0">
              <a:ea typeface="宋体" panose="02010600030101010101" pitchFamily="2" charset="-122"/>
              <a:cs typeface="Times New Roman" panose="02020603050405020304" pitchFamily="18" charset="0"/>
            </a:endParaRPr>
          </a:p>
          <a:p>
            <a:pPr lvl="2" indent="-285750">
              <a:buFont typeface="Arial" panose="020B0604020202020204" pitchFamily="34" charset="0"/>
              <a:buChar char="•"/>
              <a:tabLst>
                <a:tab pos="914400" algn="l"/>
              </a:tabLst>
            </a:pPr>
            <a:r>
              <a:rPr lang="en-US" altLang="zh-CN" sz="1400" i="1" kern="0" dirty="0">
                <a:ea typeface="宋体" panose="02010600030101010101" pitchFamily="2" charset="-122"/>
                <a:cs typeface="Times New Roman" panose="02020603050405020304" pitchFamily="18" charset="0"/>
              </a:rPr>
              <a:t>In response to the DL AMP frame from the AMP AP that contains an </a:t>
            </a:r>
            <a:r>
              <a:rPr lang="en-US" altLang="zh-CN" sz="1400" i="1" kern="0" dirty="0" err="1">
                <a:ea typeface="宋体" panose="02010600030101010101" pitchFamily="2" charset="-122"/>
                <a:cs typeface="Times New Roman" panose="02020603050405020304" pitchFamily="18" charset="0"/>
              </a:rPr>
              <a:t>ANonce</a:t>
            </a:r>
            <a:r>
              <a:rPr lang="en-US" altLang="zh-CN" sz="1400" i="1" kern="0" dirty="0">
                <a:ea typeface="宋体" panose="02010600030101010101" pitchFamily="2" charset="-122"/>
                <a:cs typeface="Times New Roman" panose="02020603050405020304" pitchFamily="18" charset="0"/>
              </a:rPr>
              <a:t>, the AMP AP receives an UL AMP frame from an AMP non-AP STA that carries the </a:t>
            </a:r>
            <a:r>
              <a:rPr lang="en-US" altLang="zh-CN" sz="1400" i="1" kern="0" dirty="0" err="1">
                <a:ea typeface="宋体" panose="02010600030101010101" pitchFamily="2" charset="-122"/>
                <a:cs typeface="Times New Roman" panose="02020603050405020304" pitchFamily="18" charset="0"/>
              </a:rPr>
              <a:t>SNonce</a:t>
            </a:r>
            <a:r>
              <a:rPr lang="en-US" altLang="zh-CN" sz="1400" i="1" kern="0" dirty="0">
                <a:ea typeface="宋体" panose="02010600030101010101" pitchFamily="2" charset="-122"/>
                <a:cs typeface="Times New Roman" panose="02020603050405020304" pitchFamily="18" charset="0"/>
              </a:rPr>
              <a:t> and a MIC.</a:t>
            </a:r>
            <a:endParaRPr lang="zh-CN" altLang="zh-CN" sz="1400" i="1" kern="0" dirty="0">
              <a:ea typeface="宋体" panose="02010600030101010101" pitchFamily="2" charset="-122"/>
              <a:cs typeface="Times New Roman" panose="02020603050405020304" pitchFamily="18" charset="0"/>
            </a:endParaRPr>
          </a:p>
          <a:p>
            <a:pPr marL="1485900" lvl="3">
              <a:buFont typeface="Arial" panose="020B0604020202020204" pitchFamily="34" charset="0"/>
              <a:buChar char="•"/>
              <a:tabLst>
                <a:tab pos="1371600" algn="l"/>
              </a:tabLst>
            </a:pPr>
            <a:r>
              <a:rPr lang="en-US" altLang="zh-CN" sz="1400" i="1" kern="0" dirty="0">
                <a:ea typeface="宋体" panose="02010600030101010101" pitchFamily="2" charset="-122"/>
                <a:cs typeface="Times New Roman" panose="02020603050405020304" pitchFamily="18" charset="0"/>
              </a:rPr>
              <a:t>The AMP non-AP STA generates the MIC using the derived transient key at the AMP non-AP STA.</a:t>
            </a:r>
            <a:endParaRPr lang="zh-CN" altLang="zh-CN" sz="1400" i="1" kern="0" dirty="0">
              <a:ea typeface="宋体" panose="02010600030101010101" pitchFamily="2" charset="-122"/>
              <a:cs typeface="Times New Roman" panose="02020603050405020304" pitchFamily="18" charset="0"/>
            </a:endParaRPr>
          </a:p>
          <a:p>
            <a:pPr marL="1485900" lvl="3">
              <a:buFont typeface="Arial" panose="020B0604020202020204" pitchFamily="34" charset="0"/>
              <a:buChar char="•"/>
              <a:tabLst>
                <a:tab pos="1371600" algn="l"/>
              </a:tabLst>
            </a:pPr>
            <a:r>
              <a:rPr lang="en-US" altLang="zh-CN" sz="1400" i="1" kern="0" dirty="0">
                <a:ea typeface="宋体" panose="02010600030101010101" pitchFamily="2" charset="-122"/>
                <a:cs typeface="Times New Roman" panose="02020603050405020304" pitchFamily="18" charset="0"/>
              </a:rPr>
              <a:t>If the uplink AMP frame is carrying any UL data, the data payload portion of the uplink AMP frame may be encrypted using the transient key generated at the AMP non-AP STA.</a:t>
            </a:r>
            <a:endParaRPr lang="zh-CN" altLang="zh-CN" sz="1400" i="1" kern="0" dirty="0">
              <a:ea typeface="宋体" panose="02010600030101010101" pitchFamily="2" charset="-122"/>
              <a:cs typeface="Times New Roman" panose="02020603050405020304" pitchFamily="18" charset="0"/>
            </a:endParaRPr>
          </a:p>
          <a:p>
            <a:pPr lvl="2" indent="-285750">
              <a:buFont typeface="Arial" panose="020B0604020202020204" pitchFamily="34" charset="0"/>
              <a:buChar char="•"/>
              <a:tabLst>
                <a:tab pos="914400" algn="l"/>
              </a:tabLst>
            </a:pPr>
            <a:r>
              <a:rPr lang="en-US" altLang="zh-CN" sz="1400" i="1" kern="0" dirty="0">
                <a:ea typeface="宋体" panose="02010600030101010101" pitchFamily="2" charset="-122"/>
                <a:cs typeface="Times New Roman" panose="02020603050405020304" pitchFamily="18" charset="0"/>
              </a:rPr>
              <a:t>If the MIC is verified:</a:t>
            </a:r>
            <a:endParaRPr lang="zh-CN" altLang="zh-CN" sz="1400" i="1" kern="0" dirty="0">
              <a:ea typeface="宋体" panose="02010600030101010101" pitchFamily="2" charset="-122"/>
              <a:cs typeface="Times New Roman" panose="02020603050405020304" pitchFamily="18" charset="0"/>
            </a:endParaRPr>
          </a:p>
          <a:p>
            <a:pPr marL="1485900" lvl="3">
              <a:buFont typeface="Arial" panose="020B0604020202020204" pitchFamily="34" charset="0"/>
              <a:buChar char="•"/>
              <a:tabLst>
                <a:tab pos="1371600" algn="l"/>
              </a:tabLst>
            </a:pPr>
            <a:r>
              <a:rPr lang="en-US" altLang="zh-CN" sz="1400" i="1" kern="0" dirty="0">
                <a:ea typeface="宋体" panose="02010600030101010101" pitchFamily="2" charset="-122"/>
                <a:cs typeface="Times New Roman" panose="02020603050405020304" pitchFamily="18" charset="0"/>
              </a:rPr>
              <a:t>The AP uses the </a:t>
            </a:r>
            <a:r>
              <a:rPr lang="en-US" altLang="zh-CN" sz="1400" i="1" kern="0" dirty="0" err="1">
                <a:ea typeface="宋体" panose="02010600030101010101" pitchFamily="2" charset="-122"/>
                <a:cs typeface="Times New Roman" panose="02020603050405020304" pitchFamily="18" charset="0"/>
              </a:rPr>
              <a:t>ANonce</a:t>
            </a:r>
            <a:r>
              <a:rPr lang="en-US" altLang="zh-CN" sz="1400" i="1" kern="0" dirty="0">
                <a:ea typeface="宋体" panose="02010600030101010101" pitchFamily="2" charset="-122"/>
                <a:cs typeface="Times New Roman" panose="02020603050405020304" pitchFamily="18" charset="0"/>
              </a:rPr>
              <a:t> it transmitted in the previous downlink AMP frame, the </a:t>
            </a:r>
            <a:r>
              <a:rPr lang="en-US" altLang="zh-CN" sz="1400" i="1" kern="0" dirty="0" err="1">
                <a:ea typeface="宋体" panose="02010600030101010101" pitchFamily="2" charset="-122"/>
                <a:cs typeface="Times New Roman" panose="02020603050405020304" pitchFamily="18" charset="0"/>
              </a:rPr>
              <a:t>SNonce</a:t>
            </a:r>
            <a:r>
              <a:rPr lang="en-US" altLang="zh-CN" sz="1400" i="1" kern="0" dirty="0">
                <a:ea typeface="宋体" panose="02010600030101010101" pitchFamily="2" charset="-122"/>
                <a:cs typeface="Times New Roman" panose="02020603050405020304" pitchFamily="18" charset="0"/>
              </a:rPr>
              <a:t>, the Authenticator Address (AA), the Supplicant Address (SA), and the PMK to generate the transient key.</a:t>
            </a:r>
            <a:endParaRPr lang="zh-CN" altLang="zh-CN" sz="1400" i="1" kern="0" dirty="0">
              <a:ea typeface="宋体" panose="02010600030101010101" pitchFamily="2" charset="-122"/>
              <a:cs typeface="Times New Roman" panose="02020603050405020304" pitchFamily="18" charset="0"/>
            </a:endParaRPr>
          </a:p>
          <a:p>
            <a:pPr marL="1485900" lvl="3">
              <a:buFont typeface="Arial" panose="020B0604020202020204" pitchFamily="34" charset="0"/>
              <a:buChar char="•"/>
              <a:tabLst>
                <a:tab pos="1371600" algn="l"/>
              </a:tabLst>
            </a:pPr>
            <a:r>
              <a:rPr lang="en-US" altLang="zh-CN" sz="1400" i="1" kern="0" dirty="0">
                <a:ea typeface="宋体" panose="02010600030101010101" pitchFamily="2" charset="-122"/>
                <a:cs typeface="Times New Roman" panose="02020603050405020304" pitchFamily="18" charset="0"/>
              </a:rPr>
              <a:t>Using the generated transient key, the AMP AP decrypts the UL data payload (if the payload was encrypted).</a:t>
            </a:r>
            <a:endParaRPr lang="zh-CN" altLang="zh-CN" sz="1400" i="1" kern="0" dirty="0">
              <a:ea typeface="宋体" panose="02010600030101010101" pitchFamily="2" charset="-122"/>
              <a:cs typeface="Times New Roman" panose="02020603050405020304" pitchFamily="18" charset="0"/>
            </a:endParaRPr>
          </a:p>
          <a:p>
            <a:pPr lvl="2" indent="-285750">
              <a:buFont typeface="Arial" panose="020B0604020202020204" pitchFamily="34" charset="0"/>
              <a:buChar char="•"/>
              <a:tabLst>
                <a:tab pos="914400" algn="l"/>
              </a:tabLst>
            </a:pPr>
            <a:r>
              <a:rPr lang="en-US" altLang="zh-CN" sz="1400" i="1" kern="0" dirty="0">
                <a:ea typeface="宋体" panose="02010600030101010101" pitchFamily="2" charset="-122"/>
                <a:cs typeface="Times New Roman" panose="02020603050405020304" pitchFamily="18" charset="0"/>
              </a:rPr>
              <a:t>Note - Whether to include backscatter non-AP STAs in this procedure is TBD.</a:t>
            </a:r>
            <a:endParaRPr lang="zh-CN" altLang="zh-CN" sz="1400" i="1" kern="0" dirty="0">
              <a:ea typeface="宋体" panose="02010600030101010101" pitchFamily="2" charset="-122"/>
              <a:cs typeface="Times New Roman" panose="02020603050405020304" pitchFamily="18"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zh-CN" altLang="zh-CN" sz="1600" b="1" i="1" kern="0" dirty="0">
              <a:latin typeface="Times New Roman" panose="02020603050405020304" pitchFamily="18" charset="0"/>
              <a:ea typeface="宋体" panose="02010600030101010101" pitchFamily="2" charset="-122"/>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42D50B-4A91-9C19-9B08-3C76A1985018}"/>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8CA02869-4BD9-AFD9-66C9-924560060FC3}"/>
              </a:ext>
            </a:extLst>
          </p:cNvPr>
          <p:cNvSpPr>
            <a:spLocks noGrp="1" noChangeArrowheads="1"/>
          </p:cNvSpPr>
          <p:nvPr>
            <p:ph type="title"/>
          </p:nvPr>
        </p:nvSpPr>
        <p:spPr>
          <a:xfrm>
            <a:off x="929217" y="685801"/>
            <a:ext cx="10339916" cy="7269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a:t>
            </a:r>
          </a:p>
        </p:txBody>
      </p:sp>
      <p:sp>
        <p:nvSpPr>
          <p:cNvPr id="6" name="Slide Number Placeholder 5">
            <a:extLst>
              <a:ext uri="{FF2B5EF4-FFF2-40B4-BE49-F238E27FC236}">
                <a16:creationId xmlns:a16="http://schemas.microsoft.com/office/drawing/2014/main" id="{BA891A66-43AE-FC71-520D-DB5F6128E1C0}"/>
              </a:ext>
            </a:extLst>
          </p:cNvPr>
          <p:cNvSpPr>
            <a:spLocks noGrp="1"/>
          </p:cNvSpPr>
          <p:nvPr>
            <p:ph type="sldNum" idx="12"/>
          </p:nvPr>
        </p:nvSpPr>
        <p:spPr>
          <a:xfrm>
            <a:off x="5793318" y="6475414"/>
            <a:ext cx="704849" cy="363537"/>
          </a:xfrm>
        </p:spPr>
        <p:txBody>
          <a:bodyPr/>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51360E58-2E50-A27B-4F27-A2ADC5615D3F}"/>
              </a:ext>
            </a:extLst>
          </p:cNvPr>
          <p:cNvSpPr>
            <a:spLocks noGrp="1"/>
          </p:cNvSpPr>
          <p:nvPr>
            <p:ph type="ftr" idx="11"/>
          </p:nvPr>
        </p:nvSpPr>
        <p:spPr>
          <a:xfrm>
            <a:off x="7143757" y="6475414"/>
            <a:ext cx="4246027" cy="180975"/>
          </a:xfrm>
        </p:spPr>
        <p:txBody>
          <a:bodyPr/>
          <a:lstStyle/>
          <a:p>
            <a:r>
              <a:rPr lang="en-GB" altLang="zh-CN"/>
              <a:t>Sam Shi, OPPO</a:t>
            </a:r>
            <a:endParaRPr lang="en-GB" altLang="zh-CN" dirty="0"/>
          </a:p>
        </p:txBody>
      </p:sp>
      <p:sp>
        <p:nvSpPr>
          <p:cNvPr id="4" name="Date Placeholder 3">
            <a:extLst>
              <a:ext uri="{FF2B5EF4-FFF2-40B4-BE49-F238E27FC236}">
                <a16:creationId xmlns:a16="http://schemas.microsoft.com/office/drawing/2014/main" id="{B2A6E9AB-28EB-4CC7-3752-72123B512ED6}"/>
              </a:ext>
            </a:extLst>
          </p:cNvPr>
          <p:cNvSpPr>
            <a:spLocks noGrp="1"/>
          </p:cNvSpPr>
          <p:nvPr>
            <p:ph type="dt" idx="10"/>
          </p:nvPr>
        </p:nvSpPr>
        <p:spPr>
          <a:xfrm>
            <a:off x="929217" y="333375"/>
            <a:ext cx="2499764" cy="273050"/>
          </a:xfrm>
        </p:spPr>
        <p:txBody>
          <a:bodyPr/>
          <a:lstStyle/>
          <a:p>
            <a:r>
              <a:rPr lang="en-US" altLang="zh-CN" dirty="0"/>
              <a:t>Sept 2025</a:t>
            </a:r>
            <a:endParaRPr lang="en-GB" altLang="zh-CN" dirty="0"/>
          </a:p>
        </p:txBody>
      </p:sp>
      <p:sp>
        <p:nvSpPr>
          <p:cNvPr id="3" name="Rectangle 2">
            <a:extLst>
              <a:ext uri="{FF2B5EF4-FFF2-40B4-BE49-F238E27FC236}">
                <a16:creationId xmlns:a16="http://schemas.microsoft.com/office/drawing/2014/main" id="{F1D6840B-F102-17C7-380A-2295A42CF0DF}"/>
              </a:ext>
            </a:extLst>
          </p:cNvPr>
          <p:cNvSpPr txBox="1">
            <a:spLocks noChangeArrowheads="1"/>
          </p:cNvSpPr>
          <p:nvPr/>
        </p:nvSpPr>
        <p:spPr bwMode="auto">
          <a:xfrm>
            <a:off x="820816" y="1401612"/>
            <a:ext cx="10550368" cy="472953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indent="-342900">
              <a:buFont typeface="Arial" panose="020B0604020202020204" pitchFamily="34" charset="0"/>
              <a:buChar char="•"/>
              <a:tabLst>
                <a:tab pos="457200" algn="l"/>
              </a:tabLst>
            </a:pPr>
            <a:r>
              <a:rPr lang="en-US" altLang="zh-CN" sz="1400" b="1" i="1" dirty="0">
                <a:latin typeface="Times New Roman" panose="02020603050405020304" pitchFamily="18" charset="0"/>
                <a:ea typeface="宋体" panose="02010600030101010101" pitchFamily="2" charset="-122"/>
                <a:cs typeface="Times New Roman" panose="02020603050405020304" pitchFamily="18" charset="0"/>
              </a:rPr>
              <a:t>MM-19: the transient key generation at the AP and the AMP client in 802.11bp may occur concurrently with AMP downlink and uplink data communication:</a:t>
            </a:r>
            <a:endParaRPr lang="zh-CN" altLang="zh-CN" sz="1400" b="1" i="1" dirty="0">
              <a:latin typeface="Times New Roman" panose="02020603050405020304" pitchFamily="18" charset="0"/>
              <a:ea typeface="宋体" panose="02010600030101010101" pitchFamily="2" charset="-122"/>
              <a:cs typeface="Times New Roman" panose="02020603050405020304" pitchFamily="18" charset="0"/>
            </a:endParaRPr>
          </a:p>
          <a:p>
            <a:pPr lvl="2" indent="-285750">
              <a:buFont typeface="Arial" panose="020B0604020202020204" pitchFamily="34" charset="0"/>
              <a:buChar char="•"/>
              <a:tabLst>
                <a:tab pos="914400" algn="l"/>
              </a:tabLst>
            </a:pPr>
            <a:r>
              <a:rPr lang="en-US" altLang="zh-CN" sz="1400" i="1" dirty="0">
                <a:latin typeface="Times New Roman" panose="02020603050405020304" pitchFamily="18" charset="0"/>
                <a:ea typeface="宋体" panose="02010600030101010101" pitchFamily="2" charset="-122"/>
                <a:cs typeface="Times New Roman" panose="02020603050405020304" pitchFamily="18" charset="0"/>
              </a:rPr>
              <a:t>The downlink AMP frame from the AP carries </a:t>
            </a:r>
            <a:r>
              <a:rPr lang="en-US" altLang="zh-CN" sz="1400" i="1" dirty="0" err="1">
                <a:latin typeface="Times New Roman" panose="02020603050405020304" pitchFamily="18" charset="0"/>
                <a:ea typeface="宋体" panose="02010600030101010101" pitchFamily="2" charset="-122"/>
                <a:cs typeface="Times New Roman" panose="02020603050405020304" pitchFamily="18" charset="0"/>
              </a:rPr>
              <a:t>ANonce</a:t>
            </a:r>
            <a:r>
              <a:rPr lang="en-US" altLang="zh-CN" sz="1400" i="1" dirty="0">
                <a:latin typeface="Times New Roman" panose="02020603050405020304" pitchFamily="18" charset="0"/>
                <a:ea typeface="宋体" panose="02010600030101010101" pitchFamily="2" charset="-122"/>
                <a:cs typeface="Times New Roman" panose="02020603050405020304" pitchFamily="18" charset="0"/>
              </a:rPr>
              <a:t> along with downlink data from the AP (e.g., AMP trigger).</a:t>
            </a:r>
            <a:endParaRPr lang="zh-CN" altLang="zh-CN" sz="1400" i="1" dirty="0">
              <a:latin typeface="Times New Roman" panose="02020603050405020304" pitchFamily="18" charset="0"/>
              <a:ea typeface="宋体" panose="02010600030101010101" pitchFamily="2" charset="-122"/>
              <a:cs typeface="Times New Roman" panose="02020603050405020304" pitchFamily="18" charset="0"/>
            </a:endParaRPr>
          </a:p>
          <a:p>
            <a:pPr lvl="2" indent="-285750">
              <a:buFont typeface="Arial" panose="020B0604020202020204" pitchFamily="34" charset="0"/>
              <a:buChar char="•"/>
              <a:tabLst>
                <a:tab pos="914400" algn="l"/>
              </a:tabLst>
            </a:pPr>
            <a:r>
              <a:rPr lang="en-US" altLang="zh-CN" sz="1400" i="1" dirty="0">
                <a:latin typeface="Times New Roman" panose="02020603050405020304" pitchFamily="18" charset="0"/>
                <a:ea typeface="宋体" panose="02010600030101010101" pitchFamily="2" charset="-122"/>
                <a:cs typeface="Times New Roman" panose="02020603050405020304" pitchFamily="18" charset="0"/>
              </a:rPr>
              <a:t>The uplink AMP frame from the AMP client carries </a:t>
            </a:r>
            <a:r>
              <a:rPr lang="en-US" altLang="zh-CN" sz="1400" i="1" dirty="0" err="1">
                <a:latin typeface="Times New Roman" panose="02020603050405020304" pitchFamily="18" charset="0"/>
                <a:ea typeface="宋体" panose="02010600030101010101" pitchFamily="2" charset="-122"/>
                <a:cs typeface="Times New Roman" panose="02020603050405020304" pitchFamily="18" charset="0"/>
              </a:rPr>
              <a:t>SNonce</a:t>
            </a:r>
            <a:r>
              <a:rPr lang="en-US" altLang="zh-CN" sz="1400" i="1" dirty="0">
                <a:latin typeface="Times New Roman" panose="02020603050405020304" pitchFamily="18" charset="0"/>
                <a:ea typeface="宋体" panose="02010600030101010101" pitchFamily="2" charset="-122"/>
                <a:cs typeface="Times New Roman" panose="02020603050405020304" pitchFamily="18" charset="0"/>
              </a:rPr>
              <a:t> and MIC along with the UL data (e.g., UL response to the AMP trigger).</a:t>
            </a:r>
            <a:endParaRPr lang="zh-CN" altLang="zh-CN" sz="1400" i="1" dirty="0">
              <a:latin typeface="Times New Roman" panose="02020603050405020304" pitchFamily="18" charset="0"/>
              <a:ea typeface="宋体" panose="02010600030101010101" pitchFamily="2" charset="-122"/>
              <a:cs typeface="Times New Roman" panose="02020603050405020304" pitchFamily="18" charset="0"/>
            </a:endParaRPr>
          </a:p>
          <a:p>
            <a:pPr marL="1485900" lvl="3">
              <a:buFont typeface="Arial" panose="020B0604020202020204" pitchFamily="34" charset="0"/>
              <a:buChar char="•"/>
              <a:tabLst>
                <a:tab pos="1371600" algn="l"/>
              </a:tabLst>
            </a:pPr>
            <a:r>
              <a:rPr lang="en-US" altLang="zh-CN" sz="1400" i="1" dirty="0">
                <a:latin typeface="Times New Roman" panose="02020603050405020304" pitchFamily="18" charset="0"/>
                <a:ea typeface="宋体" panose="02010600030101010101" pitchFamily="2" charset="-122"/>
                <a:cs typeface="Times New Roman" panose="02020603050405020304" pitchFamily="18" charset="0"/>
              </a:rPr>
              <a:t>The UL data may be encrypted using the transient key generated at the AMP non-AP STA.</a:t>
            </a:r>
            <a:endParaRPr lang="zh-CN" altLang="zh-CN" sz="1400" i="1" dirty="0">
              <a:latin typeface="Times New Roman" panose="02020603050405020304" pitchFamily="18" charset="0"/>
              <a:ea typeface="宋体" panose="02010600030101010101" pitchFamily="2" charset="-122"/>
              <a:cs typeface="Times New Roman" panose="02020603050405020304" pitchFamily="18" charset="0"/>
            </a:endParaRPr>
          </a:p>
          <a:p>
            <a:pPr lvl="2" indent="-285750">
              <a:buFont typeface="Arial" panose="020B0604020202020204" pitchFamily="34" charset="0"/>
              <a:buChar char="•"/>
              <a:tabLst>
                <a:tab pos="914400" algn="l"/>
              </a:tabLst>
            </a:pPr>
            <a:r>
              <a:rPr lang="en-US" altLang="zh-CN" sz="1400" i="1" dirty="0">
                <a:latin typeface="Times New Roman" panose="02020603050405020304" pitchFamily="18" charset="0"/>
                <a:ea typeface="宋体" panose="02010600030101010101" pitchFamily="2" charset="-122"/>
                <a:cs typeface="Times New Roman" panose="02020603050405020304" pitchFamily="18" charset="0"/>
              </a:rPr>
              <a:t>Note—Whether to include backscatter non-AP STAs in this procedure is TBD.</a:t>
            </a:r>
            <a:endParaRPr lang="zh-CN" altLang="zh-CN" sz="1400" i="1" dirty="0">
              <a:latin typeface="Times New Roman" panose="02020603050405020304" pitchFamily="18" charset="0"/>
              <a:ea typeface="宋体" panose="02010600030101010101" pitchFamily="2" charset="-122"/>
              <a:cs typeface="Times New Roman" panose="02020603050405020304" pitchFamily="18" charset="0"/>
            </a:endParaRPr>
          </a:p>
          <a:p>
            <a:pPr lvl="1" indent="-342900">
              <a:buFont typeface="Arial" panose="020B0604020202020204" pitchFamily="34" charset="0"/>
              <a:buChar char="•"/>
              <a:tabLst>
                <a:tab pos="457200" algn="l"/>
              </a:tabLst>
            </a:pPr>
            <a:r>
              <a:rPr lang="en-US" altLang="zh-CN" sz="1400" b="1" i="1" dirty="0">
                <a:latin typeface="Times New Roman" panose="02020603050405020304" pitchFamily="18" charset="0"/>
                <a:ea typeface="宋体" panose="02010600030101010101" pitchFamily="2" charset="-122"/>
                <a:cs typeface="Times New Roman" panose="02020603050405020304" pitchFamily="18" charset="0"/>
              </a:rPr>
              <a:t>MM-20: the transient key generation at the AP and the AMP client in 802.11bp may be performed immediately before AMP downlink and uplink data communication:</a:t>
            </a:r>
            <a:endParaRPr lang="zh-CN" altLang="zh-CN" sz="1400" b="1" i="1" dirty="0">
              <a:latin typeface="Times New Roman" panose="02020603050405020304" pitchFamily="18" charset="0"/>
              <a:ea typeface="宋体" panose="02010600030101010101" pitchFamily="2" charset="-122"/>
              <a:cs typeface="Times New Roman" panose="02020603050405020304" pitchFamily="18" charset="0"/>
            </a:endParaRPr>
          </a:p>
          <a:p>
            <a:pPr lvl="2" indent="-285750">
              <a:buFont typeface="Arial" panose="020B0604020202020204" pitchFamily="34" charset="0"/>
              <a:buChar char="•"/>
              <a:tabLst>
                <a:tab pos="914400" algn="l"/>
              </a:tabLst>
            </a:pPr>
            <a:r>
              <a:rPr lang="en-US" altLang="zh-CN" sz="1400" i="1" dirty="0">
                <a:latin typeface="Times New Roman" panose="02020603050405020304" pitchFamily="18" charset="0"/>
                <a:ea typeface="宋体" panose="02010600030101010101" pitchFamily="2" charset="-122"/>
                <a:cs typeface="Times New Roman" panose="02020603050405020304" pitchFamily="18" charset="0"/>
              </a:rPr>
              <a:t>Once the transient key is derived at both the AP and the AMP client, subsequent AMP data communication between the AP and the client can be secured using MIC and/or encryption based on the generated transient key.</a:t>
            </a:r>
            <a:endParaRPr lang="zh-CN" altLang="zh-CN" sz="1400" i="1" dirty="0">
              <a:latin typeface="Times New Roman" panose="02020603050405020304" pitchFamily="18" charset="0"/>
              <a:ea typeface="宋体" panose="02010600030101010101" pitchFamily="2" charset="-122"/>
              <a:cs typeface="Times New Roman" panose="02020603050405020304" pitchFamily="18" charset="0"/>
            </a:endParaRPr>
          </a:p>
          <a:p>
            <a:pPr lvl="2" indent="-285750">
              <a:buFont typeface="Arial" panose="020B0604020202020204" pitchFamily="34" charset="0"/>
              <a:buChar char="•"/>
              <a:tabLst>
                <a:tab pos="914400" algn="l"/>
              </a:tabLst>
            </a:pPr>
            <a:r>
              <a:rPr lang="en-US" altLang="zh-CN" sz="1400" i="1" dirty="0">
                <a:latin typeface="Times New Roman" panose="02020603050405020304" pitchFamily="18" charset="0"/>
                <a:ea typeface="宋体" panose="02010600030101010101" pitchFamily="2" charset="-122"/>
                <a:cs typeface="Times New Roman" panose="02020603050405020304" pitchFamily="18" charset="0"/>
              </a:rPr>
              <a:t>Note—Whether to include backscatter non-AP STAs in this procedure is TBD.</a:t>
            </a:r>
            <a:endParaRPr lang="zh-CN" altLang="zh-CN" sz="1400" i="1" dirty="0">
              <a:latin typeface="Times New Roman" panose="02020603050405020304" pitchFamily="18" charset="0"/>
              <a:ea typeface="宋体" panose="02010600030101010101" pitchFamily="2" charset="-122"/>
              <a:cs typeface="Times New Roman" panose="02020603050405020304" pitchFamily="18" charset="0"/>
            </a:endParaRP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zh-CN" altLang="zh-CN" sz="1600" b="1" i="1" kern="0" dirty="0">
              <a:latin typeface="Times New Roman" panose="02020603050405020304" pitchFamily="18" charset="0"/>
              <a:ea typeface="宋体" panose="02010600030101010101" pitchFamily="2" charset="-122"/>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kern="0" dirty="0"/>
          </a:p>
        </p:txBody>
      </p:sp>
    </p:spTree>
    <p:extLst>
      <p:ext uri="{BB962C8B-B14F-4D97-AF65-F5344CB8AC3E}">
        <p14:creationId xmlns:p14="http://schemas.microsoft.com/office/powerpoint/2010/main" val="35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FED674-B301-C67F-5548-0C0A713072BE}"/>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8B87F26B-1090-0B4F-F7B8-1F74771B49DC}"/>
              </a:ext>
            </a:extLst>
          </p:cNvPr>
          <p:cNvSpPr>
            <a:spLocks noGrp="1" noChangeArrowheads="1"/>
          </p:cNvSpPr>
          <p:nvPr>
            <p:ph type="title"/>
          </p:nvPr>
        </p:nvSpPr>
        <p:spPr>
          <a:xfrm>
            <a:off x="929217" y="685801"/>
            <a:ext cx="10339916" cy="726975"/>
          </a:xfrm>
          <a:ln/>
        </p:spPr>
        <p:txBody>
          <a:bodyPr/>
          <a:lstStyle/>
          <a:p>
            <a:r>
              <a:rPr lang="en-US" altLang="zh-CN" dirty="0"/>
              <a:t>Recap: Lightweight secure AMP operation </a:t>
            </a:r>
            <a:endParaRPr lang="zh-CN" altLang="en-US" dirty="0"/>
          </a:p>
        </p:txBody>
      </p:sp>
      <p:sp>
        <p:nvSpPr>
          <p:cNvPr id="6" name="Slide Number Placeholder 5">
            <a:extLst>
              <a:ext uri="{FF2B5EF4-FFF2-40B4-BE49-F238E27FC236}">
                <a16:creationId xmlns:a16="http://schemas.microsoft.com/office/drawing/2014/main" id="{6FFA551A-69F7-660E-9BE7-9D69CD24CF92}"/>
              </a:ext>
            </a:extLst>
          </p:cNvPr>
          <p:cNvSpPr>
            <a:spLocks noGrp="1"/>
          </p:cNvSpPr>
          <p:nvPr>
            <p:ph type="sldNum" idx="12"/>
          </p:nvPr>
        </p:nvSpPr>
        <p:spPr>
          <a:xfrm>
            <a:off x="5793318" y="6475414"/>
            <a:ext cx="704849" cy="363537"/>
          </a:xfrm>
        </p:spPr>
        <p:txBody>
          <a:bodyPr/>
          <a:lstStyle/>
          <a:p>
            <a:r>
              <a:rPr lang="en-GB"/>
              <a:t>Slide </a:t>
            </a:r>
            <a:fld id="{351F4386-A5E2-41A1-B4D0-BE653C929E06}" type="slidenum">
              <a:rPr lang="en-GB"/>
              <a:pPr/>
              <a:t>4</a:t>
            </a:fld>
            <a:endParaRPr lang="en-GB"/>
          </a:p>
        </p:txBody>
      </p:sp>
      <p:sp>
        <p:nvSpPr>
          <p:cNvPr id="5" name="Footer Placeholder 4">
            <a:extLst>
              <a:ext uri="{FF2B5EF4-FFF2-40B4-BE49-F238E27FC236}">
                <a16:creationId xmlns:a16="http://schemas.microsoft.com/office/drawing/2014/main" id="{7D81E2F4-FC7C-B43C-0E52-1B7A6D286846}"/>
              </a:ext>
            </a:extLst>
          </p:cNvPr>
          <p:cNvSpPr>
            <a:spLocks noGrp="1"/>
          </p:cNvSpPr>
          <p:nvPr>
            <p:ph type="ftr" idx="11"/>
          </p:nvPr>
        </p:nvSpPr>
        <p:spPr>
          <a:xfrm>
            <a:off x="7143757" y="6475414"/>
            <a:ext cx="4246027" cy="180975"/>
          </a:xfrm>
        </p:spPr>
        <p:txBody>
          <a:bodyPr/>
          <a:lstStyle/>
          <a:p>
            <a:r>
              <a:rPr lang="en-GB" altLang="zh-CN"/>
              <a:t>Sam Shi, OPPO</a:t>
            </a:r>
            <a:endParaRPr lang="en-GB" altLang="zh-CN" dirty="0"/>
          </a:p>
        </p:txBody>
      </p:sp>
      <p:sp>
        <p:nvSpPr>
          <p:cNvPr id="4" name="Date Placeholder 3">
            <a:extLst>
              <a:ext uri="{FF2B5EF4-FFF2-40B4-BE49-F238E27FC236}">
                <a16:creationId xmlns:a16="http://schemas.microsoft.com/office/drawing/2014/main" id="{D7D3C474-3E9E-2617-8561-D015ACF33D25}"/>
              </a:ext>
            </a:extLst>
          </p:cNvPr>
          <p:cNvSpPr>
            <a:spLocks noGrp="1"/>
          </p:cNvSpPr>
          <p:nvPr>
            <p:ph type="dt" idx="10"/>
          </p:nvPr>
        </p:nvSpPr>
        <p:spPr>
          <a:xfrm>
            <a:off x="929217" y="333375"/>
            <a:ext cx="2499764" cy="273050"/>
          </a:xfrm>
        </p:spPr>
        <p:txBody>
          <a:bodyPr/>
          <a:lstStyle/>
          <a:p>
            <a:r>
              <a:rPr lang="en-US" altLang="zh-CN" dirty="0"/>
              <a:t>Sept 2025</a:t>
            </a:r>
            <a:endParaRPr lang="en-GB" altLang="zh-CN" dirty="0"/>
          </a:p>
        </p:txBody>
      </p:sp>
      <p:sp>
        <p:nvSpPr>
          <p:cNvPr id="3" name="Rectangle 2">
            <a:extLst>
              <a:ext uri="{FF2B5EF4-FFF2-40B4-BE49-F238E27FC236}">
                <a16:creationId xmlns:a16="http://schemas.microsoft.com/office/drawing/2014/main" id="{E599B7F9-16FE-BCEB-F5DE-8F14F02982E7}"/>
              </a:ext>
            </a:extLst>
          </p:cNvPr>
          <p:cNvSpPr txBox="1">
            <a:spLocks noChangeArrowheads="1"/>
          </p:cNvSpPr>
          <p:nvPr/>
        </p:nvSpPr>
        <p:spPr bwMode="auto">
          <a:xfrm>
            <a:off x="820816" y="1401612"/>
            <a:ext cx="10383376" cy="472953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b="0" kern="0" dirty="0">
                <a:cs typeface="Times New Roman" panose="02020603050405020304" pitchFamily="18" charset="0"/>
              </a:rPr>
              <a:t>In [4], Initial Info Exchange and AMP Operation Mode Information Exchange (can also be protected) are required before protected Trigger @ UL transmission.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b="0" kern="0" dirty="0">
                <a:cs typeface="Times New Roman" panose="02020603050405020304" pitchFamily="18" charset="0"/>
              </a:rPr>
              <a:t>In [5], PMK and PTK generation procedure before protected communication was discussed.</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zh-CN" altLang="zh-CN" sz="1600" b="1" i="1" kern="0" dirty="0">
              <a:latin typeface="Times New Roman" panose="02020603050405020304" pitchFamily="18" charset="0"/>
              <a:ea typeface="宋体" panose="02010600030101010101" pitchFamily="2" charset="-122"/>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kern="0" dirty="0"/>
          </a:p>
        </p:txBody>
      </p:sp>
      <p:pic>
        <p:nvPicPr>
          <p:cNvPr id="8" name="图片 3">
            <a:extLst>
              <a:ext uri="{FF2B5EF4-FFF2-40B4-BE49-F238E27FC236}">
                <a16:creationId xmlns:a16="http://schemas.microsoft.com/office/drawing/2014/main" id="{C235E1B4-4D75-959A-34B2-341463C1F150}"/>
              </a:ext>
            </a:extLst>
          </p:cNvPr>
          <p:cNvPicPr>
            <a:picLocks noChangeAspect="1"/>
          </p:cNvPicPr>
          <p:nvPr/>
        </p:nvPicPr>
        <p:blipFill>
          <a:blip r:embed="rId3"/>
          <a:stretch>
            <a:fillRect/>
          </a:stretch>
        </p:blipFill>
        <p:spPr>
          <a:xfrm>
            <a:off x="3287688" y="1903504"/>
            <a:ext cx="4914900" cy="748937"/>
          </a:xfrm>
          <a:prstGeom prst="rect">
            <a:avLst/>
          </a:prstGeom>
        </p:spPr>
      </p:pic>
      <p:pic>
        <p:nvPicPr>
          <p:cNvPr id="9" name="pic">
            <a:extLst>
              <a:ext uri="{FF2B5EF4-FFF2-40B4-BE49-F238E27FC236}">
                <a16:creationId xmlns:a16="http://schemas.microsoft.com/office/drawing/2014/main" id="{B6B145E8-EC10-999A-4673-13298B19340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a:xfrm>
            <a:off x="2576533" y="3161388"/>
            <a:ext cx="6433570" cy="3319026"/>
          </a:xfrm>
          <a:prstGeom prst="rect">
            <a:avLst/>
          </a:prstGeom>
        </p:spPr>
      </p:pic>
    </p:spTree>
    <p:extLst>
      <p:ext uri="{BB962C8B-B14F-4D97-AF65-F5344CB8AC3E}">
        <p14:creationId xmlns:p14="http://schemas.microsoft.com/office/powerpoint/2010/main" val="5725854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58301-4C06-3412-CBDB-25476AF653E0}"/>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210F1360-67FB-88D8-7238-B9E1F153BA6D}"/>
              </a:ext>
            </a:extLst>
          </p:cNvPr>
          <p:cNvSpPr>
            <a:spLocks noGrp="1" noChangeArrowheads="1"/>
          </p:cNvSpPr>
          <p:nvPr>
            <p:ph type="title"/>
          </p:nvPr>
        </p:nvSpPr>
        <p:spPr>
          <a:xfrm>
            <a:off x="929217" y="685801"/>
            <a:ext cx="10339916" cy="726975"/>
          </a:xfrm>
          <a:ln/>
        </p:spPr>
        <p:txBody>
          <a:bodyPr/>
          <a:lstStyle/>
          <a:p>
            <a:r>
              <a:rPr lang="en-US" altLang="zh-CN" dirty="0"/>
              <a:t>Recap: Lightweight secure AMP operation </a:t>
            </a:r>
            <a:endParaRPr lang="zh-CN" altLang="en-US" dirty="0"/>
          </a:p>
        </p:txBody>
      </p:sp>
      <p:sp>
        <p:nvSpPr>
          <p:cNvPr id="6" name="Slide Number Placeholder 5">
            <a:extLst>
              <a:ext uri="{FF2B5EF4-FFF2-40B4-BE49-F238E27FC236}">
                <a16:creationId xmlns:a16="http://schemas.microsoft.com/office/drawing/2014/main" id="{742240E2-53BA-76C5-8527-43BDFFA410CE}"/>
              </a:ext>
            </a:extLst>
          </p:cNvPr>
          <p:cNvSpPr>
            <a:spLocks noGrp="1"/>
          </p:cNvSpPr>
          <p:nvPr>
            <p:ph type="sldNum" idx="12"/>
          </p:nvPr>
        </p:nvSpPr>
        <p:spPr>
          <a:xfrm>
            <a:off x="5793318" y="6475414"/>
            <a:ext cx="704849" cy="363537"/>
          </a:xfrm>
        </p:spPr>
        <p:txBody>
          <a:bodyPr/>
          <a:lstStyle/>
          <a:p>
            <a:r>
              <a:rPr lang="en-GB"/>
              <a:t>Slide </a:t>
            </a:r>
            <a:fld id="{351F4386-A5E2-41A1-B4D0-BE653C929E06}" type="slidenum">
              <a:rPr lang="en-GB"/>
              <a:pPr/>
              <a:t>5</a:t>
            </a:fld>
            <a:endParaRPr lang="en-GB"/>
          </a:p>
        </p:txBody>
      </p:sp>
      <p:sp>
        <p:nvSpPr>
          <p:cNvPr id="5" name="Footer Placeholder 4">
            <a:extLst>
              <a:ext uri="{FF2B5EF4-FFF2-40B4-BE49-F238E27FC236}">
                <a16:creationId xmlns:a16="http://schemas.microsoft.com/office/drawing/2014/main" id="{D00C052B-C3D1-8F0A-9FA2-48D791CA5A81}"/>
              </a:ext>
            </a:extLst>
          </p:cNvPr>
          <p:cNvSpPr>
            <a:spLocks noGrp="1"/>
          </p:cNvSpPr>
          <p:nvPr>
            <p:ph type="ftr" idx="11"/>
          </p:nvPr>
        </p:nvSpPr>
        <p:spPr>
          <a:xfrm>
            <a:off x="7143757" y="6475414"/>
            <a:ext cx="4246027" cy="180975"/>
          </a:xfrm>
        </p:spPr>
        <p:txBody>
          <a:bodyPr/>
          <a:lstStyle/>
          <a:p>
            <a:r>
              <a:rPr lang="en-GB" altLang="zh-CN"/>
              <a:t>Sam Shi, OPPO</a:t>
            </a:r>
            <a:endParaRPr lang="en-GB" altLang="zh-CN" dirty="0"/>
          </a:p>
        </p:txBody>
      </p:sp>
      <p:sp>
        <p:nvSpPr>
          <p:cNvPr id="4" name="Date Placeholder 3">
            <a:extLst>
              <a:ext uri="{FF2B5EF4-FFF2-40B4-BE49-F238E27FC236}">
                <a16:creationId xmlns:a16="http://schemas.microsoft.com/office/drawing/2014/main" id="{BF7C39F9-42ED-CFA4-BA31-2054F9B1E4FD}"/>
              </a:ext>
            </a:extLst>
          </p:cNvPr>
          <p:cNvSpPr>
            <a:spLocks noGrp="1"/>
          </p:cNvSpPr>
          <p:nvPr>
            <p:ph type="dt" idx="10"/>
          </p:nvPr>
        </p:nvSpPr>
        <p:spPr>
          <a:xfrm>
            <a:off x="929217" y="333375"/>
            <a:ext cx="2499764" cy="273050"/>
          </a:xfrm>
        </p:spPr>
        <p:txBody>
          <a:bodyPr/>
          <a:lstStyle/>
          <a:p>
            <a:r>
              <a:rPr lang="en-US" altLang="zh-CN" dirty="0"/>
              <a:t>Sept 2025</a:t>
            </a:r>
            <a:endParaRPr lang="en-GB" altLang="zh-CN" dirty="0"/>
          </a:p>
        </p:txBody>
      </p:sp>
      <p:sp>
        <p:nvSpPr>
          <p:cNvPr id="3" name="Rectangle 2">
            <a:extLst>
              <a:ext uri="{FF2B5EF4-FFF2-40B4-BE49-F238E27FC236}">
                <a16:creationId xmlns:a16="http://schemas.microsoft.com/office/drawing/2014/main" id="{7EB43487-9109-4178-4278-08C3E485BC87}"/>
              </a:ext>
            </a:extLst>
          </p:cNvPr>
          <p:cNvSpPr txBox="1">
            <a:spLocks noChangeArrowheads="1"/>
          </p:cNvSpPr>
          <p:nvPr/>
        </p:nvSpPr>
        <p:spPr bwMode="auto">
          <a:xfrm>
            <a:off x="820816" y="1401612"/>
            <a:ext cx="10383376" cy="472953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b="0" kern="0" dirty="0">
                <a:cs typeface="Times New Roman" panose="02020603050405020304" pitchFamily="18" charset="0"/>
              </a:rPr>
              <a:t>In [3][4], it was proposed to have an integrated procedure for key generation and protected data transmission.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zh-CN" altLang="zh-CN" sz="1600" b="1" i="1" kern="0" dirty="0">
              <a:latin typeface="Times New Roman" panose="02020603050405020304" pitchFamily="18" charset="0"/>
              <a:ea typeface="宋体" panose="02010600030101010101" pitchFamily="2" charset="-122"/>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kern="0" dirty="0"/>
          </a:p>
        </p:txBody>
      </p:sp>
      <p:pic>
        <p:nvPicPr>
          <p:cNvPr id="2" name="Picture 6">
            <a:extLst>
              <a:ext uri="{FF2B5EF4-FFF2-40B4-BE49-F238E27FC236}">
                <a16:creationId xmlns:a16="http://schemas.microsoft.com/office/drawing/2014/main" id="{49EA350A-CD81-CE1D-BFC4-1514B96C4DF9}"/>
              </a:ext>
            </a:extLst>
          </p:cNvPr>
          <p:cNvPicPr>
            <a:picLocks noChangeAspect="1"/>
          </p:cNvPicPr>
          <p:nvPr/>
        </p:nvPicPr>
        <p:blipFill>
          <a:blip r:embed="rId3"/>
          <a:stretch>
            <a:fillRect/>
          </a:stretch>
        </p:blipFill>
        <p:spPr>
          <a:xfrm>
            <a:off x="1631504" y="2210614"/>
            <a:ext cx="4552716" cy="3248425"/>
          </a:xfrm>
          <a:prstGeom prst="rect">
            <a:avLst/>
          </a:prstGeom>
        </p:spPr>
      </p:pic>
      <p:pic>
        <p:nvPicPr>
          <p:cNvPr id="7" name="Picture 7">
            <a:extLst>
              <a:ext uri="{FF2B5EF4-FFF2-40B4-BE49-F238E27FC236}">
                <a16:creationId xmlns:a16="http://schemas.microsoft.com/office/drawing/2014/main" id="{C17EAC04-F9A0-FCCE-D53B-63124AEF914F}"/>
              </a:ext>
            </a:extLst>
          </p:cNvPr>
          <p:cNvPicPr>
            <a:picLocks noChangeAspect="1"/>
          </p:cNvPicPr>
          <p:nvPr/>
        </p:nvPicPr>
        <p:blipFill>
          <a:blip r:embed="rId4"/>
          <a:stretch>
            <a:fillRect/>
          </a:stretch>
        </p:blipFill>
        <p:spPr>
          <a:xfrm>
            <a:off x="6533558" y="2207962"/>
            <a:ext cx="4149048" cy="3165253"/>
          </a:xfrm>
          <a:prstGeom prst="rect">
            <a:avLst/>
          </a:prstGeom>
        </p:spPr>
      </p:pic>
    </p:spTree>
    <p:extLst>
      <p:ext uri="{BB962C8B-B14F-4D97-AF65-F5344CB8AC3E}">
        <p14:creationId xmlns:p14="http://schemas.microsoft.com/office/powerpoint/2010/main" val="3272844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64EB8-29EE-32D6-93DD-F98749B15C46}"/>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CF806E6B-564F-58BA-5724-6FF728163E9C}"/>
              </a:ext>
            </a:extLst>
          </p:cNvPr>
          <p:cNvSpPr>
            <a:spLocks noGrp="1" noChangeArrowheads="1"/>
          </p:cNvSpPr>
          <p:nvPr>
            <p:ph type="title"/>
          </p:nvPr>
        </p:nvSpPr>
        <p:spPr>
          <a:xfrm>
            <a:off x="929217" y="685801"/>
            <a:ext cx="10339916" cy="726975"/>
          </a:xfrm>
          <a:ln/>
        </p:spPr>
        <p:txBody>
          <a:bodyPr/>
          <a:lstStyle/>
          <a:p>
            <a:r>
              <a:rPr lang="en-US" altLang="zh-CN" dirty="0"/>
              <a:t>Recap: Lightweight secure AMP operation </a:t>
            </a:r>
            <a:endParaRPr lang="zh-CN" altLang="en-US" dirty="0"/>
          </a:p>
        </p:txBody>
      </p:sp>
      <p:sp>
        <p:nvSpPr>
          <p:cNvPr id="6" name="Slide Number Placeholder 5">
            <a:extLst>
              <a:ext uri="{FF2B5EF4-FFF2-40B4-BE49-F238E27FC236}">
                <a16:creationId xmlns:a16="http://schemas.microsoft.com/office/drawing/2014/main" id="{D778F30E-4E78-3CB9-50E0-B3EDB5E14BBF}"/>
              </a:ext>
            </a:extLst>
          </p:cNvPr>
          <p:cNvSpPr>
            <a:spLocks noGrp="1"/>
          </p:cNvSpPr>
          <p:nvPr>
            <p:ph type="sldNum" idx="12"/>
          </p:nvPr>
        </p:nvSpPr>
        <p:spPr>
          <a:xfrm>
            <a:off x="5793318" y="6475414"/>
            <a:ext cx="704849" cy="363537"/>
          </a:xfrm>
        </p:spPr>
        <p:txBody>
          <a:bodyPr/>
          <a:lstStyle/>
          <a:p>
            <a:r>
              <a:rPr lang="en-GB"/>
              <a:t>Slide </a:t>
            </a:r>
            <a:fld id="{351F4386-A5E2-41A1-B4D0-BE653C929E06}" type="slidenum">
              <a:rPr lang="en-GB"/>
              <a:pPr/>
              <a:t>6</a:t>
            </a:fld>
            <a:endParaRPr lang="en-GB"/>
          </a:p>
        </p:txBody>
      </p:sp>
      <p:sp>
        <p:nvSpPr>
          <p:cNvPr id="5" name="Footer Placeholder 4">
            <a:extLst>
              <a:ext uri="{FF2B5EF4-FFF2-40B4-BE49-F238E27FC236}">
                <a16:creationId xmlns:a16="http://schemas.microsoft.com/office/drawing/2014/main" id="{A526090D-E8D6-1F3B-0612-15F0F3755C53}"/>
              </a:ext>
            </a:extLst>
          </p:cNvPr>
          <p:cNvSpPr>
            <a:spLocks noGrp="1"/>
          </p:cNvSpPr>
          <p:nvPr>
            <p:ph type="ftr" idx="11"/>
          </p:nvPr>
        </p:nvSpPr>
        <p:spPr>
          <a:xfrm>
            <a:off x="7143757" y="6475414"/>
            <a:ext cx="4246027" cy="180975"/>
          </a:xfrm>
        </p:spPr>
        <p:txBody>
          <a:bodyPr/>
          <a:lstStyle/>
          <a:p>
            <a:r>
              <a:rPr lang="en-GB" altLang="zh-CN"/>
              <a:t>Sam Shi, OPPO</a:t>
            </a:r>
            <a:endParaRPr lang="en-GB" altLang="zh-CN" dirty="0"/>
          </a:p>
        </p:txBody>
      </p:sp>
      <p:sp>
        <p:nvSpPr>
          <p:cNvPr id="4" name="Date Placeholder 3">
            <a:extLst>
              <a:ext uri="{FF2B5EF4-FFF2-40B4-BE49-F238E27FC236}">
                <a16:creationId xmlns:a16="http://schemas.microsoft.com/office/drawing/2014/main" id="{4F35F515-55DA-862B-524B-8A6900EFC743}"/>
              </a:ext>
            </a:extLst>
          </p:cNvPr>
          <p:cNvSpPr>
            <a:spLocks noGrp="1"/>
          </p:cNvSpPr>
          <p:nvPr>
            <p:ph type="dt" idx="10"/>
          </p:nvPr>
        </p:nvSpPr>
        <p:spPr>
          <a:xfrm>
            <a:off x="929217" y="333375"/>
            <a:ext cx="2499764" cy="273050"/>
          </a:xfrm>
        </p:spPr>
        <p:txBody>
          <a:bodyPr/>
          <a:lstStyle/>
          <a:p>
            <a:r>
              <a:rPr lang="en-US" altLang="zh-CN" dirty="0"/>
              <a:t>Sept 2025</a:t>
            </a:r>
            <a:endParaRPr lang="en-GB" altLang="zh-CN" dirty="0"/>
          </a:p>
        </p:txBody>
      </p:sp>
      <p:sp>
        <p:nvSpPr>
          <p:cNvPr id="3" name="Rectangle 2">
            <a:extLst>
              <a:ext uri="{FF2B5EF4-FFF2-40B4-BE49-F238E27FC236}">
                <a16:creationId xmlns:a16="http://schemas.microsoft.com/office/drawing/2014/main" id="{ED80ED6D-7C7A-329A-FBF3-F476B8851227}"/>
              </a:ext>
            </a:extLst>
          </p:cNvPr>
          <p:cNvSpPr txBox="1">
            <a:spLocks noChangeArrowheads="1"/>
          </p:cNvSpPr>
          <p:nvPr/>
        </p:nvSpPr>
        <p:spPr bwMode="auto">
          <a:xfrm>
            <a:off x="820816" y="1401612"/>
            <a:ext cx="10383376" cy="472953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cs typeface="Times New Roman" panose="02020603050405020304" pitchFamily="18" charset="0"/>
              </a:rPr>
              <a:t>In[2], It was also proposed to have an </a:t>
            </a:r>
            <a:r>
              <a:rPr lang="en-US" altLang="zh-CN" sz="1600" i="1" dirty="0">
                <a:cs typeface="Times New Roman" panose="02020603050405020304" pitchFamily="18" charset="0"/>
              </a:rPr>
              <a:t>Integrated Security and data transaction for AMP </a:t>
            </a:r>
            <a:r>
              <a:rPr lang="en-US" altLang="zh-CN" sz="1600" dirty="0">
                <a:cs typeface="Times New Roman" panose="02020603050405020304" pitchFamily="18" charset="0"/>
              </a:rPr>
              <a:t>to simplify the secure data communication procedure for AMP STA. Key generation and protected data communication is combined in the same procedure. </a:t>
            </a:r>
          </a:p>
          <a:p>
            <a:pPr marL="80010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cs typeface="Times New Roman" panose="02020603050405020304" pitchFamily="18" charset="0"/>
              </a:rPr>
              <a:t>It helps to reduce frame exchange during </a:t>
            </a:r>
            <a:r>
              <a:rPr lang="en-US" altLang="zh-CN" sz="1600" dirty="0"/>
              <a:t>secure transaction to address energy constraints and low latency for logistics type of use cases. </a:t>
            </a:r>
            <a:endParaRPr lang="en-US" altLang="zh-CN" sz="1600" kern="0" dirty="0">
              <a:ea typeface="OPPOSans M" panose="00020600040101010101" pitchFamily="18" charset="-122"/>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zh-CN" altLang="zh-CN" sz="1600" b="1" i="1" kern="0" dirty="0">
              <a:latin typeface="Times New Roman" panose="02020603050405020304" pitchFamily="18" charset="0"/>
              <a:ea typeface="宋体" panose="02010600030101010101" pitchFamily="2" charset="-122"/>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kern="0" dirty="0"/>
          </a:p>
        </p:txBody>
      </p:sp>
      <p:pic>
        <p:nvPicPr>
          <p:cNvPr id="8" name="图片 9">
            <a:extLst>
              <a:ext uri="{FF2B5EF4-FFF2-40B4-BE49-F238E27FC236}">
                <a16:creationId xmlns:a16="http://schemas.microsoft.com/office/drawing/2014/main" id="{8A33F115-C5E7-9488-CA79-3D58007C78FE}"/>
              </a:ext>
            </a:extLst>
          </p:cNvPr>
          <p:cNvPicPr>
            <a:picLocks noChangeAspect="1"/>
          </p:cNvPicPr>
          <p:nvPr/>
        </p:nvPicPr>
        <p:blipFill>
          <a:blip r:embed="rId3"/>
          <a:stretch>
            <a:fillRect/>
          </a:stretch>
        </p:blipFill>
        <p:spPr>
          <a:xfrm>
            <a:off x="4273534" y="2546740"/>
            <a:ext cx="3744416" cy="3928674"/>
          </a:xfrm>
          <a:prstGeom prst="rect">
            <a:avLst/>
          </a:prstGeom>
        </p:spPr>
      </p:pic>
    </p:spTree>
    <p:extLst>
      <p:ext uri="{BB962C8B-B14F-4D97-AF65-F5344CB8AC3E}">
        <p14:creationId xmlns:p14="http://schemas.microsoft.com/office/powerpoint/2010/main" val="36193446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2BF627-39D9-00B8-DF1B-28394B154198}"/>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D588F3C8-24A8-41A0-3AEA-EF93D9F36D24}"/>
              </a:ext>
            </a:extLst>
          </p:cNvPr>
          <p:cNvSpPr>
            <a:spLocks noGrp="1" noChangeArrowheads="1"/>
          </p:cNvSpPr>
          <p:nvPr>
            <p:ph type="title"/>
          </p:nvPr>
        </p:nvSpPr>
        <p:spPr>
          <a:xfrm>
            <a:off x="929217" y="685801"/>
            <a:ext cx="10339916" cy="726975"/>
          </a:xfrm>
          <a:ln/>
        </p:spPr>
        <p:txBody>
          <a:bodyPr/>
          <a:lstStyle/>
          <a:p>
            <a:r>
              <a:rPr lang="en-US" altLang="zh-CN" dirty="0"/>
              <a:t>Key generation</a:t>
            </a:r>
            <a:endParaRPr lang="zh-CN" altLang="en-US" dirty="0"/>
          </a:p>
        </p:txBody>
      </p:sp>
      <p:sp>
        <p:nvSpPr>
          <p:cNvPr id="6" name="Slide Number Placeholder 5">
            <a:extLst>
              <a:ext uri="{FF2B5EF4-FFF2-40B4-BE49-F238E27FC236}">
                <a16:creationId xmlns:a16="http://schemas.microsoft.com/office/drawing/2014/main" id="{EA1D160D-44FF-933D-E479-116AB2AFA940}"/>
              </a:ext>
            </a:extLst>
          </p:cNvPr>
          <p:cNvSpPr>
            <a:spLocks noGrp="1"/>
          </p:cNvSpPr>
          <p:nvPr>
            <p:ph type="sldNum" idx="12"/>
          </p:nvPr>
        </p:nvSpPr>
        <p:spPr>
          <a:xfrm>
            <a:off x="5793318" y="6475414"/>
            <a:ext cx="704849" cy="363537"/>
          </a:xfrm>
        </p:spPr>
        <p:txBody>
          <a:bodyPr/>
          <a:lstStyle/>
          <a:p>
            <a:r>
              <a:rPr lang="en-GB"/>
              <a:t>Slide </a:t>
            </a:r>
            <a:fld id="{351F4386-A5E2-41A1-B4D0-BE653C929E06}" type="slidenum">
              <a:rPr lang="en-GB"/>
              <a:pPr/>
              <a:t>7</a:t>
            </a:fld>
            <a:endParaRPr lang="en-GB"/>
          </a:p>
        </p:txBody>
      </p:sp>
      <p:sp>
        <p:nvSpPr>
          <p:cNvPr id="5" name="Footer Placeholder 4">
            <a:extLst>
              <a:ext uri="{FF2B5EF4-FFF2-40B4-BE49-F238E27FC236}">
                <a16:creationId xmlns:a16="http://schemas.microsoft.com/office/drawing/2014/main" id="{B6872213-7F7E-42E6-22C1-18BB763827AC}"/>
              </a:ext>
            </a:extLst>
          </p:cNvPr>
          <p:cNvSpPr>
            <a:spLocks noGrp="1"/>
          </p:cNvSpPr>
          <p:nvPr>
            <p:ph type="ftr" idx="11"/>
          </p:nvPr>
        </p:nvSpPr>
        <p:spPr>
          <a:xfrm>
            <a:off x="7143757" y="6475414"/>
            <a:ext cx="4246027" cy="180975"/>
          </a:xfrm>
        </p:spPr>
        <p:txBody>
          <a:bodyPr/>
          <a:lstStyle/>
          <a:p>
            <a:r>
              <a:rPr lang="en-GB" altLang="zh-CN"/>
              <a:t>Sam Shi, OPPO</a:t>
            </a:r>
            <a:endParaRPr lang="en-GB" altLang="zh-CN" dirty="0"/>
          </a:p>
        </p:txBody>
      </p:sp>
      <p:sp>
        <p:nvSpPr>
          <p:cNvPr id="4" name="Date Placeholder 3">
            <a:extLst>
              <a:ext uri="{FF2B5EF4-FFF2-40B4-BE49-F238E27FC236}">
                <a16:creationId xmlns:a16="http://schemas.microsoft.com/office/drawing/2014/main" id="{AC0D10C2-CCCB-3BCF-0263-F10032A11867}"/>
              </a:ext>
            </a:extLst>
          </p:cNvPr>
          <p:cNvSpPr>
            <a:spLocks noGrp="1"/>
          </p:cNvSpPr>
          <p:nvPr>
            <p:ph type="dt" idx="10"/>
          </p:nvPr>
        </p:nvSpPr>
        <p:spPr>
          <a:xfrm>
            <a:off x="929217" y="333375"/>
            <a:ext cx="2499764" cy="273050"/>
          </a:xfrm>
        </p:spPr>
        <p:txBody>
          <a:bodyPr/>
          <a:lstStyle/>
          <a:p>
            <a:r>
              <a:rPr lang="en-US" altLang="zh-CN" dirty="0"/>
              <a:t>Sept 2025</a:t>
            </a:r>
            <a:endParaRPr lang="en-GB" altLang="zh-CN" dirty="0"/>
          </a:p>
        </p:txBody>
      </p:sp>
      <p:sp>
        <p:nvSpPr>
          <p:cNvPr id="3" name="Rectangle 2">
            <a:extLst>
              <a:ext uri="{FF2B5EF4-FFF2-40B4-BE49-F238E27FC236}">
                <a16:creationId xmlns:a16="http://schemas.microsoft.com/office/drawing/2014/main" id="{B1B2AFE2-2558-9565-564D-C0ADC171A89E}"/>
              </a:ext>
            </a:extLst>
          </p:cNvPr>
          <p:cNvSpPr txBox="1">
            <a:spLocks noChangeArrowheads="1"/>
          </p:cNvSpPr>
          <p:nvPr/>
        </p:nvSpPr>
        <p:spPr bwMode="auto">
          <a:xfrm>
            <a:off x="820816" y="1401612"/>
            <a:ext cx="10383376" cy="472953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cs typeface="Times New Roman" panose="02020603050405020304" pitchFamily="18" charset="0"/>
              </a:rPr>
              <a:t>Key generation procedure is similar but simplified compared to existing 802.11 security protocols.</a:t>
            </a: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kern="0" dirty="0">
                <a:ea typeface="OPPOSans M" panose="00020600040101010101" pitchFamily="18" charset="-122"/>
              </a:rPr>
              <a:t>The existing RSNE – Association – Authentication - 4-way handshake procedure is simplified.</a:t>
            </a: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kern="0" dirty="0">
                <a:ea typeface="OPPOSans M" panose="00020600040101010101" pitchFamily="18" charset="-122"/>
              </a:rPr>
              <a:t>PMK: still open how PMK is provisioned and/or generated.</a:t>
            </a: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kern="0" dirty="0">
                <a:ea typeface="OPPOSans M" panose="00020600040101010101" pitchFamily="18" charset="-122"/>
              </a:rPr>
              <a:t>Transient Key: derived from </a:t>
            </a:r>
            <a:r>
              <a:rPr lang="en-US" altLang="zh-CN" sz="1600" kern="0" dirty="0" err="1">
                <a:ea typeface="OPPOSans M" panose="00020600040101010101" pitchFamily="18" charset="-122"/>
              </a:rPr>
              <a:t>ANonce</a:t>
            </a:r>
            <a:r>
              <a:rPr lang="en-US" altLang="zh-CN" sz="1600" kern="0" dirty="0">
                <a:ea typeface="OPPOSans M" panose="00020600040101010101" pitchFamily="18" charset="-122"/>
              </a:rPr>
              <a:t>, </a:t>
            </a:r>
            <a:r>
              <a:rPr lang="en-US" altLang="zh-CN" sz="1600" kern="0" dirty="0" err="1">
                <a:ea typeface="OPPOSans M" panose="00020600040101010101" pitchFamily="18" charset="-122"/>
              </a:rPr>
              <a:t>SNonce</a:t>
            </a:r>
            <a:r>
              <a:rPr lang="en-US" altLang="zh-CN" sz="1600" kern="0" dirty="0">
                <a:ea typeface="OPPOSans M" panose="00020600040101010101" pitchFamily="18" charset="-122"/>
              </a:rPr>
              <a:t>, the Authenticator Address (AA), the Supplicant Address (SA), and PMK. </a:t>
            </a: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cs typeface="Times New Roman" panose="02020603050405020304" pitchFamily="18" charset="0"/>
            </a:endParaRP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cs typeface="Times New Roman" panose="02020603050405020304" pitchFamily="18" charset="0"/>
            </a:endParaRP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cs typeface="Times New Roman" panose="02020603050405020304" pitchFamily="18" charset="0"/>
            </a:endParaRP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cs typeface="Times New Roman" panose="02020603050405020304" pitchFamily="18" charset="0"/>
            </a:endParaRP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cs typeface="Times New Roman" panose="02020603050405020304" pitchFamily="18" charset="0"/>
            </a:endParaRP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cs typeface="Times New Roman" panose="02020603050405020304" pitchFamily="18" charset="0"/>
              </a:rPr>
              <a:t>In AMP use case, energy availability is limited, and airtime efficiency is critical. Any parameters exchanged over the air should be minimized.</a:t>
            </a: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To generate transient key, parameters that must be transferred over the air should be reduced in size</a:t>
            </a:r>
            <a:r>
              <a:rPr lang="en-US" altLang="zh-CN" sz="1800" dirty="0">
                <a:cs typeface="Times New Roman" panose="02020603050405020304" pitchFamily="18" charset="0"/>
              </a:rPr>
              <a:t>.</a:t>
            </a: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err="1">
                <a:cs typeface="Times New Roman" panose="02020603050405020304" pitchFamily="18" charset="0"/>
              </a:rPr>
              <a:t>ANonce</a:t>
            </a:r>
            <a:r>
              <a:rPr lang="en-US" altLang="zh-CN" sz="1600" dirty="0">
                <a:cs typeface="Times New Roman" panose="02020603050405020304" pitchFamily="18" charset="0"/>
              </a:rPr>
              <a:t> and </a:t>
            </a:r>
            <a:r>
              <a:rPr lang="en-US" altLang="zh-CN" sz="1600" dirty="0" err="1">
                <a:cs typeface="Times New Roman" panose="02020603050405020304" pitchFamily="18" charset="0"/>
              </a:rPr>
              <a:t>Snonce</a:t>
            </a:r>
            <a:endParaRPr lang="en-US" altLang="zh-CN" sz="1600" dirty="0">
              <a:cs typeface="Times New Roman" panose="02020603050405020304" pitchFamily="18" charset="0"/>
            </a:endParaRP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cs typeface="Times New Roman" panose="02020603050405020304" pitchFamily="18" charset="0"/>
              </a:rPr>
              <a:t>AA and SA</a:t>
            </a: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kern="0" dirty="0">
              <a:ea typeface="OPPOSans M" panose="00020600040101010101" pitchFamily="18" charset="-122"/>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zh-CN" altLang="zh-CN" sz="1600" b="1" i="1" kern="0" dirty="0">
              <a:latin typeface="Times New Roman" panose="02020603050405020304" pitchFamily="18" charset="0"/>
              <a:ea typeface="宋体" panose="02010600030101010101" pitchFamily="2" charset="-122"/>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kern="0" dirty="0"/>
          </a:p>
        </p:txBody>
      </p:sp>
      <p:pic>
        <p:nvPicPr>
          <p:cNvPr id="7" name="Picture 6">
            <a:extLst>
              <a:ext uri="{FF2B5EF4-FFF2-40B4-BE49-F238E27FC236}">
                <a16:creationId xmlns:a16="http://schemas.microsoft.com/office/drawing/2014/main" id="{F6D79DBA-1989-3A2A-6C5D-76790098DE16}"/>
              </a:ext>
            </a:extLst>
          </p:cNvPr>
          <p:cNvPicPr>
            <a:picLocks noChangeAspect="1"/>
          </p:cNvPicPr>
          <p:nvPr/>
        </p:nvPicPr>
        <p:blipFill>
          <a:blip r:embed="rId3"/>
          <a:stretch>
            <a:fillRect/>
          </a:stretch>
        </p:blipFill>
        <p:spPr>
          <a:xfrm>
            <a:off x="3726392" y="2996952"/>
            <a:ext cx="4838700" cy="1193800"/>
          </a:xfrm>
          <a:prstGeom prst="rect">
            <a:avLst/>
          </a:prstGeom>
        </p:spPr>
      </p:pic>
    </p:spTree>
    <p:extLst>
      <p:ext uri="{BB962C8B-B14F-4D97-AF65-F5344CB8AC3E}">
        <p14:creationId xmlns:p14="http://schemas.microsoft.com/office/powerpoint/2010/main" val="32017044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DD5D05-91AC-5AA1-83C4-CDD7167C1DFB}"/>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BE7AF0F8-827F-2F6F-CB70-EFE5979D0B39}"/>
              </a:ext>
            </a:extLst>
          </p:cNvPr>
          <p:cNvSpPr>
            <a:spLocks noGrp="1" noChangeArrowheads="1"/>
          </p:cNvSpPr>
          <p:nvPr>
            <p:ph type="title"/>
          </p:nvPr>
        </p:nvSpPr>
        <p:spPr>
          <a:xfrm>
            <a:off x="929217" y="685801"/>
            <a:ext cx="10339916" cy="726975"/>
          </a:xfrm>
          <a:ln/>
        </p:spPr>
        <p:txBody>
          <a:bodyPr/>
          <a:lstStyle/>
          <a:p>
            <a:r>
              <a:rPr lang="en-US" altLang="zh-CN" dirty="0"/>
              <a:t>Key generation</a:t>
            </a:r>
            <a:endParaRPr lang="zh-CN" altLang="en-US" dirty="0"/>
          </a:p>
        </p:txBody>
      </p:sp>
      <p:sp>
        <p:nvSpPr>
          <p:cNvPr id="6" name="Slide Number Placeholder 5">
            <a:extLst>
              <a:ext uri="{FF2B5EF4-FFF2-40B4-BE49-F238E27FC236}">
                <a16:creationId xmlns:a16="http://schemas.microsoft.com/office/drawing/2014/main" id="{03D3BC6D-5247-FD06-5B03-FE6B453F09B7}"/>
              </a:ext>
            </a:extLst>
          </p:cNvPr>
          <p:cNvSpPr>
            <a:spLocks noGrp="1"/>
          </p:cNvSpPr>
          <p:nvPr>
            <p:ph type="sldNum" idx="12"/>
          </p:nvPr>
        </p:nvSpPr>
        <p:spPr>
          <a:xfrm>
            <a:off x="5793318" y="6475414"/>
            <a:ext cx="704849" cy="363537"/>
          </a:xfrm>
        </p:spPr>
        <p:txBody>
          <a:bodyPr/>
          <a:lstStyle/>
          <a:p>
            <a:r>
              <a:rPr lang="en-GB"/>
              <a:t>Slide </a:t>
            </a:r>
            <a:fld id="{351F4386-A5E2-41A1-B4D0-BE653C929E06}" type="slidenum">
              <a:rPr lang="en-GB"/>
              <a:pPr/>
              <a:t>8</a:t>
            </a:fld>
            <a:endParaRPr lang="en-GB"/>
          </a:p>
        </p:txBody>
      </p:sp>
      <p:sp>
        <p:nvSpPr>
          <p:cNvPr id="5" name="Footer Placeholder 4">
            <a:extLst>
              <a:ext uri="{FF2B5EF4-FFF2-40B4-BE49-F238E27FC236}">
                <a16:creationId xmlns:a16="http://schemas.microsoft.com/office/drawing/2014/main" id="{1C0FD974-814D-4A8B-607A-3E6EEC3C428F}"/>
              </a:ext>
            </a:extLst>
          </p:cNvPr>
          <p:cNvSpPr>
            <a:spLocks noGrp="1"/>
          </p:cNvSpPr>
          <p:nvPr>
            <p:ph type="ftr" idx="11"/>
          </p:nvPr>
        </p:nvSpPr>
        <p:spPr>
          <a:xfrm>
            <a:off x="7143757" y="6475414"/>
            <a:ext cx="4246027" cy="180975"/>
          </a:xfrm>
        </p:spPr>
        <p:txBody>
          <a:bodyPr/>
          <a:lstStyle/>
          <a:p>
            <a:r>
              <a:rPr lang="en-GB" altLang="zh-CN"/>
              <a:t>Sam Shi, OPPO</a:t>
            </a:r>
            <a:endParaRPr lang="en-GB" altLang="zh-CN" dirty="0"/>
          </a:p>
        </p:txBody>
      </p:sp>
      <p:sp>
        <p:nvSpPr>
          <p:cNvPr id="4" name="Date Placeholder 3">
            <a:extLst>
              <a:ext uri="{FF2B5EF4-FFF2-40B4-BE49-F238E27FC236}">
                <a16:creationId xmlns:a16="http://schemas.microsoft.com/office/drawing/2014/main" id="{6BC7056A-5BB7-7F6A-D79C-D6D517C728FD}"/>
              </a:ext>
            </a:extLst>
          </p:cNvPr>
          <p:cNvSpPr>
            <a:spLocks noGrp="1"/>
          </p:cNvSpPr>
          <p:nvPr>
            <p:ph type="dt" idx="10"/>
          </p:nvPr>
        </p:nvSpPr>
        <p:spPr>
          <a:xfrm>
            <a:off x="929217" y="333375"/>
            <a:ext cx="2499764" cy="273050"/>
          </a:xfrm>
        </p:spPr>
        <p:txBody>
          <a:bodyPr/>
          <a:lstStyle/>
          <a:p>
            <a:r>
              <a:rPr lang="en-US" altLang="zh-CN" dirty="0"/>
              <a:t>Sept 2025</a:t>
            </a:r>
            <a:endParaRPr lang="en-GB" altLang="zh-CN" dirty="0"/>
          </a:p>
        </p:txBody>
      </p:sp>
      <p:sp>
        <p:nvSpPr>
          <p:cNvPr id="3" name="Rectangle 2">
            <a:extLst>
              <a:ext uri="{FF2B5EF4-FFF2-40B4-BE49-F238E27FC236}">
                <a16:creationId xmlns:a16="http://schemas.microsoft.com/office/drawing/2014/main" id="{D8587E44-7268-5290-B8F7-765F0E5B9BB7}"/>
              </a:ext>
            </a:extLst>
          </p:cNvPr>
          <p:cNvSpPr txBox="1">
            <a:spLocks noChangeArrowheads="1"/>
          </p:cNvSpPr>
          <p:nvPr/>
        </p:nvSpPr>
        <p:spPr bwMode="auto">
          <a:xfrm>
            <a:off x="820816" y="1401612"/>
            <a:ext cx="10383376" cy="49077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cs typeface="Times New Roman" panose="02020603050405020304" pitchFamily="18" charset="0"/>
              </a:rPr>
              <a:t>In existing 802.11, </a:t>
            </a:r>
            <a:r>
              <a:rPr lang="en-US" altLang="zh-CN" sz="1800" dirty="0" err="1">
                <a:cs typeface="Times New Roman" panose="02020603050405020304" pitchFamily="18" charset="0"/>
              </a:rPr>
              <a:t>ANonce</a:t>
            </a:r>
            <a:r>
              <a:rPr lang="en-US" altLang="zh-CN" sz="1800" dirty="0">
                <a:cs typeface="Times New Roman" panose="02020603050405020304" pitchFamily="18" charset="0"/>
              </a:rPr>
              <a:t> and </a:t>
            </a:r>
            <a:r>
              <a:rPr lang="en-US" altLang="zh-CN" sz="1800" dirty="0" err="1">
                <a:cs typeface="Times New Roman" panose="02020603050405020304" pitchFamily="18" charset="0"/>
              </a:rPr>
              <a:t>SNonce</a:t>
            </a:r>
            <a:r>
              <a:rPr lang="en-US" altLang="zh-CN" sz="1800" dirty="0">
                <a:cs typeface="Times New Roman" panose="02020603050405020304" pitchFamily="18" charset="0"/>
              </a:rPr>
              <a:t> = 256 bits. </a:t>
            </a: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cs typeface="Times New Roman" panose="02020603050405020304" pitchFamily="18" charset="0"/>
              </a:rPr>
              <a:t>Too large for AMP (limited data rate, energy budget).</a:t>
            </a: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cs typeface="Times New Roman" panose="02020603050405020304" pitchFamily="18" charset="0"/>
              </a:rPr>
              <a:t>Pros and cons of using short Nonces for key derivation</a:t>
            </a: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cs typeface="Times New Roman" panose="02020603050405020304" pitchFamily="18" charset="0"/>
            </a:endParaRP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cs typeface="Times New Roman" panose="02020603050405020304" pitchFamily="18" charset="0"/>
            </a:endParaRP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cs typeface="Times New Roman" panose="02020603050405020304" pitchFamily="18" charset="0"/>
            </a:endParaRPr>
          </a:p>
          <a:p>
            <a:pPr marL="0" lvl="1" indent="0">
              <a:spcBef>
                <a:spcPct val="200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cs typeface="Times New Roman" panose="02020603050405020304" pitchFamily="18" charset="0"/>
            </a:endParaRP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cs typeface="Times New Roman" panose="02020603050405020304" pitchFamily="18" charset="0"/>
            </a:endParaRP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cs typeface="Times New Roman" panose="02020603050405020304" pitchFamily="18" charset="0"/>
              </a:rPr>
              <a:t>Collision probability of different sizes of Nonces:</a:t>
            </a: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cs typeface="Times New Roman" panose="02020603050405020304" pitchFamily="18" charset="0"/>
              </a:rPr>
              <a:t>32-bit Nonces: ~50% collision after 2^16 (65,536) uses.</a:t>
            </a: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cs typeface="Times New Roman" panose="02020603050405020304" pitchFamily="18" charset="0"/>
              </a:rPr>
              <a:t>64-bit Nonces: ~50% collision after 2^32 (4.3 billion) uses.</a:t>
            </a: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cs typeface="Times New Roman" panose="02020603050405020304" pitchFamily="18" charset="0"/>
              </a:rPr>
              <a:t>128-bit Nonces: ~50% collision after 2^64 uses.</a:t>
            </a:r>
          </a:p>
          <a:p>
            <a:pPr marL="0" indent="-40005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b="0" dirty="0"/>
              <a:t>Risk evaluation: </a:t>
            </a:r>
            <a:r>
              <a:rPr lang="en-US" altLang="zh-CN" sz="1800" dirty="0">
                <a:solidFill>
                  <a:schemeClr val="tx1"/>
                </a:solidFill>
              </a:rPr>
              <a:t>Why short Nonces are still acceptable </a:t>
            </a:r>
          </a:p>
          <a:p>
            <a:pPr marL="800100" lvl="2" indent="-40005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b="0" dirty="0"/>
              <a:t>AMP threat model is constrained: short sessions, limited airtime, and lower adversary capabilities assumed.</a:t>
            </a:r>
          </a:p>
          <a:p>
            <a:pPr marL="800100" lvl="2" indent="-40005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b="0" dirty="0"/>
              <a:t>Energy-first design: using shorter nonces reduces airtime and power cost, making secure key exchange feasible.</a:t>
            </a: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marL="0" lvl="1" indent="0">
              <a:spcBef>
                <a:spcPct val="200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cs typeface="Times New Roman" panose="02020603050405020304" pitchFamily="18" charset="0"/>
            </a:endParaRPr>
          </a:p>
          <a:p>
            <a:pPr marL="0" lvl="1" indent="0">
              <a:spcBef>
                <a:spcPct val="200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cs typeface="Times New Roman" panose="02020603050405020304" pitchFamily="18" charset="0"/>
            </a:endParaRP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kern="0" dirty="0">
              <a:ea typeface="OPPOSans M" panose="00020600040101010101" pitchFamily="18" charset="-122"/>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zh-CN" altLang="zh-CN" sz="1600" b="1" i="1" kern="0" dirty="0">
              <a:latin typeface="Times New Roman" panose="02020603050405020304" pitchFamily="18" charset="0"/>
              <a:ea typeface="宋体" panose="02010600030101010101" pitchFamily="2" charset="-122"/>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kern="0" dirty="0"/>
          </a:p>
        </p:txBody>
      </p:sp>
      <p:graphicFrame>
        <p:nvGraphicFramePr>
          <p:cNvPr id="8" name="Table 7">
            <a:extLst>
              <a:ext uri="{FF2B5EF4-FFF2-40B4-BE49-F238E27FC236}">
                <a16:creationId xmlns:a16="http://schemas.microsoft.com/office/drawing/2014/main" id="{B7B36EFC-19F0-BDED-1675-03C863962DB3}"/>
              </a:ext>
            </a:extLst>
          </p:cNvPr>
          <p:cNvGraphicFramePr>
            <a:graphicFrameLocks noGrp="1"/>
          </p:cNvGraphicFramePr>
          <p:nvPr>
            <p:extLst>
              <p:ext uri="{D42A27DB-BD31-4B8C-83A1-F6EECF244321}">
                <p14:modId xmlns:p14="http://schemas.microsoft.com/office/powerpoint/2010/main" val="3087181829"/>
              </p:ext>
            </p:extLst>
          </p:nvPr>
        </p:nvGraphicFramePr>
        <p:xfrm>
          <a:off x="1321206" y="2526205"/>
          <a:ext cx="9649072" cy="1223077"/>
        </p:xfrm>
        <a:graphic>
          <a:graphicData uri="http://schemas.openxmlformats.org/drawingml/2006/table">
            <a:tbl>
              <a:tblPr firstRow="1" bandRow="1">
                <a:tableStyleId>{ED083AE6-46FA-4A59-8FB0-9F97EB10719F}</a:tableStyleId>
              </a:tblPr>
              <a:tblGrid>
                <a:gridCol w="4896544">
                  <a:extLst>
                    <a:ext uri="{9D8B030D-6E8A-4147-A177-3AD203B41FA5}">
                      <a16:colId xmlns:a16="http://schemas.microsoft.com/office/drawing/2014/main" val="1803057315"/>
                    </a:ext>
                  </a:extLst>
                </a:gridCol>
                <a:gridCol w="4752528">
                  <a:extLst>
                    <a:ext uri="{9D8B030D-6E8A-4147-A177-3AD203B41FA5}">
                      <a16:colId xmlns:a16="http://schemas.microsoft.com/office/drawing/2014/main" val="568904488"/>
                    </a:ext>
                  </a:extLst>
                </a:gridCol>
              </a:tblGrid>
              <a:tr h="266988">
                <a:tc>
                  <a:txBody>
                    <a:bodyPr/>
                    <a:lstStyle/>
                    <a:p>
                      <a:pPr algn="ctr"/>
                      <a:r>
                        <a:rPr lang="en-US" sz="1600" dirty="0"/>
                        <a:t>Pros</a:t>
                      </a:r>
                    </a:p>
                  </a:txBody>
                  <a:tcPr>
                    <a:solidFill>
                      <a:schemeClr val="bg2">
                        <a:lumMod val="20000"/>
                        <a:lumOff val="80000"/>
                      </a:schemeClr>
                    </a:solidFill>
                  </a:tcPr>
                </a:tc>
                <a:tc>
                  <a:txBody>
                    <a:bodyPr/>
                    <a:lstStyle/>
                    <a:p>
                      <a:pPr algn="ctr"/>
                      <a:r>
                        <a:rPr lang="en-US" sz="1600" dirty="0"/>
                        <a:t>Cons</a:t>
                      </a:r>
                    </a:p>
                  </a:txBody>
                  <a:tcPr>
                    <a:solidFill>
                      <a:schemeClr val="bg2">
                        <a:lumMod val="20000"/>
                        <a:lumOff val="80000"/>
                      </a:schemeClr>
                    </a:solidFill>
                  </a:tcPr>
                </a:tc>
                <a:extLst>
                  <a:ext uri="{0D108BD9-81ED-4DB2-BD59-A6C34878D82A}">
                    <a16:rowId xmlns:a16="http://schemas.microsoft.com/office/drawing/2014/main" val="3831185514"/>
                  </a:ext>
                </a:extLst>
              </a:tr>
              <a:tr h="887797">
                <a:tc>
                  <a:txBody>
                    <a:bodyPr/>
                    <a:lstStyle/>
                    <a:p>
                      <a:pPr marL="285750" indent="-285750">
                        <a:buFont typeface="Arial" panose="020B0604020202020204" pitchFamily="34" charset="0"/>
                        <a:buChar char="•"/>
                      </a:pPr>
                      <a:r>
                        <a:rPr lang="en-US" sz="1600" dirty="0"/>
                        <a:t>Reduced airtime cost: energy savings.</a:t>
                      </a:r>
                    </a:p>
                    <a:p>
                      <a:pPr marL="285750" indent="-285750">
                        <a:buFont typeface="Arial" panose="020B0604020202020204" pitchFamily="34" charset="0"/>
                        <a:buChar char="•"/>
                      </a:pPr>
                      <a:r>
                        <a:rPr lang="en-US" sz="1600" dirty="0"/>
                        <a:t>Lower computational load and simplified key derivation.</a:t>
                      </a:r>
                    </a:p>
                  </a:txBody>
                  <a:tcPr>
                    <a:solidFill>
                      <a:schemeClr val="bg1">
                        <a:alpha val="20000"/>
                      </a:schemeClr>
                    </a:solidFill>
                  </a:tcPr>
                </a:tc>
                <a:tc>
                  <a:txBody>
                    <a:bodyPr/>
                    <a:lstStyle/>
                    <a:p>
                      <a:pPr marL="285750" indent="-285750" algn="l" defTabSz="914400" rtl="0" eaLnBrk="1" latinLnBrk="0" hangingPunct="1">
                        <a:buFont typeface="Arial" panose="020B0604020202020204" pitchFamily="34" charset="0"/>
                        <a:buChar char="•"/>
                      </a:pPr>
                      <a:r>
                        <a:rPr lang="en-US" sz="1600" kern="1200" dirty="0">
                          <a:solidFill>
                            <a:schemeClr val="tx1"/>
                          </a:solidFill>
                          <a:latin typeface="+mn-lt"/>
                          <a:ea typeface="+mn-ea"/>
                          <a:cs typeface="+mn-cs"/>
                        </a:rPr>
                        <a:t>Reduced Randomness: higher risk of replay/collision.</a:t>
                      </a:r>
                    </a:p>
                    <a:p>
                      <a:pPr marL="285750" indent="-285750" algn="l" defTabSz="914400" rtl="0" eaLnBrk="1" latinLnBrk="0" hangingPunct="1">
                        <a:buFont typeface="Arial" panose="020B0604020202020204" pitchFamily="34" charset="0"/>
                        <a:buChar char="•"/>
                      </a:pPr>
                      <a:r>
                        <a:rPr lang="en-US" sz="1600" kern="1200" dirty="0">
                          <a:solidFill>
                            <a:schemeClr val="tx1"/>
                          </a:solidFill>
                          <a:latin typeface="+mn-lt"/>
                          <a:ea typeface="+mn-ea"/>
                          <a:cs typeface="+mn-cs"/>
                        </a:rPr>
                        <a:t>Shorter nonces reduce safe unique sessions.</a:t>
                      </a:r>
                    </a:p>
                  </a:txBody>
                  <a:tcPr>
                    <a:solidFill>
                      <a:schemeClr val="bg1">
                        <a:alpha val="20000"/>
                      </a:schemeClr>
                    </a:solidFill>
                  </a:tcPr>
                </a:tc>
                <a:extLst>
                  <a:ext uri="{0D108BD9-81ED-4DB2-BD59-A6C34878D82A}">
                    <a16:rowId xmlns:a16="http://schemas.microsoft.com/office/drawing/2014/main" val="1514735560"/>
                  </a:ext>
                </a:extLst>
              </a:tr>
            </a:tbl>
          </a:graphicData>
        </a:graphic>
      </p:graphicFrame>
    </p:spTree>
    <p:extLst>
      <p:ext uri="{BB962C8B-B14F-4D97-AF65-F5344CB8AC3E}">
        <p14:creationId xmlns:p14="http://schemas.microsoft.com/office/powerpoint/2010/main" val="4263695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E4EA71-74E9-F8A5-8227-988F1AF35A44}"/>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64C8C98E-B7B9-1834-BE0B-169961730875}"/>
              </a:ext>
            </a:extLst>
          </p:cNvPr>
          <p:cNvSpPr>
            <a:spLocks noGrp="1" noChangeArrowheads="1"/>
          </p:cNvSpPr>
          <p:nvPr>
            <p:ph type="title"/>
          </p:nvPr>
        </p:nvSpPr>
        <p:spPr>
          <a:xfrm>
            <a:off x="929217" y="685801"/>
            <a:ext cx="10339916" cy="726975"/>
          </a:xfrm>
          <a:ln/>
        </p:spPr>
        <p:txBody>
          <a:bodyPr/>
          <a:lstStyle/>
          <a:p>
            <a:r>
              <a:rPr lang="en-US" altLang="zh-CN" dirty="0"/>
              <a:t>Key generation</a:t>
            </a:r>
            <a:endParaRPr lang="zh-CN" altLang="en-US" dirty="0"/>
          </a:p>
        </p:txBody>
      </p:sp>
      <p:sp>
        <p:nvSpPr>
          <p:cNvPr id="6" name="Slide Number Placeholder 5">
            <a:extLst>
              <a:ext uri="{FF2B5EF4-FFF2-40B4-BE49-F238E27FC236}">
                <a16:creationId xmlns:a16="http://schemas.microsoft.com/office/drawing/2014/main" id="{CC427394-3667-86B5-4BC6-F0E278548C31}"/>
              </a:ext>
            </a:extLst>
          </p:cNvPr>
          <p:cNvSpPr>
            <a:spLocks noGrp="1"/>
          </p:cNvSpPr>
          <p:nvPr>
            <p:ph type="sldNum" idx="12"/>
          </p:nvPr>
        </p:nvSpPr>
        <p:spPr>
          <a:xfrm>
            <a:off x="5793318" y="6475414"/>
            <a:ext cx="704849" cy="363537"/>
          </a:xfrm>
        </p:spPr>
        <p:txBody>
          <a:bodyPr/>
          <a:lstStyle/>
          <a:p>
            <a:r>
              <a:rPr lang="en-GB"/>
              <a:t>Slide </a:t>
            </a:r>
            <a:fld id="{351F4386-A5E2-41A1-B4D0-BE653C929E06}" type="slidenum">
              <a:rPr lang="en-GB"/>
              <a:pPr/>
              <a:t>9</a:t>
            </a:fld>
            <a:endParaRPr lang="en-GB"/>
          </a:p>
        </p:txBody>
      </p:sp>
      <p:sp>
        <p:nvSpPr>
          <p:cNvPr id="5" name="Footer Placeholder 4">
            <a:extLst>
              <a:ext uri="{FF2B5EF4-FFF2-40B4-BE49-F238E27FC236}">
                <a16:creationId xmlns:a16="http://schemas.microsoft.com/office/drawing/2014/main" id="{AED67BDA-EF1F-3847-E18B-DD90AD5CDA97}"/>
              </a:ext>
            </a:extLst>
          </p:cNvPr>
          <p:cNvSpPr>
            <a:spLocks noGrp="1"/>
          </p:cNvSpPr>
          <p:nvPr>
            <p:ph type="ftr" idx="11"/>
          </p:nvPr>
        </p:nvSpPr>
        <p:spPr>
          <a:xfrm>
            <a:off x="7143757" y="6475414"/>
            <a:ext cx="4246027" cy="180975"/>
          </a:xfrm>
        </p:spPr>
        <p:txBody>
          <a:bodyPr/>
          <a:lstStyle/>
          <a:p>
            <a:r>
              <a:rPr lang="en-GB" altLang="zh-CN"/>
              <a:t>Sam Shi, OPPO</a:t>
            </a:r>
            <a:endParaRPr lang="en-GB" altLang="zh-CN" dirty="0"/>
          </a:p>
        </p:txBody>
      </p:sp>
      <p:sp>
        <p:nvSpPr>
          <p:cNvPr id="4" name="Date Placeholder 3">
            <a:extLst>
              <a:ext uri="{FF2B5EF4-FFF2-40B4-BE49-F238E27FC236}">
                <a16:creationId xmlns:a16="http://schemas.microsoft.com/office/drawing/2014/main" id="{9325AB59-F29F-E586-0DCB-3D9BF0ED12C1}"/>
              </a:ext>
            </a:extLst>
          </p:cNvPr>
          <p:cNvSpPr>
            <a:spLocks noGrp="1"/>
          </p:cNvSpPr>
          <p:nvPr>
            <p:ph type="dt" idx="10"/>
          </p:nvPr>
        </p:nvSpPr>
        <p:spPr>
          <a:xfrm>
            <a:off x="929217" y="333375"/>
            <a:ext cx="2499764" cy="273050"/>
          </a:xfrm>
        </p:spPr>
        <p:txBody>
          <a:bodyPr/>
          <a:lstStyle/>
          <a:p>
            <a:r>
              <a:rPr lang="en-US" altLang="zh-CN" dirty="0"/>
              <a:t>Sept 2025</a:t>
            </a:r>
            <a:endParaRPr lang="en-GB" altLang="zh-CN" dirty="0"/>
          </a:p>
        </p:txBody>
      </p:sp>
      <p:sp>
        <p:nvSpPr>
          <p:cNvPr id="3" name="Rectangle 2">
            <a:extLst>
              <a:ext uri="{FF2B5EF4-FFF2-40B4-BE49-F238E27FC236}">
                <a16:creationId xmlns:a16="http://schemas.microsoft.com/office/drawing/2014/main" id="{F32F7805-1F88-B7B8-8574-24EB509AB93B}"/>
              </a:ext>
            </a:extLst>
          </p:cNvPr>
          <p:cNvSpPr txBox="1">
            <a:spLocks noChangeArrowheads="1"/>
          </p:cNvSpPr>
          <p:nvPr/>
        </p:nvSpPr>
        <p:spPr bwMode="auto">
          <a:xfrm>
            <a:off x="767408" y="1273470"/>
            <a:ext cx="10383376" cy="49077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cs typeface="Times New Roman" panose="02020603050405020304" pitchFamily="18" charset="0"/>
              </a:rPr>
              <a:t>Existing 802.11 uses 48-bit MAC addresses for AA (Authenticator Address) and SA (Supplicant Address). In AMP context, 48 bits are relatively large overhead compared to payload size. </a:t>
            </a: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cs typeface="Times New Roman" panose="02020603050405020304" pitchFamily="18" charset="0"/>
              </a:rPr>
              <a:t>Design philosophy:</a:t>
            </a: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cs typeface="Times New Roman" panose="02020603050405020304" pitchFamily="18" charset="0"/>
              </a:rPr>
              <a:t>Derive short IDs from full MAC using a hash/truncation.</a:t>
            </a: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cs typeface="Times New Roman" panose="02020603050405020304" pitchFamily="18" charset="0"/>
              </a:rPr>
              <a:t>Allocate local session-specific short IDs.</a:t>
            </a: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cs typeface="Times New Roman" panose="02020603050405020304" pitchFamily="18" charset="0"/>
              </a:rPr>
              <a:t>Ensure uniqueness within AMP network scope</a:t>
            </a: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cs typeface="Times New Roman" panose="02020603050405020304" pitchFamily="18" charset="0"/>
              </a:rPr>
              <a:t>Analysis:</a:t>
            </a: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cs typeface="Times New Roman" panose="02020603050405020304" pitchFamily="18" charset="0"/>
            </a:endParaRP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cs typeface="Times New Roman" panose="02020603050405020304" pitchFamily="18" charset="0"/>
            </a:endParaRP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cs typeface="Times New Roman" panose="02020603050405020304" pitchFamily="18" charset="0"/>
            </a:endParaRPr>
          </a:p>
          <a:p>
            <a:pPr marL="400050" lvl="2" indent="0">
              <a:spcBef>
                <a:spcPct val="200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dirty="0">
              <a:cs typeface="Times New Roman" panose="02020603050405020304" pitchFamily="18" charset="0"/>
            </a:endParaRP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cs typeface="Times New Roman" panose="02020603050405020304" pitchFamily="18" charset="0"/>
              </a:rPr>
              <a:t>Collision risk: Multiple devices may map to same short ID unless controlled. </a:t>
            </a: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cs typeface="Times New Roman" panose="02020603050405020304" pitchFamily="18" charset="0"/>
              </a:rPr>
              <a:t>Loss of global uniqueness: short IDs valid only within one AP domain.</a:t>
            </a: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cs typeface="Times New Roman" panose="02020603050405020304" pitchFamily="18" charset="0"/>
              </a:rPr>
              <a:t>Risk evaluation: </a:t>
            </a:r>
            <a:r>
              <a:rPr lang="en-US" altLang="zh-CN" sz="1800" b="1" dirty="0">
                <a:cs typeface="Times New Roman" panose="02020603050405020304" pitchFamily="18" charset="0"/>
              </a:rPr>
              <a:t>Why shortened MACs/IDs are still acceptable</a:t>
            </a: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Local uniqueness: AP can assign and manage short IDs</a:t>
            </a: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Energy-first trade-off</a:t>
            </a: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marL="0" lvl="1" indent="0">
              <a:spcBef>
                <a:spcPct val="200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cs typeface="Times New Roman" panose="02020603050405020304" pitchFamily="18" charset="0"/>
            </a:endParaRPr>
          </a:p>
          <a:p>
            <a:pPr marL="0" lvl="1" indent="0">
              <a:spcBef>
                <a:spcPct val="200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cs typeface="Times New Roman" panose="02020603050405020304" pitchFamily="18" charset="0"/>
            </a:endParaRPr>
          </a:p>
          <a:p>
            <a:pPr marL="74295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kern="0" dirty="0">
              <a:ea typeface="OPPOSans M" panose="00020600040101010101" pitchFamily="18" charset="-122"/>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b="0" kern="0" dirty="0">
              <a:cs typeface="Times New Roman" panose="02020603050405020304" pitchFamily="18" charset="0"/>
            </a:endParaRP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zh-CN" altLang="zh-CN" sz="1600" b="1" i="1" kern="0" dirty="0">
              <a:latin typeface="Times New Roman" panose="02020603050405020304" pitchFamily="18" charset="0"/>
              <a:ea typeface="宋体" panose="02010600030101010101" pitchFamily="2" charset="-122"/>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kern="0" dirty="0"/>
          </a:p>
        </p:txBody>
      </p:sp>
      <p:graphicFrame>
        <p:nvGraphicFramePr>
          <p:cNvPr id="2" name="Table 1">
            <a:extLst>
              <a:ext uri="{FF2B5EF4-FFF2-40B4-BE49-F238E27FC236}">
                <a16:creationId xmlns:a16="http://schemas.microsoft.com/office/drawing/2014/main" id="{6E5AA632-49AF-B46D-1CF7-B26E157142CB}"/>
              </a:ext>
            </a:extLst>
          </p:cNvPr>
          <p:cNvGraphicFramePr>
            <a:graphicFrameLocks noGrp="1"/>
          </p:cNvGraphicFramePr>
          <p:nvPr>
            <p:extLst>
              <p:ext uri="{D42A27DB-BD31-4B8C-83A1-F6EECF244321}">
                <p14:modId xmlns:p14="http://schemas.microsoft.com/office/powerpoint/2010/main" val="2112655710"/>
              </p:ext>
            </p:extLst>
          </p:nvPr>
        </p:nvGraphicFramePr>
        <p:xfrm>
          <a:off x="1703512" y="3429000"/>
          <a:ext cx="8784976" cy="1296144"/>
        </p:xfrm>
        <a:graphic>
          <a:graphicData uri="http://schemas.openxmlformats.org/drawingml/2006/table">
            <a:tbl>
              <a:tblPr firstRow="1" bandRow="1">
                <a:tableStyleId>{5940675A-B579-460E-94D1-54222C63F5DA}</a:tableStyleId>
              </a:tblPr>
              <a:tblGrid>
                <a:gridCol w="1328820">
                  <a:extLst>
                    <a:ext uri="{9D8B030D-6E8A-4147-A177-3AD203B41FA5}">
                      <a16:colId xmlns:a16="http://schemas.microsoft.com/office/drawing/2014/main" val="921325564"/>
                    </a:ext>
                  </a:extLst>
                </a:gridCol>
                <a:gridCol w="3495716">
                  <a:extLst>
                    <a:ext uri="{9D8B030D-6E8A-4147-A177-3AD203B41FA5}">
                      <a16:colId xmlns:a16="http://schemas.microsoft.com/office/drawing/2014/main" val="1808015734"/>
                    </a:ext>
                  </a:extLst>
                </a:gridCol>
                <a:gridCol w="3960440">
                  <a:extLst>
                    <a:ext uri="{9D8B030D-6E8A-4147-A177-3AD203B41FA5}">
                      <a16:colId xmlns:a16="http://schemas.microsoft.com/office/drawing/2014/main" val="3056681011"/>
                    </a:ext>
                  </a:extLst>
                </a:gridCol>
              </a:tblGrid>
              <a:tr h="324036">
                <a:tc>
                  <a:txBody>
                    <a:bodyPr/>
                    <a:lstStyle/>
                    <a:p>
                      <a:r>
                        <a:rPr lang="en-US" sz="1400" dirty="0">
                          <a:cs typeface="Times New Roman" panose="02020603050405020304" pitchFamily="18" charset="0"/>
                        </a:rPr>
                        <a:t>48-bit MAC</a:t>
                      </a:r>
                      <a:endParaRPr lang="en-US" sz="1400" dirty="0"/>
                    </a:p>
                  </a:txBody>
                  <a:tcPr/>
                </a:tc>
                <a:tc>
                  <a:txBody>
                    <a:bodyPr/>
                    <a:lstStyle/>
                    <a:p>
                      <a:r>
                        <a:rPr lang="en-US" sz="1400" dirty="0"/>
                        <a:t>Space: ~2.8 × 10^14 unique addresses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50% collision chance after ~16 million device</a:t>
                      </a:r>
                    </a:p>
                  </a:txBody>
                  <a:tcPr/>
                </a:tc>
                <a:extLst>
                  <a:ext uri="{0D108BD9-81ED-4DB2-BD59-A6C34878D82A}">
                    <a16:rowId xmlns:a16="http://schemas.microsoft.com/office/drawing/2014/main" val="3559016750"/>
                  </a:ext>
                </a:extLst>
              </a:tr>
              <a:tr h="324036">
                <a:tc>
                  <a:txBody>
                    <a:bodyPr/>
                    <a:lstStyle/>
                    <a:p>
                      <a:r>
                        <a:rPr lang="en-US" sz="1400" dirty="0">
                          <a:cs typeface="Times New Roman" panose="02020603050405020304" pitchFamily="18" charset="0"/>
                        </a:rPr>
                        <a:t>32-bit </a:t>
                      </a:r>
                      <a:r>
                        <a:rPr lang="en-US" altLang="zh-CN" sz="1400" dirty="0">
                          <a:cs typeface="Times New Roman" panose="02020603050405020304" pitchFamily="18" charset="0"/>
                        </a:rPr>
                        <a:t>ID</a:t>
                      </a:r>
                      <a:endParaRPr lang="en-US" sz="1400" dirty="0"/>
                    </a:p>
                  </a:txBody>
                  <a:tcPr/>
                </a:tc>
                <a:tc>
                  <a:txBody>
                    <a:bodyPr/>
                    <a:lstStyle/>
                    <a:p>
                      <a:r>
                        <a:rPr lang="en-US" sz="1400" dirty="0"/>
                        <a:t>Space = ~4.3 billion</a:t>
                      </a:r>
                    </a:p>
                  </a:txBody>
                  <a:tcPr/>
                </a:tc>
                <a:tc>
                  <a:txBody>
                    <a:bodyPr/>
                    <a:lstStyle/>
                    <a:p>
                      <a:r>
                        <a:rPr lang="en-US" sz="1400" dirty="0"/>
                        <a:t>50% collision chance after ~65,000 device</a:t>
                      </a:r>
                    </a:p>
                  </a:txBody>
                  <a:tcPr/>
                </a:tc>
                <a:extLst>
                  <a:ext uri="{0D108BD9-81ED-4DB2-BD59-A6C34878D82A}">
                    <a16:rowId xmlns:a16="http://schemas.microsoft.com/office/drawing/2014/main" val="1777551928"/>
                  </a:ext>
                </a:extLst>
              </a:tr>
              <a:tr h="324036">
                <a:tc>
                  <a:txBody>
                    <a:bodyPr/>
                    <a:lstStyle/>
                    <a:p>
                      <a:r>
                        <a:rPr lang="en-US" sz="1400" dirty="0"/>
                        <a:t>24-bit ID</a:t>
                      </a:r>
                    </a:p>
                  </a:txBody>
                  <a:tcPr/>
                </a:tc>
                <a:tc>
                  <a:txBody>
                    <a:bodyPr/>
                    <a:lstStyle/>
                    <a:p>
                      <a:r>
                        <a:rPr lang="en-US" sz="1400" dirty="0"/>
                        <a:t>Space = ~16.7 million</a:t>
                      </a:r>
                    </a:p>
                  </a:txBody>
                  <a:tcPr/>
                </a:tc>
                <a:tc>
                  <a:txBody>
                    <a:bodyPr/>
                    <a:lstStyle/>
                    <a:p>
                      <a:r>
                        <a:rPr lang="en-US" sz="1400" dirty="0"/>
                        <a:t>50% collision chance after ~5,000 devices</a:t>
                      </a:r>
                    </a:p>
                  </a:txBody>
                  <a:tcPr/>
                </a:tc>
                <a:extLst>
                  <a:ext uri="{0D108BD9-81ED-4DB2-BD59-A6C34878D82A}">
                    <a16:rowId xmlns:a16="http://schemas.microsoft.com/office/drawing/2014/main" val="3095255167"/>
                  </a:ext>
                </a:extLst>
              </a:tr>
              <a:tr h="324036">
                <a:tc>
                  <a:txBody>
                    <a:bodyPr/>
                    <a:lstStyle/>
                    <a:p>
                      <a:r>
                        <a:rPr lang="en-US" sz="1400" dirty="0">
                          <a:cs typeface="Times New Roman" panose="02020603050405020304" pitchFamily="18" charset="0"/>
                        </a:rPr>
                        <a:t>16-bit ID</a:t>
                      </a:r>
                      <a:endParaRPr lang="en-US" sz="1400" dirty="0"/>
                    </a:p>
                  </a:txBody>
                  <a:tcPr/>
                </a:tc>
                <a:tc>
                  <a:txBody>
                    <a:bodyPr/>
                    <a:lstStyle/>
                    <a:p>
                      <a:r>
                        <a:rPr lang="en-US" sz="1400" dirty="0"/>
                        <a:t>Space = 65,536</a:t>
                      </a:r>
                    </a:p>
                  </a:txBody>
                  <a:tcPr/>
                </a:tc>
                <a:tc>
                  <a:txBody>
                    <a:bodyPr/>
                    <a:lstStyle/>
                    <a:p>
                      <a:r>
                        <a:rPr lang="en-US" sz="1400" dirty="0"/>
                        <a:t>50% collision chance after ~300 devices</a:t>
                      </a:r>
                    </a:p>
                  </a:txBody>
                  <a:tcPr/>
                </a:tc>
                <a:extLst>
                  <a:ext uri="{0D108BD9-81ED-4DB2-BD59-A6C34878D82A}">
                    <a16:rowId xmlns:a16="http://schemas.microsoft.com/office/drawing/2014/main" val="2267154939"/>
                  </a:ext>
                </a:extLst>
              </a:tr>
            </a:tbl>
          </a:graphicData>
        </a:graphic>
      </p:graphicFrame>
    </p:spTree>
    <p:extLst>
      <p:ext uri="{BB962C8B-B14F-4D97-AF65-F5344CB8AC3E}">
        <p14:creationId xmlns:p14="http://schemas.microsoft.com/office/powerpoint/2010/main" val="33351942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11-24-0xxx-00-00bn-ap-power-save</Template>
  <TotalTime>10015</TotalTime>
  <Words>1804</Words>
  <Application>Microsoft Office PowerPoint</Application>
  <PresentationFormat>Widescreen</PresentationFormat>
  <Paragraphs>281</Paragraphs>
  <Slides>15</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OPPOSans B</vt:lpstr>
      <vt:lpstr>OPPOSans M</vt:lpstr>
      <vt:lpstr>宋体</vt:lpstr>
      <vt:lpstr>Arial</vt:lpstr>
      <vt:lpstr>Times New Roman</vt:lpstr>
      <vt:lpstr>Office 主题​​</vt:lpstr>
      <vt:lpstr>Further considerations on secure AMP operation</vt:lpstr>
      <vt:lpstr>Background</vt:lpstr>
      <vt:lpstr>Background</vt:lpstr>
      <vt:lpstr>Recap: Lightweight secure AMP operation </vt:lpstr>
      <vt:lpstr>Recap: Lightweight secure AMP operation </vt:lpstr>
      <vt:lpstr>Recap: Lightweight secure AMP operation </vt:lpstr>
      <vt:lpstr>Key generation</vt:lpstr>
      <vt:lpstr>Key generation</vt:lpstr>
      <vt:lpstr>Key generation</vt:lpstr>
      <vt:lpstr>Key generation</vt:lpstr>
      <vt:lpstr>Summary and Proposal</vt:lpstr>
      <vt:lpstr>Straw Poll #1</vt:lpstr>
      <vt:lpstr>Straw Poll #2</vt:lpstr>
      <vt:lpstr>Straw Poll #3</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dc:title>
  <dc:creator>Sam Shi</dc:creator>
  <cp:keywords/>
  <cp:lastModifiedBy>Sam Shi</cp:lastModifiedBy>
  <cp:revision>282</cp:revision>
  <cp:lastPrinted>1601-01-01T00:00:00Z</cp:lastPrinted>
  <dcterms:created xsi:type="dcterms:W3CDTF">2024-03-29T06:30:45Z</dcterms:created>
  <dcterms:modified xsi:type="dcterms:W3CDTF">2025-09-15T20:36:41Z</dcterms:modified>
</cp:coreProperties>
</file>