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5"/>
  </p:notesMasterIdLst>
  <p:handoutMasterIdLst>
    <p:handoutMasterId r:id="rId26"/>
  </p:handoutMasterIdLst>
  <p:sldIdLst>
    <p:sldId id="256" r:id="rId2"/>
    <p:sldId id="279" r:id="rId3"/>
    <p:sldId id="300" r:id="rId4"/>
    <p:sldId id="310" r:id="rId5"/>
    <p:sldId id="302" r:id="rId6"/>
    <p:sldId id="319" r:id="rId7"/>
    <p:sldId id="313" r:id="rId8"/>
    <p:sldId id="305" r:id="rId9"/>
    <p:sldId id="304" r:id="rId10"/>
    <p:sldId id="320" r:id="rId11"/>
    <p:sldId id="321" r:id="rId12"/>
    <p:sldId id="323" r:id="rId13"/>
    <p:sldId id="290" r:id="rId14"/>
    <p:sldId id="264" r:id="rId15"/>
    <p:sldId id="286" r:id="rId16"/>
    <p:sldId id="316" r:id="rId17"/>
    <p:sldId id="315" r:id="rId18"/>
    <p:sldId id="298" r:id="rId19"/>
    <p:sldId id="303" r:id="rId20"/>
    <p:sldId id="301" r:id="rId21"/>
    <p:sldId id="318" r:id="rId22"/>
    <p:sldId id="317" r:id="rId23"/>
    <p:sldId id="314" r:id="rId2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p:cViewPr varScale="1">
        <p:scale>
          <a:sx n="113" d="100"/>
          <a:sy n="113" d="100"/>
        </p:scale>
        <p:origin x="336" y="10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10/9/2025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June 2025</a:t>
            </a:r>
            <a:endParaRPr lang="en-GB" dirty="0"/>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da-DK"/>
              <a:t>Yongsen Ma et al., Samsung</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June 2025</a:t>
            </a:r>
            <a:endParaRPr lang="en-GB"/>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June 2025</a:t>
            </a:r>
            <a:endParaRPr lang="en-GB"/>
          </a:p>
        </p:txBody>
      </p:sp>
      <p:sp>
        <p:nvSpPr>
          <p:cNvPr id="6" name="Footer Placeholder 5"/>
          <p:cNvSpPr>
            <a:spLocks noGrp="1"/>
          </p:cNvSpPr>
          <p:nvPr>
            <p:ph type="ftr" idx="11"/>
          </p:nvPr>
        </p:nvSpPr>
        <p:spPr/>
        <p:txBody>
          <a:bodyPr/>
          <a:lstStyle>
            <a:lvl1pPr>
              <a:defRPr/>
            </a:lvl1pPr>
          </a:lstStyle>
          <a:p>
            <a:r>
              <a:rPr lang="da-DK"/>
              <a:t>Yongsen Ma et al., Samsung</a:t>
            </a:r>
            <a:endParaRPr lang="en-GB" dirty="0"/>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June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da-DK"/>
              <a:t>Yongsen Ma et al., Samsung</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June 2025</a:t>
            </a:r>
            <a:endParaRPr lang="en-GB"/>
          </a:p>
        </p:txBody>
      </p:sp>
      <p:sp>
        <p:nvSpPr>
          <p:cNvPr id="4" name="Footer Placeholder 3"/>
          <p:cNvSpPr>
            <a:spLocks noGrp="1"/>
          </p:cNvSpPr>
          <p:nvPr>
            <p:ph type="ftr" idx="11"/>
          </p:nvPr>
        </p:nvSpPr>
        <p:spPr/>
        <p:txBody>
          <a:bodyPr/>
          <a:lstStyle>
            <a:lvl1pPr>
              <a:defRPr/>
            </a:lvl1pPr>
          </a:lstStyle>
          <a:p>
            <a:r>
              <a:rPr lang="da-DK"/>
              <a:t>Yongsen Ma et al., Samsung</a:t>
            </a:r>
            <a:endParaRPr lang="en-GB" dirty="0"/>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June 2025</a:t>
            </a:r>
            <a:endParaRPr lang="en-GB"/>
          </a:p>
        </p:txBody>
      </p:sp>
      <p:sp>
        <p:nvSpPr>
          <p:cNvPr id="3" name="Footer Placeholder 2"/>
          <p:cNvSpPr>
            <a:spLocks noGrp="1"/>
          </p:cNvSpPr>
          <p:nvPr>
            <p:ph type="ftr" idx="11"/>
          </p:nvPr>
        </p:nvSpPr>
        <p:spPr/>
        <p:txBody>
          <a:bodyPr/>
          <a:lstStyle>
            <a:lvl1pPr>
              <a:defRPr/>
            </a:lvl1pPr>
          </a:lstStyle>
          <a:p>
            <a:r>
              <a:rPr lang="da-DK"/>
              <a:t>Yongsen Ma et al., Samsung</a:t>
            </a:r>
            <a:endParaRPr lang="en-GB" dirty="0"/>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2025</a:t>
            </a:r>
            <a:endParaRPr lang="en-GB"/>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2025</a:t>
            </a:r>
            <a:endParaRPr lang="en-GB"/>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Yongsen Ma et al., Samsung</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802.11-25/1591r0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entor.ieee.org/802.11/dcn/25/11-25-0835-00-00bn-coexistence-of-features-with-operating-mode-switching-operations.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mentor.ieee.org/802.11/dcn/25/11-25-1204-01-00bn-dbe-operation-with-npca.pptx" TargetMode="External"/></Relationships>
</file>

<file path=ppt/slides/_rels/slide1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slide" Target="slide8.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slide" Target="slide8.xml"/></Relationships>
</file>

<file path=ppt/slides/_rels/slide2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8.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slide" Target="slide23.xml"/><Relationship Id="rId5" Type="http://schemas.openxmlformats.org/officeDocument/2006/relationships/slide" Target="slide20.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Conditional Updates of Operating Mode and Parameters</a:t>
            </a:r>
          </a:p>
        </p:txBody>
      </p:sp>
      <p:sp>
        <p:nvSpPr>
          <p:cNvPr id="3074" name="Rectangle 2"/>
          <p:cNvSpPr>
            <a:spLocks noGrp="1" noChangeArrowheads="1"/>
          </p:cNvSpPr>
          <p:nvPr>
            <p:ph type="subTitle" idx="1"/>
          </p:nvPr>
        </p:nvSpPr>
        <p:spPr>
          <a:xfrm>
            <a:off x="1828800" y="1730511"/>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2025-07-09</a:t>
            </a:r>
          </a:p>
        </p:txBody>
      </p:sp>
      <p:sp>
        <p:nvSpPr>
          <p:cNvPr id="6" name="Date Placeholder 3"/>
          <p:cNvSpPr>
            <a:spLocks noGrp="1"/>
          </p:cNvSpPr>
          <p:nvPr>
            <p:ph type="dt" idx="10"/>
          </p:nvPr>
        </p:nvSpPr>
        <p:spPr/>
        <p:txBody>
          <a:bodyPr/>
          <a:lstStyle/>
          <a:p>
            <a:r>
              <a:rPr lang="en-US"/>
              <a:t>June 2025</a:t>
            </a:r>
            <a:endParaRPr lang="en-GB" dirty="0"/>
          </a:p>
        </p:txBody>
      </p:sp>
      <p:sp>
        <p:nvSpPr>
          <p:cNvPr id="7" name="Footer Placeholder 4"/>
          <p:cNvSpPr>
            <a:spLocks noGrp="1"/>
          </p:cNvSpPr>
          <p:nvPr>
            <p:ph type="ftr" idx="11"/>
          </p:nvPr>
        </p:nvSpPr>
        <p:spPr/>
        <p:txBody>
          <a:bodyPr/>
          <a:lstStyle/>
          <a:p>
            <a:r>
              <a:rPr lang="da-DK"/>
              <a:t>Yongsen Ma et al., Samsung</a:t>
            </a:r>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4132824771"/>
              </p:ext>
            </p:extLst>
          </p:nvPr>
        </p:nvGraphicFramePr>
        <p:xfrm>
          <a:off x="992188" y="2416175"/>
          <a:ext cx="9701212" cy="2357438"/>
        </p:xfrm>
        <a:graphic>
          <a:graphicData uri="http://schemas.openxmlformats.org/presentationml/2006/ole">
            <mc:AlternateContent xmlns:mc="http://schemas.openxmlformats.org/markup-compatibility/2006">
              <mc:Choice xmlns:v="urn:schemas-microsoft-com:vml" Requires="v">
                <p:oleObj spid="_x0000_s3671" name="Document" r:id="rId4" imgW="10439485" imgH="2546686" progId="Word.Document.8">
                  <p:embed/>
                </p:oleObj>
              </mc:Choice>
              <mc:Fallback>
                <p:oleObj name="Document" r:id="rId4" imgW="10439485" imgH="2546686" progId="Word.Document.8">
                  <p:embed/>
                  <p:pic>
                    <p:nvPicPr>
                      <p:cNvPr id="0" name="Picture 3"/>
                      <p:cNvPicPr>
                        <a:picLocks noChangeAspect="1" noChangeArrowheads="1"/>
                      </p:cNvPicPr>
                      <p:nvPr/>
                    </p:nvPicPr>
                    <p:blipFill>
                      <a:blip r:embed="rId5"/>
                      <a:srcRect/>
                      <a:stretch>
                        <a:fillRect/>
                      </a:stretch>
                    </p:blipFill>
                    <p:spPr bwMode="auto">
                      <a:xfrm>
                        <a:off x="992188" y="2416175"/>
                        <a:ext cx="9701212" cy="2357438"/>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2" name="Slide Number Placeholder 1">
            <a:extLst>
              <a:ext uri="{FF2B5EF4-FFF2-40B4-BE49-F238E27FC236}">
                <a16:creationId xmlns:a16="http://schemas.microsoft.com/office/drawing/2014/main" id="{11BB8E6A-DE85-455E-B527-736F95E2E2D4}"/>
              </a:ext>
            </a:extLst>
          </p:cNvPr>
          <p:cNvSpPr>
            <a:spLocks noGrp="1"/>
          </p:cNvSpPr>
          <p:nvPr>
            <p:ph type="sldNum" idx="12"/>
          </p:nvPr>
        </p:nvSpPr>
        <p:spPr/>
        <p:txBody>
          <a:bodyPr/>
          <a:lstStyle/>
          <a:p>
            <a:r>
              <a:rPr lang="en-GB"/>
              <a:t>Slide </a:t>
            </a:r>
            <a:fld id="{DE40C9FC-4879-4F20-9ECA-A574A90476B7}" type="slidenum">
              <a:rPr lang="en-GB" smtClean="0"/>
              <a:pPr/>
              <a:t>1</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DFA0E-1F03-4CAF-83C6-99DF3D61DC1A}"/>
              </a:ext>
            </a:extLst>
          </p:cNvPr>
          <p:cNvSpPr>
            <a:spLocks noGrp="1"/>
          </p:cNvSpPr>
          <p:nvPr>
            <p:ph type="title"/>
          </p:nvPr>
        </p:nvSpPr>
        <p:spPr/>
        <p:txBody>
          <a:bodyPr/>
          <a:lstStyle/>
          <a:p>
            <a:r>
              <a:rPr lang="en-US" dirty="0"/>
              <a:t>Example 1: DBE + NPCA</a:t>
            </a:r>
          </a:p>
        </p:txBody>
      </p:sp>
      <p:sp>
        <p:nvSpPr>
          <p:cNvPr id="3" name="Content Placeholder 2">
            <a:extLst>
              <a:ext uri="{FF2B5EF4-FFF2-40B4-BE49-F238E27FC236}">
                <a16:creationId xmlns:a16="http://schemas.microsoft.com/office/drawing/2014/main" id="{39CF2E6C-F1D5-4620-9730-30182D0E1B23}"/>
              </a:ext>
            </a:extLst>
          </p:cNvPr>
          <p:cNvSpPr>
            <a:spLocks noGrp="1"/>
          </p:cNvSpPr>
          <p:nvPr>
            <p:ph idx="1"/>
          </p:nvPr>
        </p:nvSpPr>
        <p:spPr/>
        <p:txBody>
          <a:bodyPr/>
          <a:lstStyle/>
          <a:p>
            <a:pPr>
              <a:buFont typeface="Arial" panose="020B0604020202020204" pitchFamily="34" charset="0"/>
              <a:buChar char="•"/>
            </a:pPr>
            <a:r>
              <a:rPr lang="en-US" sz="2000" b="0" dirty="0"/>
              <a:t>BSS BW = 40 MHz, DBE BW = 80 MHz/160 MHz/320 MHz</a:t>
            </a:r>
          </a:p>
          <a:p>
            <a:pPr lvl="1">
              <a:buFont typeface="Arial" panose="020B0604020202020204" pitchFamily="34" charset="0"/>
              <a:buChar char="•"/>
            </a:pPr>
            <a:r>
              <a:rPr lang="en-US" sz="1800" dirty="0"/>
              <a:t>NPCA is disabled for BSS BW, i.e., NPCA Enabled = 0, following the existing NPCA rules.</a:t>
            </a:r>
          </a:p>
          <a:p>
            <a:pPr lvl="1">
              <a:buFont typeface="Arial" panose="020B0604020202020204" pitchFamily="34" charset="0"/>
              <a:buChar char="•"/>
            </a:pPr>
            <a:r>
              <a:rPr lang="en-US" sz="1800" b="0" dirty="0"/>
              <a:t>The DBE AP may enable NPCA </a:t>
            </a:r>
            <a:r>
              <a:rPr lang="en-US" sz="1800" dirty="0"/>
              <a:t>outside of BSS BW and within DBE BW</a:t>
            </a:r>
          </a:p>
          <a:p>
            <a:pPr lvl="2">
              <a:buFont typeface="Arial" panose="020B0604020202020204" pitchFamily="34" charset="0"/>
              <a:buChar char="•"/>
            </a:pPr>
            <a:r>
              <a:rPr lang="en-US" sz="1600" b="0" dirty="0"/>
              <a:t>DBE Enabled field is 1</a:t>
            </a:r>
          </a:p>
          <a:p>
            <a:pPr lvl="2">
              <a:buFont typeface="Arial" panose="020B0604020202020204" pitchFamily="34" charset="0"/>
              <a:buChar char="•"/>
            </a:pPr>
            <a:r>
              <a:rPr lang="en-US" sz="1600" dirty="0"/>
              <a:t>NPCA Enabled for DBE BW is present and is set to 1</a:t>
            </a:r>
          </a:p>
          <a:p>
            <a:pPr lvl="2">
              <a:buFont typeface="Arial" panose="020B0604020202020204" pitchFamily="34" charset="0"/>
              <a:buChar char="•"/>
            </a:pPr>
            <a:r>
              <a:rPr lang="en-US" sz="1600" b="0" dirty="0"/>
              <a:t>NPCA Parameters for DBE BW is present</a:t>
            </a:r>
          </a:p>
          <a:p>
            <a:pPr lvl="1">
              <a:buFont typeface="Arial" panose="020B0604020202020204" pitchFamily="34" charset="0"/>
              <a:buChar char="•"/>
            </a:pPr>
            <a:r>
              <a:rPr lang="en-US" sz="1800" dirty="0"/>
              <a:t>DBE STAs that support NPCA may enable NPCA outside of BSS BW and within DBE BW</a:t>
            </a:r>
          </a:p>
          <a:p>
            <a:pPr lvl="2">
              <a:buFont typeface="Arial" panose="020B0604020202020204" pitchFamily="34" charset="0"/>
              <a:buChar char="•"/>
            </a:pPr>
            <a:r>
              <a:rPr lang="en-US" sz="1600" dirty="0"/>
              <a:t>The OMP/critical update procedures can be extended to automatically enable/disable NPCA along with DBE activation/termination.</a:t>
            </a:r>
          </a:p>
          <a:p>
            <a:pPr lvl="2">
              <a:buFont typeface="Arial" panose="020B0604020202020204" pitchFamily="34" charset="0"/>
              <a:buChar char="•"/>
            </a:pPr>
            <a:r>
              <a:rPr lang="en-US" sz="1600" dirty="0"/>
              <a:t>NPCA Parameters for DBE BW can be negotiated in advance and remain static/semi-static, following the OMP procedure.</a:t>
            </a:r>
          </a:p>
          <a:p>
            <a:pPr lvl="2">
              <a:buFont typeface="Arial" panose="020B0604020202020204" pitchFamily="34" charset="0"/>
              <a:buChar char="•"/>
            </a:pPr>
            <a:r>
              <a:rPr lang="en-US" sz="1600" b="0" dirty="0"/>
              <a:t>DBE STAs does not need to send OMP request every time when DBE is activated/terminated.</a:t>
            </a:r>
          </a:p>
          <a:p>
            <a:pPr lvl="2">
              <a:buFont typeface="Arial" panose="020B0604020202020204" pitchFamily="34" charset="0"/>
              <a:buChar char="•"/>
            </a:pPr>
            <a:endParaRPr lang="en-US" sz="1600" b="0" dirty="0"/>
          </a:p>
        </p:txBody>
      </p:sp>
      <p:sp>
        <p:nvSpPr>
          <p:cNvPr id="4" name="Slide Number Placeholder 3">
            <a:extLst>
              <a:ext uri="{FF2B5EF4-FFF2-40B4-BE49-F238E27FC236}">
                <a16:creationId xmlns:a16="http://schemas.microsoft.com/office/drawing/2014/main" id="{67A1B9F2-DA56-4880-816F-59A165CE0A64}"/>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488A8F88-D880-4F24-898A-C58122CFEFAB}"/>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F256C2B7-582B-4DD8-B42D-FCB86C9A4840}"/>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1732229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DFA0E-1F03-4CAF-83C6-99DF3D61DC1A}"/>
              </a:ext>
            </a:extLst>
          </p:cNvPr>
          <p:cNvSpPr>
            <a:spLocks noGrp="1"/>
          </p:cNvSpPr>
          <p:nvPr>
            <p:ph type="title"/>
          </p:nvPr>
        </p:nvSpPr>
        <p:spPr/>
        <p:txBody>
          <a:bodyPr/>
          <a:lstStyle/>
          <a:p>
            <a:r>
              <a:rPr lang="en-US" dirty="0"/>
              <a:t>Example 2: DBE + DSO</a:t>
            </a:r>
          </a:p>
        </p:txBody>
      </p:sp>
      <p:sp>
        <p:nvSpPr>
          <p:cNvPr id="3" name="Content Placeholder 2">
            <a:extLst>
              <a:ext uri="{FF2B5EF4-FFF2-40B4-BE49-F238E27FC236}">
                <a16:creationId xmlns:a16="http://schemas.microsoft.com/office/drawing/2014/main" id="{39CF2E6C-F1D5-4620-9730-30182D0E1B23}"/>
              </a:ext>
            </a:extLst>
          </p:cNvPr>
          <p:cNvSpPr>
            <a:spLocks noGrp="1"/>
          </p:cNvSpPr>
          <p:nvPr>
            <p:ph idx="1"/>
          </p:nvPr>
        </p:nvSpPr>
        <p:spPr/>
        <p:txBody>
          <a:bodyPr/>
          <a:lstStyle/>
          <a:p>
            <a:pPr>
              <a:buFont typeface="Arial" panose="020B0604020202020204" pitchFamily="34" charset="0"/>
              <a:buChar char="•"/>
            </a:pPr>
            <a:r>
              <a:rPr lang="en-US" sz="2000" b="0" dirty="0"/>
              <a:t>BSS BW = 80 MHz, DBE BW = 160 MHz/320 MHz</a:t>
            </a:r>
          </a:p>
          <a:p>
            <a:pPr lvl="1">
              <a:buFont typeface="Arial" panose="020B0604020202020204" pitchFamily="34" charset="0"/>
              <a:buChar char="•"/>
            </a:pPr>
            <a:r>
              <a:rPr lang="en-US" sz="1800" dirty="0"/>
              <a:t>DSO may be enabled for 20 MHz-only non-AP STAs and is disabled for other non-AP STAs within BSS BW, following the existing DSO rules.</a:t>
            </a:r>
          </a:p>
          <a:p>
            <a:pPr lvl="1">
              <a:buFont typeface="Arial" panose="020B0604020202020204" pitchFamily="34" charset="0"/>
              <a:buChar char="•"/>
            </a:pPr>
            <a:r>
              <a:rPr lang="en-US" sz="1800" dirty="0"/>
              <a:t>DBE STAs that support DSO (80 MHz operating STAs) may enable DSO outside of BSS BW and within DBE BW</a:t>
            </a:r>
          </a:p>
          <a:p>
            <a:pPr lvl="2">
              <a:buFont typeface="Arial" panose="020B0604020202020204" pitchFamily="34" charset="0"/>
              <a:buChar char="•"/>
            </a:pPr>
            <a:r>
              <a:rPr lang="en-US" sz="1600" dirty="0"/>
              <a:t>DBE Enabled is 1</a:t>
            </a:r>
          </a:p>
          <a:p>
            <a:pPr lvl="2">
              <a:buFont typeface="Arial" panose="020B0604020202020204" pitchFamily="34" charset="0"/>
              <a:buChar char="•"/>
            </a:pPr>
            <a:r>
              <a:rPr lang="en-US" sz="1600" dirty="0"/>
              <a:t>DSO Enabled for DBE BW is present and is set to 1</a:t>
            </a:r>
          </a:p>
          <a:p>
            <a:pPr lvl="2">
              <a:buFont typeface="Arial" panose="020B0604020202020204" pitchFamily="34" charset="0"/>
              <a:buChar char="•"/>
            </a:pPr>
            <a:r>
              <a:rPr lang="en-US" sz="1600" b="0" dirty="0"/>
              <a:t>DSO Parameters for DBE BW is present</a:t>
            </a:r>
            <a:endParaRPr lang="en-US" sz="1600" dirty="0"/>
          </a:p>
          <a:p>
            <a:pPr lvl="2">
              <a:buFont typeface="Arial" panose="020B0604020202020204" pitchFamily="34" charset="0"/>
              <a:buChar char="•"/>
            </a:pPr>
            <a:r>
              <a:rPr lang="en-US" sz="1600" dirty="0"/>
              <a:t>The OMP/critical update procedures can be extended to automatically enable/disable DSO when DBE is activated/terminated.</a:t>
            </a:r>
          </a:p>
          <a:p>
            <a:pPr lvl="2">
              <a:buFont typeface="Arial" panose="020B0604020202020204" pitchFamily="34" charset="0"/>
              <a:buChar char="•"/>
            </a:pPr>
            <a:r>
              <a:rPr lang="en-US" sz="1600" dirty="0"/>
              <a:t>DSO Parameters for DBE BW can be negotiated in advance and remain static/semi-static, following the OMP procedure.</a:t>
            </a:r>
          </a:p>
          <a:p>
            <a:pPr lvl="2">
              <a:buFont typeface="Arial" panose="020B0604020202020204" pitchFamily="34" charset="0"/>
              <a:buChar char="•"/>
            </a:pPr>
            <a:r>
              <a:rPr lang="en-US" sz="1600" b="0" dirty="0"/>
              <a:t>No need for each DSO STA to send OMP request when DBE is activated/terminated.</a:t>
            </a:r>
          </a:p>
        </p:txBody>
      </p:sp>
      <p:sp>
        <p:nvSpPr>
          <p:cNvPr id="4" name="Slide Number Placeholder 3">
            <a:extLst>
              <a:ext uri="{FF2B5EF4-FFF2-40B4-BE49-F238E27FC236}">
                <a16:creationId xmlns:a16="http://schemas.microsoft.com/office/drawing/2014/main" id="{67A1B9F2-DA56-4880-816F-59A165CE0A64}"/>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488A8F88-D880-4F24-898A-C58122CFEFAB}"/>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F256C2B7-582B-4DD8-B42D-FCB86C9A4840}"/>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1715867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DFA0E-1F03-4CAF-83C6-99DF3D61DC1A}"/>
              </a:ext>
            </a:extLst>
          </p:cNvPr>
          <p:cNvSpPr>
            <a:spLocks noGrp="1"/>
          </p:cNvSpPr>
          <p:nvPr>
            <p:ph type="title"/>
          </p:nvPr>
        </p:nvSpPr>
        <p:spPr/>
        <p:txBody>
          <a:bodyPr/>
          <a:lstStyle/>
          <a:p>
            <a:r>
              <a:rPr lang="en-US" dirty="0"/>
              <a:t>Example 3: DBE + DPS</a:t>
            </a:r>
          </a:p>
        </p:txBody>
      </p:sp>
      <p:sp>
        <p:nvSpPr>
          <p:cNvPr id="3" name="Content Placeholder 2">
            <a:extLst>
              <a:ext uri="{FF2B5EF4-FFF2-40B4-BE49-F238E27FC236}">
                <a16:creationId xmlns:a16="http://schemas.microsoft.com/office/drawing/2014/main" id="{39CF2E6C-F1D5-4620-9730-30182D0E1B23}"/>
              </a:ext>
            </a:extLst>
          </p:cNvPr>
          <p:cNvSpPr>
            <a:spLocks noGrp="1"/>
          </p:cNvSpPr>
          <p:nvPr>
            <p:ph idx="1"/>
          </p:nvPr>
        </p:nvSpPr>
        <p:spPr/>
        <p:txBody>
          <a:bodyPr/>
          <a:lstStyle/>
          <a:p>
            <a:pPr>
              <a:buFont typeface="Arial" panose="020B0604020202020204" pitchFamily="34" charset="0"/>
              <a:buChar char="•"/>
            </a:pPr>
            <a:r>
              <a:rPr lang="en-US" sz="2000" dirty="0"/>
              <a:t>Example 3.a DBE + DPS Mobile AP (similar as Example 1 DBE + NPCA)</a:t>
            </a:r>
          </a:p>
          <a:p>
            <a:pPr lvl="1">
              <a:buFont typeface="Arial" panose="020B0604020202020204" pitchFamily="34" charset="0"/>
              <a:buChar char="•"/>
            </a:pPr>
            <a:r>
              <a:rPr lang="en-US" sz="1800" b="0" dirty="0"/>
              <a:t>The DPS Mobile AP may have disable/enable DPS inside/</a:t>
            </a:r>
            <a:r>
              <a:rPr lang="en-US" sz="1800" dirty="0"/>
              <a:t>outside of BSS BW. The enablement/parameters outside of BSS BW can be automatically and conditionally based on DBE activation/termination.</a:t>
            </a:r>
          </a:p>
          <a:p>
            <a:pPr lvl="2">
              <a:buFont typeface="Arial" panose="020B0604020202020204" pitchFamily="34" charset="0"/>
              <a:buChar char="•"/>
            </a:pPr>
            <a:r>
              <a:rPr lang="en-US" sz="1600" dirty="0"/>
              <a:t>In this case, the DBE execution (switching to the DBE BW) is based on DPS ICF/ICR and DPS parameters such as ICF Required field.</a:t>
            </a:r>
          </a:p>
          <a:p>
            <a:pPr lvl="1">
              <a:buFont typeface="Arial" panose="020B0604020202020204" pitchFamily="34" charset="0"/>
              <a:buChar char="•"/>
            </a:pPr>
            <a:r>
              <a:rPr lang="en-US" sz="1800" dirty="0"/>
              <a:t>T</a:t>
            </a:r>
            <a:r>
              <a:rPr lang="en-US" sz="1800" b="0" dirty="0"/>
              <a:t>he DPS Mobile AP may also enable DPS for within BSS BW and DBE BW and change DPS parameters, such as LCM and ICF Required,</a:t>
            </a:r>
            <a:r>
              <a:rPr lang="en-US" sz="1800" dirty="0"/>
              <a:t> based on DBE activation/termination</a:t>
            </a:r>
            <a:r>
              <a:rPr lang="en-US" sz="1800" b="0" dirty="0"/>
              <a:t>.</a:t>
            </a:r>
          </a:p>
          <a:p>
            <a:pPr>
              <a:buFont typeface="Arial" panose="020B0604020202020204" pitchFamily="34" charset="0"/>
              <a:buChar char="•"/>
            </a:pPr>
            <a:r>
              <a:rPr lang="en-US" sz="2000" dirty="0"/>
              <a:t>Example 3.b DBE + DPS Assisting AP (similar as Example 2 DBE + DSO)</a:t>
            </a:r>
          </a:p>
          <a:p>
            <a:pPr lvl="1">
              <a:buFont typeface="Arial" panose="020B0604020202020204" pitchFamily="34" charset="0"/>
              <a:buChar char="•"/>
            </a:pPr>
            <a:r>
              <a:rPr lang="en-US" sz="1800" dirty="0"/>
              <a:t>DBE STAs that support DPS may enable DPS and/or update DPS parameters outside of BSS BW. The enablement/parameters outside of BSS BW can be automatic, conditionally based on DBE activation/termination.</a:t>
            </a:r>
            <a:endParaRPr lang="en-US" sz="1800" b="0" dirty="0"/>
          </a:p>
          <a:p>
            <a:pPr>
              <a:buFont typeface="Arial" panose="020B0604020202020204" pitchFamily="34" charset="0"/>
              <a:buChar char="•"/>
            </a:pPr>
            <a:r>
              <a:rPr lang="en-US" sz="2200" b="0" dirty="0"/>
              <a:t>For Example 3.a and 3.b, need to identify the major use cases and potential benefits compared with following the existing DBE and DPS rules.</a:t>
            </a:r>
          </a:p>
        </p:txBody>
      </p:sp>
      <p:sp>
        <p:nvSpPr>
          <p:cNvPr id="4" name="Slide Number Placeholder 3">
            <a:extLst>
              <a:ext uri="{FF2B5EF4-FFF2-40B4-BE49-F238E27FC236}">
                <a16:creationId xmlns:a16="http://schemas.microsoft.com/office/drawing/2014/main" id="{67A1B9F2-DA56-4880-816F-59A165CE0A64}"/>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488A8F88-D880-4F24-898A-C58122CFEFAB}"/>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F256C2B7-582B-4DD8-B42D-FCB86C9A4840}"/>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2040796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31B74-D488-4119-A1BF-5AB47C352B9D}"/>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EBC070DD-19FC-471B-813F-A9EC5859C82C}"/>
              </a:ext>
            </a:extLst>
          </p:cNvPr>
          <p:cNvSpPr>
            <a:spLocks noGrp="1"/>
          </p:cNvSpPr>
          <p:nvPr>
            <p:ph idx="1"/>
          </p:nvPr>
        </p:nvSpPr>
        <p:spPr/>
        <p:txBody>
          <a:bodyPr/>
          <a:lstStyle/>
          <a:p>
            <a:pPr>
              <a:buFont typeface="Arial" panose="020B0604020202020204" pitchFamily="34" charset="0"/>
              <a:buChar char="•"/>
            </a:pPr>
            <a:r>
              <a:rPr lang="en-US" b="0" dirty="0"/>
              <a:t>This contribution presents conditional updates of operating mode and parameters to enable, disable, or update the parameters of a certain operating mode conditionally based on another operating mode and parameters.</a:t>
            </a:r>
          </a:p>
          <a:p>
            <a:pPr lvl="1">
              <a:buFont typeface="Arial" panose="020B0604020202020204" pitchFamily="34" charset="0"/>
              <a:buChar char="•"/>
            </a:pPr>
            <a:r>
              <a:rPr lang="en-US" b="0" dirty="0"/>
              <a:t>It allows to use DBE to update operating modes/parameters, e.g., NPCA/DSO/DPS, outside of BSS BW and within DBE BW, without introducing extra </a:t>
            </a:r>
            <a:r>
              <a:rPr lang="en-US" dirty="0"/>
              <a:t>overhead or complexity.</a:t>
            </a:r>
          </a:p>
          <a:p>
            <a:pPr lvl="1">
              <a:buFont typeface="Arial" panose="020B0604020202020204" pitchFamily="34" charset="0"/>
              <a:buChar char="•"/>
            </a:pPr>
            <a:r>
              <a:rPr lang="en-US" dirty="0"/>
              <a:t>Within BSS BW:</a:t>
            </a:r>
            <a:endParaRPr lang="en-US" b="0" dirty="0"/>
          </a:p>
          <a:p>
            <a:pPr lvl="2">
              <a:buFont typeface="Arial" panose="020B0604020202020204" pitchFamily="34" charset="0"/>
              <a:buChar char="•"/>
            </a:pPr>
            <a:r>
              <a:rPr lang="en-US" b="0" dirty="0"/>
              <a:t>The AP, </a:t>
            </a:r>
            <a:r>
              <a:rPr lang="en-US" dirty="0"/>
              <a:t>non-DBE STAs and DBE STAs follow the existing UHR rules, signaling and any future enhancements, e.g., NPCA, DSO, DPS, OMP, critical updates.</a:t>
            </a:r>
          </a:p>
          <a:p>
            <a:pPr lvl="1">
              <a:buFont typeface="Arial" panose="020B0604020202020204" pitchFamily="34" charset="0"/>
              <a:buChar char="•"/>
            </a:pPr>
            <a:r>
              <a:rPr lang="en-US" b="0" dirty="0"/>
              <a:t>Outside of BSS BW and within DBE BW:</a:t>
            </a:r>
          </a:p>
          <a:p>
            <a:pPr lvl="2">
              <a:buFont typeface="Arial" panose="020B0604020202020204" pitchFamily="34" charset="0"/>
              <a:buChar char="•"/>
            </a:pPr>
            <a:r>
              <a:rPr lang="en-US" b="0" dirty="0">
                <a:solidFill>
                  <a:srgbClr val="FF0000"/>
                </a:solidFill>
              </a:rPr>
              <a:t>Non-DBE STAs are not aware of the enablement/parameters outside of BSS BW and follow existin</a:t>
            </a:r>
            <a:r>
              <a:rPr lang="en-US" dirty="0">
                <a:solidFill>
                  <a:srgbClr val="FF0000"/>
                </a:solidFill>
              </a:rPr>
              <a:t>g rules </a:t>
            </a:r>
            <a:r>
              <a:rPr lang="en-US" dirty="0">
                <a:solidFill>
                  <a:schemeClr val="tx1"/>
                </a:solidFill>
              </a:rPr>
              <a:t>-&gt; no </a:t>
            </a:r>
            <a:r>
              <a:rPr lang="en-US" b="0" dirty="0"/>
              <a:t>extra overhead/complexity, e.g., for OMP/Probe Request procedures.</a:t>
            </a:r>
          </a:p>
          <a:p>
            <a:pPr lvl="2">
              <a:buFont typeface="Arial" panose="020B0604020202020204" pitchFamily="34" charset="0"/>
              <a:buChar char="•"/>
            </a:pPr>
            <a:r>
              <a:rPr lang="en-US" dirty="0">
                <a:solidFill>
                  <a:srgbClr val="FF0000"/>
                </a:solidFill>
              </a:rPr>
              <a:t>DBE STAs may automatically update the enablement/parameters outside of BSS BW</a:t>
            </a:r>
            <a:r>
              <a:rPr lang="en-US" dirty="0"/>
              <a:t> -&gt; </a:t>
            </a:r>
            <a:r>
              <a:rPr lang="en-US" sz="1800" dirty="0"/>
              <a:t>reduced overhead/complexity, e.g., avoiding frequent OMP request for each STA.</a:t>
            </a:r>
            <a:endParaRPr lang="en-US" b="0" dirty="0"/>
          </a:p>
        </p:txBody>
      </p:sp>
      <p:sp>
        <p:nvSpPr>
          <p:cNvPr id="5" name="Footer Placeholder 4">
            <a:extLst>
              <a:ext uri="{FF2B5EF4-FFF2-40B4-BE49-F238E27FC236}">
                <a16:creationId xmlns:a16="http://schemas.microsoft.com/office/drawing/2014/main" id="{1197E437-21FB-4F28-A2E3-D870E5D80683}"/>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6D8F9F96-BA62-4A9D-9B5B-923B54FABF67}"/>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1C2D3DCD-4D88-416A-AA69-865719E9ECD9}"/>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3631912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r>
              <a:rPr lang="en-GB" sz="1800" b="0" dirty="0">
                <a:solidFill>
                  <a:schemeClr val="tx1"/>
                </a:solidFill>
              </a:rPr>
              <a:t>[1] </a:t>
            </a:r>
            <a:r>
              <a:rPr lang="en-US" sz="1800" b="0" dirty="0">
                <a:solidFill>
                  <a:schemeClr val="tx1"/>
                </a:solidFill>
              </a:rPr>
              <a:t>IEEE P802.11bn D1.0, September 2025</a:t>
            </a:r>
          </a:p>
          <a:p>
            <a:r>
              <a:rPr lang="en-US" sz="1800" b="0" dirty="0">
                <a:solidFill>
                  <a:schemeClr val="tx1"/>
                </a:solidFill>
              </a:rPr>
              <a:t>[2] </a:t>
            </a:r>
            <a:r>
              <a:rPr lang="en-US" sz="1800" b="0" i="0" dirty="0">
                <a:solidFill>
                  <a:schemeClr val="accent2"/>
                </a:solidFill>
                <a:effectLst/>
                <a:hlinkClick r:id="rId3">
                  <a:extLst>
                    <a:ext uri="{A12FA001-AC4F-418D-AE19-62706E023703}">
                      <ahyp:hlinkClr xmlns:ahyp="http://schemas.microsoft.com/office/drawing/2018/hyperlinkcolor" val="tx"/>
                    </a:ext>
                  </a:extLst>
                </a:hlinkClick>
              </a:rPr>
              <a:t>25/0835</a:t>
            </a:r>
            <a:r>
              <a:rPr lang="en-US" sz="1800" b="0" i="0" dirty="0">
                <a:solidFill>
                  <a:srgbClr val="172B4D"/>
                </a:solidFill>
                <a:effectLst/>
              </a:rPr>
              <a:t>, </a:t>
            </a:r>
            <a:r>
              <a:rPr lang="en-US" sz="1800" b="0" dirty="0"/>
              <a:t>Coexistence of Features with Operating Mode Switching Operations, Yongsen Ma (Samsung)</a:t>
            </a:r>
          </a:p>
          <a:p>
            <a:r>
              <a:rPr lang="en-US" sz="1800" b="0" dirty="0">
                <a:solidFill>
                  <a:schemeClr val="tx1"/>
                </a:solidFill>
              </a:rPr>
              <a:t>[3] </a:t>
            </a:r>
            <a:r>
              <a:rPr lang="en-US" sz="1800" b="0" dirty="0">
                <a:solidFill>
                  <a:schemeClr val="accent2"/>
                </a:solidFill>
                <a:hlinkClick r:id="rId4">
                  <a:extLst>
                    <a:ext uri="{A12FA001-AC4F-418D-AE19-62706E023703}">
                      <ahyp:hlinkClr xmlns:ahyp="http://schemas.microsoft.com/office/drawing/2018/hyperlinkcolor" val="tx"/>
                    </a:ext>
                  </a:extLst>
                </a:hlinkClick>
              </a:rPr>
              <a:t>25/1204</a:t>
            </a:r>
            <a:r>
              <a:rPr lang="en-US" sz="1800" b="0" dirty="0"/>
              <a:t>, DBE Operation with NPCA, Binita Gupta (Cisco Systems)</a:t>
            </a:r>
            <a:endParaRPr lang="en-US" sz="1800" b="0" dirty="0">
              <a:solidFill>
                <a:schemeClr val="tx1"/>
              </a:solidFill>
            </a:endParaRPr>
          </a:p>
          <a:p>
            <a:endParaRPr lang="en-GB" sz="1800" b="0" dirty="0">
              <a:solidFill>
                <a:schemeClr val="tx1"/>
              </a:solidFill>
            </a:endParaRPr>
          </a:p>
          <a:p>
            <a:endParaRPr lang="en-GB" sz="1800" b="0" dirty="0">
              <a:solidFill>
                <a:schemeClr val="tx1"/>
              </a:solidFill>
            </a:endParaRPr>
          </a:p>
          <a:p>
            <a:endParaRPr lang="en-GB" sz="1800" b="0" dirty="0">
              <a:solidFill>
                <a:schemeClr val="tx1"/>
              </a:solidFill>
            </a:endParaRPr>
          </a:p>
        </p:txBody>
      </p:sp>
      <p:sp>
        <p:nvSpPr>
          <p:cNvPr id="5" name="Footer Placeholder 4"/>
          <p:cNvSpPr>
            <a:spLocks noGrp="1"/>
          </p:cNvSpPr>
          <p:nvPr>
            <p:ph type="ftr" idx="14"/>
          </p:nvPr>
        </p:nvSpPr>
        <p:spPr/>
        <p:txBody>
          <a:bodyPr/>
          <a:lstStyle/>
          <a:p>
            <a:r>
              <a:rPr lang="da-DK"/>
              <a:t>Yongsen Ma et al., Samsung</a:t>
            </a:r>
            <a:endParaRPr lang="en-GB" dirty="0"/>
          </a:p>
        </p:txBody>
      </p:sp>
      <p:sp>
        <p:nvSpPr>
          <p:cNvPr id="4" name="Date Placeholder 3"/>
          <p:cNvSpPr>
            <a:spLocks noGrp="1"/>
          </p:cNvSpPr>
          <p:nvPr>
            <p:ph type="dt" idx="15"/>
          </p:nvPr>
        </p:nvSpPr>
        <p:spPr/>
        <p:txBody>
          <a:bodyPr/>
          <a:lstStyle/>
          <a:p>
            <a:r>
              <a:rPr lang="en-US"/>
              <a:t>June 2025</a:t>
            </a:r>
            <a:endParaRPr lang="en-GB"/>
          </a:p>
        </p:txBody>
      </p:sp>
      <p:sp>
        <p:nvSpPr>
          <p:cNvPr id="3" name="Slide Number Placeholder 2">
            <a:extLst>
              <a:ext uri="{FF2B5EF4-FFF2-40B4-BE49-F238E27FC236}">
                <a16:creationId xmlns:a16="http://schemas.microsoft.com/office/drawing/2014/main" id="{6B3EB313-FBDB-4AB2-BF34-3CDE13E52C4D}"/>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BC98-850C-4456-80CA-EA867E214C02}"/>
              </a:ext>
            </a:extLst>
          </p:cNvPr>
          <p:cNvSpPr>
            <a:spLocks noGrp="1"/>
          </p:cNvSpPr>
          <p:nvPr>
            <p:ph type="title"/>
          </p:nvPr>
        </p:nvSpPr>
        <p:spPr/>
        <p:txBody>
          <a:bodyPr/>
          <a:lstStyle/>
          <a:p>
            <a:r>
              <a:rPr lang="en-US" dirty="0"/>
              <a:t>Straw Polls – SP1</a:t>
            </a:r>
          </a:p>
        </p:txBody>
      </p:sp>
      <p:sp>
        <p:nvSpPr>
          <p:cNvPr id="3" name="Content Placeholder 2">
            <a:extLst>
              <a:ext uri="{FF2B5EF4-FFF2-40B4-BE49-F238E27FC236}">
                <a16:creationId xmlns:a16="http://schemas.microsoft.com/office/drawing/2014/main" id="{F0C02241-DCEE-4ED4-94EF-B9FFE2717F18}"/>
              </a:ext>
            </a:extLst>
          </p:cNvPr>
          <p:cNvSpPr>
            <a:spLocks noGrp="1"/>
          </p:cNvSpPr>
          <p:nvPr>
            <p:ph idx="1"/>
          </p:nvPr>
        </p:nvSpPr>
        <p:spPr/>
        <p:txBody>
          <a:bodyPr/>
          <a:lstStyle/>
          <a:p>
            <a:pPr marL="0" indent="0"/>
            <a:r>
              <a:rPr lang="en-US" sz="2000" b="0" dirty="0"/>
              <a:t>SP1: Do you support to define a Mode Enabled Indication for DBE BW field (or other TBD name) in the DBE Operation Parameters field of the UHR Operation element if DBE is enabled and the operating mode parameters are outside of BSS BW? </a:t>
            </a:r>
          </a:p>
          <a:p>
            <a:pPr marL="0" indent="0"/>
            <a:endParaRPr lang="en-US" sz="2000" b="0" dirty="0">
              <a:highlight>
                <a:srgbClr val="FFFF00"/>
              </a:highlight>
            </a:endParaRPr>
          </a:p>
          <a:p>
            <a:pPr marL="0" indent="0"/>
            <a:r>
              <a:rPr lang="en-US" sz="2000" b="0" dirty="0"/>
              <a:t>Reference:</a:t>
            </a:r>
          </a:p>
          <a:p>
            <a:pPr>
              <a:buFont typeface="Arial" panose="020B0604020202020204" pitchFamily="34" charset="0"/>
              <a:buChar char="•"/>
            </a:pPr>
            <a:r>
              <a:rPr lang="en-US" sz="2000" b="0" dirty="0"/>
              <a:t>(</a:t>
            </a:r>
            <a:r>
              <a:rPr lang="en-US" sz="2000" b="0" dirty="0">
                <a:solidFill>
                  <a:schemeClr val="accent2"/>
                </a:solidFill>
                <a:hlinkClick r:id="rId2" action="ppaction://hlinksldjump">
                  <a:extLst>
                    <a:ext uri="{A12FA001-AC4F-418D-AE19-62706E023703}">
                      <ahyp:hlinkClr xmlns:ahyp="http://schemas.microsoft.com/office/drawing/2018/hyperlinkcolor" val="tx"/>
                    </a:ext>
                  </a:extLst>
                </a:hlinkClick>
              </a:rPr>
              <a:t>slide 8, left</a:t>
            </a:r>
            <a:r>
              <a:rPr lang="en-US" sz="2000" b="0" dirty="0"/>
              <a:t>) Options for Mode Enabled Indication for DBE BW (Outside of BSS BW) for UHR Operation element: Option 2</a:t>
            </a:r>
          </a:p>
        </p:txBody>
      </p:sp>
      <p:sp>
        <p:nvSpPr>
          <p:cNvPr id="5" name="Footer Placeholder 4">
            <a:extLst>
              <a:ext uri="{FF2B5EF4-FFF2-40B4-BE49-F238E27FC236}">
                <a16:creationId xmlns:a16="http://schemas.microsoft.com/office/drawing/2014/main" id="{2764A5AC-F680-47EB-8E57-EC769FE0655F}"/>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BF050B32-8341-4E48-95D5-1714E662BDAE}"/>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AE8D49DE-C160-4460-B97B-2EC7A8F25901}"/>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256314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BC98-850C-4456-80CA-EA867E214C02}"/>
              </a:ext>
            </a:extLst>
          </p:cNvPr>
          <p:cNvSpPr>
            <a:spLocks noGrp="1"/>
          </p:cNvSpPr>
          <p:nvPr>
            <p:ph type="title"/>
          </p:nvPr>
        </p:nvSpPr>
        <p:spPr/>
        <p:txBody>
          <a:bodyPr/>
          <a:lstStyle/>
          <a:p>
            <a:r>
              <a:rPr lang="en-US" dirty="0"/>
              <a:t>Straw Polls – SP2</a:t>
            </a:r>
          </a:p>
        </p:txBody>
      </p:sp>
      <p:sp>
        <p:nvSpPr>
          <p:cNvPr id="3" name="Content Placeholder 2">
            <a:extLst>
              <a:ext uri="{FF2B5EF4-FFF2-40B4-BE49-F238E27FC236}">
                <a16:creationId xmlns:a16="http://schemas.microsoft.com/office/drawing/2014/main" id="{F0C02241-DCEE-4ED4-94EF-B9FFE2717F18}"/>
              </a:ext>
            </a:extLst>
          </p:cNvPr>
          <p:cNvSpPr>
            <a:spLocks noGrp="1"/>
          </p:cNvSpPr>
          <p:nvPr>
            <p:ph idx="1"/>
          </p:nvPr>
        </p:nvSpPr>
        <p:spPr/>
        <p:txBody>
          <a:bodyPr/>
          <a:lstStyle/>
          <a:p>
            <a:pPr marL="0" indent="0"/>
            <a:r>
              <a:rPr lang="en-US" sz="2000" b="0" dirty="0"/>
              <a:t>SP2: Do you support to define a Mode Enabled Indication for DBE BW field (or other TBD name) in the Mode Specific Parameters field for DBE of the UHR Mode Change element if DBE is enabled and the operating mode parameters are outside of BSS BW? </a:t>
            </a:r>
          </a:p>
          <a:p>
            <a:pPr marL="0" indent="0"/>
            <a:endParaRPr lang="en-US" sz="2000" b="0" dirty="0">
              <a:highlight>
                <a:srgbClr val="FFFF00"/>
              </a:highlight>
            </a:endParaRPr>
          </a:p>
          <a:p>
            <a:pPr marL="0" indent="0"/>
            <a:r>
              <a:rPr lang="en-US" sz="2000" b="0" dirty="0"/>
              <a:t>Reference:</a:t>
            </a:r>
          </a:p>
          <a:p>
            <a:pPr>
              <a:buFont typeface="Arial" panose="020B0604020202020204" pitchFamily="34" charset="0"/>
              <a:buChar char="•"/>
            </a:pPr>
            <a:r>
              <a:rPr lang="en-US" sz="2000" b="0" dirty="0"/>
              <a:t>(</a:t>
            </a:r>
            <a:r>
              <a:rPr lang="en-US" sz="2000" b="0" dirty="0">
                <a:solidFill>
                  <a:schemeClr val="accent2"/>
                </a:solidFill>
                <a:hlinkClick r:id="rId2" action="ppaction://hlinksldjump">
                  <a:extLst>
                    <a:ext uri="{A12FA001-AC4F-418D-AE19-62706E023703}">
                      <ahyp:hlinkClr xmlns:ahyp="http://schemas.microsoft.com/office/drawing/2018/hyperlinkcolor" val="tx"/>
                    </a:ext>
                  </a:extLst>
                </a:hlinkClick>
              </a:rPr>
              <a:t>slide 8, right</a:t>
            </a:r>
            <a:r>
              <a:rPr lang="en-US" sz="2000" b="0" dirty="0"/>
              <a:t>) Options for Mode Enabled Indication for DBE BW (Outside of BSS BW) for UHR Mode Change element: Option 1</a:t>
            </a:r>
          </a:p>
        </p:txBody>
      </p:sp>
      <p:sp>
        <p:nvSpPr>
          <p:cNvPr id="5" name="Footer Placeholder 4">
            <a:extLst>
              <a:ext uri="{FF2B5EF4-FFF2-40B4-BE49-F238E27FC236}">
                <a16:creationId xmlns:a16="http://schemas.microsoft.com/office/drawing/2014/main" id="{2764A5AC-F680-47EB-8E57-EC769FE0655F}"/>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BF050B32-8341-4E48-95D5-1714E662BDAE}"/>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AE8D49DE-C160-4460-B97B-2EC7A8F25901}"/>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341442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BC98-850C-4456-80CA-EA867E214C02}"/>
              </a:ext>
            </a:extLst>
          </p:cNvPr>
          <p:cNvSpPr>
            <a:spLocks noGrp="1"/>
          </p:cNvSpPr>
          <p:nvPr>
            <p:ph type="title"/>
          </p:nvPr>
        </p:nvSpPr>
        <p:spPr/>
        <p:txBody>
          <a:bodyPr/>
          <a:lstStyle/>
          <a:p>
            <a:r>
              <a:rPr lang="en-US" dirty="0"/>
              <a:t>Straw Polls – SP3</a:t>
            </a:r>
          </a:p>
        </p:txBody>
      </p:sp>
      <p:sp>
        <p:nvSpPr>
          <p:cNvPr id="3" name="Content Placeholder 2">
            <a:extLst>
              <a:ext uri="{FF2B5EF4-FFF2-40B4-BE49-F238E27FC236}">
                <a16:creationId xmlns:a16="http://schemas.microsoft.com/office/drawing/2014/main" id="{F0C02241-DCEE-4ED4-94EF-B9FFE2717F18}"/>
              </a:ext>
            </a:extLst>
          </p:cNvPr>
          <p:cNvSpPr>
            <a:spLocks noGrp="1"/>
          </p:cNvSpPr>
          <p:nvPr>
            <p:ph idx="1"/>
          </p:nvPr>
        </p:nvSpPr>
        <p:spPr/>
        <p:txBody>
          <a:bodyPr/>
          <a:lstStyle/>
          <a:p>
            <a:pPr marL="0" indent="0"/>
            <a:r>
              <a:rPr lang="en-US" sz="2000" b="0" dirty="0"/>
              <a:t>SP3: Do you support to define a Conditional Operation Parameters field (e.g., Mode Specific Parameters field for DBE BW or other TBD name) in the Mode Specific Parameters field for DBE of UHR Parameters Update element if DBE is enabled and the operating mode parameters are outside of BSS BW? </a:t>
            </a:r>
          </a:p>
          <a:p>
            <a:pPr marL="0" indent="0"/>
            <a:endParaRPr lang="en-US" sz="2000" b="0" dirty="0">
              <a:highlight>
                <a:srgbClr val="FFFF00"/>
              </a:highlight>
            </a:endParaRPr>
          </a:p>
          <a:p>
            <a:pPr marL="0" indent="0"/>
            <a:r>
              <a:rPr lang="en-US" sz="2000" b="0" dirty="0"/>
              <a:t>Reference:</a:t>
            </a:r>
          </a:p>
          <a:p>
            <a:pPr>
              <a:buFont typeface="Arial" panose="020B0604020202020204" pitchFamily="34" charset="0"/>
              <a:buChar char="•"/>
            </a:pPr>
            <a:r>
              <a:rPr lang="en-US" sz="2000" b="0" dirty="0"/>
              <a:t>(</a:t>
            </a:r>
            <a:r>
              <a:rPr lang="en-US" sz="2000" b="0" dirty="0">
                <a:solidFill>
                  <a:schemeClr val="accent2"/>
                </a:solidFill>
                <a:hlinkClick r:id="rId2" action="ppaction://hlinksldjump">
                  <a:extLst>
                    <a:ext uri="{A12FA001-AC4F-418D-AE19-62706E023703}">
                      <ahyp:hlinkClr xmlns:ahyp="http://schemas.microsoft.com/office/drawing/2018/hyperlinkcolor" val="tx"/>
                    </a:ext>
                  </a:extLst>
                </a:hlinkClick>
              </a:rPr>
              <a:t>slide </a:t>
            </a:r>
            <a:r>
              <a:rPr lang="en-US" sz="2000" b="0" dirty="0">
                <a:solidFill>
                  <a:schemeClr val="accent2"/>
                </a:solidFill>
              </a:rPr>
              <a:t>9</a:t>
            </a:r>
            <a:r>
              <a:rPr lang="en-US" sz="2000" b="0" dirty="0"/>
              <a:t>) Options for Mode Specific Parameters for DBE BW (Outside of BSS BW) for UHR Parameters Update element: Option 1</a:t>
            </a:r>
          </a:p>
        </p:txBody>
      </p:sp>
      <p:sp>
        <p:nvSpPr>
          <p:cNvPr id="5" name="Footer Placeholder 4">
            <a:extLst>
              <a:ext uri="{FF2B5EF4-FFF2-40B4-BE49-F238E27FC236}">
                <a16:creationId xmlns:a16="http://schemas.microsoft.com/office/drawing/2014/main" id="{2764A5AC-F680-47EB-8E57-EC769FE0655F}"/>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BF050B32-8341-4E48-95D5-1714E662BDAE}"/>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AE8D49DE-C160-4460-B97B-2EC7A8F25901}"/>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960827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4CFE-36A0-40A6-BC76-39C298F91BA0}"/>
              </a:ext>
            </a:extLst>
          </p:cNvPr>
          <p:cNvSpPr>
            <a:spLocks noGrp="1"/>
          </p:cNvSpPr>
          <p:nvPr>
            <p:ph type="title"/>
          </p:nvPr>
        </p:nvSpPr>
        <p:spPr/>
        <p:txBody>
          <a:bodyPr/>
          <a:lstStyle/>
          <a:p>
            <a:r>
              <a:rPr lang="en-US" dirty="0"/>
              <a:t>Backup: Background</a:t>
            </a:r>
          </a:p>
        </p:txBody>
      </p:sp>
      <p:sp>
        <p:nvSpPr>
          <p:cNvPr id="3" name="Content Placeholder 2">
            <a:extLst>
              <a:ext uri="{FF2B5EF4-FFF2-40B4-BE49-F238E27FC236}">
                <a16:creationId xmlns:a16="http://schemas.microsoft.com/office/drawing/2014/main" id="{713E42C8-6270-43E0-9416-C0CEF98B438E}"/>
              </a:ext>
            </a:extLst>
          </p:cNvPr>
          <p:cNvSpPr>
            <a:spLocks noGrp="1"/>
          </p:cNvSpPr>
          <p:nvPr>
            <p:ph idx="1"/>
          </p:nvPr>
        </p:nvSpPr>
        <p:spPr>
          <a:xfrm>
            <a:off x="914401" y="1981200"/>
            <a:ext cx="10361084" cy="4113213"/>
          </a:xfrm>
        </p:spPr>
        <p:txBody>
          <a:bodyPr/>
          <a:lstStyle/>
          <a:p>
            <a:pPr>
              <a:buFont typeface="Arial" panose="020B0604020202020204" pitchFamily="34" charset="0"/>
              <a:buChar char="•"/>
            </a:pPr>
            <a:r>
              <a:rPr lang="en-US" sz="2000" b="0" dirty="0"/>
              <a:t>NPCA and DSO are mutually exclusive that shall not be enabled at the same time, which is already specified in 11bn draft.</a:t>
            </a:r>
          </a:p>
          <a:p>
            <a:pPr>
              <a:buFont typeface="Arial" panose="020B0604020202020204" pitchFamily="34" charset="0"/>
              <a:buChar char="•"/>
            </a:pPr>
            <a:r>
              <a:rPr lang="en-US" sz="2000" b="0" dirty="0"/>
              <a:t>Co-TDMA is needed for Co-BF, e.g., to support sounding or in-BSS ICFs/ICRs of two Co-BF APs in the same TXOP.</a:t>
            </a:r>
          </a:p>
          <a:p>
            <a:pPr>
              <a:buFont typeface="Arial" panose="020B0604020202020204" pitchFamily="34" charset="0"/>
              <a:buChar char="•"/>
            </a:pPr>
            <a:r>
              <a:rPr lang="en-US" sz="2000" b="0" dirty="0"/>
              <a:t>Reduced performance and efficiency if Co-BF and DPS are enabled at the same time, with DPS ICF/ICR/IFCS/padding introducing extra overhead and complexity, and in the meantime Co-BF already has high overhead and complexity. So some APs/STAs may disable Co-BF when DPS (assisting) is enabled or disable DPS (assisting) when Co-BF is enabled.</a:t>
            </a:r>
          </a:p>
          <a:p>
            <a:pPr>
              <a:buFont typeface="Arial" panose="020B0604020202020204" pitchFamily="34" charset="0"/>
              <a:buChar char="•"/>
            </a:pPr>
            <a:r>
              <a:rPr lang="en-US" sz="2000" b="0" dirty="0"/>
              <a:t>If an AP has AP PUO/DPS (assisting) enabled, other APs may not want MAPC with this AP.</a:t>
            </a:r>
          </a:p>
          <a:p>
            <a:pPr>
              <a:buFont typeface="Arial" panose="020B0604020202020204" pitchFamily="34" charset="0"/>
              <a:buChar char="•"/>
            </a:pPr>
            <a:r>
              <a:rPr lang="en-US" sz="2000" b="0" dirty="0"/>
              <a:t>Some features are enabled/activated in scheduled manner in BI-/SP-level with expected start time, and some features are in dynamic manner in TXOP-/PPDU-level.</a:t>
            </a:r>
          </a:p>
          <a:p>
            <a:pPr>
              <a:buFont typeface="Arial" panose="020B0604020202020204" pitchFamily="34" charset="0"/>
              <a:buChar char="•"/>
            </a:pPr>
            <a:r>
              <a:rPr lang="en-US" sz="2000" b="0" dirty="0"/>
              <a:t>Some features are in AP-/BSS-level, and some features are in STA-level.</a:t>
            </a:r>
          </a:p>
        </p:txBody>
      </p:sp>
      <p:sp>
        <p:nvSpPr>
          <p:cNvPr id="5" name="Footer Placeholder 4">
            <a:extLst>
              <a:ext uri="{FF2B5EF4-FFF2-40B4-BE49-F238E27FC236}">
                <a16:creationId xmlns:a16="http://schemas.microsoft.com/office/drawing/2014/main" id="{09AFE332-938A-45A9-BEF9-4E3B3584F90A}"/>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5F5C9660-CF34-4292-B4EA-1DCDBFF5EB3E}"/>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C1FE4D08-CC7B-45FE-89FC-0CF2E2DDDCE3}"/>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Tree>
    <p:extLst>
      <p:ext uri="{BB962C8B-B14F-4D97-AF65-F5344CB8AC3E}">
        <p14:creationId xmlns:p14="http://schemas.microsoft.com/office/powerpoint/2010/main" val="1327952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3FB43-2E2C-4429-8762-20864362BF67}"/>
              </a:ext>
            </a:extLst>
          </p:cNvPr>
          <p:cNvSpPr>
            <a:spLocks noGrp="1"/>
          </p:cNvSpPr>
          <p:nvPr>
            <p:ph type="title"/>
          </p:nvPr>
        </p:nvSpPr>
        <p:spPr/>
        <p:txBody>
          <a:bodyPr/>
          <a:lstStyle/>
          <a:p>
            <a:r>
              <a:rPr lang="en-US" dirty="0"/>
              <a:t>Backup: Conditional Updates of Operating Mode and Parameters</a:t>
            </a:r>
          </a:p>
        </p:txBody>
      </p:sp>
      <p:sp>
        <p:nvSpPr>
          <p:cNvPr id="3" name="Content Placeholder 2">
            <a:extLst>
              <a:ext uri="{FF2B5EF4-FFF2-40B4-BE49-F238E27FC236}">
                <a16:creationId xmlns:a16="http://schemas.microsoft.com/office/drawing/2014/main" id="{4C426AD3-0A9C-4D0D-BA0C-3A74C67D1CB1}"/>
              </a:ext>
            </a:extLst>
          </p:cNvPr>
          <p:cNvSpPr>
            <a:spLocks noGrp="1"/>
          </p:cNvSpPr>
          <p:nvPr>
            <p:ph idx="1"/>
          </p:nvPr>
        </p:nvSpPr>
        <p:spPr/>
        <p:txBody>
          <a:bodyPr/>
          <a:lstStyle/>
          <a:p>
            <a:pPr>
              <a:buFont typeface="Arial" panose="020B0604020202020204" pitchFamily="34" charset="0"/>
              <a:buChar char="•"/>
            </a:pPr>
            <a:r>
              <a:rPr lang="en-US" sz="2200" b="0" dirty="0"/>
              <a:t>Options for NPCA parameters (similar for DSO/DPS):</a:t>
            </a:r>
          </a:p>
          <a:p>
            <a:pPr lvl="1">
              <a:buFont typeface="Arial" panose="020B0604020202020204" pitchFamily="34" charset="0"/>
              <a:buChar char="•"/>
            </a:pPr>
            <a:r>
              <a:rPr lang="en-US" sz="1800" dirty="0"/>
              <a:t>Option 1: only allow one set of NPCA parameters</a:t>
            </a:r>
          </a:p>
          <a:p>
            <a:pPr lvl="2">
              <a:buFont typeface="Arial" panose="020B0604020202020204" pitchFamily="34" charset="0"/>
              <a:buChar char="•"/>
            </a:pPr>
            <a:r>
              <a:rPr lang="en-US" sz="1600" dirty="0"/>
              <a:t>Option 1.a: allow to change NPCA parameters conditionally based on activation/termination of DBE, from BSS BW to DBE BW and vice versa</a:t>
            </a:r>
          </a:p>
          <a:p>
            <a:pPr lvl="2">
              <a:buFont typeface="Arial" panose="020B0604020202020204" pitchFamily="34" charset="0"/>
              <a:buChar char="•"/>
            </a:pPr>
            <a:r>
              <a:rPr lang="en-US" sz="1600" dirty="0"/>
              <a:t>Option 1.b: allow to change NPCA parameters across BSS BW and DBE BW, with explicit/implicit indication. E.g., if NPCA primary is changed to outside of BSS BW, NPCA is considered as disabled for non-DBE STAs (implicit) or NPCA is disabled by following the OMP/critical update procedure (explicit).</a:t>
            </a:r>
          </a:p>
          <a:p>
            <a:pPr lvl="2">
              <a:buFont typeface="Arial" panose="020B0604020202020204" pitchFamily="34" charset="0"/>
              <a:buChar char="•"/>
            </a:pPr>
            <a:r>
              <a:rPr lang="en-US" sz="1600" dirty="0"/>
              <a:t>Option 1.c: do not allow to change NPCA parameters across BSS BW and DBE BW</a:t>
            </a:r>
          </a:p>
          <a:p>
            <a:pPr lvl="3">
              <a:buFont typeface="Arial" panose="020B0604020202020204" pitchFamily="34" charset="0"/>
              <a:buChar char="•"/>
            </a:pPr>
            <a:r>
              <a:rPr lang="en-US" sz="1400" dirty="0"/>
              <a:t>May still enable, disable, or update NPCA parameters within BSS BW following the OMP/critical update procedure</a:t>
            </a:r>
          </a:p>
          <a:p>
            <a:pPr lvl="1">
              <a:buFont typeface="Arial" panose="020B0604020202020204" pitchFamily="34" charset="0"/>
              <a:buChar char="•"/>
            </a:pPr>
            <a:r>
              <a:rPr lang="en-US" sz="1800" b="0" dirty="0"/>
              <a:t>Option 2: allow</a:t>
            </a:r>
            <a:r>
              <a:rPr lang="en-US" sz="1800" dirty="0"/>
              <a:t> multiple sets of NPCA parameters for BSS BW and DBE BW</a:t>
            </a:r>
          </a:p>
          <a:p>
            <a:pPr lvl="2">
              <a:buFont typeface="Arial" panose="020B0604020202020204" pitchFamily="34" charset="0"/>
              <a:buChar char="•"/>
            </a:pPr>
            <a:r>
              <a:rPr lang="en-US" sz="1600" dirty="0"/>
              <a:t>Option 2.a: only allow one set of active NPCA parameters for DBE STAs</a:t>
            </a:r>
          </a:p>
          <a:p>
            <a:pPr lvl="3">
              <a:buFont typeface="Arial" panose="020B0604020202020204" pitchFamily="34" charset="0"/>
              <a:buChar char="•"/>
            </a:pPr>
            <a:r>
              <a:rPr lang="en-US" sz="1400" dirty="0"/>
              <a:t>Either inside or outside of BSS BW. May have implicit or explicit indication of which set of NPCA parameters is active</a:t>
            </a:r>
          </a:p>
          <a:p>
            <a:pPr lvl="2">
              <a:buFont typeface="Arial" panose="020B0604020202020204" pitchFamily="34" charset="0"/>
              <a:buChar char="•"/>
            </a:pPr>
            <a:r>
              <a:rPr lang="en-US" sz="1600" dirty="0"/>
              <a:t>Option 2.b: allow multiple sets of active NPCA parameters for DBE STAs</a:t>
            </a:r>
          </a:p>
          <a:p>
            <a:pPr lvl="3">
              <a:buFont typeface="Arial" panose="020B0604020202020204" pitchFamily="34" charset="0"/>
              <a:buChar char="•"/>
            </a:pPr>
            <a:r>
              <a:rPr lang="en-US" sz="1400" dirty="0"/>
              <a:t>Both inside and outside of BSS BW. AP and non-AP STA need to select/confirm which set of NPCA parameters to use</a:t>
            </a:r>
          </a:p>
          <a:p>
            <a:pPr lvl="2">
              <a:buFont typeface="Arial" panose="020B0604020202020204" pitchFamily="34" charset="0"/>
              <a:buChar char="•"/>
            </a:pPr>
            <a:endParaRPr lang="en-US" sz="1800" b="0" dirty="0"/>
          </a:p>
        </p:txBody>
      </p:sp>
      <p:sp>
        <p:nvSpPr>
          <p:cNvPr id="5" name="Footer Placeholder 4">
            <a:extLst>
              <a:ext uri="{FF2B5EF4-FFF2-40B4-BE49-F238E27FC236}">
                <a16:creationId xmlns:a16="http://schemas.microsoft.com/office/drawing/2014/main" id="{601A155D-BB1E-41A2-877D-9D994C01974E}"/>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46F694CF-542C-4E24-B325-2A0C0C2F8FC9}"/>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97C22B0D-B837-4CE0-BDFC-DAF7570CCACF}"/>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68455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4CFE-36A0-40A6-BC76-39C298F91BA0}"/>
              </a:ext>
            </a:extLst>
          </p:cNvPr>
          <p:cNvSpPr>
            <a:spLocks noGrp="1"/>
          </p:cNvSpPr>
          <p:nvPr>
            <p:ph type="title"/>
          </p:nvPr>
        </p:nvSpPr>
        <p:spPr/>
        <p:txBody>
          <a:bodyPr/>
          <a:lstStyle/>
          <a:p>
            <a:r>
              <a:rPr lang="en-US" dirty="0"/>
              <a:t>Abstract</a:t>
            </a:r>
          </a:p>
        </p:txBody>
      </p:sp>
      <p:sp>
        <p:nvSpPr>
          <p:cNvPr id="3" name="Content Placeholder 2">
            <a:extLst>
              <a:ext uri="{FF2B5EF4-FFF2-40B4-BE49-F238E27FC236}">
                <a16:creationId xmlns:a16="http://schemas.microsoft.com/office/drawing/2014/main" id="{713E42C8-6270-43E0-9416-C0CEF98B438E}"/>
              </a:ext>
            </a:extLst>
          </p:cNvPr>
          <p:cNvSpPr>
            <a:spLocks noGrp="1"/>
          </p:cNvSpPr>
          <p:nvPr>
            <p:ph idx="1"/>
          </p:nvPr>
        </p:nvSpPr>
        <p:spPr>
          <a:xfrm>
            <a:off x="914401" y="1981200"/>
            <a:ext cx="10361084" cy="4113213"/>
          </a:xfrm>
        </p:spPr>
        <p:txBody>
          <a:bodyPr/>
          <a:lstStyle/>
          <a:p>
            <a:pPr>
              <a:buFont typeface="Arial" panose="020B0604020202020204" pitchFamily="34" charset="0"/>
              <a:buChar char="•"/>
            </a:pPr>
            <a:r>
              <a:rPr lang="en-US" sz="2200" b="0" dirty="0"/>
              <a:t>Some operating modes may coexist with each other and may impact the enablement/disablement/parameters of other operating modes/parameters.</a:t>
            </a:r>
          </a:p>
          <a:p>
            <a:pPr lvl="1">
              <a:buFont typeface="Arial" panose="020B0604020202020204" pitchFamily="34" charset="0"/>
              <a:buChar char="•"/>
            </a:pPr>
            <a:r>
              <a:rPr lang="en-US" dirty="0"/>
              <a:t>E.g., when the operating BW is changed, e.g., by DBE/AP PUO/DPS/OMN/OMI, certain operating modes, e.g., NPCA/DSO/DPS, should/shall be disabled, or may be enabled, or may update the parameters, e.g., NPCA primary channel/DSO </a:t>
            </a:r>
            <a:r>
              <a:rPr lang="en-US" dirty="0" err="1"/>
              <a:t>subband</a:t>
            </a:r>
            <a:r>
              <a:rPr lang="en-US" dirty="0"/>
              <a:t>/DPS HCM/LCM.</a:t>
            </a:r>
          </a:p>
          <a:p>
            <a:pPr>
              <a:buFont typeface="Arial" panose="020B0604020202020204" pitchFamily="34" charset="0"/>
              <a:buChar char="•"/>
            </a:pPr>
            <a:r>
              <a:rPr lang="en-US" sz="2200" b="0" dirty="0"/>
              <a:t>This submission presents conditional updates of operating mode and parameters</a:t>
            </a:r>
          </a:p>
          <a:p>
            <a:pPr lvl="1">
              <a:buFont typeface="Arial" panose="020B0604020202020204" pitchFamily="34" charset="0"/>
              <a:buChar char="•"/>
            </a:pPr>
            <a:r>
              <a:rPr lang="en-US" dirty="0"/>
              <a:t>It allows to enable, disable, or update the parameters of a certain operating mode conditionally based on another operating mode.</a:t>
            </a:r>
          </a:p>
          <a:p>
            <a:pPr lvl="1">
              <a:buFont typeface="Arial" panose="020B0604020202020204" pitchFamily="34" charset="0"/>
              <a:buChar char="•"/>
            </a:pPr>
            <a:r>
              <a:rPr lang="en-US" dirty="0"/>
              <a:t>E.g., DBE as the condition to enable, disable, or update NPCA/DSO/DPS operations outside of the BSS BW.</a:t>
            </a:r>
          </a:p>
          <a:p>
            <a:pPr lvl="2">
              <a:buFont typeface="Arial" panose="020B0604020202020204" pitchFamily="34" charset="0"/>
              <a:buChar char="•"/>
            </a:pPr>
            <a:r>
              <a:rPr lang="en-US" dirty="0"/>
              <a:t>It helps to reduce overhead and complexity for both DBE STAs and non-DBE STAs.</a:t>
            </a:r>
          </a:p>
          <a:p>
            <a:pPr lvl="2">
              <a:buFont typeface="Arial" panose="020B0604020202020204" pitchFamily="34" charset="0"/>
              <a:buChar char="•"/>
            </a:pPr>
            <a:r>
              <a:rPr lang="en-US" dirty="0"/>
              <a:t>It does not change the existing NPCA/DSO/DPS/OMP/critical update procedures.</a:t>
            </a:r>
          </a:p>
        </p:txBody>
      </p:sp>
      <p:sp>
        <p:nvSpPr>
          <p:cNvPr id="5" name="Footer Placeholder 4">
            <a:extLst>
              <a:ext uri="{FF2B5EF4-FFF2-40B4-BE49-F238E27FC236}">
                <a16:creationId xmlns:a16="http://schemas.microsoft.com/office/drawing/2014/main" id="{09AFE332-938A-45A9-BEF9-4E3B3584F90A}"/>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5F5C9660-CF34-4292-B4EA-1DCDBFF5EB3E}"/>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3C1F39F5-DF14-408A-A35D-EB9ACCB7524F}"/>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Tree>
    <p:extLst>
      <p:ext uri="{BB962C8B-B14F-4D97-AF65-F5344CB8AC3E}">
        <p14:creationId xmlns:p14="http://schemas.microsoft.com/office/powerpoint/2010/main" val="1400639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9BA0-8D73-4A01-ABE2-E878998B8A36}"/>
              </a:ext>
            </a:extLst>
          </p:cNvPr>
          <p:cNvSpPr>
            <a:spLocks noGrp="1"/>
          </p:cNvSpPr>
          <p:nvPr>
            <p:ph type="title"/>
          </p:nvPr>
        </p:nvSpPr>
        <p:spPr/>
        <p:txBody>
          <a:bodyPr/>
          <a:lstStyle/>
          <a:p>
            <a:r>
              <a:rPr lang="en-US" dirty="0"/>
              <a:t>Mode Enabled Indication for DBE BW</a:t>
            </a:r>
            <a:br>
              <a:rPr lang="en-US" dirty="0"/>
            </a:br>
            <a:r>
              <a:rPr lang="en-US" dirty="0"/>
              <a:t>For UHR Operation element (1/3)</a:t>
            </a:r>
          </a:p>
        </p:txBody>
      </p:sp>
      <p:sp>
        <p:nvSpPr>
          <p:cNvPr id="3" name="Content Placeholder 2">
            <a:extLst>
              <a:ext uri="{FF2B5EF4-FFF2-40B4-BE49-F238E27FC236}">
                <a16:creationId xmlns:a16="http://schemas.microsoft.com/office/drawing/2014/main" id="{65BB073F-698D-458D-85C1-C600E7976DFD}"/>
              </a:ext>
            </a:extLst>
          </p:cNvPr>
          <p:cNvSpPr>
            <a:spLocks noGrp="1"/>
          </p:cNvSpPr>
          <p:nvPr>
            <p:ph idx="1"/>
          </p:nvPr>
        </p:nvSpPr>
        <p:spPr/>
        <p:txBody>
          <a:bodyPr/>
          <a:lstStyle/>
          <a:p>
            <a:pPr marL="457200" indent="-457200">
              <a:buFont typeface="Arial" panose="020B0604020202020204" pitchFamily="34" charset="0"/>
              <a:buChar char="•"/>
            </a:pPr>
            <a:r>
              <a:rPr lang="en-US" sz="2000" dirty="0"/>
              <a:t>Option 1: In UHR Operation Parameters field, Reserved bits: B4-B15</a:t>
            </a:r>
          </a:p>
          <a:p>
            <a:pPr marL="857250" lvl="1" indent="-457200">
              <a:buFont typeface="Arial" panose="020B0604020202020204" pitchFamily="34" charset="0"/>
              <a:buChar char="•"/>
            </a:pPr>
            <a:r>
              <a:rPr lang="en-US" sz="1600" dirty="0"/>
              <a:t>E.g., if DBE Enabled (B2) is 1, then a bit from B4-B15 indicates NPCA Enabled for DBE BW</a:t>
            </a:r>
          </a:p>
          <a:p>
            <a:pPr marL="857250" lvl="1" indent="-457200">
              <a:buFont typeface="Arial" panose="020B0604020202020204" pitchFamily="34" charset="0"/>
              <a:buChar char="•"/>
            </a:pPr>
            <a:r>
              <a:rPr lang="en-US" sz="1600" dirty="0"/>
              <a:t>May have an explicit presence indication, e.g., Conditional Operation Parameters Present field</a:t>
            </a:r>
          </a:p>
        </p:txBody>
      </p:sp>
      <p:sp>
        <p:nvSpPr>
          <p:cNvPr id="6" name="Date Placeholder 5">
            <a:extLst>
              <a:ext uri="{FF2B5EF4-FFF2-40B4-BE49-F238E27FC236}">
                <a16:creationId xmlns:a16="http://schemas.microsoft.com/office/drawing/2014/main" id="{8D2EA246-B398-41E9-87D9-7296992FE6F5}"/>
              </a:ext>
            </a:extLst>
          </p:cNvPr>
          <p:cNvSpPr>
            <a:spLocks noGrp="1"/>
          </p:cNvSpPr>
          <p:nvPr>
            <p:ph type="dt" idx="15"/>
          </p:nvPr>
        </p:nvSpPr>
        <p:spPr/>
        <p:txBody>
          <a:bodyPr/>
          <a:lstStyle/>
          <a:p>
            <a:r>
              <a:rPr lang="en-US"/>
              <a:t>June 2025</a:t>
            </a:r>
            <a:endParaRPr lang="en-GB" dirty="0"/>
          </a:p>
        </p:txBody>
      </p:sp>
      <p:pic>
        <p:nvPicPr>
          <p:cNvPr id="8" name="Picture 7">
            <a:extLst>
              <a:ext uri="{FF2B5EF4-FFF2-40B4-BE49-F238E27FC236}">
                <a16:creationId xmlns:a16="http://schemas.microsoft.com/office/drawing/2014/main" id="{5AB69A51-C5F4-424B-8AED-CF2B92E60925}"/>
              </a:ext>
            </a:extLst>
          </p:cNvPr>
          <p:cNvPicPr>
            <a:picLocks noChangeAspect="1"/>
          </p:cNvPicPr>
          <p:nvPr/>
        </p:nvPicPr>
        <p:blipFill>
          <a:blip r:embed="rId2"/>
          <a:stretch>
            <a:fillRect/>
          </a:stretch>
        </p:blipFill>
        <p:spPr>
          <a:xfrm>
            <a:off x="5257800" y="4724400"/>
            <a:ext cx="3276600" cy="979870"/>
          </a:xfrm>
          <a:prstGeom prst="rect">
            <a:avLst/>
          </a:prstGeom>
        </p:spPr>
      </p:pic>
      <p:cxnSp>
        <p:nvCxnSpPr>
          <p:cNvPr id="14" name="Straight Connector 13">
            <a:extLst>
              <a:ext uri="{FF2B5EF4-FFF2-40B4-BE49-F238E27FC236}">
                <a16:creationId xmlns:a16="http://schemas.microsoft.com/office/drawing/2014/main" id="{C4178A42-61AF-419D-B94E-C0FBD1700D8A}"/>
              </a:ext>
            </a:extLst>
          </p:cNvPr>
          <p:cNvCxnSpPr>
            <a:cxnSpLocks/>
          </p:cNvCxnSpPr>
          <p:nvPr/>
        </p:nvCxnSpPr>
        <p:spPr bwMode="auto">
          <a:xfrm flipH="1">
            <a:off x="6934200" y="5333207"/>
            <a:ext cx="762000" cy="60125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DBA4F8DC-12AF-4761-B70C-9B2DE83A1779}"/>
              </a:ext>
            </a:extLst>
          </p:cNvPr>
          <p:cNvCxnSpPr>
            <a:cxnSpLocks/>
          </p:cNvCxnSpPr>
          <p:nvPr/>
        </p:nvCxnSpPr>
        <p:spPr bwMode="auto">
          <a:xfrm>
            <a:off x="8469814" y="5333207"/>
            <a:ext cx="319433" cy="601250"/>
          </a:xfrm>
          <a:prstGeom prst="line">
            <a:avLst/>
          </a:prstGeom>
          <a:solidFill>
            <a:srgbClr val="00B8FF"/>
          </a:solidFill>
          <a:ln w="9525" cap="flat" cmpd="sng" algn="ctr">
            <a:solidFill>
              <a:schemeClr val="tx1"/>
            </a:solidFill>
            <a:prstDash val="solid"/>
            <a:round/>
            <a:headEnd type="none" w="med" len="med"/>
            <a:tailEnd type="none" w="med" len="med"/>
          </a:ln>
          <a:effectLst/>
        </p:spPr>
      </p:cxnSp>
      <p:graphicFrame>
        <p:nvGraphicFramePr>
          <p:cNvPr id="17" name="Table 17">
            <a:extLst>
              <a:ext uri="{FF2B5EF4-FFF2-40B4-BE49-F238E27FC236}">
                <a16:creationId xmlns:a16="http://schemas.microsoft.com/office/drawing/2014/main" id="{581FFBAD-42E6-4DBB-AD90-DEF0C96C5C19}"/>
              </a:ext>
            </a:extLst>
          </p:cNvPr>
          <p:cNvGraphicFramePr>
            <a:graphicFrameLocks noGrp="1"/>
          </p:cNvGraphicFramePr>
          <p:nvPr>
            <p:extLst>
              <p:ext uri="{D42A27DB-BD31-4B8C-83A1-F6EECF244321}">
                <p14:modId xmlns:p14="http://schemas.microsoft.com/office/powerpoint/2010/main" val="1682129501"/>
              </p:ext>
            </p:extLst>
          </p:nvPr>
        </p:nvGraphicFramePr>
        <p:xfrm>
          <a:off x="6934200" y="5943600"/>
          <a:ext cx="1855047" cy="457200"/>
        </p:xfrm>
        <a:graphic>
          <a:graphicData uri="http://schemas.openxmlformats.org/drawingml/2006/table">
            <a:tbl>
              <a:tblPr firstRow="1" bandRow="1">
                <a:tableStyleId>{5940675A-B579-460E-94D1-54222C63F5DA}</a:tableStyleId>
              </a:tblPr>
              <a:tblGrid>
                <a:gridCol w="373380">
                  <a:extLst>
                    <a:ext uri="{9D8B030D-6E8A-4147-A177-3AD203B41FA5}">
                      <a16:colId xmlns:a16="http://schemas.microsoft.com/office/drawing/2014/main" val="2860935914"/>
                    </a:ext>
                  </a:extLst>
                </a:gridCol>
                <a:gridCol w="1176867">
                  <a:extLst>
                    <a:ext uri="{9D8B030D-6E8A-4147-A177-3AD203B41FA5}">
                      <a16:colId xmlns:a16="http://schemas.microsoft.com/office/drawing/2014/main" val="707342954"/>
                    </a:ext>
                  </a:extLst>
                </a:gridCol>
                <a:gridCol w="304800">
                  <a:extLst>
                    <a:ext uri="{9D8B030D-6E8A-4147-A177-3AD203B41FA5}">
                      <a16:colId xmlns:a16="http://schemas.microsoft.com/office/drawing/2014/main" val="2564246397"/>
                    </a:ext>
                  </a:extLst>
                </a:gridCol>
              </a:tblGrid>
              <a:tr h="182880">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tc>
                  <a:txBody>
                    <a:bodyPr/>
                    <a:lstStyle/>
                    <a:p>
                      <a:pPr algn="ctr"/>
                      <a:r>
                        <a:rPr lang="en-US" sz="1200" dirty="0">
                          <a:solidFill>
                            <a:schemeClr val="accent2"/>
                          </a:solidFill>
                        </a:rPr>
                        <a:t>NPCA Enabled for DBE BW</a:t>
                      </a:r>
                    </a:p>
                  </a:txBody>
                  <a:tcPr>
                    <a:lnT w="12700" cap="flat" cmpd="sng" algn="ctr">
                      <a:solidFill>
                        <a:schemeClr val="tx1"/>
                      </a:solidFill>
                      <a:prstDash val="solid"/>
                      <a:round/>
                      <a:headEnd type="none" w="med" len="med"/>
                      <a:tailEnd type="none" w="med" len="med"/>
                    </a:lnT>
                  </a:tcPr>
                </a:tc>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55" name="Footer Placeholder 4">
            <a:extLst>
              <a:ext uri="{FF2B5EF4-FFF2-40B4-BE49-F238E27FC236}">
                <a16:creationId xmlns:a16="http://schemas.microsoft.com/office/drawing/2014/main" id="{77E0379D-B947-403E-B53B-F2F10AB6F5D5}"/>
              </a:ext>
            </a:extLst>
          </p:cNvPr>
          <p:cNvSpPr>
            <a:spLocks noGrp="1"/>
          </p:cNvSpPr>
          <p:nvPr>
            <p:ph type="ftr" idx="14"/>
          </p:nvPr>
        </p:nvSpPr>
        <p:spPr>
          <a:xfrm>
            <a:off x="7143757" y="6475414"/>
            <a:ext cx="4246027" cy="180975"/>
          </a:xfrm>
        </p:spPr>
        <p:txBody>
          <a:bodyPr/>
          <a:lstStyle/>
          <a:p>
            <a:r>
              <a:rPr lang="da-DK" dirty="0"/>
              <a:t>Yongsen Ma et al., Samsung</a:t>
            </a:r>
            <a:endParaRPr lang="en-GB" dirty="0"/>
          </a:p>
        </p:txBody>
      </p:sp>
      <p:sp>
        <p:nvSpPr>
          <p:cNvPr id="62" name="TextBox 61">
            <a:extLst>
              <a:ext uri="{FF2B5EF4-FFF2-40B4-BE49-F238E27FC236}">
                <a16:creationId xmlns:a16="http://schemas.microsoft.com/office/drawing/2014/main" id="{EDDF014E-067A-49EF-865C-E6E10053303B}"/>
              </a:ext>
            </a:extLst>
          </p:cNvPr>
          <p:cNvSpPr txBox="1"/>
          <p:nvPr/>
        </p:nvSpPr>
        <p:spPr>
          <a:xfrm>
            <a:off x="5080548" y="5701283"/>
            <a:ext cx="1675311" cy="646331"/>
          </a:xfrm>
          <a:prstGeom prst="rect">
            <a:avLst/>
          </a:prstGeom>
          <a:noFill/>
        </p:spPr>
        <p:txBody>
          <a:bodyPr wrap="square" rtlCol="0">
            <a:spAutoFit/>
          </a:bodyPr>
          <a:lstStyle/>
          <a:p>
            <a:r>
              <a:rPr lang="en-US" sz="1200" dirty="0">
                <a:solidFill>
                  <a:schemeClr val="accent2"/>
                </a:solidFill>
              </a:rPr>
              <a:t>If DBE Enabled is 1 (may also have explicit presence indication)</a:t>
            </a:r>
          </a:p>
        </p:txBody>
      </p:sp>
      <p:cxnSp>
        <p:nvCxnSpPr>
          <p:cNvPr id="66" name="Connector: Elbow 65">
            <a:extLst>
              <a:ext uri="{FF2B5EF4-FFF2-40B4-BE49-F238E27FC236}">
                <a16:creationId xmlns:a16="http://schemas.microsoft.com/office/drawing/2014/main" id="{987DE5EE-83C4-4DF7-821F-1E0349F872AB}"/>
              </a:ext>
            </a:extLst>
          </p:cNvPr>
          <p:cNvCxnSpPr>
            <a:cxnSpLocks/>
          </p:cNvCxnSpPr>
          <p:nvPr/>
        </p:nvCxnSpPr>
        <p:spPr bwMode="auto">
          <a:xfrm rot="16200000" flipH="1">
            <a:off x="6390286" y="5607342"/>
            <a:ext cx="818048" cy="269782"/>
          </a:xfrm>
          <a:prstGeom prst="bentConnector3">
            <a:avLst>
              <a:gd name="adj1" fmla="val 99679"/>
            </a:avLst>
          </a:prstGeom>
          <a:ln>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92" name="Slide Number Placeholder 91">
            <a:extLst>
              <a:ext uri="{FF2B5EF4-FFF2-40B4-BE49-F238E27FC236}">
                <a16:creationId xmlns:a16="http://schemas.microsoft.com/office/drawing/2014/main" id="{A11C950D-59B3-4795-B1D7-4763F05171BC}"/>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grpSp>
        <p:nvGrpSpPr>
          <p:cNvPr id="93" name="Group 92">
            <a:extLst>
              <a:ext uri="{FF2B5EF4-FFF2-40B4-BE49-F238E27FC236}">
                <a16:creationId xmlns:a16="http://schemas.microsoft.com/office/drawing/2014/main" id="{6AF4459B-306E-47A9-B7E7-E9D70CB0134E}"/>
              </a:ext>
            </a:extLst>
          </p:cNvPr>
          <p:cNvGrpSpPr/>
          <p:nvPr/>
        </p:nvGrpSpPr>
        <p:grpSpPr>
          <a:xfrm>
            <a:off x="914401" y="2866648"/>
            <a:ext cx="4522487" cy="2018748"/>
            <a:chOff x="825630" y="4714780"/>
            <a:chExt cx="4522487" cy="2018748"/>
          </a:xfrm>
        </p:grpSpPr>
        <p:pic>
          <p:nvPicPr>
            <p:cNvPr id="94" name="Picture 93">
              <a:extLst>
                <a:ext uri="{FF2B5EF4-FFF2-40B4-BE49-F238E27FC236}">
                  <a16:creationId xmlns:a16="http://schemas.microsoft.com/office/drawing/2014/main" id="{46D97569-D899-4FF9-8F4F-5FEF3C0C7D9A}"/>
                </a:ext>
              </a:extLst>
            </p:cNvPr>
            <p:cNvPicPr>
              <a:picLocks noChangeAspect="1"/>
            </p:cNvPicPr>
            <p:nvPr/>
          </p:nvPicPr>
          <p:blipFill>
            <a:blip r:embed="rId3"/>
            <a:stretch>
              <a:fillRect/>
            </a:stretch>
          </p:blipFill>
          <p:spPr>
            <a:xfrm>
              <a:off x="825630" y="4982514"/>
              <a:ext cx="4522487" cy="1751014"/>
            </a:xfrm>
            <a:prstGeom prst="rect">
              <a:avLst/>
            </a:prstGeom>
          </p:spPr>
        </p:pic>
        <p:sp>
          <p:nvSpPr>
            <p:cNvPr id="97" name="Rectangle 96">
              <a:extLst>
                <a:ext uri="{FF2B5EF4-FFF2-40B4-BE49-F238E27FC236}">
                  <a16:creationId xmlns:a16="http://schemas.microsoft.com/office/drawing/2014/main" id="{7CBAAC6C-F95B-4DCE-9117-21A68CB71160}"/>
                </a:ext>
              </a:extLst>
            </p:cNvPr>
            <p:cNvSpPr/>
            <p:nvPr/>
          </p:nvSpPr>
          <p:spPr bwMode="auto">
            <a:xfrm>
              <a:off x="2961015" y="4974844"/>
              <a:ext cx="609600" cy="708178"/>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98" name="TextBox 97">
              <a:extLst>
                <a:ext uri="{FF2B5EF4-FFF2-40B4-BE49-F238E27FC236}">
                  <a16:creationId xmlns:a16="http://schemas.microsoft.com/office/drawing/2014/main" id="{98915DC3-5DD3-4522-BA16-D680D0FCCE08}"/>
                </a:ext>
              </a:extLst>
            </p:cNvPr>
            <p:cNvSpPr txBox="1"/>
            <p:nvPr/>
          </p:nvSpPr>
          <p:spPr>
            <a:xfrm>
              <a:off x="2901773" y="4714780"/>
              <a:ext cx="728084" cy="276999"/>
            </a:xfrm>
            <a:prstGeom prst="rect">
              <a:avLst/>
            </a:prstGeom>
            <a:noFill/>
          </p:spPr>
          <p:txBody>
            <a:bodyPr wrap="none" rtlCol="0">
              <a:spAutoFit/>
            </a:bodyPr>
            <a:lstStyle/>
            <a:p>
              <a:r>
                <a:rPr lang="en-US" sz="1200" dirty="0">
                  <a:solidFill>
                    <a:schemeClr val="tx1"/>
                  </a:solidFill>
                </a:rPr>
                <a:t>Option 1</a:t>
              </a:r>
            </a:p>
          </p:txBody>
        </p:sp>
      </p:grpSp>
      <p:cxnSp>
        <p:nvCxnSpPr>
          <p:cNvPr id="89" name="Straight Connector 88">
            <a:extLst>
              <a:ext uri="{FF2B5EF4-FFF2-40B4-BE49-F238E27FC236}">
                <a16:creationId xmlns:a16="http://schemas.microsoft.com/office/drawing/2014/main" id="{AC015BEB-8914-4142-B8C8-A3EE88189D12}"/>
              </a:ext>
            </a:extLst>
          </p:cNvPr>
          <p:cNvCxnSpPr>
            <a:cxnSpLocks/>
          </p:cNvCxnSpPr>
          <p:nvPr/>
        </p:nvCxnSpPr>
        <p:spPr bwMode="auto">
          <a:xfrm>
            <a:off x="3659386" y="3646682"/>
            <a:ext cx="4810428" cy="1213063"/>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87" name="Straight Connector 86">
            <a:extLst>
              <a:ext uri="{FF2B5EF4-FFF2-40B4-BE49-F238E27FC236}">
                <a16:creationId xmlns:a16="http://schemas.microsoft.com/office/drawing/2014/main" id="{D5EE4EC3-F188-465E-8D52-54841CEB4ED3}"/>
              </a:ext>
            </a:extLst>
          </p:cNvPr>
          <p:cNvCxnSpPr>
            <a:cxnSpLocks/>
          </p:cNvCxnSpPr>
          <p:nvPr/>
        </p:nvCxnSpPr>
        <p:spPr bwMode="auto">
          <a:xfrm>
            <a:off x="3049786" y="3682964"/>
            <a:ext cx="2436614" cy="1176781"/>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4" name="TextBox 3">
            <a:extLst>
              <a:ext uri="{FF2B5EF4-FFF2-40B4-BE49-F238E27FC236}">
                <a16:creationId xmlns:a16="http://schemas.microsoft.com/office/drawing/2014/main" id="{AA656BEF-2A9E-49B7-96E5-283CC666978E}"/>
              </a:ext>
            </a:extLst>
          </p:cNvPr>
          <p:cNvSpPr txBox="1"/>
          <p:nvPr/>
        </p:nvSpPr>
        <p:spPr>
          <a:xfrm>
            <a:off x="11049000" y="6136860"/>
            <a:ext cx="609600" cy="338554"/>
          </a:xfrm>
          <a:prstGeom prst="rect">
            <a:avLst/>
          </a:prstGeom>
          <a:noFill/>
        </p:spPr>
        <p:txBody>
          <a:bodyPr wrap="square" rtlCol="0">
            <a:spAutoFit/>
          </a:bodyPr>
          <a:lstStyle/>
          <a:p>
            <a:r>
              <a:rPr lang="en-US" sz="1600" dirty="0">
                <a:solidFill>
                  <a:schemeClr val="accent2"/>
                </a:solidFill>
                <a:hlinkClick r:id="rId4" action="ppaction://hlinksldjump">
                  <a:extLst>
                    <a:ext uri="{A12FA001-AC4F-418D-AE19-62706E023703}">
                      <ahyp:hlinkClr xmlns:ahyp="http://schemas.microsoft.com/office/drawing/2018/hyperlinkcolor" val="tx"/>
                    </a:ext>
                  </a:extLst>
                </a:hlinkClick>
              </a:rPr>
              <a:t>back</a:t>
            </a:r>
            <a:endParaRPr lang="en-US" sz="1600" dirty="0">
              <a:solidFill>
                <a:schemeClr val="accent2"/>
              </a:solidFill>
            </a:endParaRPr>
          </a:p>
        </p:txBody>
      </p:sp>
    </p:spTree>
    <p:extLst>
      <p:ext uri="{BB962C8B-B14F-4D97-AF65-F5344CB8AC3E}">
        <p14:creationId xmlns:p14="http://schemas.microsoft.com/office/powerpoint/2010/main" val="2624754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9BA0-8D73-4A01-ABE2-E878998B8A36}"/>
              </a:ext>
            </a:extLst>
          </p:cNvPr>
          <p:cNvSpPr>
            <a:spLocks noGrp="1"/>
          </p:cNvSpPr>
          <p:nvPr>
            <p:ph type="title"/>
          </p:nvPr>
        </p:nvSpPr>
        <p:spPr/>
        <p:txBody>
          <a:bodyPr/>
          <a:lstStyle/>
          <a:p>
            <a:r>
              <a:rPr lang="en-US" dirty="0"/>
              <a:t>Mode Enabled Indication for DBE BW</a:t>
            </a:r>
            <a:br>
              <a:rPr lang="en-US" dirty="0"/>
            </a:br>
            <a:r>
              <a:rPr lang="en-US" dirty="0"/>
              <a:t>For UHR Operation element (2/3)</a:t>
            </a:r>
          </a:p>
        </p:txBody>
      </p:sp>
      <p:sp>
        <p:nvSpPr>
          <p:cNvPr id="3" name="Content Placeholder 2">
            <a:extLst>
              <a:ext uri="{FF2B5EF4-FFF2-40B4-BE49-F238E27FC236}">
                <a16:creationId xmlns:a16="http://schemas.microsoft.com/office/drawing/2014/main" id="{65BB073F-698D-458D-85C1-C600E7976DFD}"/>
              </a:ext>
            </a:extLst>
          </p:cNvPr>
          <p:cNvSpPr>
            <a:spLocks noGrp="1"/>
          </p:cNvSpPr>
          <p:nvPr>
            <p:ph idx="1"/>
          </p:nvPr>
        </p:nvSpPr>
        <p:spPr/>
        <p:txBody>
          <a:bodyPr/>
          <a:lstStyle/>
          <a:p>
            <a:pPr marL="457200" indent="-457200">
              <a:buFont typeface="Arial" panose="020B0604020202020204" pitchFamily="34" charset="0"/>
              <a:buChar char="•"/>
            </a:pPr>
            <a:r>
              <a:rPr lang="en-US" sz="2000" dirty="0"/>
              <a:t>Option 2: In DBE Operation Parameters field</a:t>
            </a:r>
          </a:p>
          <a:p>
            <a:pPr marL="857250" lvl="1" indent="-457200">
              <a:buFont typeface="Arial" panose="020B0604020202020204" pitchFamily="34" charset="0"/>
              <a:buChar char="•"/>
            </a:pPr>
            <a:r>
              <a:rPr lang="en-US" sz="1600" dirty="0"/>
              <a:t>Reserved bits: B3-B7, e.g., if DBE Enabled is 1, then a bit from B3-B7 indicates NPCA Enabled for DBE BW</a:t>
            </a:r>
          </a:p>
          <a:p>
            <a:pPr marL="857250" lvl="1" indent="-457200">
              <a:buFont typeface="Arial" panose="020B0604020202020204" pitchFamily="34" charset="0"/>
              <a:buChar char="•"/>
            </a:pPr>
            <a:r>
              <a:rPr lang="en-US" sz="1600" dirty="0"/>
              <a:t>May have implicit/explicit presence indication</a:t>
            </a:r>
          </a:p>
        </p:txBody>
      </p:sp>
      <p:sp>
        <p:nvSpPr>
          <p:cNvPr id="6" name="Date Placeholder 5">
            <a:extLst>
              <a:ext uri="{FF2B5EF4-FFF2-40B4-BE49-F238E27FC236}">
                <a16:creationId xmlns:a16="http://schemas.microsoft.com/office/drawing/2014/main" id="{8D2EA246-B398-41E9-87D9-7296992FE6F5}"/>
              </a:ext>
            </a:extLst>
          </p:cNvPr>
          <p:cNvSpPr>
            <a:spLocks noGrp="1"/>
          </p:cNvSpPr>
          <p:nvPr>
            <p:ph type="dt" idx="15"/>
          </p:nvPr>
        </p:nvSpPr>
        <p:spPr/>
        <p:txBody>
          <a:bodyPr/>
          <a:lstStyle/>
          <a:p>
            <a:r>
              <a:rPr lang="en-US"/>
              <a:t>June 2025</a:t>
            </a:r>
            <a:endParaRPr lang="en-GB" dirty="0"/>
          </a:p>
        </p:txBody>
      </p:sp>
      <p:sp>
        <p:nvSpPr>
          <p:cNvPr id="55" name="Footer Placeholder 4">
            <a:extLst>
              <a:ext uri="{FF2B5EF4-FFF2-40B4-BE49-F238E27FC236}">
                <a16:creationId xmlns:a16="http://schemas.microsoft.com/office/drawing/2014/main" id="{77E0379D-B947-403E-B53B-F2F10AB6F5D5}"/>
              </a:ext>
            </a:extLst>
          </p:cNvPr>
          <p:cNvSpPr>
            <a:spLocks noGrp="1"/>
          </p:cNvSpPr>
          <p:nvPr>
            <p:ph type="ftr" idx="14"/>
          </p:nvPr>
        </p:nvSpPr>
        <p:spPr>
          <a:xfrm>
            <a:off x="7143757" y="6475414"/>
            <a:ext cx="4246027" cy="180975"/>
          </a:xfrm>
        </p:spPr>
        <p:txBody>
          <a:bodyPr/>
          <a:lstStyle/>
          <a:p>
            <a:r>
              <a:rPr lang="da-DK" dirty="0"/>
              <a:t>Yongsen Ma et al., Samsung</a:t>
            </a:r>
            <a:endParaRPr lang="en-GB" dirty="0"/>
          </a:p>
        </p:txBody>
      </p:sp>
      <p:sp>
        <p:nvSpPr>
          <p:cNvPr id="92" name="Slide Number Placeholder 91">
            <a:extLst>
              <a:ext uri="{FF2B5EF4-FFF2-40B4-BE49-F238E27FC236}">
                <a16:creationId xmlns:a16="http://schemas.microsoft.com/office/drawing/2014/main" id="{A11C950D-59B3-4795-B1D7-4763F05171BC}"/>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pic>
        <p:nvPicPr>
          <p:cNvPr id="12" name="Picture 11">
            <a:extLst>
              <a:ext uri="{FF2B5EF4-FFF2-40B4-BE49-F238E27FC236}">
                <a16:creationId xmlns:a16="http://schemas.microsoft.com/office/drawing/2014/main" id="{944E5D3A-2309-4E18-B4F5-CEB4450DB28C}"/>
              </a:ext>
            </a:extLst>
          </p:cNvPr>
          <p:cNvPicPr>
            <a:picLocks noChangeAspect="1"/>
          </p:cNvPicPr>
          <p:nvPr/>
        </p:nvPicPr>
        <p:blipFill>
          <a:blip r:embed="rId2"/>
          <a:stretch>
            <a:fillRect/>
          </a:stretch>
        </p:blipFill>
        <p:spPr>
          <a:xfrm>
            <a:off x="1600200" y="4923427"/>
            <a:ext cx="2803813" cy="925258"/>
          </a:xfrm>
          <a:prstGeom prst="rect">
            <a:avLst/>
          </a:prstGeom>
        </p:spPr>
      </p:pic>
      <p:cxnSp>
        <p:nvCxnSpPr>
          <p:cNvPr id="13" name="Straight Connector 12">
            <a:extLst>
              <a:ext uri="{FF2B5EF4-FFF2-40B4-BE49-F238E27FC236}">
                <a16:creationId xmlns:a16="http://schemas.microsoft.com/office/drawing/2014/main" id="{5AE38D71-A01E-4F3C-A80C-881E9D5352E7}"/>
              </a:ext>
            </a:extLst>
          </p:cNvPr>
          <p:cNvCxnSpPr>
            <a:cxnSpLocks/>
          </p:cNvCxnSpPr>
          <p:nvPr/>
        </p:nvCxnSpPr>
        <p:spPr bwMode="auto">
          <a:xfrm>
            <a:off x="2778219" y="5476927"/>
            <a:ext cx="269781" cy="521225"/>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4" name="Straight Connector 13">
            <a:extLst>
              <a:ext uri="{FF2B5EF4-FFF2-40B4-BE49-F238E27FC236}">
                <a16:creationId xmlns:a16="http://schemas.microsoft.com/office/drawing/2014/main" id="{A17CEC1F-884D-477D-BCB9-D3952650A148}"/>
              </a:ext>
            </a:extLst>
          </p:cNvPr>
          <p:cNvCxnSpPr>
            <a:cxnSpLocks/>
          </p:cNvCxnSpPr>
          <p:nvPr/>
        </p:nvCxnSpPr>
        <p:spPr bwMode="auto">
          <a:xfrm>
            <a:off x="3566289" y="5476927"/>
            <a:ext cx="1345529" cy="516170"/>
          </a:xfrm>
          <a:prstGeom prst="line">
            <a:avLst/>
          </a:prstGeom>
          <a:solidFill>
            <a:srgbClr val="00B8FF"/>
          </a:solidFill>
          <a:ln w="9525" cap="flat" cmpd="sng" algn="ctr">
            <a:solidFill>
              <a:schemeClr val="tx1"/>
            </a:solidFill>
            <a:prstDash val="solid"/>
            <a:round/>
            <a:headEnd type="none" w="med" len="med"/>
            <a:tailEnd type="none" w="med" len="med"/>
          </a:ln>
          <a:effectLst/>
        </p:spPr>
      </p:cxnSp>
      <p:graphicFrame>
        <p:nvGraphicFramePr>
          <p:cNvPr id="15" name="Table 17">
            <a:extLst>
              <a:ext uri="{FF2B5EF4-FFF2-40B4-BE49-F238E27FC236}">
                <a16:creationId xmlns:a16="http://schemas.microsoft.com/office/drawing/2014/main" id="{B92104CD-F493-416B-AB6F-40EA9A54D5AC}"/>
              </a:ext>
            </a:extLst>
          </p:cNvPr>
          <p:cNvGraphicFramePr>
            <a:graphicFrameLocks noGrp="1"/>
          </p:cNvGraphicFramePr>
          <p:nvPr>
            <p:extLst>
              <p:ext uri="{D42A27DB-BD31-4B8C-83A1-F6EECF244321}">
                <p14:modId xmlns:p14="http://schemas.microsoft.com/office/powerpoint/2010/main" val="2119445984"/>
              </p:ext>
            </p:extLst>
          </p:nvPr>
        </p:nvGraphicFramePr>
        <p:xfrm>
          <a:off x="3056771" y="5998152"/>
          <a:ext cx="1855047" cy="457200"/>
        </p:xfrm>
        <a:graphic>
          <a:graphicData uri="http://schemas.openxmlformats.org/drawingml/2006/table">
            <a:tbl>
              <a:tblPr firstRow="1" bandRow="1">
                <a:tableStyleId>{5940675A-B579-460E-94D1-54222C63F5DA}</a:tableStyleId>
              </a:tblPr>
              <a:tblGrid>
                <a:gridCol w="373380">
                  <a:extLst>
                    <a:ext uri="{9D8B030D-6E8A-4147-A177-3AD203B41FA5}">
                      <a16:colId xmlns:a16="http://schemas.microsoft.com/office/drawing/2014/main" val="2860935914"/>
                    </a:ext>
                  </a:extLst>
                </a:gridCol>
                <a:gridCol w="1176867">
                  <a:extLst>
                    <a:ext uri="{9D8B030D-6E8A-4147-A177-3AD203B41FA5}">
                      <a16:colId xmlns:a16="http://schemas.microsoft.com/office/drawing/2014/main" val="707342954"/>
                    </a:ext>
                  </a:extLst>
                </a:gridCol>
                <a:gridCol w="304800">
                  <a:extLst>
                    <a:ext uri="{9D8B030D-6E8A-4147-A177-3AD203B41FA5}">
                      <a16:colId xmlns:a16="http://schemas.microsoft.com/office/drawing/2014/main" val="2564246397"/>
                    </a:ext>
                  </a:extLst>
                </a:gridCol>
              </a:tblGrid>
              <a:tr h="182880">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tc>
                  <a:txBody>
                    <a:bodyPr/>
                    <a:lstStyle/>
                    <a:p>
                      <a:pPr algn="ctr"/>
                      <a:r>
                        <a:rPr lang="en-US" sz="1200" dirty="0">
                          <a:solidFill>
                            <a:schemeClr val="accent2"/>
                          </a:solidFill>
                        </a:rPr>
                        <a:t>NPCA Enabled for DBE BW</a:t>
                      </a:r>
                    </a:p>
                  </a:txBody>
                  <a:tcPr>
                    <a:lnT w="12700" cap="flat" cmpd="sng" algn="ctr">
                      <a:solidFill>
                        <a:schemeClr val="tx1"/>
                      </a:solidFill>
                      <a:prstDash val="solid"/>
                      <a:round/>
                      <a:headEnd type="none" w="med" len="med"/>
                      <a:tailEnd type="none" w="med" len="med"/>
                    </a:lnT>
                  </a:tcPr>
                </a:tc>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cxnSp>
        <p:nvCxnSpPr>
          <p:cNvPr id="18" name="Connector: Elbow 17">
            <a:extLst>
              <a:ext uri="{FF2B5EF4-FFF2-40B4-BE49-F238E27FC236}">
                <a16:creationId xmlns:a16="http://schemas.microsoft.com/office/drawing/2014/main" id="{3CBBB879-49DC-445C-A8C1-827B7242BCDD}"/>
              </a:ext>
            </a:extLst>
          </p:cNvPr>
          <p:cNvCxnSpPr>
            <a:cxnSpLocks/>
          </p:cNvCxnSpPr>
          <p:nvPr/>
        </p:nvCxnSpPr>
        <p:spPr bwMode="auto">
          <a:xfrm rot="16200000" flipH="1">
            <a:off x="2899184" y="4484552"/>
            <a:ext cx="2348216" cy="678984"/>
          </a:xfrm>
          <a:prstGeom prst="bentConnector3">
            <a:avLst>
              <a:gd name="adj1" fmla="val 28006"/>
            </a:avLst>
          </a:prstGeom>
          <a:solidFill>
            <a:srgbClr val="00B8FF"/>
          </a:solidFill>
          <a:ln w="9525" cap="flat" cmpd="sng" algn="ctr">
            <a:solidFill>
              <a:schemeClr val="tx1"/>
            </a:solidFill>
            <a:prstDash val="solid"/>
            <a:round/>
            <a:headEnd type="none" w="med" len="med"/>
            <a:tailEnd type="triangle"/>
          </a:ln>
          <a:effectLst/>
        </p:spPr>
      </p:cxnSp>
      <p:sp>
        <p:nvSpPr>
          <p:cNvPr id="19" name="TextBox 18">
            <a:extLst>
              <a:ext uri="{FF2B5EF4-FFF2-40B4-BE49-F238E27FC236}">
                <a16:creationId xmlns:a16="http://schemas.microsoft.com/office/drawing/2014/main" id="{EF160CE7-70C6-42FE-A7F1-450FCAF318EB}"/>
              </a:ext>
            </a:extLst>
          </p:cNvPr>
          <p:cNvSpPr txBox="1"/>
          <p:nvPr/>
        </p:nvSpPr>
        <p:spPr>
          <a:xfrm>
            <a:off x="3684907" y="4048465"/>
            <a:ext cx="1455754" cy="276999"/>
          </a:xfrm>
          <a:prstGeom prst="rect">
            <a:avLst/>
          </a:prstGeom>
          <a:noFill/>
        </p:spPr>
        <p:txBody>
          <a:bodyPr wrap="square" rtlCol="0">
            <a:spAutoFit/>
          </a:bodyPr>
          <a:lstStyle/>
          <a:p>
            <a:r>
              <a:rPr lang="en-US" sz="1200" dirty="0">
                <a:solidFill>
                  <a:schemeClr val="tx1"/>
                </a:solidFill>
              </a:rPr>
              <a:t>If DBE Enabled is 1</a:t>
            </a:r>
          </a:p>
        </p:txBody>
      </p:sp>
      <p:grpSp>
        <p:nvGrpSpPr>
          <p:cNvPr id="4" name="Group 3">
            <a:extLst>
              <a:ext uri="{FF2B5EF4-FFF2-40B4-BE49-F238E27FC236}">
                <a16:creationId xmlns:a16="http://schemas.microsoft.com/office/drawing/2014/main" id="{C988D974-06C6-47B1-9402-FFB640E144AB}"/>
              </a:ext>
            </a:extLst>
          </p:cNvPr>
          <p:cNvGrpSpPr/>
          <p:nvPr/>
        </p:nvGrpSpPr>
        <p:grpSpPr>
          <a:xfrm>
            <a:off x="914401" y="3134382"/>
            <a:ext cx="4522487" cy="1751014"/>
            <a:chOff x="914401" y="3134382"/>
            <a:chExt cx="4522487" cy="1751014"/>
          </a:xfrm>
        </p:grpSpPr>
        <p:pic>
          <p:nvPicPr>
            <p:cNvPr id="94" name="Picture 93">
              <a:extLst>
                <a:ext uri="{FF2B5EF4-FFF2-40B4-BE49-F238E27FC236}">
                  <a16:creationId xmlns:a16="http://schemas.microsoft.com/office/drawing/2014/main" id="{46D97569-D899-4FF9-8F4F-5FEF3C0C7D9A}"/>
                </a:ext>
              </a:extLst>
            </p:cNvPr>
            <p:cNvPicPr>
              <a:picLocks noChangeAspect="1"/>
            </p:cNvPicPr>
            <p:nvPr/>
          </p:nvPicPr>
          <p:blipFill>
            <a:blip r:embed="rId3"/>
            <a:stretch>
              <a:fillRect/>
            </a:stretch>
          </p:blipFill>
          <p:spPr>
            <a:xfrm>
              <a:off x="914401" y="3134382"/>
              <a:ext cx="4522487" cy="1751014"/>
            </a:xfrm>
            <a:prstGeom prst="rect">
              <a:avLst/>
            </a:prstGeom>
          </p:spPr>
        </p:pic>
        <p:sp>
          <p:nvSpPr>
            <p:cNvPr id="20" name="Rectangle 19">
              <a:extLst>
                <a:ext uri="{FF2B5EF4-FFF2-40B4-BE49-F238E27FC236}">
                  <a16:creationId xmlns:a16="http://schemas.microsoft.com/office/drawing/2014/main" id="{68C4274A-B44F-4CCF-91F6-58AFAD9C399D}"/>
                </a:ext>
              </a:extLst>
            </p:cNvPr>
            <p:cNvSpPr/>
            <p:nvPr/>
          </p:nvSpPr>
          <p:spPr bwMode="auto">
            <a:xfrm>
              <a:off x="2455424" y="3829526"/>
              <a:ext cx="645590" cy="732963"/>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1" name="TextBox 20">
              <a:extLst>
                <a:ext uri="{FF2B5EF4-FFF2-40B4-BE49-F238E27FC236}">
                  <a16:creationId xmlns:a16="http://schemas.microsoft.com/office/drawing/2014/main" id="{D7342FAB-7FFE-4885-B78A-4BFE47438331}"/>
                </a:ext>
              </a:extLst>
            </p:cNvPr>
            <p:cNvSpPr txBox="1"/>
            <p:nvPr/>
          </p:nvSpPr>
          <p:spPr>
            <a:xfrm>
              <a:off x="2404108" y="4530798"/>
              <a:ext cx="728084" cy="276999"/>
            </a:xfrm>
            <a:prstGeom prst="rect">
              <a:avLst/>
            </a:prstGeom>
            <a:noFill/>
          </p:spPr>
          <p:txBody>
            <a:bodyPr wrap="none" rtlCol="0">
              <a:spAutoFit/>
            </a:bodyPr>
            <a:lstStyle/>
            <a:p>
              <a:r>
                <a:rPr lang="en-US" sz="1200" dirty="0">
                  <a:solidFill>
                    <a:schemeClr val="tx1"/>
                  </a:solidFill>
                </a:rPr>
                <a:t>Option 2</a:t>
              </a:r>
            </a:p>
          </p:txBody>
        </p:sp>
      </p:grpSp>
      <p:cxnSp>
        <p:nvCxnSpPr>
          <p:cNvPr id="16" name="Straight Connector 15">
            <a:extLst>
              <a:ext uri="{FF2B5EF4-FFF2-40B4-BE49-F238E27FC236}">
                <a16:creationId xmlns:a16="http://schemas.microsoft.com/office/drawing/2014/main" id="{37E9C587-52A2-4C09-89A6-BBF60D992B42}"/>
              </a:ext>
            </a:extLst>
          </p:cNvPr>
          <p:cNvCxnSpPr>
            <a:cxnSpLocks/>
          </p:cNvCxnSpPr>
          <p:nvPr/>
        </p:nvCxnSpPr>
        <p:spPr bwMode="auto">
          <a:xfrm flipH="1">
            <a:off x="1981200" y="4338647"/>
            <a:ext cx="474224" cy="72263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F3ABA28-C636-4DC2-B646-DBC94DFA7550}"/>
              </a:ext>
            </a:extLst>
          </p:cNvPr>
          <p:cNvCxnSpPr>
            <a:cxnSpLocks/>
          </p:cNvCxnSpPr>
          <p:nvPr/>
        </p:nvCxnSpPr>
        <p:spPr bwMode="auto">
          <a:xfrm>
            <a:off x="3056771" y="4325464"/>
            <a:ext cx="1286629" cy="772054"/>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22" name="TextBox 21">
            <a:extLst>
              <a:ext uri="{FF2B5EF4-FFF2-40B4-BE49-F238E27FC236}">
                <a16:creationId xmlns:a16="http://schemas.microsoft.com/office/drawing/2014/main" id="{9734FC8C-8822-453C-B2AF-06B4245C8DE1}"/>
              </a:ext>
            </a:extLst>
          </p:cNvPr>
          <p:cNvSpPr txBox="1"/>
          <p:nvPr/>
        </p:nvSpPr>
        <p:spPr>
          <a:xfrm>
            <a:off x="11049000" y="6136860"/>
            <a:ext cx="609600" cy="338554"/>
          </a:xfrm>
          <a:prstGeom prst="rect">
            <a:avLst/>
          </a:prstGeom>
          <a:noFill/>
        </p:spPr>
        <p:txBody>
          <a:bodyPr wrap="square" rtlCol="0">
            <a:spAutoFit/>
          </a:bodyPr>
          <a:lstStyle/>
          <a:p>
            <a:r>
              <a:rPr lang="en-US" sz="1600" dirty="0">
                <a:solidFill>
                  <a:schemeClr val="accent2"/>
                </a:solidFill>
                <a:hlinkClick r:id="rId4" action="ppaction://hlinksldjump">
                  <a:extLst>
                    <a:ext uri="{A12FA001-AC4F-418D-AE19-62706E023703}">
                      <ahyp:hlinkClr xmlns:ahyp="http://schemas.microsoft.com/office/drawing/2018/hyperlinkcolor" val="tx"/>
                    </a:ext>
                  </a:extLst>
                </a:hlinkClick>
              </a:rPr>
              <a:t>back</a:t>
            </a:r>
            <a:endParaRPr lang="en-US" sz="1600" dirty="0">
              <a:solidFill>
                <a:schemeClr val="accent2"/>
              </a:solidFill>
            </a:endParaRPr>
          </a:p>
        </p:txBody>
      </p:sp>
    </p:spTree>
    <p:extLst>
      <p:ext uri="{BB962C8B-B14F-4D97-AF65-F5344CB8AC3E}">
        <p14:creationId xmlns:p14="http://schemas.microsoft.com/office/powerpoint/2010/main" val="3726301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9BA0-8D73-4A01-ABE2-E878998B8A36}"/>
              </a:ext>
            </a:extLst>
          </p:cNvPr>
          <p:cNvSpPr>
            <a:spLocks noGrp="1"/>
          </p:cNvSpPr>
          <p:nvPr>
            <p:ph type="title"/>
          </p:nvPr>
        </p:nvSpPr>
        <p:spPr/>
        <p:txBody>
          <a:bodyPr/>
          <a:lstStyle/>
          <a:p>
            <a:r>
              <a:rPr lang="en-US" dirty="0"/>
              <a:t>Mode Enabled Indication for DBE BW</a:t>
            </a:r>
            <a:br>
              <a:rPr lang="en-US" dirty="0"/>
            </a:br>
            <a:r>
              <a:rPr lang="en-US" dirty="0"/>
              <a:t>For UHR Operation element (3/3)</a:t>
            </a:r>
          </a:p>
        </p:txBody>
      </p:sp>
      <p:sp>
        <p:nvSpPr>
          <p:cNvPr id="3" name="Content Placeholder 2">
            <a:extLst>
              <a:ext uri="{FF2B5EF4-FFF2-40B4-BE49-F238E27FC236}">
                <a16:creationId xmlns:a16="http://schemas.microsoft.com/office/drawing/2014/main" id="{65BB073F-698D-458D-85C1-C600E7976DFD}"/>
              </a:ext>
            </a:extLst>
          </p:cNvPr>
          <p:cNvSpPr>
            <a:spLocks noGrp="1"/>
          </p:cNvSpPr>
          <p:nvPr>
            <p:ph idx="1"/>
          </p:nvPr>
        </p:nvSpPr>
        <p:spPr/>
        <p:txBody>
          <a:bodyPr/>
          <a:lstStyle/>
          <a:p>
            <a:pPr marL="457200" indent="-457200">
              <a:buFont typeface="Arial" panose="020B0604020202020204" pitchFamily="34" charset="0"/>
              <a:buChar char="•"/>
            </a:pPr>
            <a:r>
              <a:rPr lang="en-US" sz="2000" dirty="0"/>
              <a:t>Option 3: In a new field</a:t>
            </a:r>
          </a:p>
          <a:p>
            <a:pPr marL="857250" lvl="1" indent="-457200">
              <a:buFont typeface="Arial" panose="020B0604020202020204" pitchFamily="34" charset="0"/>
              <a:buChar char="•"/>
            </a:pPr>
            <a:r>
              <a:rPr lang="en-US" sz="1600" dirty="0"/>
              <a:t>E.g., appended after existing frame/element/field for additional indication if DBE is enabled</a:t>
            </a:r>
          </a:p>
          <a:p>
            <a:pPr marL="857250" lvl="1" indent="-457200">
              <a:buFont typeface="Arial" panose="020B0604020202020204" pitchFamily="34" charset="0"/>
              <a:buChar char="•"/>
            </a:pPr>
            <a:r>
              <a:rPr lang="en-US" sz="1600" dirty="0"/>
              <a:t>use existing field, new presence field, or length to identify the presence of the indication for DBE BW</a:t>
            </a:r>
          </a:p>
        </p:txBody>
      </p:sp>
      <p:sp>
        <p:nvSpPr>
          <p:cNvPr id="6" name="Date Placeholder 5">
            <a:extLst>
              <a:ext uri="{FF2B5EF4-FFF2-40B4-BE49-F238E27FC236}">
                <a16:creationId xmlns:a16="http://schemas.microsoft.com/office/drawing/2014/main" id="{8D2EA246-B398-41E9-87D9-7296992FE6F5}"/>
              </a:ext>
            </a:extLst>
          </p:cNvPr>
          <p:cNvSpPr>
            <a:spLocks noGrp="1"/>
          </p:cNvSpPr>
          <p:nvPr>
            <p:ph type="dt" idx="15"/>
          </p:nvPr>
        </p:nvSpPr>
        <p:spPr/>
        <p:txBody>
          <a:bodyPr/>
          <a:lstStyle/>
          <a:p>
            <a:r>
              <a:rPr lang="en-US"/>
              <a:t>June 2025</a:t>
            </a:r>
            <a:endParaRPr lang="en-GB" dirty="0"/>
          </a:p>
        </p:txBody>
      </p:sp>
      <p:sp>
        <p:nvSpPr>
          <p:cNvPr id="55" name="Footer Placeholder 4">
            <a:extLst>
              <a:ext uri="{FF2B5EF4-FFF2-40B4-BE49-F238E27FC236}">
                <a16:creationId xmlns:a16="http://schemas.microsoft.com/office/drawing/2014/main" id="{77E0379D-B947-403E-B53B-F2F10AB6F5D5}"/>
              </a:ext>
            </a:extLst>
          </p:cNvPr>
          <p:cNvSpPr>
            <a:spLocks noGrp="1"/>
          </p:cNvSpPr>
          <p:nvPr>
            <p:ph type="ftr" idx="14"/>
          </p:nvPr>
        </p:nvSpPr>
        <p:spPr>
          <a:xfrm>
            <a:off x="7143757" y="6475414"/>
            <a:ext cx="4246027" cy="180975"/>
          </a:xfrm>
        </p:spPr>
        <p:txBody>
          <a:bodyPr/>
          <a:lstStyle/>
          <a:p>
            <a:r>
              <a:rPr lang="da-DK" dirty="0"/>
              <a:t>Yongsen Ma et al., Samsung</a:t>
            </a:r>
            <a:endParaRPr lang="en-GB" dirty="0"/>
          </a:p>
        </p:txBody>
      </p:sp>
      <p:sp>
        <p:nvSpPr>
          <p:cNvPr id="92" name="Slide Number Placeholder 91">
            <a:extLst>
              <a:ext uri="{FF2B5EF4-FFF2-40B4-BE49-F238E27FC236}">
                <a16:creationId xmlns:a16="http://schemas.microsoft.com/office/drawing/2014/main" id="{A11C950D-59B3-4795-B1D7-4763F05171BC}"/>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pic>
        <p:nvPicPr>
          <p:cNvPr id="94" name="Picture 93">
            <a:extLst>
              <a:ext uri="{FF2B5EF4-FFF2-40B4-BE49-F238E27FC236}">
                <a16:creationId xmlns:a16="http://schemas.microsoft.com/office/drawing/2014/main" id="{46D97569-D899-4FF9-8F4F-5FEF3C0C7D9A}"/>
              </a:ext>
            </a:extLst>
          </p:cNvPr>
          <p:cNvPicPr>
            <a:picLocks noChangeAspect="1"/>
          </p:cNvPicPr>
          <p:nvPr/>
        </p:nvPicPr>
        <p:blipFill>
          <a:blip r:embed="rId2"/>
          <a:stretch>
            <a:fillRect/>
          </a:stretch>
        </p:blipFill>
        <p:spPr>
          <a:xfrm>
            <a:off x="914401" y="3134382"/>
            <a:ext cx="4522487" cy="1751014"/>
          </a:xfrm>
          <a:prstGeom prst="rect">
            <a:avLst/>
          </a:prstGeom>
        </p:spPr>
      </p:pic>
      <p:graphicFrame>
        <p:nvGraphicFramePr>
          <p:cNvPr id="20" name="Table 17">
            <a:extLst>
              <a:ext uri="{FF2B5EF4-FFF2-40B4-BE49-F238E27FC236}">
                <a16:creationId xmlns:a16="http://schemas.microsoft.com/office/drawing/2014/main" id="{3E051D51-1CBC-42A5-8018-FDDBF4185B96}"/>
              </a:ext>
            </a:extLst>
          </p:cNvPr>
          <p:cNvGraphicFramePr>
            <a:graphicFrameLocks noGrp="1"/>
          </p:cNvGraphicFramePr>
          <p:nvPr>
            <p:extLst>
              <p:ext uri="{D42A27DB-BD31-4B8C-83A1-F6EECF244321}">
                <p14:modId xmlns:p14="http://schemas.microsoft.com/office/powerpoint/2010/main" val="1314720452"/>
              </p:ext>
            </p:extLst>
          </p:nvPr>
        </p:nvGraphicFramePr>
        <p:xfrm>
          <a:off x="4463113" y="5161247"/>
          <a:ext cx="1855047" cy="457200"/>
        </p:xfrm>
        <a:graphic>
          <a:graphicData uri="http://schemas.openxmlformats.org/drawingml/2006/table">
            <a:tbl>
              <a:tblPr firstRow="1" bandRow="1">
                <a:tableStyleId>{5940675A-B579-460E-94D1-54222C63F5DA}</a:tableStyleId>
              </a:tblPr>
              <a:tblGrid>
                <a:gridCol w="373380">
                  <a:extLst>
                    <a:ext uri="{9D8B030D-6E8A-4147-A177-3AD203B41FA5}">
                      <a16:colId xmlns:a16="http://schemas.microsoft.com/office/drawing/2014/main" val="2860935914"/>
                    </a:ext>
                  </a:extLst>
                </a:gridCol>
                <a:gridCol w="1176867">
                  <a:extLst>
                    <a:ext uri="{9D8B030D-6E8A-4147-A177-3AD203B41FA5}">
                      <a16:colId xmlns:a16="http://schemas.microsoft.com/office/drawing/2014/main" val="707342954"/>
                    </a:ext>
                  </a:extLst>
                </a:gridCol>
                <a:gridCol w="304800">
                  <a:extLst>
                    <a:ext uri="{9D8B030D-6E8A-4147-A177-3AD203B41FA5}">
                      <a16:colId xmlns:a16="http://schemas.microsoft.com/office/drawing/2014/main" val="2564246397"/>
                    </a:ext>
                  </a:extLst>
                </a:gridCol>
              </a:tblGrid>
              <a:tr h="182880">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tc>
                  <a:txBody>
                    <a:bodyPr/>
                    <a:lstStyle/>
                    <a:p>
                      <a:pPr algn="ctr"/>
                      <a:r>
                        <a:rPr lang="en-US" sz="1200" dirty="0">
                          <a:solidFill>
                            <a:schemeClr val="accent2"/>
                          </a:solidFill>
                        </a:rPr>
                        <a:t>NPCA Enabled for DBE BW</a:t>
                      </a:r>
                    </a:p>
                  </a:txBody>
                  <a:tcPr>
                    <a:lnT w="12700" cap="flat" cmpd="sng" algn="ctr">
                      <a:solidFill>
                        <a:schemeClr val="tx1"/>
                      </a:solidFill>
                      <a:prstDash val="solid"/>
                      <a:round/>
                      <a:headEnd type="none" w="med" len="med"/>
                      <a:tailEnd type="none" w="med" len="med"/>
                    </a:lnT>
                  </a:tcPr>
                </a:tc>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graphicFrame>
        <p:nvGraphicFramePr>
          <p:cNvPr id="21" name="Table 17">
            <a:extLst>
              <a:ext uri="{FF2B5EF4-FFF2-40B4-BE49-F238E27FC236}">
                <a16:creationId xmlns:a16="http://schemas.microsoft.com/office/drawing/2014/main" id="{F44FE8EA-0CF2-4DEE-83FB-16E232635D72}"/>
              </a:ext>
            </a:extLst>
          </p:cNvPr>
          <p:cNvGraphicFramePr>
            <a:graphicFrameLocks noGrp="1"/>
          </p:cNvGraphicFramePr>
          <p:nvPr>
            <p:extLst>
              <p:ext uri="{D42A27DB-BD31-4B8C-83A1-F6EECF244321}">
                <p14:modId xmlns:p14="http://schemas.microsoft.com/office/powerpoint/2010/main" val="3657475636"/>
              </p:ext>
            </p:extLst>
          </p:nvPr>
        </p:nvGraphicFramePr>
        <p:xfrm>
          <a:off x="1667529" y="5156462"/>
          <a:ext cx="2232660" cy="457200"/>
        </p:xfrm>
        <a:graphic>
          <a:graphicData uri="http://schemas.openxmlformats.org/drawingml/2006/table">
            <a:tbl>
              <a:tblPr firstRow="1" bandRow="1">
                <a:tableStyleId>{5940675A-B579-460E-94D1-54222C63F5DA}</a:tableStyleId>
              </a:tblPr>
              <a:tblGrid>
                <a:gridCol w="373380">
                  <a:extLst>
                    <a:ext uri="{9D8B030D-6E8A-4147-A177-3AD203B41FA5}">
                      <a16:colId xmlns:a16="http://schemas.microsoft.com/office/drawing/2014/main" val="2860935914"/>
                    </a:ext>
                  </a:extLst>
                </a:gridCol>
                <a:gridCol w="1554480">
                  <a:extLst>
                    <a:ext uri="{9D8B030D-6E8A-4147-A177-3AD203B41FA5}">
                      <a16:colId xmlns:a16="http://schemas.microsoft.com/office/drawing/2014/main" val="707342954"/>
                    </a:ext>
                  </a:extLst>
                </a:gridCol>
                <a:gridCol w="304800">
                  <a:extLst>
                    <a:ext uri="{9D8B030D-6E8A-4147-A177-3AD203B41FA5}">
                      <a16:colId xmlns:a16="http://schemas.microsoft.com/office/drawing/2014/main" val="2564246397"/>
                    </a:ext>
                  </a:extLst>
                </a:gridCol>
              </a:tblGrid>
              <a:tr h="182880">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tc>
                  <a:txBody>
                    <a:bodyPr/>
                    <a:lstStyle/>
                    <a:p>
                      <a:pPr algn="ctr"/>
                      <a:r>
                        <a:rPr lang="en-US" sz="1200" dirty="0">
                          <a:solidFill>
                            <a:schemeClr val="accent2"/>
                          </a:solidFill>
                        </a:rPr>
                        <a:t>Conditional Operation Parameters Present</a:t>
                      </a:r>
                    </a:p>
                  </a:txBody>
                  <a:tcPr>
                    <a:lnT w="12700" cap="flat" cmpd="sng" algn="ctr">
                      <a:solidFill>
                        <a:schemeClr val="tx1"/>
                      </a:solidFill>
                      <a:prstDash val="solid"/>
                      <a:round/>
                      <a:headEnd type="none" w="med" len="med"/>
                      <a:tailEnd type="none" w="med" len="med"/>
                    </a:lnT>
                  </a:tcPr>
                </a:tc>
                <a:tc>
                  <a:txBody>
                    <a:bodyPr/>
                    <a:lstStyle/>
                    <a:p>
                      <a:r>
                        <a:rPr lang="en-US" sz="1200" dirty="0">
                          <a:solidFill>
                            <a:schemeClr val="accent2"/>
                          </a:solidFill>
                        </a:rPr>
                        <a:t>…</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25" name="TextBox 24">
            <a:extLst>
              <a:ext uri="{FF2B5EF4-FFF2-40B4-BE49-F238E27FC236}">
                <a16:creationId xmlns:a16="http://schemas.microsoft.com/office/drawing/2014/main" id="{481AB41D-E487-4141-B467-F824C6955A87}"/>
              </a:ext>
            </a:extLst>
          </p:cNvPr>
          <p:cNvSpPr txBox="1"/>
          <p:nvPr/>
        </p:nvSpPr>
        <p:spPr>
          <a:xfrm>
            <a:off x="748459" y="5620034"/>
            <a:ext cx="3632603" cy="830997"/>
          </a:xfrm>
          <a:prstGeom prst="rect">
            <a:avLst/>
          </a:prstGeom>
          <a:noFill/>
        </p:spPr>
        <p:txBody>
          <a:bodyPr wrap="square" rtlCol="0">
            <a:spAutoFit/>
          </a:bodyPr>
          <a:lstStyle/>
          <a:p>
            <a:r>
              <a:rPr lang="en-US" sz="1600" dirty="0">
                <a:solidFill>
                  <a:schemeClr val="tx1"/>
                </a:solidFill>
              </a:rPr>
              <a:t>Option 3.c/3.d (explicit indication):</a:t>
            </a:r>
          </a:p>
          <a:p>
            <a:r>
              <a:rPr lang="en-US" sz="1600" dirty="0">
                <a:solidFill>
                  <a:schemeClr val="tx1"/>
                </a:solidFill>
              </a:rPr>
              <a:t>in the UHR Operation Parameters field or in the DBE Operation Parameters field</a:t>
            </a:r>
          </a:p>
        </p:txBody>
      </p:sp>
      <p:sp>
        <p:nvSpPr>
          <p:cNvPr id="29" name="TextBox 28">
            <a:extLst>
              <a:ext uri="{FF2B5EF4-FFF2-40B4-BE49-F238E27FC236}">
                <a16:creationId xmlns:a16="http://schemas.microsoft.com/office/drawing/2014/main" id="{259E3A55-7D5F-4A3D-B4EB-7FD92A0F0808}"/>
              </a:ext>
            </a:extLst>
          </p:cNvPr>
          <p:cNvSpPr txBox="1"/>
          <p:nvPr/>
        </p:nvSpPr>
        <p:spPr>
          <a:xfrm>
            <a:off x="4406464" y="5620034"/>
            <a:ext cx="2249624" cy="830997"/>
          </a:xfrm>
          <a:prstGeom prst="rect">
            <a:avLst/>
          </a:prstGeom>
          <a:noFill/>
        </p:spPr>
        <p:txBody>
          <a:bodyPr wrap="square" rtlCol="0">
            <a:spAutoFit/>
          </a:bodyPr>
          <a:lstStyle/>
          <a:p>
            <a:r>
              <a:rPr lang="en-US" sz="1600" dirty="0">
                <a:solidFill>
                  <a:schemeClr val="tx1"/>
                </a:solidFill>
              </a:rPr>
              <a:t>Option 3.a/3.b/3.c/3.d:</a:t>
            </a:r>
          </a:p>
          <a:p>
            <a:r>
              <a:rPr lang="en-US" sz="1600" dirty="0">
                <a:solidFill>
                  <a:schemeClr val="tx1"/>
                </a:solidFill>
              </a:rPr>
              <a:t>If DBE Enabled is 1 and/or presence field is 1</a:t>
            </a:r>
          </a:p>
        </p:txBody>
      </p:sp>
      <p:sp>
        <p:nvSpPr>
          <p:cNvPr id="30" name="TextBox 29">
            <a:extLst>
              <a:ext uri="{FF2B5EF4-FFF2-40B4-BE49-F238E27FC236}">
                <a16:creationId xmlns:a16="http://schemas.microsoft.com/office/drawing/2014/main" id="{7A216FFF-6C17-450D-B98D-37A16211DCB7}"/>
              </a:ext>
            </a:extLst>
          </p:cNvPr>
          <p:cNvSpPr txBox="1"/>
          <p:nvPr/>
        </p:nvSpPr>
        <p:spPr>
          <a:xfrm>
            <a:off x="1031770" y="2837608"/>
            <a:ext cx="3065980" cy="338554"/>
          </a:xfrm>
          <a:prstGeom prst="rect">
            <a:avLst/>
          </a:prstGeom>
          <a:noFill/>
        </p:spPr>
        <p:txBody>
          <a:bodyPr wrap="square" rtlCol="0">
            <a:spAutoFit/>
          </a:bodyPr>
          <a:lstStyle/>
          <a:p>
            <a:r>
              <a:rPr lang="en-US" sz="1600" dirty="0">
                <a:solidFill>
                  <a:schemeClr val="tx1"/>
                </a:solidFill>
              </a:rPr>
              <a:t>Option 3.b (implicit indication)</a:t>
            </a:r>
          </a:p>
        </p:txBody>
      </p:sp>
      <p:sp>
        <p:nvSpPr>
          <p:cNvPr id="31" name="Rectangle 30">
            <a:extLst>
              <a:ext uri="{FF2B5EF4-FFF2-40B4-BE49-F238E27FC236}">
                <a16:creationId xmlns:a16="http://schemas.microsoft.com/office/drawing/2014/main" id="{3DDF7D2C-74CE-44B7-A25F-263EE3C692EE}"/>
              </a:ext>
            </a:extLst>
          </p:cNvPr>
          <p:cNvSpPr/>
          <p:nvPr/>
        </p:nvSpPr>
        <p:spPr bwMode="auto">
          <a:xfrm>
            <a:off x="1819961" y="3113459"/>
            <a:ext cx="659130" cy="746993"/>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32" name="Rectangle 31">
            <a:extLst>
              <a:ext uri="{FF2B5EF4-FFF2-40B4-BE49-F238E27FC236}">
                <a16:creationId xmlns:a16="http://schemas.microsoft.com/office/drawing/2014/main" id="{2A61DE42-C003-44DC-9E34-A5446A5CB3C9}"/>
              </a:ext>
            </a:extLst>
          </p:cNvPr>
          <p:cNvSpPr/>
          <p:nvPr/>
        </p:nvSpPr>
        <p:spPr bwMode="auto">
          <a:xfrm>
            <a:off x="3158644" y="3866824"/>
            <a:ext cx="681335" cy="722679"/>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33" name="TextBox 32">
            <a:extLst>
              <a:ext uri="{FF2B5EF4-FFF2-40B4-BE49-F238E27FC236}">
                <a16:creationId xmlns:a16="http://schemas.microsoft.com/office/drawing/2014/main" id="{74F233FB-0500-4045-B012-ACF04DA6B4DD}"/>
              </a:ext>
            </a:extLst>
          </p:cNvPr>
          <p:cNvSpPr txBox="1"/>
          <p:nvPr/>
        </p:nvSpPr>
        <p:spPr>
          <a:xfrm>
            <a:off x="3128829" y="4568096"/>
            <a:ext cx="728084" cy="276999"/>
          </a:xfrm>
          <a:prstGeom prst="rect">
            <a:avLst/>
          </a:prstGeom>
          <a:noFill/>
        </p:spPr>
        <p:txBody>
          <a:bodyPr wrap="none" rtlCol="0">
            <a:spAutoFit/>
          </a:bodyPr>
          <a:lstStyle/>
          <a:p>
            <a:r>
              <a:rPr lang="en-US" sz="1200" dirty="0">
                <a:solidFill>
                  <a:schemeClr val="tx1"/>
                </a:solidFill>
              </a:rPr>
              <a:t>Option 3</a:t>
            </a:r>
          </a:p>
        </p:txBody>
      </p:sp>
      <p:sp>
        <p:nvSpPr>
          <p:cNvPr id="34" name="Rectangle 33">
            <a:extLst>
              <a:ext uri="{FF2B5EF4-FFF2-40B4-BE49-F238E27FC236}">
                <a16:creationId xmlns:a16="http://schemas.microsoft.com/office/drawing/2014/main" id="{A4C23C8C-B761-4B0D-A89A-4FFE98F4EBFB}"/>
              </a:ext>
            </a:extLst>
          </p:cNvPr>
          <p:cNvSpPr/>
          <p:nvPr/>
        </p:nvSpPr>
        <p:spPr bwMode="auto">
          <a:xfrm>
            <a:off x="3199741" y="3893023"/>
            <a:ext cx="586259" cy="416960"/>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accent2"/>
                </a:solidFill>
                <a:effectLst/>
                <a:latin typeface="Times New Roman" pitchFamily="16" charset="0"/>
                <a:ea typeface="MS Gothic" charset="-128"/>
              </a:rPr>
              <a:t>New field</a:t>
            </a:r>
          </a:p>
        </p:txBody>
      </p:sp>
      <p:sp>
        <p:nvSpPr>
          <p:cNvPr id="35" name="TextBox 34">
            <a:extLst>
              <a:ext uri="{FF2B5EF4-FFF2-40B4-BE49-F238E27FC236}">
                <a16:creationId xmlns:a16="http://schemas.microsoft.com/office/drawing/2014/main" id="{9E76D353-19D2-4A64-B4D5-2FD1F6FE5A66}"/>
              </a:ext>
            </a:extLst>
          </p:cNvPr>
          <p:cNvSpPr txBox="1"/>
          <p:nvPr/>
        </p:nvSpPr>
        <p:spPr>
          <a:xfrm>
            <a:off x="3128375" y="4376081"/>
            <a:ext cx="771814" cy="276999"/>
          </a:xfrm>
          <a:prstGeom prst="rect">
            <a:avLst/>
          </a:prstGeom>
          <a:noFill/>
        </p:spPr>
        <p:txBody>
          <a:bodyPr wrap="none" rtlCol="0">
            <a:spAutoFit/>
          </a:bodyPr>
          <a:lstStyle/>
          <a:p>
            <a:r>
              <a:rPr lang="en-US" sz="1200" dirty="0">
                <a:solidFill>
                  <a:schemeClr val="accent2"/>
                </a:solidFill>
              </a:rPr>
              <a:t>0 or TBD</a:t>
            </a:r>
          </a:p>
        </p:txBody>
      </p:sp>
      <p:cxnSp>
        <p:nvCxnSpPr>
          <p:cNvPr id="27" name="Straight Arrow Connector 26">
            <a:extLst>
              <a:ext uri="{FF2B5EF4-FFF2-40B4-BE49-F238E27FC236}">
                <a16:creationId xmlns:a16="http://schemas.microsoft.com/office/drawing/2014/main" id="{0F1DDBED-543C-4ED6-BA99-DFB655CC34D8}"/>
              </a:ext>
            </a:extLst>
          </p:cNvPr>
          <p:cNvCxnSpPr>
            <a:cxnSpLocks/>
          </p:cNvCxnSpPr>
          <p:nvPr/>
        </p:nvCxnSpPr>
        <p:spPr bwMode="auto">
          <a:xfrm>
            <a:off x="3270381" y="3686721"/>
            <a:ext cx="877" cy="173731"/>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D09F5DD5-A750-41E8-81BE-29AEC7BD6897}"/>
              </a:ext>
            </a:extLst>
          </p:cNvPr>
          <p:cNvCxnSpPr>
            <a:cxnSpLocks/>
            <a:stCxn id="31" idx="2"/>
            <a:endCxn id="35" idx="1"/>
          </p:cNvCxnSpPr>
          <p:nvPr/>
        </p:nvCxnSpPr>
        <p:spPr bwMode="auto">
          <a:xfrm>
            <a:off x="2149526" y="3860452"/>
            <a:ext cx="978849" cy="654129"/>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8DA7E144-56AC-4B69-9E39-73CD146F89CC}"/>
              </a:ext>
            </a:extLst>
          </p:cNvPr>
          <p:cNvCxnSpPr>
            <a:cxnSpLocks/>
            <a:stCxn id="21" idx="0"/>
            <a:endCxn id="35" idx="1"/>
          </p:cNvCxnSpPr>
          <p:nvPr/>
        </p:nvCxnSpPr>
        <p:spPr bwMode="auto">
          <a:xfrm flipV="1">
            <a:off x="2783859" y="4514581"/>
            <a:ext cx="344516" cy="641881"/>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23" name="Straight Connector 22">
            <a:extLst>
              <a:ext uri="{FF2B5EF4-FFF2-40B4-BE49-F238E27FC236}">
                <a16:creationId xmlns:a16="http://schemas.microsoft.com/office/drawing/2014/main" id="{1FE04B60-5256-49AE-BF0E-BD1AC660CAC9}"/>
              </a:ext>
            </a:extLst>
          </p:cNvPr>
          <p:cNvCxnSpPr>
            <a:cxnSpLocks/>
          </p:cNvCxnSpPr>
          <p:nvPr/>
        </p:nvCxnSpPr>
        <p:spPr bwMode="auto">
          <a:xfrm>
            <a:off x="3196269" y="4309983"/>
            <a:ext cx="1266844" cy="846479"/>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4" name="Straight Connector 23">
            <a:extLst>
              <a:ext uri="{FF2B5EF4-FFF2-40B4-BE49-F238E27FC236}">
                <a16:creationId xmlns:a16="http://schemas.microsoft.com/office/drawing/2014/main" id="{17AA7AAD-1982-41C9-9CD2-359D29D22A95}"/>
              </a:ext>
            </a:extLst>
          </p:cNvPr>
          <p:cNvCxnSpPr>
            <a:cxnSpLocks/>
          </p:cNvCxnSpPr>
          <p:nvPr/>
        </p:nvCxnSpPr>
        <p:spPr bwMode="auto">
          <a:xfrm>
            <a:off x="3786000" y="4308396"/>
            <a:ext cx="2532160" cy="872449"/>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44" name="TextBox 43">
            <a:extLst>
              <a:ext uri="{FF2B5EF4-FFF2-40B4-BE49-F238E27FC236}">
                <a16:creationId xmlns:a16="http://schemas.microsoft.com/office/drawing/2014/main" id="{3A360699-6609-4B3E-8C60-26B647399A1D}"/>
              </a:ext>
            </a:extLst>
          </p:cNvPr>
          <p:cNvSpPr txBox="1"/>
          <p:nvPr/>
        </p:nvSpPr>
        <p:spPr>
          <a:xfrm>
            <a:off x="6433163" y="3331877"/>
            <a:ext cx="4867724" cy="2800767"/>
          </a:xfrm>
          <a:prstGeom prst="rect">
            <a:avLst/>
          </a:prstGeom>
          <a:noFill/>
        </p:spPr>
        <p:txBody>
          <a:bodyPr wrap="square" rtlCol="0">
            <a:spAutoFit/>
          </a:bodyPr>
          <a:lstStyle/>
          <a:p>
            <a:r>
              <a:rPr lang="en-US" sz="1600" dirty="0">
                <a:solidFill>
                  <a:schemeClr val="tx1"/>
                </a:solidFill>
              </a:rPr>
              <a:t>The presence of the New field, e.g., Conditional Operation Parameters field, can be indicated by</a:t>
            </a:r>
          </a:p>
          <a:p>
            <a:pPr marL="285750" indent="-285750">
              <a:buFont typeface="Arial" panose="020B0604020202020204" pitchFamily="34" charset="0"/>
              <a:buChar char="•"/>
            </a:pPr>
            <a:r>
              <a:rPr lang="en-US" sz="1600" dirty="0">
                <a:solidFill>
                  <a:schemeClr val="tx1"/>
                </a:solidFill>
              </a:rPr>
              <a:t>Option 3.a: if the DBE Enabled field is 1</a:t>
            </a:r>
          </a:p>
          <a:p>
            <a:pPr marL="285750" indent="-285750">
              <a:buFont typeface="Arial" panose="020B0604020202020204" pitchFamily="34" charset="0"/>
              <a:buChar char="•"/>
            </a:pPr>
            <a:r>
              <a:rPr lang="en-US" sz="1600" dirty="0">
                <a:solidFill>
                  <a:schemeClr val="tx1"/>
                </a:solidFill>
              </a:rPr>
              <a:t>Option 3.b: if the DBE Enabled field is 1 and the Length field is a certain value and/or depending on presence of NPCA/DSO Operation Parameters (implicit indication) </a:t>
            </a:r>
          </a:p>
          <a:p>
            <a:pPr marL="285750" indent="-285750">
              <a:buFont typeface="Arial" panose="020B0604020202020204" pitchFamily="34" charset="0"/>
              <a:buChar char="•"/>
            </a:pPr>
            <a:r>
              <a:rPr lang="en-US" sz="1600" dirty="0">
                <a:solidFill>
                  <a:schemeClr val="tx1"/>
                </a:solidFill>
              </a:rPr>
              <a:t>Option 3.c/3.d: if the DBE Enabled is 1 and a presence indication field is 1, e.g., Conditional Operation Parameters Present field, in the UHR/DBE Operation Parameters field (explicit indication)</a:t>
            </a:r>
          </a:p>
        </p:txBody>
      </p:sp>
      <p:sp>
        <p:nvSpPr>
          <p:cNvPr id="36" name="TextBox 35">
            <a:extLst>
              <a:ext uri="{FF2B5EF4-FFF2-40B4-BE49-F238E27FC236}">
                <a16:creationId xmlns:a16="http://schemas.microsoft.com/office/drawing/2014/main" id="{AA7CDA3A-5BAF-443B-80AE-375C68745A06}"/>
              </a:ext>
            </a:extLst>
          </p:cNvPr>
          <p:cNvSpPr txBox="1"/>
          <p:nvPr/>
        </p:nvSpPr>
        <p:spPr>
          <a:xfrm>
            <a:off x="11049000" y="6136860"/>
            <a:ext cx="609600" cy="338554"/>
          </a:xfrm>
          <a:prstGeom prst="rect">
            <a:avLst/>
          </a:prstGeom>
          <a:noFill/>
        </p:spPr>
        <p:txBody>
          <a:bodyPr wrap="square" rtlCol="0">
            <a:spAutoFit/>
          </a:bodyPr>
          <a:lstStyle/>
          <a:p>
            <a:r>
              <a:rPr lang="en-US" sz="1600" dirty="0">
                <a:solidFill>
                  <a:schemeClr val="accent2"/>
                </a:solidFill>
                <a:hlinkClick r:id="rId3" action="ppaction://hlinksldjump">
                  <a:extLst>
                    <a:ext uri="{A12FA001-AC4F-418D-AE19-62706E023703}">
                      <ahyp:hlinkClr xmlns:ahyp="http://schemas.microsoft.com/office/drawing/2018/hyperlinkcolor" val="tx"/>
                    </a:ext>
                  </a:extLst>
                </a:hlinkClick>
              </a:rPr>
              <a:t>back</a:t>
            </a:r>
            <a:endParaRPr lang="en-US" sz="1600" dirty="0">
              <a:solidFill>
                <a:schemeClr val="accent2"/>
              </a:solidFill>
            </a:endParaRPr>
          </a:p>
        </p:txBody>
      </p:sp>
    </p:spTree>
    <p:extLst>
      <p:ext uri="{BB962C8B-B14F-4D97-AF65-F5344CB8AC3E}">
        <p14:creationId xmlns:p14="http://schemas.microsoft.com/office/powerpoint/2010/main" val="4183096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BB5395C-8C85-4BD1-93A4-6CB5C3ED4FC3}"/>
              </a:ext>
            </a:extLst>
          </p:cNvPr>
          <p:cNvPicPr>
            <a:picLocks noChangeAspect="1"/>
          </p:cNvPicPr>
          <p:nvPr/>
        </p:nvPicPr>
        <p:blipFill>
          <a:blip r:embed="rId2"/>
          <a:stretch>
            <a:fillRect/>
          </a:stretch>
        </p:blipFill>
        <p:spPr>
          <a:xfrm>
            <a:off x="4471396" y="3533942"/>
            <a:ext cx="4584147" cy="941947"/>
          </a:xfrm>
          <a:prstGeom prst="rect">
            <a:avLst/>
          </a:prstGeom>
        </p:spPr>
      </p:pic>
      <p:sp>
        <p:nvSpPr>
          <p:cNvPr id="2" name="Title 1">
            <a:extLst>
              <a:ext uri="{FF2B5EF4-FFF2-40B4-BE49-F238E27FC236}">
                <a16:creationId xmlns:a16="http://schemas.microsoft.com/office/drawing/2014/main" id="{A8D49BA0-8D73-4A01-ABE2-E878998B8A36}"/>
              </a:ext>
            </a:extLst>
          </p:cNvPr>
          <p:cNvSpPr>
            <a:spLocks noGrp="1"/>
          </p:cNvSpPr>
          <p:nvPr>
            <p:ph type="title"/>
          </p:nvPr>
        </p:nvSpPr>
        <p:spPr/>
        <p:txBody>
          <a:bodyPr/>
          <a:lstStyle/>
          <a:p>
            <a:r>
              <a:rPr lang="en-US" dirty="0"/>
              <a:t>Mode Enabled Indication for DBE BW</a:t>
            </a:r>
            <a:br>
              <a:rPr lang="en-US" dirty="0"/>
            </a:br>
            <a:r>
              <a:rPr lang="en-US" dirty="0"/>
              <a:t>For UHR Mode Change element</a:t>
            </a:r>
          </a:p>
        </p:txBody>
      </p:sp>
      <p:sp>
        <p:nvSpPr>
          <p:cNvPr id="3" name="Content Placeholder 2">
            <a:extLst>
              <a:ext uri="{FF2B5EF4-FFF2-40B4-BE49-F238E27FC236}">
                <a16:creationId xmlns:a16="http://schemas.microsoft.com/office/drawing/2014/main" id="{65BB073F-698D-458D-85C1-C600E7976DFD}"/>
              </a:ext>
            </a:extLst>
          </p:cNvPr>
          <p:cNvSpPr>
            <a:spLocks noGrp="1"/>
          </p:cNvSpPr>
          <p:nvPr>
            <p:ph idx="1"/>
          </p:nvPr>
        </p:nvSpPr>
        <p:spPr/>
        <p:txBody>
          <a:bodyPr/>
          <a:lstStyle/>
          <a:p>
            <a:pPr marL="457200" indent="-457200">
              <a:buFont typeface="Arial" panose="020B0604020202020204" pitchFamily="34" charset="0"/>
              <a:buChar char="•"/>
            </a:pPr>
            <a:r>
              <a:rPr lang="en-US" sz="2200" b="0" dirty="0"/>
              <a:t>In </a:t>
            </a:r>
            <a:r>
              <a:rPr lang="en-US" sz="2000" b="0" dirty="0"/>
              <a:t>UHR Mode Change element – Mode Tuple List field – Mode Specific Parameters field</a:t>
            </a:r>
          </a:p>
          <a:p>
            <a:pPr marL="857250" lvl="1" indent="-457200">
              <a:buFont typeface="Arial" panose="020B0604020202020204" pitchFamily="34" charset="0"/>
              <a:buChar char="•"/>
            </a:pPr>
            <a:r>
              <a:rPr lang="en-US" sz="1800" b="0" dirty="0"/>
              <a:t>Reuse existing fields or define new fields; </a:t>
            </a:r>
            <a:r>
              <a:rPr lang="en-US" sz="1800" dirty="0"/>
              <a:t>Reuse existing Mode IDs or define new Mode IDs</a:t>
            </a:r>
          </a:p>
          <a:p>
            <a:pPr marL="857250" lvl="1" indent="-457200">
              <a:buFont typeface="Arial" panose="020B0604020202020204" pitchFamily="34" charset="0"/>
              <a:buChar char="•"/>
            </a:pPr>
            <a:r>
              <a:rPr lang="en-US" sz="1800" b="0" dirty="0"/>
              <a:t>Carried inside or outside (may need new Mode ID) of Mode Specific Parameters for DBE</a:t>
            </a:r>
          </a:p>
          <a:p>
            <a:pPr marL="857250" lvl="1" indent="-457200">
              <a:buFont typeface="Arial" panose="020B0604020202020204" pitchFamily="34" charset="0"/>
              <a:buChar char="•"/>
            </a:pPr>
            <a:r>
              <a:rPr lang="en-US" sz="1800" dirty="0">
                <a:solidFill>
                  <a:schemeClr val="tx1"/>
                </a:solidFill>
              </a:rPr>
              <a:t>Presence indication: implicit (by Length/Mode Length) or explicit (in DBE Mode Specific Control)</a:t>
            </a:r>
            <a:endParaRPr lang="en-US" sz="1800" b="0" dirty="0"/>
          </a:p>
        </p:txBody>
      </p:sp>
      <p:sp>
        <p:nvSpPr>
          <p:cNvPr id="5" name="Footer Placeholder 4">
            <a:extLst>
              <a:ext uri="{FF2B5EF4-FFF2-40B4-BE49-F238E27FC236}">
                <a16:creationId xmlns:a16="http://schemas.microsoft.com/office/drawing/2014/main" id="{FB803508-18DD-441E-9522-72D2AA6A49D6}"/>
              </a:ext>
            </a:extLst>
          </p:cNvPr>
          <p:cNvSpPr>
            <a:spLocks noGrp="1"/>
          </p:cNvSpPr>
          <p:nvPr>
            <p:ph type="ftr" idx="14"/>
          </p:nvPr>
        </p:nvSpPr>
        <p:spPr/>
        <p:txBody>
          <a:bodyPr/>
          <a:lstStyle/>
          <a:p>
            <a:r>
              <a:rPr lang="da-DK" dirty="0"/>
              <a:t>Yongsen Ma et al., Samsung</a:t>
            </a:r>
            <a:endParaRPr lang="en-GB" dirty="0"/>
          </a:p>
        </p:txBody>
      </p:sp>
      <p:sp>
        <p:nvSpPr>
          <p:cNvPr id="6" name="Date Placeholder 5">
            <a:extLst>
              <a:ext uri="{FF2B5EF4-FFF2-40B4-BE49-F238E27FC236}">
                <a16:creationId xmlns:a16="http://schemas.microsoft.com/office/drawing/2014/main" id="{8D2EA246-B398-41E9-87D9-7296992FE6F5}"/>
              </a:ext>
            </a:extLst>
          </p:cNvPr>
          <p:cNvSpPr>
            <a:spLocks noGrp="1"/>
          </p:cNvSpPr>
          <p:nvPr>
            <p:ph type="dt" idx="15"/>
          </p:nvPr>
        </p:nvSpPr>
        <p:spPr/>
        <p:txBody>
          <a:bodyPr/>
          <a:lstStyle/>
          <a:p>
            <a:r>
              <a:rPr lang="en-US"/>
              <a:t>June 2025</a:t>
            </a:r>
            <a:endParaRPr lang="en-GB" dirty="0"/>
          </a:p>
        </p:txBody>
      </p:sp>
      <p:graphicFrame>
        <p:nvGraphicFramePr>
          <p:cNvPr id="35" name="Table 17">
            <a:extLst>
              <a:ext uri="{FF2B5EF4-FFF2-40B4-BE49-F238E27FC236}">
                <a16:creationId xmlns:a16="http://schemas.microsoft.com/office/drawing/2014/main" id="{37527DF9-959C-4FFC-B3FA-2DE20DBF0905}"/>
              </a:ext>
            </a:extLst>
          </p:cNvPr>
          <p:cNvGraphicFramePr>
            <a:graphicFrameLocks noGrp="1"/>
          </p:cNvGraphicFramePr>
          <p:nvPr>
            <p:extLst>
              <p:ext uri="{D42A27DB-BD31-4B8C-83A1-F6EECF244321}">
                <p14:modId xmlns:p14="http://schemas.microsoft.com/office/powerpoint/2010/main" val="3430758492"/>
              </p:ext>
            </p:extLst>
          </p:nvPr>
        </p:nvGraphicFramePr>
        <p:xfrm>
          <a:off x="9239440" y="4789023"/>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37" name="Rectangle 36">
            <a:extLst>
              <a:ext uri="{FF2B5EF4-FFF2-40B4-BE49-F238E27FC236}">
                <a16:creationId xmlns:a16="http://schemas.microsoft.com/office/drawing/2014/main" id="{03461A7B-B1E0-4B13-A963-7860B7B9C6B1}"/>
              </a:ext>
            </a:extLst>
          </p:cNvPr>
          <p:cNvSpPr/>
          <p:nvPr/>
        </p:nvSpPr>
        <p:spPr bwMode="auto">
          <a:xfrm>
            <a:off x="9106342" y="5801226"/>
            <a:ext cx="1910590" cy="703035"/>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graphicFrame>
        <p:nvGraphicFramePr>
          <p:cNvPr id="38" name="Table 17">
            <a:extLst>
              <a:ext uri="{FF2B5EF4-FFF2-40B4-BE49-F238E27FC236}">
                <a16:creationId xmlns:a16="http://schemas.microsoft.com/office/drawing/2014/main" id="{5725DE46-5E5C-4629-95D5-5AA4BD05593E}"/>
              </a:ext>
            </a:extLst>
          </p:cNvPr>
          <p:cNvGraphicFramePr>
            <a:graphicFrameLocks noGrp="1"/>
          </p:cNvGraphicFramePr>
          <p:nvPr>
            <p:extLst>
              <p:ext uri="{D42A27DB-BD31-4B8C-83A1-F6EECF244321}">
                <p14:modId xmlns:p14="http://schemas.microsoft.com/office/powerpoint/2010/main" val="3842350728"/>
              </p:ext>
            </p:extLst>
          </p:nvPr>
        </p:nvGraphicFramePr>
        <p:xfrm>
          <a:off x="9131465" y="5847277"/>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40" name="TextBox 39">
            <a:extLst>
              <a:ext uri="{FF2B5EF4-FFF2-40B4-BE49-F238E27FC236}">
                <a16:creationId xmlns:a16="http://schemas.microsoft.com/office/drawing/2014/main" id="{F249EA54-F141-4F0F-ACC6-FE77EBAB15C8}"/>
              </a:ext>
            </a:extLst>
          </p:cNvPr>
          <p:cNvSpPr txBox="1"/>
          <p:nvPr/>
        </p:nvSpPr>
        <p:spPr>
          <a:xfrm>
            <a:off x="8631001" y="5562600"/>
            <a:ext cx="2802242" cy="276999"/>
          </a:xfrm>
          <a:prstGeom prst="rect">
            <a:avLst/>
          </a:prstGeom>
          <a:noFill/>
        </p:spPr>
        <p:txBody>
          <a:bodyPr wrap="none" rtlCol="0">
            <a:spAutoFit/>
          </a:bodyPr>
          <a:lstStyle/>
          <a:p>
            <a:r>
              <a:rPr lang="en-US" sz="1200" dirty="0">
                <a:solidFill>
                  <a:schemeClr val="tx1"/>
                </a:solidFill>
              </a:rPr>
              <a:t>Option 1: inside of DBE Mode Tuple field</a:t>
            </a:r>
          </a:p>
        </p:txBody>
      </p:sp>
      <p:pic>
        <p:nvPicPr>
          <p:cNvPr id="14" name="Picture 13">
            <a:extLst>
              <a:ext uri="{FF2B5EF4-FFF2-40B4-BE49-F238E27FC236}">
                <a16:creationId xmlns:a16="http://schemas.microsoft.com/office/drawing/2014/main" id="{F3E28DEB-807D-4540-BE23-7AFF5D37E220}"/>
              </a:ext>
            </a:extLst>
          </p:cNvPr>
          <p:cNvPicPr>
            <a:picLocks noChangeAspect="1"/>
          </p:cNvPicPr>
          <p:nvPr/>
        </p:nvPicPr>
        <p:blipFill>
          <a:blip r:embed="rId3"/>
          <a:stretch>
            <a:fillRect/>
          </a:stretch>
        </p:blipFill>
        <p:spPr>
          <a:xfrm>
            <a:off x="3938229" y="4593111"/>
            <a:ext cx="5301211" cy="1028114"/>
          </a:xfrm>
          <a:prstGeom prst="rect">
            <a:avLst/>
          </a:prstGeom>
        </p:spPr>
      </p:pic>
      <p:cxnSp>
        <p:nvCxnSpPr>
          <p:cNvPr id="13" name="Straight Connector 12">
            <a:extLst>
              <a:ext uri="{FF2B5EF4-FFF2-40B4-BE49-F238E27FC236}">
                <a16:creationId xmlns:a16="http://schemas.microsoft.com/office/drawing/2014/main" id="{8BD234CB-D9B7-4BAF-8FF5-43CBEB164C12}"/>
              </a:ext>
            </a:extLst>
          </p:cNvPr>
          <p:cNvCxnSpPr>
            <a:cxnSpLocks/>
          </p:cNvCxnSpPr>
          <p:nvPr/>
        </p:nvCxnSpPr>
        <p:spPr bwMode="auto">
          <a:xfrm flipH="1">
            <a:off x="4314738" y="4011770"/>
            <a:ext cx="3668990" cy="777253"/>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6E8E1715-0AD6-4F24-87FA-56BAE8117998}"/>
              </a:ext>
            </a:extLst>
          </p:cNvPr>
          <p:cNvCxnSpPr>
            <a:cxnSpLocks/>
            <a:stCxn id="9" idx="3"/>
          </p:cNvCxnSpPr>
          <p:nvPr/>
        </p:nvCxnSpPr>
        <p:spPr bwMode="auto">
          <a:xfrm>
            <a:off x="9055543" y="4004916"/>
            <a:ext cx="124635" cy="776459"/>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2" name="Straight Connector 21">
            <a:extLst>
              <a:ext uri="{FF2B5EF4-FFF2-40B4-BE49-F238E27FC236}">
                <a16:creationId xmlns:a16="http://schemas.microsoft.com/office/drawing/2014/main" id="{CD58A021-6CED-4009-95E3-96D85A2B8F08}"/>
              </a:ext>
            </a:extLst>
          </p:cNvPr>
          <p:cNvCxnSpPr>
            <a:cxnSpLocks/>
          </p:cNvCxnSpPr>
          <p:nvPr/>
        </p:nvCxnSpPr>
        <p:spPr bwMode="auto">
          <a:xfrm>
            <a:off x="9180178" y="5194404"/>
            <a:ext cx="1836754" cy="603448"/>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0" name="Straight Connector 19">
            <a:extLst>
              <a:ext uri="{FF2B5EF4-FFF2-40B4-BE49-F238E27FC236}">
                <a16:creationId xmlns:a16="http://schemas.microsoft.com/office/drawing/2014/main" id="{7E09814E-5701-4CF8-A6FD-7ECFC56D1148}"/>
              </a:ext>
            </a:extLst>
          </p:cNvPr>
          <p:cNvCxnSpPr>
            <a:cxnSpLocks/>
          </p:cNvCxnSpPr>
          <p:nvPr/>
        </p:nvCxnSpPr>
        <p:spPr bwMode="auto">
          <a:xfrm>
            <a:off x="8434321" y="5176731"/>
            <a:ext cx="689864" cy="698906"/>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31" name="Rectangle 30">
            <a:extLst>
              <a:ext uri="{FF2B5EF4-FFF2-40B4-BE49-F238E27FC236}">
                <a16:creationId xmlns:a16="http://schemas.microsoft.com/office/drawing/2014/main" id="{A0FF9941-788E-43DF-AE63-FC202F099784}"/>
              </a:ext>
            </a:extLst>
          </p:cNvPr>
          <p:cNvSpPr/>
          <p:nvPr/>
        </p:nvSpPr>
        <p:spPr bwMode="auto">
          <a:xfrm>
            <a:off x="9214317" y="4742972"/>
            <a:ext cx="1910590" cy="698743"/>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3" name="TextBox 22">
            <a:extLst>
              <a:ext uri="{FF2B5EF4-FFF2-40B4-BE49-F238E27FC236}">
                <a16:creationId xmlns:a16="http://schemas.microsoft.com/office/drawing/2014/main" id="{1A024C44-37D8-4E71-AD70-25EB1C92AA3C}"/>
              </a:ext>
            </a:extLst>
          </p:cNvPr>
          <p:cNvSpPr txBox="1"/>
          <p:nvPr/>
        </p:nvSpPr>
        <p:spPr>
          <a:xfrm>
            <a:off x="7200496" y="5839599"/>
            <a:ext cx="1855047" cy="461665"/>
          </a:xfrm>
          <a:prstGeom prst="rect">
            <a:avLst/>
          </a:prstGeom>
          <a:noFill/>
          <a:ln>
            <a:solidFill>
              <a:schemeClr val="tx1"/>
            </a:solidFill>
            <a:prstDash val="dash"/>
          </a:ln>
        </p:spPr>
        <p:txBody>
          <a:bodyPr wrap="square" rtlCol="0">
            <a:spAutoFit/>
          </a:bodyPr>
          <a:lstStyle/>
          <a:p>
            <a:r>
              <a:rPr lang="en-US" sz="1200" dirty="0">
                <a:solidFill>
                  <a:schemeClr val="tx1"/>
                </a:solidFill>
              </a:rPr>
              <a:t>Mode Specific Parameters for DBE is not present</a:t>
            </a:r>
          </a:p>
        </p:txBody>
      </p:sp>
      <p:pic>
        <p:nvPicPr>
          <p:cNvPr id="21" name="Picture 20">
            <a:extLst>
              <a:ext uri="{FF2B5EF4-FFF2-40B4-BE49-F238E27FC236}">
                <a16:creationId xmlns:a16="http://schemas.microsoft.com/office/drawing/2014/main" id="{345412AD-6CE4-41D3-8E81-20C365B61D3D}"/>
              </a:ext>
            </a:extLst>
          </p:cNvPr>
          <p:cNvPicPr>
            <a:picLocks noChangeAspect="1"/>
          </p:cNvPicPr>
          <p:nvPr/>
        </p:nvPicPr>
        <p:blipFill>
          <a:blip r:embed="rId4"/>
          <a:stretch>
            <a:fillRect/>
          </a:stretch>
        </p:blipFill>
        <p:spPr>
          <a:xfrm>
            <a:off x="1000258" y="3454775"/>
            <a:ext cx="2798893" cy="3029106"/>
          </a:xfrm>
          <a:prstGeom prst="rect">
            <a:avLst/>
          </a:prstGeom>
        </p:spPr>
      </p:pic>
      <p:cxnSp>
        <p:nvCxnSpPr>
          <p:cNvPr id="8" name="Straight Arrow Connector 7">
            <a:extLst>
              <a:ext uri="{FF2B5EF4-FFF2-40B4-BE49-F238E27FC236}">
                <a16:creationId xmlns:a16="http://schemas.microsoft.com/office/drawing/2014/main" id="{5FFB9072-8E97-4071-B0D9-1E564C8CFC20}"/>
              </a:ext>
            </a:extLst>
          </p:cNvPr>
          <p:cNvCxnSpPr/>
          <p:nvPr/>
        </p:nvCxnSpPr>
        <p:spPr bwMode="auto">
          <a:xfrm flipH="1">
            <a:off x="3848653" y="5017623"/>
            <a:ext cx="690904"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4" name="Rectangle 23">
            <a:extLst>
              <a:ext uri="{FF2B5EF4-FFF2-40B4-BE49-F238E27FC236}">
                <a16:creationId xmlns:a16="http://schemas.microsoft.com/office/drawing/2014/main" id="{2CF7E555-49BF-4E01-A0EA-9FACDE058576}"/>
              </a:ext>
            </a:extLst>
          </p:cNvPr>
          <p:cNvSpPr/>
          <p:nvPr/>
        </p:nvSpPr>
        <p:spPr bwMode="auto">
          <a:xfrm>
            <a:off x="931334" y="6064310"/>
            <a:ext cx="2972033" cy="417975"/>
          </a:xfrm>
          <a:prstGeom prst="rect">
            <a:avLst/>
          </a:prstGeom>
          <a:noFill/>
          <a:ln>
            <a:prstDash val="sysDash"/>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0" name="Slide Number Placeholder 9">
            <a:extLst>
              <a:ext uri="{FF2B5EF4-FFF2-40B4-BE49-F238E27FC236}">
                <a16:creationId xmlns:a16="http://schemas.microsoft.com/office/drawing/2014/main" id="{3BB7E6E6-DF6E-40BC-AC1F-B9D1EBC102E5}"/>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graphicFrame>
        <p:nvGraphicFramePr>
          <p:cNvPr id="25" name="Table 17">
            <a:extLst>
              <a:ext uri="{FF2B5EF4-FFF2-40B4-BE49-F238E27FC236}">
                <a16:creationId xmlns:a16="http://schemas.microsoft.com/office/drawing/2014/main" id="{BCFC843D-30B0-4ECB-87F7-9501571C9CF7}"/>
              </a:ext>
            </a:extLst>
          </p:cNvPr>
          <p:cNvGraphicFramePr>
            <a:graphicFrameLocks noGrp="1"/>
          </p:cNvGraphicFramePr>
          <p:nvPr>
            <p:extLst>
              <p:ext uri="{D42A27DB-BD31-4B8C-83A1-F6EECF244321}">
                <p14:modId xmlns:p14="http://schemas.microsoft.com/office/powerpoint/2010/main" val="1485726328"/>
              </p:ext>
            </p:extLst>
          </p:nvPr>
        </p:nvGraphicFramePr>
        <p:xfrm>
          <a:off x="9124185" y="3561407"/>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26" name="TextBox 25">
            <a:extLst>
              <a:ext uri="{FF2B5EF4-FFF2-40B4-BE49-F238E27FC236}">
                <a16:creationId xmlns:a16="http://schemas.microsoft.com/office/drawing/2014/main" id="{382F8886-DA8A-4594-87DF-27B42C340A92}"/>
              </a:ext>
            </a:extLst>
          </p:cNvPr>
          <p:cNvSpPr txBox="1"/>
          <p:nvPr/>
        </p:nvSpPr>
        <p:spPr>
          <a:xfrm>
            <a:off x="9232028" y="3276600"/>
            <a:ext cx="1693092" cy="276999"/>
          </a:xfrm>
          <a:prstGeom prst="rect">
            <a:avLst/>
          </a:prstGeom>
          <a:noFill/>
        </p:spPr>
        <p:txBody>
          <a:bodyPr wrap="none" rtlCol="0">
            <a:spAutoFit/>
          </a:bodyPr>
          <a:lstStyle/>
          <a:p>
            <a:r>
              <a:rPr lang="en-US" sz="1200" dirty="0">
                <a:solidFill>
                  <a:schemeClr val="tx1"/>
                </a:solidFill>
              </a:rPr>
              <a:t>Option 3: in a new field </a:t>
            </a:r>
          </a:p>
        </p:txBody>
      </p:sp>
      <p:sp>
        <p:nvSpPr>
          <p:cNvPr id="27" name="Rectangle 26">
            <a:extLst>
              <a:ext uri="{FF2B5EF4-FFF2-40B4-BE49-F238E27FC236}">
                <a16:creationId xmlns:a16="http://schemas.microsoft.com/office/drawing/2014/main" id="{AD83E258-423F-422E-84FF-CD33CF4EA560}"/>
              </a:ext>
            </a:extLst>
          </p:cNvPr>
          <p:cNvSpPr/>
          <p:nvPr/>
        </p:nvSpPr>
        <p:spPr bwMode="auto">
          <a:xfrm>
            <a:off x="9099062" y="3515355"/>
            <a:ext cx="1910590" cy="717567"/>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41" name="TextBox 40">
            <a:extLst>
              <a:ext uri="{FF2B5EF4-FFF2-40B4-BE49-F238E27FC236}">
                <a16:creationId xmlns:a16="http://schemas.microsoft.com/office/drawing/2014/main" id="{E43EF196-4B61-4986-8BFE-6FB9767A0D79}"/>
              </a:ext>
            </a:extLst>
          </p:cNvPr>
          <p:cNvSpPr txBox="1"/>
          <p:nvPr/>
        </p:nvSpPr>
        <p:spPr>
          <a:xfrm>
            <a:off x="8708134" y="4503246"/>
            <a:ext cx="2917658" cy="276999"/>
          </a:xfrm>
          <a:prstGeom prst="rect">
            <a:avLst/>
          </a:prstGeom>
          <a:noFill/>
        </p:spPr>
        <p:txBody>
          <a:bodyPr wrap="none" rtlCol="0">
            <a:spAutoFit/>
          </a:bodyPr>
          <a:lstStyle/>
          <a:p>
            <a:r>
              <a:rPr lang="en-US" sz="1200" dirty="0">
                <a:solidFill>
                  <a:schemeClr val="tx1"/>
                </a:solidFill>
              </a:rPr>
              <a:t>Option 2: outside of DBE Mode Tuple filed </a:t>
            </a:r>
          </a:p>
        </p:txBody>
      </p:sp>
      <p:sp>
        <p:nvSpPr>
          <p:cNvPr id="28" name="Rectangle 27">
            <a:extLst>
              <a:ext uri="{FF2B5EF4-FFF2-40B4-BE49-F238E27FC236}">
                <a16:creationId xmlns:a16="http://schemas.microsoft.com/office/drawing/2014/main" id="{D1B5D158-3EF6-4802-B7EC-04FB0B637F0F}"/>
              </a:ext>
            </a:extLst>
          </p:cNvPr>
          <p:cNvSpPr/>
          <p:nvPr/>
        </p:nvSpPr>
        <p:spPr bwMode="auto">
          <a:xfrm>
            <a:off x="7422702" y="4626134"/>
            <a:ext cx="1022725" cy="776459"/>
          </a:xfrm>
          <a:prstGeom prst="rect">
            <a:avLst/>
          </a:prstGeom>
          <a:noFill/>
          <a:ln>
            <a:prstDash val="sysDash"/>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33" name="TextBox 32">
            <a:extLst>
              <a:ext uri="{FF2B5EF4-FFF2-40B4-BE49-F238E27FC236}">
                <a16:creationId xmlns:a16="http://schemas.microsoft.com/office/drawing/2014/main" id="{C2DA1EE3-4886-41EC-A6F8-2B1052903C51}"/>
              </a:ext>
            </a:extLst>
          </p:cNvPr>
          <p:cNvSpPr txBox="1"/>
          <p:nvPr/>
        </p:nvSpPr>
        <p:spPr>
          <a:xfrm>
            <a:off x="9646215" y="3976038"/>
            <a:ext cx="771814" cy="276999"/>
          </a:xfrm>
          <a:prstGeom prst="rect">
            <a:avLst/>
          </a:prstGeom>
          <a:noFill/>
        </p:spPr>
        <p:txBody>
          <a:bodyPr wrap="none" rtlCol="0">
            <a:spAutoFit/>
          </a:bodyPr>
          <a:lstStyle/>
          <a:p>
            <a:r>
              <a:rPr lang="en-US" sz="1200" dirty="0">
                <a:solidFill>
                  <a:schemeClr val="accent2"/>
                </a:solidFill>
              </a:rPr>
              <a:t>0 or TBD</a:t>
            </a:r>
          </a:p>
        </p:txBody>
      </p:sp>
      <p:sp>
        <p:nvSpPr>
          <p:cNvPr id="34" name="TextBox 33">
            <a:extLst>
              <a:ext uri="{FF2B5EF4-FFF2-40B4-BE49-F238E27FC236}">
                <a16:creationId xmlns:a16="http://schemas.microsoft.com/office/drawing/2014/main" id="{5278C512-247D-4AC6-8F2E-D24454E15566}"/>
              </a:ext>
            </a:extLst>
          </p:cNvPr>
          <p:cNvSpPr txBox="1"/>
          <p:nvPr/>
        </p:nvSpPr>
        <p:spPr>
          <a:xfrm>
            <a:off x="9781056" y="5193274"/>
            <a:ext cx="771814" cy="276999"/>
          </a:xfrm>
          <a:prstGeom prst="rect">
            <a:avLst/>
          </a:prstGeom>
          <a:noFill/>
        </p:spPr>
        <p:txBody>
          <a:bodyPr wrap="none" rtlCol="0">
            <a:spAutoFit/>
          </a:bodyPr>
          <a:lstStyle/>
          <a:p>
            <a:r>
              <a:rPr lang="en-US" sz="1200" dirty="0">
                <a:solidFill>
                  <a:schemeClr val="accent2"/>
                </a:solidFill>
              </a:rPr>
              <a:t>0 or TBD</a:t>
            </a:r>
          </a:p>
        </p:txBody>
      </p:sp>
      <p:sp>
        <p:nvSpPr>
          <p:cNvPr id="36" name="TextBox 35">
            <a:extLst>
              <a:ext uri="{FF2B5EF4-FFF2-40B4-BE49-F238E27FC236}">
                <a16:creationId xmlns:a16="http://schemas.microsoft.com/office/drawing/2014/main" id="{967651DF-C322-4263-8ACF-89E8EFCF13FD}"/>
              </a:ext>
            </a:extLst>
          </p:cNvPr>
          <p:cNvSpPr txBox="1"/>
          <p:nvPr/>
        </p:nvSpPr>
        <p:spPr>
          <a:xfrm>
            <a:off x="9679136" y="6264909"/>
            <a:ext cx="771814" cy="276999"/>
          </a:xfrm>
          <a:prstGeom prst="rect">
            <a:avLst/>
          </a:prstGeom>
          <a:noFill/>
        </p:spPr>
        <p:txBody>
          <a:bodyPr wrap="none" rtlCol="0">
            <a:spAutoFit/>
          </a:bodyPr>
          <a:lstStyle/>
          <a:p>
            <a:r>
              <a:rPr lang="en-US" sz="1200" dirty="0">
                <a:solidFill>
                  <a:schemeClr val="accent2"/>
                </a:solidFill>
              </a:rPr>
              <a:t>0 or TBD</a:t>
            </a:r>
          </a:p>
        </p:txBody>
      </p:sp>
      <p:sp>
        <p:nvSpPr>
          <p:cNvPr id="30" name="TextBox 29">
            <a:extLst>
              <a:ext uri="{FF2B5EF4-FFF2-40B4-BE49-F238E27FC236}">
                <a16:creationId xmlns:a16="http://schemas.microsoft.com/office/drawing/2014/main" id="{81C09D1A-374F-49C0-958C-0458303979EE}"/>
              </a:ext>
            </a:extLst>
          </p:cNvPr>
          <p:cNvSpPr txBox="1"/>
          <p:nvPr/>
        </p:nvSpPr>
        <p:spPr>
          <a:xfrm>
            <a:off x="11049000" y="6136860"/>
            <a:ext cx="609600" cy="338554"/>
          </a:xfrm>
          <a:prstGeom prst="rect">
            <a:avLst/>
          </a:prstGeom>
          <a:noFill/>
        </p:spPr>
        <p:txBody>
          <a:bodyPr wrap="square" rtlCol="0">
            <a:spAutoFit/>
          </a:bodyPr>
          <a:lstStyle/>
          <a:p>
            <a:r>
              <a:rPr lang="en-US" sz="1600" dirty="0">
                <a:solidFill>
                  <a:schemeClr val="accent2"/>
                </a:solidFill>
                <a:hlinkClick r:id="rId5" action="ppaction://hlinksldjump">
                  <a:extLst>
                    <a:ext uri="{A12FA001-AC4F-418D-AE19-62706E023703}">
                      <ahyp:hlinkClr xmlns:ahyp="http://schemas.microsoft.com/office/drawing/2018/hyperlinkcolor" val="tx"/>
                    </a:ext>
                  </a:extLst>
                </a:hlinkClick>
              </a:rPr>
              <a:t>back</a:t>
            </a:r>
            <a:endParaRPr lang="en-US" sz="1600" dirty="0">
              <a:solidFill>
                <a:schemeClr val="accent2"/>
              </a:solidFill>
            </a:endParaRPr>
          </a:p>
        </p:txBody>
      </p:sp>
      <p:sp>
        <p:nvSpPr>
          <p:cNvPr id="4" name="TextBox 3">
            <a:extLst>
              <a:ext uri="{FF2B5EF4-FFF2-40B4-BE49-F238E27FC236}">
                <a16:creationId xmlns:a16="http://schemas.microsoft.com/office/drawing/2014/main" id="{AB590569-13A3-4CB1-90EA-E5810670CDE4}"/>
              </a:ext>
            </a:extLst>
          </p:cNvPr>
          <p:cNvSpPr txBox="1"/>
          <p:nvPr/>
        </p:nvSpPr>
        <p:spPr>
          <a:xfrm>
            <a:off x="3842649" y="5537905"/>
            <a:ext cx="3526454" cy="1200329"/>
          </a:xfrm>
          <a:prstGeom prst="rect">
            <a:avLst/>
          </a:prstGeom>
          <a:noFill/>
        </p:spPr>
        <p:txBody>
          <a:bodyPr wrap="square" rtlCol="0">
            <a:spAutoFit/>
          </a:bodyPr>
          <a:lstStyle/>
          <a:p>
            <a:r>
              <a:rPr lang="en-US" sz="1200" dirty="0">
                <a:solidFill>
                  <a:schemeClr val="tx1"/>
                </a:solidFill>
              </a:rPr>
              <a:t>Note: for the Modes that appear in UHR Mode Change element or UHR Parameters Update element, define a unified Mode ID encoding table. So there is no need to maintain/process two Mode ID Encoding tables for AP/non-AP STA, which helps reduce complexity/ambiguity.</a:t>
            </a:r>
          </a:p>
        </p:txBody>
      </p:sp>
      <p:cxnSp>
        <p:nvCxnSpPr>
          <p:cNvPr id="32" name="Straight Arrow Connector 31">
            <a:extLst>
              <a:ext uri="{FF2B5EF4-FFF2-40B4-BE49-F238E27FC236}">
                <a16:creationId xmlns:a16="http://schemas.microsoft.com/office/drawing/2014/main" id="{4522282C-DE02-4FE7-9987-3F5DC15ABAEB}"/>
              </a:ext>
            </a:extLst>
          </p:cNvPr>
          <p:cNvCxnSpPr>
            <a:cxnSpLocks/>
            <a:endCxn id="38" idx="1"/>
          </p:cNvCxnSpPr>
          <p:nvPr/>
        </p:nvCxnSpPr>
        <p:spPr bwMode="auto">
          <a:xfrm>
            <a:off x="8270187" y="5448874"/>
            <a:ext cx="861278" cy="627003"/>
          </a:xfrm>
          <a:prstGeom prst="straightConnector1">
            <a:avLst/>
          </a:prstGeom>
          <a:ln>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39" name="TextBox 38">
            <a:extLst>
              <a:ext uri="{FF2B5EF4-FFF2-40B4-BE49-F238E27FC236}">
                <a16:creationId xmlns:a16="http://schemas.microsoft.com/office/drawing/2014/main" id="{1E9FAF1E-8968-43F3-83CB-ECDA382DE04D}"/>
              </a:ext>
            </a:extLst>
          </p:cNvPr>
          <p:cNvSpPr txBox="1"/>
          <p:nvPr/>
        </p:nvSpPr>
        <p:spPr>
          <a:xfrm>
            <a:off x="7627656" y="5381654"/>
            <a:ext cx="1401944" cy="276999"/>
          </a:xfrm>
          <a:prstGeom prst="rect">
            <a:avLst/>
          </a:prstGeom>
          <a:noFill/>
        </p:spPr>
        <p:txBody>
          <a:bodyPr wrap="square" rtlCol="0">
            <a:spAutoFit/>
          </a:bodyPr>
          <a:lstStyle/>
          <a:p>
            <a:r>
              <a:rPr lang="en-US" sz="1200" dirty="0">
                <a:solidFill>
                  <a:schemeClr val="accent2"/>
                </a:solidFill>
              </a:rPr>
              <a:t>Presence indication</a:t>
            </a:r>
          </a:p>
        </p:txBody>
      </p:sp>
    </p:spTree>
    <p:extLst>
      <p:ext uri="{BB962C8B-B14F-4D97-AF65-F5344CB8AC3E}">
        <p14:creationId xmlns:p14="http://schemas.microsoft.com/office/powerpoint/2010/main" val="1105475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3FB43-2E2C-4429-8762-20864362BF67}"/>
              </a:ext>
            </a:extLst>
          </p:cNvPr>
          <p:cNvSpPr>
            <a:spLocks noGrp="1"/>
          </p:cNvSpPr>
          <p:nvPr>
            <p:ph type="title"/>
          </p:nvPr>
        </p:nvSpPr>
        <p:spPr/>
        <p:txBody>
          <a:bodyPr/>
          <a:lstStyle/>
          <a:p>
            <a:r>
              <a:rPr lang="en-US" dirty="0"/>
              <a:t>Recap: UHR Critical Update and OMP Procedure [1]</a:t>
            </a:r>
          </a:p>
        </p:txBody>
      </p:sp>
      <p:sp>
        <p:nvSpPr>
          <p:cNvPr id="3" name="Content Placeholder 2">
            <a:extLst>
              <a:ext uri="{FF2B5EF4-FFF2-40B4-BE49-F238E27FC236}">
                <a16:creationId xmlns:a16="http://schemas.microsoft.com/office/drawing/2014/main" id="{4C426AD3-0A9C-4D0D-BA0C-3A74C67D1CB1}"/>
              </a:ext>
            </a:extLst>
          </p:cNvPr>
          <p:cNvSpPr>
            <a:spLocks noGrp="1"/>
          </p:cNvSpPr>
          <p:nvPr>
            <p:ph idx="1"/>
          </p:nvPr>
        </p:nvSpPr>
        <p:spPr/>
        <p:txBody>
          <a:bodyPr/>
          <a:lstStyle/>
          <a:p>
            <a:pPr>
              <a:buFont typeface="Arial" panose="020B0604020202020204" pitchFamily="34" charset="0"/>
              <a:buChar char="•"/>
            </a:pPr>
            <a:r>
              <a:rPr lang="en-US" sz="1800" b="0" dirty="0">
                <a:solidFill>
                  <a:schemeClr val="tx1"/>
                </a:solidFill>
              </a:rPr>
              <a:t>AP follows the </a:t>
            </a:r>
            <a:r>
              <a:rPr lang="en-US" sz="1800" b="0" dirty="0">
                <a:solidFill>
                  <a:srgbClr val="FF0000"/>
                </a:solidFill>
              </a:rPr>
              <a:t>critical update procedure </a:t>
            </a:r>
            <a:r>
              <a:rPr lang="en-US" sz="1800" b="0" dirty="0">
                <a:solidFill>
                  <a:schemeClr val="tx1"/>
                </a:solidFill>
              </a:rPr>
              <a:t>for advance notification of updates to operation modes/parameters</a:t>
            </a:r>
          </a:p>
          <a:p>
            <a:pPr lvl="1">
              <a:buFont typeface="Arial" panose="020B0604020202020204" pitchFamily="34" charset="0"/>
              <a:buChar char="•"/>
            </a:pPr>
            <a:r>
              <a:rPr lang="en-US" sz="1800" b="0" dirty="0">
                <a:solidFill>
                  <a:schemeClr val="tx1"/>
                </a:solidFill>
              </a:rPr>
              <a:t>The AP indicates which operating modes are currently enabled in UHR Operation element.</a:t>
            </a:r>
          </a:p>
          <a:p>
            <a:pPr lvl="1">
              <a:buFont typeface="Arial" panose="020B0604020202020204" pitchFamily="34" charset="0"/>
              <a:buChar char="•"/>
            </a:pPr>
            <a:r>
              <a:rPr lang="en-US" sz="1800" b="0" dirty="0">
                <a:solidFill>
                  <a:schemeClr val="tx1"/>
                </a:solidFill>
              </a:rPr>
              <a:t>AP indicates the parameters for enabled operating modes in UHR Operation element </a:t>
            </a:r>
            <a:r>
              <a:rPr lang="en-US" sz="1800" dirty="0">
                <a:solidFill>
                  <a:schemeClr val="tx1"/>
                </a:solidFill>
              </a:rPr>
              <a:t>(</a:t>
            </a:r>
            <a:r>
              <a:rPr lang="en-US" sz="1800" b="0" dirty="0">
                <a:solidFill>
                  <a:schemeClr val="tx1"/>
                </a:solidFill>
              </a:rPr>
              <a:t>not in Beacon).</a:t>
            </a:r>
          </a:p>
          <a:p>
            <a:pPr lvl="1">
              <a:buFont typeface="Arial" panose="020B0604020202020204" pitchFamily="34" charset="0"/>
              <a:buChar char="•"/>
            </a:pPr>
            <a:r>
              <a:rPr lang="en-US" sz="1800" b="0" dirty="0">
                <a:solidFill>
                  <a:schemeClr val="tx1"/>
                </a:solidFill>
              </a:rPr>
              <a:t>AP shall include the UHR Parameters Update element to provide enhanced critical update.</a:t>
            </a:r>
          </a:p>
          <a:p>
            <a:pPr>
              <a:buFont typeface="Arial" panose="020B0604020202020204" pitchFamily="34" charset="0"/>
              <a:buChar char="•"/>
            </a:pPr>
            <a:r>
              <a:rPr lang="en-US" sz="1800" b="0" dirty="0">
                <a:solidFill>
                  <a:schemeClr val="tx1"/>
                </a:solidFill>
              </a:rPr>
              <a:t>Non-AP STA follows the </a:t>
            </a:r>
            <a:r>
              <a:rPr lang="en-US" sz="1800" b="0" dirty="0">
                <a:solidFill>
                  <a:srgbClr val="FF0000"/>
                </a:solidFill>
              </a:rPr>
              <a:t>OMP procedure</a:t>
            </a:r>
            <a:r>
              <a:rPr lang="en-US" sz="1800" b="0" dirty="0">
                <a:solidFill>
                  <a:schemeClr val="tx1"/>
                </a:solidFill>
              </a:rPr>
              <a:t> to enable, disable or update the parameters of certain operating mode(s) for the non-AP MLD or its affiliated non-AP STA(s).</a:t>
            </a:r>
          </a:p>
          <a:p>
            <a:pPr lvl="1">
              <a:buFont typeface="Arial" panose="020B0604020202020204" pitchFamily="34" charset="0"/>
              <a:buChar char="•"/>
            </a:pPr>
            <a:r>
              <a:rPr lang="en-US" sz="1800" dirty="0">
                <a:solidFill>
                  <a:schemeClr val="tx1"/>
                </a:solidFill>
              </a:rPr>
              <a:t>The non-AP STA sends an </a:t>
            </a:r>
            <a:r>
              <a:rPr lang="en-US" sz="1800" dirty="0">
                <a:solidFill>
                  <a:srgbClr val="FF0000"/>
                </a:solidFill>
              </a:rPr>
              <a:t>OMP request </a:t>
            </a:r>
            <a:r>
              <a:rPr lang="en-US" sz="1800" dirty="0">
                <a:solidFill>
                  <a:schemeClr val="tx1"/>
                </a:solidFill>
              </a:rPr>
              <a:t>(UHR Mode Change element) to update certain mode(s).</a:t>
            </a:r>
          </a:p>
          <a:p>
            <a:pPr lvl="1">
              <a:buFont typeface="Arial" panose="020B0604020202020204" pitchFamily="34" charset="0"/>
              <a:buChar char="•"/>
            </a:pPr>
            <a:r>
              <a:rPr lang="en-US" sz="1800" b="0" dirty="0">
                <a:solidFill>
                  <a:schemeClr val="tx1"/>
                </a:solidFill>
              </a:rPr>
              <a:t>The AP sends an </a:t>
            </a:r>
            <a:r>
              <a:rPr lang="en-US" sz="1800" b="0" dirty="0">
                <a:solidFill>
                  <a:srgbClr val="FF0000"/>
                </a:solidFill>
              </a:rPr>
              <a:t>OMP response </a:t>
            </a:r>
            <a:r>
              <a:rPr lang="en-US" sz="1800" b="0" dirty="0">
                <a:solidFill>
                  <a:schemeClr val="tx1"/>
                </a:solidFill>
              </a:rPr>
              <a:t>(UHR Link Reconfiguration Notify frame) to accept the request.</a:t>
            </a:r>
          </a:p>
          <a:p>
            <a:pPr lvl="1">
              <a:buFont typeface="Arial" panose="020B0604020202020204" pitchFamily="34" charset="0"/>
              <a:buChar char="•"/>
            </a:pPr>
            <a:r>
              <a:rPr lang="en-US" sz="1800" dirty="0">
                <a:solidFill>
                  <a:schemeClr val="tx1"/>
                </a:solidFill>
              </a:rPr>
              <a:t>The non-AP STA sends an ACK to the AP in response to the OMP response.</a:t>
            </a:r>
            <a:endParaRPr lang="en-US" sz="1800" b="0" dirty="0">
              <a:solidFill>
                <a:schemeClr val="tx1"/>
              </a:solidFill>
            </a:endParaRPr>
          </a:p>
          <a:p>
            <a:pPr lvl="1">
              <a:buFont typeface="Arial" panose="020B0604020202020204" pitchFamily="34" charset="0"/>
              <a:buChar char="•"/>
            </a:pPr>
            <a:r>
              <a:rPr lang="en-US" sz="1800" dirty="0">
                <a:solidFill>
                  <a:schemeClr val="tx1"/>
                </a:solidFill>
              </a:rPr>
              <a:t>The AP and non-AP STA start to operate with the requested modes/parameters immediately after the ACK or at the expiration of the transition timeout.</a:t>
            </a:r>
            <a:endParaRPr lang="en-US" sz="1800" b="0" dirty="0">
              <a:solidFill>
                <a:schemeClr val="tx1"/>
              </a:solidFill>
            </a:endParaRPr>
          </a:p>
        </p:txBody>
      </p:sp>
      <p:sp>
        <p:nvSpPr>
          <p:cNvPr id="5" name="Footer Placeholder 4">
            <a:extLst>
              <a:ext uri="{FF2B5EF4-FFF2-40B4-BE49-F238E27FC236}">
                <a16:creationId xmlns:a16="http://schemas.microsoft.com/office/drawing/2014/main" id="{601A155D-BB1E-41A2-877D-9D994C01974E}"/>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46F694CF-542C-4E24-B325-2A0C0C2F8FC9}"/>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587DC2A2-0AD9-40AF-BE68-C0761E4F02CB}"/>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Tree>
    <p:extLst>
      <p:ext uri="{BB962C8B-B14F-4D97-AF65-F5344CB8AC3E}">
        <p14:creationId xmlns:p14="http://schemas.microsoft.com/office/powerpoint/2010/main" val="729517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4CFE-36A0-40A6-BC76-39C298F91BA0}"/>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13E42C8-6270-43E0-9416-C0CEF98B438E}"/>
              </a:ext>
            </a:extLst>
          </p:cNvPr>
          <p:cNvSpPr>
            <a:spLocks noGrp="1"/>
          </p:cNvSpPr>
          <p:nvPr>
            <p:ph idx="1"/>
          </p:nvPr>
        </p:nvSpPr>
        <p:spPr>
          <a:xfrm>
            <a:off x="914401" y="1981200"/>
            <a:ext cx="10361084" cy="4113213"/>
          </a:xfrm>
        </p:spPr>
        <p:txBody>
          <a:bodyPr/>
          <a:lstStyle/>
          <a:p>
            <a:pPr>
              <a:buFont typeface="Arial" panose="020B0604020202020204" pitchFamily="34" charset="0"/>
              <a:buChar char="•"/>
            </a:pPr>
            <a:r>
              <a:rPr lang="en-US" sz="2000" b="0" dirty="0"/>
              <a:t>Some operating modes/parameters have impact on other operating modes/parameters</a:t>
            </a:r>
          </a:p>
          <a:p>
            <a:pPr lvl="1">
              <a:buFont typeface="Arial" panose="020B0604020202020204" pitchFamily="34" charset="0"/>
              <a:buChar char="•"/>
            </a:pPr>
            <a:r>
              <a:rPr lang="en-US" sz="1800" b="0" dirty="0"/>
              <a:t>Some modes are mutually exclusive with each other and shall not be enabled at the same time/channel, e.g., NPCA and DSO [1]. </a:t>
            </a:r>
            <a:endParaRPr lang="en-US" sz="1800" dirty="0"/>
          </a:p>
          <a:p>
            <a:pPr lvl="1">
              <a:buFont typeface="Arial" panose="020B0604020202020204" pitchFamily="34" charset="0"/>
              <a:buChar char="•"/>
            </a:pPr>
            <a:r>
              <a:rPr lang="en-US" sz="1800" dirty="0"/>
              <a:t>Some operating modes may coexist and impact with each other [2, 3]</a:t>
            </a:r>
          </a:p>
          <a:p>
            <a:pPr lvl="2">
              <a:buFont typeface="Arial" panose="020B0604020202020204" pitchFamily="34" charset="0"/>
              <a:buChar char="•"/>
            </a:pPr>
            <a:r>
              <a:rPr lang="en-US" dirty="0"/>
              <a:t>Some operating modes are in AP-/BSS-level and may impact other AP-/BSS-/STA-level operating modes/parameters. </a:t>
            </a:r>
          </a:p>
          <a:p>
            <a:pPr lvl="2">
              <a:buFont typeface="Arial" panose="020B0604020202020204" pitchFamily="34" charset="0"/>
              <a:buChar char="•"/>
            </a:pPr>
            <a:r>
              <a:rPr lang="en-US" dirty="0"/>
              <a:t>Some operating modes are changed in a scheduled way in BI-/SP-level and may impact other dynamic/scheduled operating modes/parameters in SP-/TXOP-/PPDU-level.</a:t>
            </a:r>
          </a:p>
          <a:p>
            <a:pPr lvl="1">
              <a:buFont typeface="Arial" panose="020B0604020202020204" pitchFamily="34" charset="0"/>
              <a:buChar char="•"/>
            </a:pPr>
            <a:r>
              <a:rPr lang="en-US" sz="1800" b="0" dirty="0"/>
              <a:t>There are proposals to indicate NPCA Enabled over DBE BW [3]</a:t>
            </a:r>
          </a:p>
          <a:p>
            <a:pPr lvl="2">
              <a:buFont typeface="Arial" panose="020B0604020202020204" pitchFamily="34" charset="0"/>
              <a:buChar char="•"/>
            </a:pPr>
            <a:r>
              <a:rPr lang="en-US" b="0" i="1" dirty="0"/>
              <a:t>Extend existing NPCA Enabled field to also indicate NPCA enablement over DBE BW when DBE mode is enabled</a:t>
            </a:r>
          </a:p>
          <a:p>
            <a:pPr lvl="3">
              <a:buFont typeface="Arial" panose="020B0604020202020204" pitchFamily="34" charset="0"/>
              <a:buChar char="•"/>
            </a:pPr>
            <a:r>
              <a:rPr lang="en-US" b="0" i="1" dirty="0"/>
              <a:t>If NPCA PCH is within BSS BW, then NPCA is enabled for both BSS BW and DBE BW (when DBE mode is enabled)</a:t>
            </a:r>
          </a:p>
          <a:p>
            <a:pPr lvl="3">
              <a:buFont typeface="Arial" panose="020B0604020202020204" pitchFamily="34" charset="0"/>
              <a:buChar char="•"/>
            </a:pPr>
            <a:r>
              <a:rPr lang="en-US" b="0" i="1" dirty="0"/>
              <a:t>If NPCA PCH falls outside the BSS BW, then NPCA is only enabled for DBE BW. Non-DBE STAs shall not perform NPCA in this case.</a:t>
            </a:r>
          </a:p>
          <a:p>
            <a:pPr>
              <a:buFont typeface="Arial" panose="020B0604020202020204" pitchFamily="34" charset="0"/>
              <a:buChar char="•"/>
            </a:pPr>
            <a:endParaRPr lang="en-US" sz="2000" b="0" dirty="0"/>
          </a:p>
        </p:txBody>
      </p:sp>
      <p:sp>
        <p:nvSpPr>
          <p:cNvPr id="5" name="Footer Placeholder 4">
            <a:extLst>
              <a:ext uri="{FF2B5EF4-FFF2-40B4-BE49-F238E27FC236}">
                <a16:creationId xmlns:a16="http://schemas.microsoft.com/office/drawing/2014/main" id="{09AFE332-938A-45A9-BEF9-4E3B3584F90A}"/>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5F5C9660-CF34-4292-B4EA-1DCDBFF5EB3E}"/>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44AF399D-419A-4C13-A39A-4C3CC69966B6}"/>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Tree>
    <p:extLst>
      <p:ext uri="{BB962C8B-B14F-4D97-AF65-F5344CB8AC3E}">
        <p14:creationId xmlns:p14="http://schemas.microsoft.com/office/powerpoint/2010/main" val="3697575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3FB43-2E2C-4429-8762-20864362BF67}"/>
              </a:ext>
            </a:extLst>
          </p:cNvPr>
          <p:cNvSpPr>
            <a:spLocks noGrp="1"/>
          </p:cNvSpPr>
          <p:nvPr>
            <p:ph type="title"/>
          </p:nvPr>
        </p:nvSpPr>
        <p:spPr/>
        <p:txBody>
          <a:bodyPr/>
          <a:lstStyle/>
          <a:p>
            <a:r>
              <a:rPr lang="en-US" dirty="0"/>
              <a:t>Proposal: Conditional Updates of Operating Mode and Parameters (1/2)</a:t>
            </a:r>
          </a:p>
        </p:txBody>
      </p:sp>
      <p:sp>
        <p:nvSpPr>
          <p:cNvPr id="3" name="Content Placeholder 2">
            <a:extLst>
              <a:ext uri="{FF2B5EF4-FFF2-40B4-BE49-F238E27FC236}">
                <a16:creationId xmlns:a16="http://schemas.microsoft.com/office/drawing/2014/main" id="{4C426AD3-0A9C-4D0D-BA0C-3A74C67D1CB1}"/>
              </a:ext>
            </a:extLst>
          </p:cNvPr>
          <p:cNvSpPr>
            <a:spLocks noGrp="1"/>
          </p:cNvSpPr>
          <p:nvPr>
            <p:ph idx="1"/>
          </p:nvPr>
        </p:nvSpPr>
        <p:spPr/>
        <p:txBody>
          <a:bodyPr/>
          <a:lstStyle/>
          <a:p>
            <a:pPr>
              <a:buFont typeface="Arial" panose="020B0604020202020204" pitchFamily="34" charset="0"/>
              <a:buChar char="•"/>
            </a:pPr>
            <a:r>
              <a:rPr lang="en-US" b="0" dirty="0"/>
              <a:t>To enable, disable, or update the parameters of a certain operating mode, e.g., NPCA/DSO/DPS, conditionally based on another operating mode, e.g., DBE.</a:t>
            </a:r>
          </a:p>
          <a:p>
            <a:pPr lvl="1">
              <a:buFont typeface="Arial" panose="020B0604020202020204" pitchFamily="34" charset="0"/>
              <a:buChar char="•"/>
            </a:pPr>
            <a:r>
              <a:rPr lang="en-US" dirty="0">
                <a:solidFill>
                  <a:srgbClr val="FF0000"/>
                </a:solidFill>
              </a:rPr>
              <a:t>DBE is the pre-condition for NPCA operations outside of BSS BW </a:t>
            </a:r>
            <a:r>
              <a:rPr lang="en-US" dirty="0"/>
              <a:t>(similar for DSO/DPS).</a:t>
            </a:r>
          </a:p>
          <a:p>
            <a:pPr lvl="2">
              <a:buFont typeface="Arial" panose="020B0604020202020204" pitchFamily="34" charset="0"/>
              <a:buChar char="•"/>
            </a:pPr>
            <a:r>
              <a:rPr lang="en-US" dirty="0"/>
              <a:t>If DBE is enabled and NPCA parameters are outside of BSS BW and within DBE BW:</a:t>
            </a:r>
          </a:p>
          <a:p>
            <a:pPr lvl="3">
              <a:buFont typeface="Arial" panose="020B0604020202020204" pitchFamily="34" charset="0"/>
              <a:buChar char="•"/>
            </a:pPr>
            <a:r>
              <a:rPr lang="en-US" dirty="0"/>
              <a:t>A new</a:t>
            </a:r>
            <a:r>
              <a:rPr lang="en-US" b="0" dirty="0"/>
              <a:t> “NPCA Enabled For DBE BW” field </a:t>
            </a:r>
            <a:r>
              <a:rPr lang="en-US" dirty="0"/>
              <a:t>indicates whether NPCA is enabled outside of BSS BW and within DBE BW.</a:t>
            </a:r>
            <a:endParaRPr lang="en-US" b="0" dirty="0"/>
          </a:p>
          <a:p>
            <a:pPr lvl="3">
              <a:buFont typeface="Arial" panose="020B0604020202020204" pitchFamily="34" charset="0"/>
              <a:buChar char="•"/>
            </a:pPr>
            <a:r>
              <a:rPr lang="en-US" b="0" dirty="0"/>
              <a:t>A new “Mode Specific </a:t>
            </a:r>
            <a:r>
              <a:rPr lang="en-US" dirty="0"/>
              <a:t>Operation P</a:t>
            </a:r>
            <a:r>
              <a:rPr lang="en-US" b="0" dirty="0"/>
              <a:t>arameters For NPCA For DBE BW” field is present to indicate the NPCA parameters outside of BSS BW and within DBE BW.</a:t>
            </a:r>
          </a:p>
          <a:p>
            <a:pPr lvl="2">
              <a:buFont typeface="Arial" panose="020B0604020202020204" pitchFamily="34" charset="0"/>
              <a:buChar char="•"/>
            </a:pPr>
            <a:r>
              <a:rPr lang="en-US" dirty="0"/>
              <a:t>If DBE is not enabled or NPCA parameters are inside of BSS BW:</a:t>
            </a:r>
          </a:p>
          <a:p>
            <a:pPr lvl="3">
              <a:buFont typeface="Arial" panose="020B0604020202020204" pitchFamily="34" charset="0"/>
              <a:buChar char="•"/>
            </a:pPr>
            <a:r>
              <a:rPr lang="en-US" dirty="0"/>
              <a:t>No changes. Follow the existing signaling and rules for NPCA/OMP/critical update.</a:t>
            </a:r>
          </a:p>
          <a:p>
            <a:pPr lvl="3">
              <a:buFont typeface="Arial" panose="020B0604020202020204" pitchFamily="34" charset="0"/>
              <a:buChar char="•"/>
            </a:pPr>
            <a:r>
              <a:rPr lang="en-US" dirty="0"/>
              <a:t>No need to indicate “NPCA Enabled For DBE BW” in UHR Operation element.</a:t>
            </a:r>
          </a:p>
          <a:p>
            <a:pPr lvl="1">
              <a:buFont typeface="Arial" panose="020B0604020202020204" pitchFamily="34" charset="0"/>
              <a:buChar char="•"/>
            </a:pPr>
            <a:r>
              <a:rPr lang="en-US" dirty="0"/>
              <a:t>Avoid ambiguity/complexity issues if the existing “NPCA Enabled” field is extended to indicate NPCA enablement over DBE BW or over BSS BW.</a:t>
            </a:r>
          </a:p>
        </p:txBody>
      </p:sp>
      <p:sp>
        <p:nvSpPr>
          <p:cNvPr id="5" name="Footer Placeholder 4">
            <a:extLst>
              <a:ext uri="{FF2B5EF4-FFF2-40B4-BE49-F238E27FC236}">
                <a16:creationId xmlns:a16="http://schemas.microsoft.com/office/drawing/2014/main" id="{601A155D-BB1E-41A2-877D-9D994C01974E}"/>
              </a:ext>
            </a:extLst>
          </p:cNvPr>
          <p:cNvSpPr>
            <a:spLocks noGrp="1"/>
          </p:cNvSpPr>
          <p:nvPr>
            <p:ph type="ftr" idx="14"/>
          </p:nvPr>
        </p:nvSpPr>
        <p:spPr/>
        <p:txBody>
          <a:bodyPr/>
          <a:lstStyle/>
          <a:p>
            <a:r>
              <a:rPr lang="da-DK" dirty="0"/>
              <a:t>Yongsen Ma et al., Samsung</a:t>
            </a:r>
            <a:endParaRPr lang="en-GB" dirty="0"/>
          </a:p>
        </p:txBody>
      </p:sp>
      <p:sp>
        <p:nvSpPr>
          <p:cNvPr id="6" name="Date Placeholder 5">
            <a:extLst>
              <a:ext uri="{FF2B5EF4-FFF2-40B4-BE49-F238E27FC236}">
                <a16:creationId xmlns:a16="http://schemas.microsoft.com/office/drawing/2014/main" id="{46F694CF-542C-4E24-B325-2A0C0C2F8FC9}"/>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3870A968-646D-43E3-94F0-58BE01D44855}"/>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1051928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3FB43-2E2C-4429-8762-20864362BF67}"/>
              </a:ext>
            </a:extLst>
          </p:cNvPr>
          <p:cNvSpPr>
            <a:spLocks noGrp="1"/>
          </p:cNvSpPr>
          <p:nvPr>
            <p:ph type="title"/>
          </p:nvPr>
        </p:nvSpPr>
        <p:spPr/>
        <p:txBody>
          <a:bodyPr/>
          <a:lstStyle/>
          <a:p>
            <a:r>
              <a:rPr lang="en-US" dirty="0"/>
              <a:t>Proposal: Conditional Updates of Operating Mode and Parameters (2/2)</a:t>
            </a:r>
          </a:p>
        </p:txBody>
      </p:sp>
      <p:sp>
        <p:nvSpPr>
          <p:cNvPr id="3" name="Content Placeholder 2">
            <a:extLst>
              <a:ext uri="{FF2B5EF4-FFF2-40B4-BE49-F238E27FC236}">
                <a16:creationId xmlns:a16="http://schemas.microsoft.com/office/drawing/2014/main" id="{4C426AD3-0A9C-4D0D-BA0C-3A74C67D1CB1}"/>
              </a:ext>
            </a:extLst>
          </p:cNvPr>
          <p:cNvSpPr>
            <a:spLocks noGrp="1"/>
          </p:cNvSpPr>
          <p:nvPr>
            <p:ph idx="1"/>
          </p:nvPr>
        </p:nvSpPr>
        <p:spPr/>
        <p:txBody>
          <a:bodyPr/>
          <a:lstStyle/>
          <a:p>
            <a:pPr>
              <a:buFont typeface="Arial" panose="020B0604020202020204" pitchFamily="34" charset="0"/>
              <a:buChar char="•"/>
            </a:pPr>
            <a:r>
              <a:rPr lang="en-US" sz="2000" b="0" dirty="0"/>
              <a:t>High flexibility, no extra overhead/complexity/ambiguity for non-DBE STAs and DBE STAs.</a:t>
            </a:r>
          </a:p>
          <a:p>
            <a:pPr>
              <a:buFont typeface="Arial" panose="020B0604020202020204" pitchFamily="34" charset="0"/>
              <a:buChar char="•"/>
            </a:pPr>
            <a:r>
              <a:rPr lang="en-US" sz="2000" b="0" dirty="0"/>
              <a:t>Within BSS BW: no changes to the existing NPCA/DSO/DPS/OMP/critical update rules.</a:t>
            </a:r>
          </a:p>
          <a:p>
            <a:pPr>
              <a:buFont typeface="Arial" panose="020B0604020202020204" pitchFamily="34" charset="0"/>
              <a:buChar char="•"/>
            </a:pPr>
            <a:r>
              <a:rPr lang="en-US" sz="2000" b="0" dirty="0"/>
              <a:t>Outside of BSS BW and within DBE BW:</a:t>
            </a:r>
          </a:p>
          <a:p>
            <a:pPr lvl="1">
              <a:buFont typeface="Arial" panose="020B0604020202020204" pitchFamily="34" charset="0"/>
              <a:buChar char="•"/>
            </a:pPr>
            <a:r>
              <a:rPr lang="en-US" sz="1800" dirty="0"/>
              <a:t>Non-DBE STAs are not aware of the enablement/parameters outside of BSS BW.</a:t>
            </a:r>
          </a:p>
          <a:p>
            <a:pPr lvl="1">
              <a:buFont typeface="Arial" panose="020B0604020202020204" pitchFamily="34" charset="0"/>
              <a:buChar char="•"/>
            </a:pPr>
            <a:r>
              <a:rPr lang="en-US" sz="1800" dirty="0"/>
              <a:t>The AP does not need to announce Operation Parameters to non-DBE STAs.</a:t>
            </a:r>
          </a:p>
          <a:p>
            <a:pPr lvl="1">
              <a:buFont typeface="Arial" panose="020B0604020202020204" pitchFamily="34" charset="0"/>
              <a:buChar char="•"/>
            </a:pPr>
            <a:r>
              <a:rPr lang="en-US" sz="1800" dirty="0"/>
              <a:t>For DBE STAs:</a:t>
            </a:r>
          </a:p>
          <a:p>
            <a:pPr lvl="2">
              <a:buFont typeface="Arial" panose="020B0604020202020204" pitchFamily="34" charset="0"/>
              <a:buChar char="•"/>
            </a:pPr>
            <a:r>
              <a:rPr lang="en-US" sz="1600" dirty="0"/>
              <a:t>Follow the existing UHR rules/signaling for NPCA/DSO/OMP/critical update and any future enhancements.</a:t>
            </a:r>
          </a:p>
          <a:p>
            <a:pPr lvl="2">
              <a:buFont typeface="Arial" panose="020B0604020202020204" pitchFamily="34" charset="0"/>
              <a:buChar char="•"/>
            </a:pPr>
            <a:r>
              <a:rPr lang="en-US" sz="1600" dirty="0"/>
              <a:t>Certain operating modes, e.g., NPCA/DSO/DPS, can be automatically enabled/disabled/updated when DBE is activated/terminated. It reduces overhead and complexity, e.g., avoiding frequent OMP request for each STA.</a:t>
            </a:r>
          </a:p>
          <a:p>
            <a:pPr>
              <a:buFont typeface="Arial" panose="020B0604020202020204" pitchFamily="34" charset="0"/>
              <a:buChar char="•"/>
            </a:pPr>
            <a:r>
              <a:rPr lang="en-US" sz="2000" b="0" dirty="0"/>
              <a:t>Across BSS BW and DBE BW: if an operating mode is changed from BSS BW and DBE BW:</a:t>
            </a:r>
          </a:p>
          <a:p>
            <a:pPr lvl="2">
              <a:buFont typeface="Arial" panose="020B0604020202020204" pitchFamily="34" charset="0"/>
              <a:buChar char="•"/>
            </a:pPr>
            <a:r>
              <a:rPr lang="en-US" sz="1600" dirty="0"/>
              <a:t>F</a:t>
            </a:r>
            <a:r>
              <a:rPr lang="en-US" sz="1600" b="0" dirty="0"/>
              <a:t>ollow the existing OMP/critical update procedure;</a:t>
            </a:r>
          </a:p>
          <a:p>
            <a:pPr lvl="2">
              <a:buFont typeface="Arial" panose="020B0604020202020204" pitchFamily="34" charset="0"/>
              <a:buChar char="•"/>
            </a:pPr>
            <a:r>
              <a:rPr lang="en-US" sz="1600" b="0" dirty="0"/>
              <a:t>DBE STAs may have conditional updates automatically based on DBE activation/termination.</a:t>
            </a:r>
          </a:p>
        </p:txBody>
      </p:sp>
      <p:sp>
        <p:nvSpPr>
          <p:cNvPr id="5" name="Footer Placeholder 4">
            <a:extLst>
              <a:ext uri="{FF2B5EF4-FFF2-40B4-BE49-F238E27FC236}">
                <a16:creationId xmlns:a16="http://schemas.microsoft.com/office/drawing/2014/main" id="{601A155D-BB1E-41A2-877D-9D994C01974E}"/>
              </a:ext>
            </a:extLst>
          </p:cNvPr>
          <p:cNvSpPr>
            <a:spLocks noGrp="1"/>
          </p:cNvSpPr>
          <p:nvPr>
            <p:ph type="ftr" idx="14"/>
          </p:nvPr>
        </p:nvSpPr>
        <p:spPr/>
        <p:txBody>
          <a:bodyPr/>
          <a:lstStyle/>
          <a:p>
            <a:r>
              <a:rPr lang="da-DK" dirty="0"/>
              <a:t>Yongsen Ma et al., Samsung</a:t>
            </a:r>
            <a:endParaRPr lang="en-GB" dirty="0"/>
          </a:p>
        </p:txBody>
      </p:sp>
      <p:sp>
        <p:nvSpPr>
          <p:cNvPr id="6" name="Date Placeholder 5">
            <a:extLst>
              <a:ext uri="{FF2B5EF4-FFF2-40B4-BE49-F238E27FC236}">
                <a16:creationId xmlns:a16="http://schemas.microsoft.com/office/drawing/2014/main" id="{46F694CF-542C-4E24-B325-2A0C0C2F8FC9}"/>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3870A968-646D-43E3-94F0-58BE01D44855}"/>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1497647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43F93-BD12-4D0C-ADD2-2089518F330B}"/>
              </a:ext>
            </a:extLst>
          </p:cNvPr>
          <p:cNvSpPr>
            <a:spLocks noGrp="1"/>
          </p:cNvSpPr>
          <p:nvPr>
            <p:ph type="title"/>
          </p:nvPr>
        </p:nvSpPr>
        <p:spPr/>
        <p:txBody>
          <a:bodyPr/>
          <a:lstStyle/>
          <a:p>
            <a:r>
              <a:rPr lang="en-US" dirty="0"/>
              <a:t>Signaling Options for Conditional Updates of Operating Mode and Parameters</a:t>
            </a:r>
          </a:p>
        </p:txBody>
      </p:sp>
      <p:sp>
        <p:nvSpPr>
          <p:cNvPr id="3" name="Content Placeholder 2">
            <a:extLst>
              <a:ext uri="{FF2B5EF4-FFF2-40B4-BE49-F238E27FC236}">
                <a16:creationId xmlns:a16="http://schemas.microsoft.com/office/drawing/2014/main" id="{BED74F0D-3214-46C7-988B-AD4E17412476}"/>
              </a:ext>
            </a:extLst>
          </p:cNvPr>
          <p:cNvSpPr>
            <a:spLocks noGrp="1"/>
          </p:cNvSpPr>
          <p:nvPr>
            <p:ph idx="1"/>
          </p:nvPr>
        </p:nvSpPr>
        <p:spPr/>
        <p:txBody>
          <a:bodyPr/>
          <a:lstStyle/>
          <a:p>
            <a:pPr>
              <a:buFont typeface="Arial" panose="020B0604020202020204" pitchFamily="34" charset="0"/>
              <a:buChar char="•"/>
            </a:pPr>
            <a:r>
              <a:rPr lang="en-US" dirty="0"/>
              <a:t>Mode Enabled Indication for DBE BW</a:t>
            </a:r>
          </a:p>
          <a:p>
            <a:pPr lvl="1">
              <a:buFont typeface="Arial" panose="020B0604020202020204" pitchFamily="34" charset="0"/>
              <a:buChar char="•"/>
            </a:pPr>
            <a:r>
              <a:rPr lang="en-US" dirty="0"/>
              <a:t>UHR Operation element</a:t>
            </a:r>
          </a:p>
          <a:p>
            <a:pPr lvl="2">
              <a:buFont typeface="Arial" panose="020B0604020202020204" pitchFamily="34" charset="0"/>
              <a:buChar char="•"/>
            </a:pPr>
            <a:r>
              <a:rPr lang="en-US" dirty="0"/>
              <a:t>UHR Operation Parameters </a:t>
            </a:r>
          </a:p>
          <a:p>
            <a:pPr lvl="2">
              <a:buFont typeface="Arial" panose="020B0604020202020204" pitchFamily="34" charset="0"/>
              <a:buChar char="•"/>
            </a:pPr>
            <a:r>
              <a:rPr lang="en-US" dirty="0"/>
              <a:t>DBE Operation Parameters</a:t>
            </a:r>
          </a:p>
          <a:p>
            <a:pPr lvl="1">
              <a:buFont typeface="Arial" panose="020B0604020202020204" pitchFamily="34" charset="0"/>
              <a:buChar char="•"/>
            </a:pPr>
            <a:r>
              <a:rPr lang="en-US" sz="2000" b="0" dirty="0"/>
              <a:t>UHR Mode Change element</a:t>
            </a:r>
          </a:p>
          <a:p>
            <a:pPr lvl="2">
              <a:buFont typeface="Arial" panose="020B0604020202020204" pitchFamily="34" charset="0"/>
              <a:buChar char="•"/>
            </a:pPr>
            <a:r>
              <a:rPr lang="en-US" dirty="0"/>
              <a:t>Mode Specific Parameters field for DBE/NPCA/DSO/DPS</a:t>
            </a:r>
          </a:p>
          <a:p>
            <a:pPr>
              <a:buFont typeface="Arial" panose="020B0604020202020204" pitchFamily="34" charset="0"/>
              <a:buChar char="•"/>
            </a:pPr>
            <a:r>
              <a:rPr lang="en-US" dirty="0"/>
              <a:t>Mode Specific Parameters for DBE BW</a:t>
            </a:r>
          </a:p>
          <a:p>
            <a:pPr lvl="1">
              <a:buFont typeface="Arial" panose="020B0604020202020204" pitchFamily="34" charset="0"/>
              <a:buChar char="•"/>
            </a:pPr>
            <a:r>
              <a:rPr lang="en-US" dirty="0"/>
              <a:t>UHR Parameters Update element</a:t>
            </a:r>
          </a:p>
          <a:p>
            <a:pPr lvl="2">
              <a:buFont typeface="Arial" panose="020B0604020202020204" pitchFamily="34" charset="0"/>
              <a:buChar char="•"/>
            </a:pPr>
            <a:r>
              <a:rPr lang="en-US" dirty="0"/>
              <a:t>Mode Specific Parameters field for DBE/NPCA/DSO/DPS</a:t>
            </a:r>
          </a:p>
        </p:txBody>
      </p:sp>
      <p:sp>
        <p:nvSpPr>
          <p:cNvPr id="5" name="Footer Placeholder 4">
            <a:extLst>
              <a:ext uri="{FF2B5EF4-FFF2-40B4-BE49-F238E27FC236}">
                <a16:creationId xmlns:a16="http://schemas.microsoft.com/office/drawing/2014/main" id="{A4C9E801-15F4-4194-BA43-7AE116CDD2D0}"/>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73D478E2-35FB-4E3C-AE5E-2465DB4D3A94}"/>
              </a:ext>
            </a:extLst>
          </p:cNvPr>
          <p:cNvSpPr>
            <a:spLocks noGrp="1"/>
          </p:cNvSpPr>
          <p:nvPr>
            <p:ph type="dt" idx="15"/>
          </p:nvPr>
        </p:nvSpPr>
        <p:spPr/>
        <p:txBody>
          <a:bodyPr/>
          <a:lstStyle/>
          <a:p>
            <a:r>
              <a:rPr lang="en-US"/>
              <a:t>June 2025</a:t>
            </a:r>
            <a:endParaRPr lang="en-GB" dirty="0"/>
          </a:p>
        </p:txBody>
      </p:sp>
      <p:sp>
        <p:nvSpPr>
          <p:cNvPr id="7" name="Slide Number Placeholder 6">
            <a:extLst>
              <a:ext uri="{FF2B5EF4-FFF2-40B4-BE49-F238E27FC236}">
                <a16:creationId xmlns:a16="http://schemas.microsoft.com/office/drawing/2014/main" id="{49455BCA-DCE9-47FC-87C1-002F9BD0D307}"/>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Tree>
    <p:extLst>
      <p:ext uri="{BB962C8B-B14F-4D97-AF65-F5344CB8AC3E}">
        <p14:creationId xmlns:p14="http://schemas.microsoft.com/office/powerpoint/2010/main" val="1433686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9BA0-8D73-4A01-ABE2-E878998B8A36}"/>
              </a:ext>
            </a:extLst>
          </p:cNvPr>
          <p:cNvSpPr>
            <a:spLocks noGrp="1"/>
          </p:cNvSpPr>
          <p:nvPr>
            <p:ph type="title"/>
          </p:nvPr>
        </p:nvSpPr>
        <p:spPr/>
        <p:txBody>
          <a:bodyPr/>
          <a:lstStyle/>
          <a:p>
            <a:r>
              <a:rPr lang="en-US" dirty="0"/>
              <a:t>Options for Mode Enabled Indication for DBE BW (Outside of BSS BW)</a:t>
            </a:r>
          </a:p>
        </p:txBody>
      </p:sp>
      <p:sp>
        <p:nvSpPr>
          <p:cNvPr id="3" name="Content Placeholder 2">
            <a:extLst>
              <a:ext uri="{FF2B5EF4-FFF2-40B4-BE49-F238E27FC236}">
                <a16:creationId xmlns:a16="http://schemas.microsoft.com/office/drawing/2014/main" id="{65BB073F-698D-458D-85C1-C600E7976DFD}"/>
              </a:ext>
            </a:extLst>
          </p:cNvPr>
          <p:cNvSpPr>
            <a:spLocks noGrp="1"/>
          </p:cNvSpPr>
          <p:nvPr>
            <p:ph sz="half" idx="1"/>
          </p:nvPr>
        </p:nvSpPr>
        <p:spPr/>
        <p:txBody>
          <a:bodyPr/>
          <a:lstStyle/>
          <a:p>
            <a:pPr marL="457200" indent="-457200">
              <a:buFont typeface="Arial" panose="020B0604020202020204" pitchFamily="34" charset="0"/>
              <a:buChar char="•"/>
            </a:pPr>
            <a:r>
              <a:rPr lang="en-US" sz="1800" b="0" dirty="0"/>
              <a:t>For UHR Operation element:</a:t>
            </a:r>
            <a:endParaRPr lang="en-US" sz="1800" b="0" dirty="0">
              <a:solidFill>
                <a:schemeClr val="accent2"/>
              </a:solidFill>
            </a:endParaRPr>
          </a:p>
          <a:p>
            <a:pPr marL="857250" lvl="1" indent="-457200">
              <a:buFont typeface="Arial" panose="020B0604020202020204" pitchFamily="34" charset="0"/>
              <a:buChar char="•"/>
            </a:pPr>
            <a:r>
              <a:rPr lang="en-US" sz="1600" b="0" dirty="0"/>
              <a:t>Option 1: In UHR Operation Parameters field</a:t>
            </a:r>
          </a:p>
          <a:p>
            <a:pPr marL="1257300" lvl="2" indent="-457200">
              <a:buFont typeface="Arial" panose="020B0604020202020204" pitchFamily="34" charset="0"/>
              <a:buChar char="•"/>
            </a:pPr>
            <a:r>
              <a:rPr lang="en-US" sz="1400" dirty="0"/>
              <a:t>E.g., if DBE Enabled (B2) is 1, then a bit from B4-B15 indicates NPCA Enabled for DBE BW</a:t>
            </a:r>
          </a:p>
          <a:p>
            <a:pPr marL="857250" lvl="1" indent="-457200">
              <a:buFont typeface="Arial" panose="020B0604020202020204" pitchFamily="34" charset="0"/>
              <a:buChar char="•"/>
            </a:pPr>
            <a:r>
              <a:rPr lang="en-US" sz="1600" b="0" dirty="0"/>
              <a:t>Option 2: In DBE Operation Parameters field </a:t>
            </a:r>
          </a:p>
          <a:p>
            <a:pPr marL="1257300" lvl="2" indent="-457200">
              <a:buFont typeface="Arial" panose="020B0604020202020204" pitchFamily="34" charset="0"/>
              <a:buChar char="•"/>
            </a:pPr>
            <a:r>
              <a:rPr lang="en-US" sz="1400" dirty="0"/>
              <a:t>E.g., if DBE Enabled is 1, then a bit from B3-B7 indicates NPCA Enabled for DBE BW</a:t>
            </a:r>
          </a:p>
          <a:p>
            <a:pPr marL="857250" lvl="1" indent="-457200">
              <a:buFont typeface="Arial" panose="020B0604020202020204" pitchFamily="34" charset="0"/>
              <a:buChar char="•"/>
            </a:pPr>
            <a:r>
              <a:rPr lang="en-US" sz="1600" b="0" dirty="0"/>
              <a:t>Option 3: In a new field</a:t>
            </a:r>
          </a:p>
          <a:p>
            <a:pPr marL="1257300" lvl="2" indent="-457200">
              <a:buFont typeface="Arial" panose="020B0604020202020204" pitchFamily="34" charset="0"/>
              <a:buChar char="•"/>
            </a:pPr>
            <a:r>
              <a:rPr lang="en-US" sz="1400" dirty="0"/>
              <a:t>E.g., Conditional Operation Parameters field, appended after existing frame/element/field if DBE is enabled</a:t>
            </a:r>
          </a:p>
          <a:p>
            <a:pPr marL="857250" lvl="1" indent="-457200">
              <a:buFont typeface="Arial" panose="020B0604020202020204" pitchFamily="34" charset="0"/>
              <a:buChar char="•"/>
            </a:pPr>
            <a:endParaRPr lang="en-US" sz="1800" dirty="0"/>
          </a:p>
        </p:txBody>
      </p:sp>
      <p:sp>
        <p:nvSpPr>
          <p:cNvPr id="32" name="Content Placeholder 31">
            <a:extLst>
              <a:ext uri="{FF2B5EF4-FFF2-40B4-BE49-F238E27FC236}">
                <a16:creationId xmlns:a16="http://schemas.microsoft.com/office/drawing/2014/main" id="{118F4DBB-30C7-45C1-A933-E01C4C67CA29}"/>
              </a:ext>
            </a:extLst>
          </p:cNvPr>
          <p:cNvSpPr>
            <a:spLocks noGrp="1"/>
          </p:cNvSpPr>
          <p:nvPr>
            <p:ph sz="half" idx="2"/>
          </p:nvPr>
        </p:nvSpPr>
        <p:spPr/>
        <p:txBody>
          <a:bodyPr/>
          <a:lstStyle/>
          <a:p>
            <a:pPr marL="457200" indent="-457200">
              <a:buFont typeface="Arial" panose="020B0604020202020204" pitchFamily="34" charset="0"/>
              <a:buChar char="•"/>
            </a:pPr>
            <a:r>
              <a:rPr lang="en-US" sz="1800" b="0" dirty="0"/>
              <a:t>For UHR Mode Change element:</a:t>
            </a:r>
            <a:endParaRPr lang="en-US" sz="1800" b="0" dirty="0">
              <a:solidFill>
                <a:schemeClr val="accent2"/>
              </a:solidFill>
            </a:endParaRPr>
          </a:p>
          <a:p>
            <a:pPr marL="857250" lvl="1" indent="-457200">
              <a:buFont typeface="Arial" panose="020B0604020202020204" pitchFamily="34" charset="0"/>
              <a:buChar char="•"/>
            </a:pPr>
            <a:r>
              <a:rPr lang="en-US" sz="1600" dirty="0"/>
              <a:t>Option 1: Inside of DBE Mode Tuple filed</a:t>
            </a:r>
          </a:p>
          <a:p>
            <a:pPr marL="857250" lvl="1" indent="-457200">
              <a:buFont typeface="Arial" panose="020B0604020202020204" pitchFamily="34" charset="0"/>
              <a:buChar char="•"/>
            </a:pPr>
            <a:r>
              <a:rPr lang="en-US" sz="1600" b="0" dirty="0"/>
              <a:t>Option 2: Outside of DBE Mode Tuple field</a:t>
            </a:r>
          </a:p>
          <a:p>
            <a:pPr marL="857250" lvl="1" indent="-457200">
              <a:buFont typeface="Arial" panose="020B0604020202020204" pitchFamily="34" charset="0"/>
              <a:buChar char="•"/>
            </a:pPr>
            <a:r>
              <a:rPr lang="en-US" sz="1600" b="0" dirty="0"/>
              <a:t>Option 3: In a new field</a:t>
            </a:r>
          </a:p>
          <a:p>
            <a:pPr marL="1257300" lvl="2" indent="-457200">
              <a:buFont typeface="Arial" panose="020B0604020202020204" pitchFamily="34" charset="0"/>
              <a:buChar char="•"/>
            </a:pPr>
            <a:r>
              <a:rPr lang="en-US" sz="1400" dirty="0"/>
              <a:t>E.g., Conditional Operation Parameters field, appended after existing frame/element/field if DBE is enabled</a:t>
            </a:r>
          </a:p>
          <a:p>
            <a:endParaRPr lang="en-US" dirty="0"/>
          </a:p>
        </p:txBody>
      </p:sp>
      <p:sp>
        <p:nvSpPr>
          <p:cNvPr id="6" name="Date Placeholder 5">
            <a:extLst>
              <a:ext uri="{FF2B5EF4-FFF2-40B4-BE49-F238E27FC236}">
                <a16:creationId xmlns:a16="http://schemas.microsoft.com/office/drawing/2014/main" id="{8D2EA246-B398-41E9-87D9-7296992FE6F5}"/>
              </a:ext>
            </a:extLst>
          </p:cNvPr>
          <p:cNvSpPr>
            <a:spLocks noGrp="1"/>
          </p:cNvSpPr>
          <p:nvPr>
            <p:ph type="dt" idx="10"/>
          </p:nvPr>
        </p:nvSpPr>
        <p:spPr/>
        <p:txBody>
          <a:bodyPr/>
          <a:lstStyle/>
          <a:p>
            <a:r>
              <a:rPr lang="en-US"/>
              <a:t>June 2025</a:t>
            </a:r>
            <a:endParaRPr lang="en-GB" dirty="0"/>
          </a:p>
        </p:txBody>
      </p:sp>
      <p:sp>
        <p:nvSpPr>
          <p:cNvPr id="5" name="Footer Placeholder 4">
            <a:extLst>
              <a:ext uri="{FF2B5EF4-FFF2-40B4-BE49-F238E27FC236}">
                <a16:creationId xmlns:a16="http://schemas.microsoft.com/office/drawing/2014/main" id="{FB803508-18DD-441E-9522-72D2AA6A49D6}"/>
              </a:ext>
            </a:extLst>
          </p:cNvPr>
          <p:cNvSpPr>
            <a:spLocks noGrp="1"/>
          </p:cNvSpPr>
          <p:nvPr>
            <p:ph type="ftr" idx="11"/>
          </p:nvPr>
        </p:nvSpPr>
        <p:spPr/>
        <p:txBody>
          <a:bodyPr/>
          <a:lstStyle/>
          <a:p>
            <a:r>
              <a:rPr lang="da-DK"/>
              <a:t>Yongsen Ma et al., Samsung</a:t>
            </a:r>
            <a:endParaRPr lang="en-GB" dirty="0"/>
          </a:p>
        </p:txBody>
      </p:sp>
      <p:sp>
        <p:nvSpPr>
          <p:cNvPr id="28" name="Slide Number Placeholder 27">
            <a:extLst>
              <a:ext uri="{FF2B5EF4-FFF2-40B4-BE49-F238E27FC236}">
                <a16:creationId xmlns:a16="http://schemas.microsoft.com/office/drawing/2014/main" id="{40CAF215-F144-4ECB-9210-90B735DAF7C8}"/>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pic>
        <p:nvPicPr>
          <p:cNvPr id="33" name="Picture 32">
            <a:extLst>
              <a:ext uri="{FF2B5EF4-FFF2-40B4-BE49-F238E27FC236}">
                <a16:creationId xmlns:a16="http://schemas.microsoft.com/office/drawing/2014/main" id="{CF875EEA-07B7-40F8-ABD3-3DD7B892D0E5}"/>
              </a:ext>
            </a:extLst>
          </p:cNvPr>
          <p:cNvPicPr>
            <a:picLocks noChangeAspect="1"/>
          </p:cNvPicPr>
          <p:nvPr/>
        </p:nvPicPr>
        <p:blipFill>
          <a:blip r:embed="rId2"/>
          <a:stretch>
            <a:fillRect/>
          </a:stretch>
        </p:blipFill>
        <p:spPr>
          <a:xfrm>
            <a:off x="6119352" y="4756075"/>
            <a:ext cx="5077884" cy="984802"/>
          </a:xfrm>
          <a:prstGeom prst="rect">
            <a:avLst/>
          </a:prstGeom>
        </p:spPr>
      </p:pic>
      <p:grpSp>
        <p:nvGrpSpPr>
          <p:cNvPr id="75" name="Group 74">
            <a:extLst>
              <a:ext uri="{FF2B5EF4-FFF2-40B4-BE49-F238E27FC236}">
                <a16:creationId xmlns:a16="http://schemas.microsoft.com/office/drawing/2014/main" id="{9CC0EF7E-E003-4005-8719-A69ACFE9317E}"/>
              </a:ext>
            </a:extLst>
          </p:cNvPr>
          <p:cNvGrpSpPr/>
          <p:nvPr/>
        </p:nvGrpSpPr>
        <p:grpSpPr>
          <a:xfrm>
            <a:off x="6497177" y="3904101"/>
            <a:ext cx="4768365" cy="1624079"/>
            <a:chOff x="6497177" y="3796554"/>
            <a:chExt cx="4768365" cy="1624079"/>
          </a:xfrm>
        </p:grpSpPr>
        <p:pic>
          <p:nvPicPr>
            <p:cNvPr id="25" name="Picture 24">
              <a:extLst>
                <a:ext uri="{FF2B5EF4-FFF2-40B4-BE49-F238E27FC236}">
                  <a16:creationId xmlns:a16="http://schemas.microsoft.com/office/drawing/2014/main" id="{9E2B69D2-B34D-4901-83DE-71F6461DDEA5}"/>
                </a:ext>
              </a:extLst>
            </p:cNvPr>
            <p:cNvPicPr>
              <a:picLocks noChangeAspect="1"/>
            </p:cNvPicPr>
            <p:nvPr/>
          </p:nvPicPr>
          <p:blipFill>
            <a:blip r:embed="rId3"/>
            <a:stretch>
              <a:fillRect/>
            </a:stretch>
          </p:blipFill>
          <p:spPr>
            <a:xfrm>
              <a:off x="6497177" y="3796554"/>
              <a:ext cx="4146278" cy="851974"/>
            </a:xfrm>
            <a:prstGeom prst="rect">
              <a:avLst/>
            </a:prstGeom>
          </p:spPr>
        </p:pic>
        <p:sp>
          <p:nvSpPr>
            <p:cNvPr id="26" name="Rectangle 25">
              <a:extLst>
                <a:ext uri="{FF2B5EF4-FFF2-40B4-BE49-F238E27FC236}">
                  <a16:creationId xmlns:a16="http://schemas.microsoft.com/office/drawing/2014/main" id="{7F6E78F5-AB70-4854-91FC-424673D76397}"/>
                </a:ext>
              </a:extLst>
            </p:cNvPr>
            <p:cNvSpPr/>
            <p:nvPr/>
          </p:nvSpPr>
          <p:spPr bwMode="auto">
            <a:xfrm>
              <a:off x="10407100" y="4666562"/>
              <a:ext cx="858442" cy="754071"/>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7" name="TextBox 26">
              <a:extLst>
                <a:ext uri="{FF2B5EF4-FFF2-40B4-BE49-F238E27FC236}">
                  <a16:creationId xmlns:a16="http://schemas.microsoft.com/office/drawing/2014/main" id="{2024A431-6DA0-4E3A-B1ED-E60010F24B56}"/>
                </a:ext>
              </a:extLst>
            </p:cNvPr>
            <p:cNvSpPr txBox="1"/>
            <p:nvPr/>
          </p:nvSpPr>
          <p:spPr>
            <a:xfrm>
              <a:off x="10460897" y="4428019"/>
              <a:ext cx="728084" cy="276999"/>
            </a:xfrm>
            <a:prstGeom prst="rect">
              <a:avLst/>
            </a:prstGeom>
            <a:noFill/>
          </p:spPr>
          <p:txBody>
            <a:bodyPr wrap="none" rtlCol="0">
              <a:spAutoFit/>
            </a:bodyPr>
            <a:lstStyle/>
            <a:p>
              <a:r>
                <a:rPr lang="en-US" sz="1200" dirty="0">
                  <a:solidFill>
                    <a:schemeClr val="tx1"/>
                  </a:solidFill>
                </a:rPr>
                <a:t>Option 2</a:t>
              </a:r>
            </a:p>
          </p:txBody>
        </p:sp>
      </p:grpSp>
      <p:cxnSp>
        <p:nvCxnSpPr>
          <p:cNvPr id="35" name="Straight Connector 34">
            <a:extLst>
              <a:ext uri="{FF2B5EF4-FFF2-40B4-BE49-F238E27FC236}">
                <a16:creationId xmlns:a16="http://schemas.microsoft.com/office/drawing/2014/main" id="{475CBEDC-0D6A-45BC-AE12-C5C16788B1B6}"/>
              </a:ext>
            </a:extLst>
          </p:cNvPr>
          <p:cNvCxnSpPr>
            <a:cxnSpLocks/>
          </p:cNvCxnSpPr>
          <p:nvPr/>
        </p:nvCxnSpPr>
        <p:spPr bwMode="auto">
          <a:xfrm flipH="1">
            <a:off x="6452728" y="4306985"/>
            <a:ext cx="3242314" cy="621687"/>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47" name="Rectangle 46">
            <a:extLst>
              <a:ext uri="{FF2B5EF4-FFF2-40B4-BE49-F238E27FC236}">
                <a16:creationId xmlns:a16="http://schemas.microsoft.com/office/drawing/2014/main" id="{F4FCDD25-35B4-4081-A1AE-80EC611CF7CE}"/>
              </a:ext>
            </a:extLst>
          </p:cNvPr>
          <p:cNvSpPr/>
          <p:nvPr/>
        </p:nvSpPr>
        <p:spPr bwMode="auto">
          <a:xfrm>
            <a:off x="9363419" y="5812157"/>
            <a:ext cx="1910590" cy="688479"/>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graphicFrame>
        <p:nvGraphicFramePr>
          <p:cNvPr id="48" name="Table 17">
            <a:extLst>
              <a:ext uri="{FF2B5EF4-FFF2-40B4-BE49-F238E27FC236}">
                <a16:creationId xmlns:a16="http://schemas.microsoft.com/office/drawing/2014/main" id="{44743EB4-367C-43D0-AD2C-1291FA325532}"/>
              </a:ext>
            </a:extLst>
          </p:cNvPr>
          <p:cNvGraphicFramePr>
            <a:graphicFrameLocks noGrp="1"/>
          </p:cNvGraphicFramePr>
          <p:nvPr>
            <p:extLst>
              <p:ext uri="{D42A27DB-BD31-4B8C-83A1-F6EECF244321}">
                <p14:modId xmlns:p14="http://schemas.microsoft.com/office/powerpoint/2010/main" val="1583805221"/>
              </p:ext>
            </p:extLst>
          </p:nvPr>
        </p:nvGraphicFramePr>
        <p:xfrm>
          <a:off x="9388542" y="5858209"/>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49" name="TextBox 48">
            <a:extLst>
              <a:ext uri="{FF2B5EF4-FFF2-40B4-BE49-F238E27FC236}">
                <a16:creationId xmlns:a16="http://schemas.microsoft.com/office/drawing/2014/main" id="{59950376-646F-4D99-81A4-A5C139691BFA}"/>
              </a:ext>
            </a:extLst>
          </p:cNvPr>
          <p:cNvSpPr txBox="1"/>
          <p:nvPr/>
        </p:nvSpPr>
        <p:spPr>
          <a:xfrm>
            <a:off x="10040412" y="5584670"/>
            <a:ext cx="728084" cy="276999"/>
          </a:xfrm>
          <a:prstGeom prst="rect">
            <a:avLst/>
          </a:prstGeom>
          <a:noFill/>
        </p:spPr>
        <p:txBody>
          <a:bodyPr wrap="none" rtlCol="0">
            <a:spAutoFit/>
          </a:bodyPr>
          <a:lstStyle/>
          <a:p>
            <a:r>
              <a:rPr lang="en-US" sz="1200" dirty="0">
                <a:solidFill>
                  <a:schemeClr val="tx1"/>
                </a:solidFill>
              </a:rPr>
              <a:t>Option 1</a:t>
            </a:r>
          </a:p>
        </p:txBody>
      </p:sp>
      <p:sp>
        <p:nvSpPr>
          <p:cNvPr id="50" name="TextBox 49">
            <a:extLst>
              <a:ext uri="{FF2B5EF4-FFF2-40B4-BE49-F238E27FC236}">
                <a16:creationId xmlns:a16="http://schemas.microsoft.com/office/drawing/2014/main" id="{168D15B9-61B1-4206-BFA4-856A8CAB24DC}"/>
              </a:ext>
            </a:extLst>
          </p:cNvPr>
          <p:cNvSpPr txBox="1"/>
          <p:nvPr/>
        </p:nvSpPr>
        <p:spPr>
          <a:xfrm>
            <a:off x="7457573" y="5850531"/>
            <a:ext cx="1855047" cy="461665"/>
          </a:xfrm>
          <a:prstGeom prst="rect">
            <a:avLst/>
          </a:prstGeom>
          <a:noFill/>
          <a:ln>
            <a:solidFill>
              <a:schemeClr val="tx1"/>
            </a:solidFill>
            <a:prstDash val="dash"/>
          </a:ln>
        </p:spPr>
        <p:txBody>
          <a:bodyPr wrap="square" rtlCol="0">
            <a:spAutoFit/>
          </a:bodyPr>
          <a:lstStyle/>
          <a:p>
            <a:r>
              <a:rPr lang="en-US" sz="1200" dirty="0">
                <a:solidFill>
                  <a:schemeClr val="tx1"/>
                </a:solidFill>
              </a:rPr>
              <a:t>Mode Specific Parameters for DBE is not present</a:t>
            </a:r>
          </a:p>
        </p:txBody>
      </p:sp>
      <p:cxnSp>
        <p:nvCxnSpPr>
          <p:cNvPr id="53" name="Straight Connector 52">
            <a:extLst>
              <a:ext uri="{FF2B5EF4-FFF2-40B4-BE49-F238E27FC236}">
                <a16:creationId xmlns:a16="http://schemas.microsoft.com/office/drawing/2014/main" id="{D878D7AF-53B7-44DC-86E3-96C95BCD66DF}"/>
              </a:ext>
            </a:extLst>
          </p:cNvPr>
          <p:cNvCxnSpPr>
            <a:cxnSpLocks/>
          </p:cNvCxnSpPr>
          <p:nvPr/>
        </p:nvCxnSpPr>
        <p:spPr bwMode="auto">
          <a:xfrm flipH="1">
            <a:off x="9388542" y="5331556"/>
            <a:ext cx="1018075" cy="526653"/>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56" name="Straight Connector 55">
            <a:extLst>
              <a:ext uri="{FF2B5EF4-FFF2-40B4-BE49-F238E27FC236}">
                <a16:creationId xmlns:a16="http://schemas.microsoft.com/office/drawing/2014/main" id="{3607CE39-C7D1-437A-850B-F23BEE383DB4}"/>
              </a:ext>
            </a:extLst>
          </p:cNvPr>
          <p:cNvCxnSpPr>
            <a:cxnSpLocks/>
            <a:stCxn id="33" idx="3"/>
          </p:cNvCxnSpPr>
          <p:nvPr/>
        </p:nvCxnSpPr>
        <p:spPr bwMode="auto">
          <a:xfrm>
            <a:off x="11197236" y="5248476"/>
            <a:ext cx="46353" cy="590322"/>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57" name="Rectangle 56">
            <a:extLst>
              <a:ext uri="{FF2B5EF4-FFF2-40B4-BE49-F238E27FC236}">
                <a16:creationId xmlns:a16="http://schemas.microsoft.com/office/drawing/2014/main" id="{6684FB62-8709-41CD-B19F-2A0B0F7A55A5}"/>
              </a:ext>
            </a:extLst>
          </p:cNvPr>
          <p:cNvSpPr/>
          <p:nvPr/>
        </p:nvSpPr>
        <p:spPr bwMode="auto">
          <a:xfrm>
            <a:off x="10672774" y="3855167"/>
            <a:ext cx="728084" cy="669547"/>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59" name="TextBox 58">
            <a:extLst>
              <a:ext uri="{FF2B5EF4-FFF2-40B4-BE49-F238E27FC236}">
                <a16:creationId xmlns:a16="http://schemas.microsoft.com/office/drawing/2014/main" id="{15672501-0073-4011-B38B-5DB565180806}"/>
              </a:ext>
            </a:extLst>
          </p:cNvPr>
          <p:cNvSpPr txBox="1"/>
          <p:nvPr/>
        </p:nvSpPr>
        <p:spPr>
          <a:xfrm>
            <a:off x="10671505" y="3621752"/>
            <a:ext cx="728084" cy="276999"/>
          </a:xfrm>
          <a:prstGeom prst="rect">
            <a:avLst/>
          </a:prstGeom>
          <a:noFill/>
        </p:spPr>
        <p:txBody>
          <a:bodyPr wrap="none" rtlCol="0">
            <a:spAutoFit/>
          </a:bodyPr>
          <a:lstStyle/>
          <a:p>
            <a:r>
              <a:rPr lang="en-US" sz="1200" dirty="0">
                <a:solidFill>
                  <a:schemeClr val="tx1"/>
                </a:solidFill>
              </a:rPr>
              <a:t>Option 3</a:t>
            </a:r>
          </a:p>
        </p:txBody>
      </p:sp>
      <p:grpSp>
        <p:nvGrpSpPr>
          <p:cNvPr id="66" name="Group 65">
            <a:extLst>
              <a:ext uri="{FF2B5EF4-FFF2-40B4-BE49-F238E27FC236}">
                <a16:creationId xmlns:a16="http://schemas.microsoft.com/office/drawing/2014/main" id="{B05DA724-927F-496E-AF77-96ED5928D16B}"/>
              </a:ext>
            </a:extLst>
          </p:cNvPr>
          <p:cNvGrpSpPr/>
          <p:nvPr/>
        </p:nvGrpSpPr>
        <p:grpSpPr>
          <a:xfrm>
            <a:off x="1307235" y="4741288"/>
            <a:ext cx="4522487" cy="2018748"/>
            <a:chOff x="825630" y="4714780"/>
            <a:chExt cx="4522487" cy="2018748"/>
          </a:xfrm>
        </p:grpSpPr>
        <p:pic>
          <p:nvPicPr>
            <p:cNvPr id="15" name="Picture 14">
              <a:extLst>
                <a:ext uri="{FF2B5EF4-FFF2-40B4-BE49-F238E27FC236}">
                  <a16:creationId xmlns:a16="http://schemas.microsoft.com/office/drawing/2014/main" id="{7A82BAC0-3731-4182-9167-9B30A0D748C2}"/>
                </a:ext>
              </a:extLst>
            </p:cNvPr>
            <p:cNvPicPr>
              <a:picLocks noChangeAspect="1"/>
            </p:cNvPicPr>
            <p:nvPr/>
          </p:nvPicPr>
          <p:blipFill>
            <a:blip r:embed="rId4"/>
            <a:stretch>
              <a:fillRect/>
            </a:stretch>
          </p:blipFill>
          <p:spPr>
            <a:xfrm>
              <a:off x="825630" y="4982514"/>
              <a:ext cx="4522487" cy="1751014"/>
            </a:xfrm>
            <a:prstGeom prst="rect">
              <a:avLst/>
            </a:prstGeom>
          </p:spPr>
        </p:pic>
        <p:sp>
          <p:nvSpPr>
            <p:cNvPr id="16" name="Rectangle 15">
              <a:extLst>
                <a:ext uri="{FF2B5EF4-FFF2-40B4-BE49-F238E27FC236}">
                  <a16:creationId xmlns:a16="http://schemas.microsoft.com/office/drawing/2014/main" id="{133E75BB-D869-46E1-9AE8-F2A9C74C53C5}"/>
                </a:ext>
              </a:extLst>
            </p:cNvPr>
            <p:cNvSpPr/>
            <p:nvPr/>
          </p:nvSpPr>
          <p:spPr bwMode="auto">
            <a:xfrm>
              <a:off x="2351415" y="5706040"/>
              <a:ext cx="645590" cy="732963"/>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8" name="Rectangle 17">
              <a:extLst>
                <a:ext uri="{FF2B5EF4-FFF2-40B4-BE49-F238E27FC236}">
                  <a16:creationId xmlns:a16="http://schemas.microsoft.com/office/drawing/2014/main" id="{CFDD87E8-F663-4E12-9E15-2D68599124ED}"/>
                </a:ext>
              </a:extLst>
            </p:cNvPr>
            <p:cNvSpPr/>
            <p:nvPr/>
          </p:nvSpPr>
          <p:spPr bwMode="auto">
            <a:xfrm>
              <a:off x="3098672" y="5706040"/>
              <a:ext cx="681335" cy="722679"/>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9" name="Rectangle 18">
              <a:extLst>
                <a:ext uri="{FF2B5EF4-FFF2-40B4-BE49-F238E27FC236}">
                  <a16:creationId xmlns:a16="http://schemas.microsoft.com/office/drawing/2014/main" id="{D46A10E6-B248-433B-86F8-2D8855BA1099}"/>
                </a:ext>
              </a:extLst>
            </p:cNvPr>
            <p:cNvSpPr/>
            <p:nvPr/>
          </p:nvSpPr>
          <p:spPr bwMode="auto">
            <a:xfrm>
              <a:off x="2961015" y="4974844"/>
              <a:ext cx="609600" cy="708178"/>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0" name="TextBox 19">
              <a:extLst>
                <a:ext uri="{FF2B5EF4-FFF2-40B4-BE49-F238E27FC236}">
                  <a16:creationId xmlns:a16="http://schemas.microsoft.com/office/drawing/2014/main" id="{B1B7234D-45B9-4744-8064-C4BEF96D071B}"/>
                </a:ext>
              </a:extLst>
            </p:cNvPr>
            <p:cNvSpPr txBox="1"/>
            <p:nvPr/>
          </p:nvSpPr>
          <p:spPr>
            <a:xfrm>
              <a:off x="2901773" y="4714780"/>
              <a:ext cx="728084" cy="276999"/>
            </a:xfrm>
            <a:prstGeom prst="rect">
              <a:avLst/>
            </a:prstGeom>
            <a:noFill/>
          </p:spPr>
          <p:txBody>
            <a:bodyPr wrap="none" rtlCol="0">
              <a:spAutoFit/>
            </a:bodyPr>
            <a:lstStyle/>
            <a:p>
              <a:r>
                <a:rPr lang="en-US" sz="1200" dirty="0">
                  <a:solidFill>
                    <a:schemeClr val="tx1"/>
                  </a:solidFill>
                </a:rPr>
                <a:t>Option 1</a:t>
              </a:r>
            </a:p>
          </p:txBody>
        </p:sp>
        <p:sp>
          <p:nvSpPr>
            <p:cNvPr id="21" name="TextBox 20">
              <a:extLst>
                <a:ext uri="{FF2B5EF4-FFF2-40B4-BE49-F238E27FC236}">
                  <a16:creationId xmlns:a16="http://schemas.microsoft.com/office/drawing/2014/main" id="{95CD0A33-3DBB-4EDF-8EB1-FD9F0D848105}"/>
                </a:ext>
              </a:extLst>
            </p:cNvPr>
            <p:cNvSpPr txBox="1"/>
            <p:nvPr/>
          </p:nvSpPr>
          <p:spPr>
            <a:xfrm>
              <a:off x="2300099" y="6407312"/>
              <a:ext cx="728084" cy="276999"/>
            </a:xfrm>
            <a:prstGeom prst="rect">
              <a:avLst/>
            </a:prstGeom>
            <a:noFill/>
          </p:spPr>
          <p:txBody>
            <a:bodyPr wrap="none" rtlCol="0">
              <a:spAutoFit/>
            </a:bodyPr>
            <a:lstStyle/>
            <a:p>
              <a:r>
                <a:rPr lang="en-US" sz="1200" dirty="0">
                  <a:solidFill>
                    <a:schemeClr val="tx1"/>
                  </a:solidFill>
                </a:rPr>
                <a:t>Option 2</a:t>
              </a:r>
            </a:p>
          </p:txBody>
        </p:sp>
        <p:sp>
          <p:nvSpPr>
            <p:cNvPr id="22" name="TextBox 21">
              <a:extLst>
                <a:ext uri="{FF2B5EF4-FFF2-40B4-BE49-F238E27FC236}">
                  <a16:creationId xmlns:a16="http://schemas.microsoft.com/office/drawing/2014/main" id="{1EEAEBDD-6B0E-4D4E-9C76-728FF5AD1172}"/>
                </a:ext>
              </a:extLst>
            </p:cNvPr>
            <p:cNvSpPr txBox="1"/>
            <p:nvPr/>
          </p:nvSpPr>
          <p:spPr>
            <a:xfrm>
              <a:off x="3068857" y="6407312"/>
              <a:ext cx="728084" cy="276999"/>
            </a:xfrm>
            <a:prstGeom prst="rect">
              <a:avLst/>
            </a:prstGeom>
            <a:noFill/>
          </p:spPr>
          <p:txBody>
            <a:bodyPr wrap="none" rtlCol="0">
              <a:spAutoFit/>
            </a:bodyPr>
            <a:lstStyle/>
            <a:p>
              <a:r>
                <a:rPr lang="en-US" sz="1200" dirty="0">
                  <a:solidFill>
                    <a:schemeClr val="tx1"/>
                  </a:solidFill>
                </a:rPr>
                <a:t>Option 3</a:t>
              </a:r>
            </a:p>
          </p:txBody>
        </p:sp>
        <p:sp>
          <p:nvSpPr>
            <p:cNvPr id="64" name="Rectangle 63">
              <a:extLst>
                <a:ext uri="{FF2B5EF4-FFF2-40B4-BE49-F238E27FC236}">
                  <a16:creationId xmlns:a16="http://schemas.microsoft.com/office/drawing/2014/main" id="{415E5B73-B0B4-4A6E-A3F3-8293FB43112A}"/>
                </a:ext>
              </a:extLst>
            </p:cNvPr>
            <p:cNvSpPr/>
            <p:nvPr/>
          </p:nvSpPr>
          <p:spPr bwMode="auto">
            <a:xfrm>
              <a:off x="3139769" y="5732239"/>
              <a:ext cx="586259" cy="416960"/>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accent2"/>
                  </a:solidFill>
                  <a:effectLst/>
                  <a:latin typeface="Times New Roman" pitchFamily="16" charset="0"/>
                  <a:ea typeface="MS Gothic" charset="-128"/>
                </a:rPr>
                <a:t>New field</a:t>
              </a:r>
            </a:p>
          </p:txBody>
        </p:sp>
        <p:sp>
          <p:nvSpPr>
            <p:cNvPr id="65" name="TextBox 64">
              <a:extLst>
                <a:ext uri="{FF2B5EF4-FFF2-40B4-BE49-F238E27FC236}">
                  <a16:creationId xmlns:a16="http://schemas.microsoft.com/office/drawing/2014/main" id="{E9E0B254-0906-4C59-A4AE-1B4896DD6962}"/>
                </a:ext>
              </a:extLst>
            </p:cNvPr>
            <p:cNvSpPr txBox="1"/>
            <p:nvPr/>
          </p:nvSpPr>
          <p:spPr>
            <a:xfrm>
              <a:off x="3068403" y="6215297"/>
              <a:ext cx="771814" cy="276999"/>
            </a:xfrm>
            <a:prstGeom prst="rect">
              <a:avLst/>
            </a:prstGeom>
            <a:noFill/>
          </p:spPr>
          <p:txBody>
            <a:bodyPr wrap="none" rtlCol="0">
              <a:spAutoFit/>
            </a:bodyPr>
            <a:lstStyle/>
            <a:p>
              <a:r>
                <a:rPr lang="en-US" sz="1200" dirty="0">
                  <a:solidFill>
                    <a:schemeClr val="accent2"/>
                  </a:solidFill>
                </a:rPr>
                <a:t>0 or TBD</a:t>
              </a:r>
            </a:p>
          </p:txBody>
        </p:sp>
      </p:grpSp>
      <p:sp>
        <p:nvSpPr>
          <p:cNvPr id="67" name="Rectangle 66">
            <a:extLst>
              <a:ext uri="{FF2B5EF4-FFF2-40B4-BE49-F238E27FC236}">
                <a16:creationId xmlns:a16="http://schemas.microsoft.com/office/drawing/2014/main" id="{DF71BA84-4F03-489C-945F-56FAD2761A01}"/>
              </a:ext>
            </a:extLst>
          </p:cNvPr>
          <p:cNvSpPr/>
          <p:nvPr/>
        </p:nvSpPr>
        <p:spPr bwMode="auto">
          <a:xfrm>
            <a:off x="10742418" y="3949381"/>
            <a:ext cx="586259" cy="409181"/>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accent2"/>
                </a:solidFill>
                <a:effectLst/>
                <a:latin typeface="Times New Roman" pitchFamily="16" charset="0"/>
                <a:ea typeface="MS Gothic" charset="-128"/>
              </a:rPr>
              <a:t>New field</a:t>
            </a:r>
          </a:p>
        </p:txBody>
      </p:sp>
      <p:sp>
        <p:nvSpPr>
          <p:cNvPr id="68" name="TextBox 67">
            <a:extLst>
              <a:ext uri="{FF2B5EF4-FFF2-40B4-BE49-F238E27FC236}">
                <a16:creationId xmlns:a16="http://schemas.microsoft.com/office/drawing/2014/main" id="{E40E74D0-FDF7-43B8-B37B-2511DEF775F1}"/>
              </a:ext>
            </a:extLst>
          </p:cNvPr>
          <p:cNvSpPr txBox="1"/>
          <p:nvPr/>
        </p:nvSpPr>
        <p:spPr>
          <a:xfrm>
            <a:off x="10672773" y="4305581"/>
            <a:ext cx="771814" cy="276999"/>
          </a:xfrm>
          <a:prstGeom prst="rect">
            <a:avLst/>
          </a:prstGeom>
          <a:noFill/>
        </p:spPr>
        <p:txBody>
          <a:bodyPr wrap="none" rtlCol="0">
            <a:spAutoFit/>
          </a:bodyPr>
          <a:lstStyle/>
          <a:p>
            <a:r>
              <a:rPr lang="en-US" sz="1200" dirty="0">
                <a:solidFill>
                  <a:schemeClr val="accent2"/>
                </a:solidFill>
              </a:rPr>
              <a:t>0 or TBD</a:t>
            </a:r>
          </a:p>
        </p:txBody>
      </p:sp>
      <p:sp>
        <p:nvSpPr>
          <p:cNvPr id="73" name="TextBox 72">
            <a:extLst>
              <a:ext uri="{FF2B5EF4-FFF2-40B4-BE49-F238E27FC236}">
                <a16:creationId xmlns:a16="http://schemas.microsoft.com/office/drawing/2014/main" id="{503AF337-E1D8-4706-AAF2-46613C560A76}"/>
              </a:ext>
            </a:extLst>
          </p:cNvPr>
          <p:cNvSpPr txBox="1"/>
          <p:nvPr/>
        </p:nvSpPr>
        <p:spPr>
          <a:xfrm>
            <a:off x="9942679" y="6276201"/>
            <a:ext cx="771814" cy="276999"/>
          </a:xfrm>
          <a:prstGeom prst="rect">
            <a:avLst/>
          </a:prstGeom>
          <a:noFill/>
        </p:spPr>
        <p:txBody>
          <a:bodyPr wrap="none" rtlCol="0">
            <a:spAutoFit/>
          </a:bodyPr>
          <a:lstStyle/>
          <a:p>
            <a:r>
              <a:rPr lang="en-US" sz="1200" dirty="0">
                <a:solidFill>
                  <a:schemeClr val="accent2"/>
                </a:solidFill>
              </a:rPr>
              <a:t>0 or TBD</a:t>
            </a:r>
          </a:p>
        </p:txBody>
      </p:sp>
      <p:cxnSp>
        <p:nvCxnSpPr>
          <p:cNvPr id="37" name="Straight Connector 36">
            <a:extLst>
              <a:ext uri="{FF2B5EF4-FFF2-40B4-BE49-F238E27FC236}">
                <a16:creationId xmlns:a16="http://schemas.microsoft.com/office/drawing/2014/main" id="{BCFD8C5B-9F4D-4C72-93F5-AC9C939E5A70}"/>
              </a:ext>
            </a:extLst>
          </p:cNvPr>
          <p:cNvCxnSpPr>
            <a:cxnSpLocks/>
          </p:cNvCxnSpPr>
          <p:nvPr/>
        </p:nvCxnSpPr>
        <p:spPr bwMode="auto">
          <a:xfrm>
            <a:off x="10591988" y="4314298"/>
            <a:ext cx="509331" cy="628627"/>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76" name="Rectangle 75">
            <a:extLst>
              <a:ext uri="{FF2B5EF4-FFF2-40B4-BE49-F238E27FC236}">
                <a16:creationId xmlns:a16="http://schemas.microsoft.com/office/drawing/2014/main" id="{4FDFE553-ECFF-4A4C-B62A-8E5B4613D635}"/>
              </a:ext>
            </a:extLst>
          </p:cNvPr>
          <p:cNvSpPr/>
          <p:nvPr/>
        </p:nvSpPr>
        <p:spPr bwMode="auto">
          <a:xfrm>
            <a:off x="9483305" y="4762354"/>
            <a:ext cx="923311" cy="748076"/>
          </a:xfrm>
          <a:prstGeom prst="rect">
            <a:avLst/>
          </a:prstGeom>
          <a:noFill/>
          <a:ln>
            <a:prstDash val="sysDash"/>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8" name="TextBox 77">
            <a:extLst>
              <a:ext uri="{FF2B5EF4-FFF2-40B4-BE49-F238E27FC236}">
                <a16:creationId xmlns:a16="http://schemas.microsoft.com/office/drawing/2014/main" id="{DE0D09CA-C07E-4845-982D-28A38563A1F6}"/>
              </a:ext>
            </a:extLst>
          </p:cNvPr>
          <p:cNvSpPr txBox="1"/>
          <p:nvPr/>
        </p:nvSpPr>
        <p:spPr>
          <a:xfrm>
            <a:off x="4117695" y="2018167"/>
            <a:ext cx="2206905" cy="307777"/>
          </a:xfrm>
          <a:prstGeom prst="rect">
            <a:avLst/>
          </a:prstGeom>
          <a:noFill/>
        </p:spPr>
        <p:txBody>
          <a:bodyPr wrap="square">
            <a:spAutoFit/>
          </a:bodyPr>
          <a:lstStyle/>
          <a:p>
            <a:r>
              <a:rPr lang="en-US" sz="1400" b="0" dirty="0">
                <a:solidFill>
                  <a:schemeClr val="accent2"/>
                </a:solidFill>
                <a:hlinkClick r:id="rId5" action="ppaction://hlinksldjump">
                  <a:extLst>
                    <a:ext uri="{A12FA001-AC4F-418D-AE19-62706E023703}">
                      <ahyp:hlinkClr xmlns:ahyp="http://schemas.microsoft.com/office/drawing/2018/hyperlinkcolor" val="tx"/>
                    </a:ext>
                  </a:extLst>
                </a:hlinkClick>
              </a:rPr>
              <a:t>[more details in slide </a:t>
            </a:r>
            <a:r>
              <a:rPr lang="en-US" sz="1400" dirty="0">
                <a:solidFill>
                  <a:schemeClr val="accent2"/>
                </a:solidFill>
                <a:hlinkClick r:id="rId5" action="ppaction://hlinksldjump">
                  <a:extLst>
                    <a:ext uri="{A12FA001-AC4F-418D-AE19-62706E023703}">
                      <ahyp:hlinkClr xmlns:ahyp="http://schemas.microsoft.com/office/drawing/2018/hyperlinkcolor" val="tx"/>
                    </a:ext>
                  </a:extLst>
                </a:hlinkClick>
              </a:rPr>
              <a:t>20</a:t>
            </a:r>
            <a:r>
              <a:rPr lang="en-US" sz="1400" b="0" dirty="0">
                <a:solidFill>
                  <a:schemeClr val="accent2"/>
                </a:solidFill>
                <a:hlinkClick r:id="rId5" action="ppaction://hlinksldjump">
                  <a:extLst>
                    <a:ext uri="{A12FA001-AC4F-418D-AE19-62706E023703}">
                      <ahyp:hlinkClr xmlns:ahyp="http://schemas.microsoft.com/office/drawing/2018/hyperlinkcolor" val="tx"/>
                    </a:ext>
                  </a:extLst>
                </a:hlinkClick>
              </a:rPr>
              <a:t>-22]</a:t>
            </a:r>
            <a:endParaRPr lang="en-US" sz="1400" dirty="0"/>
          </a:p>
        </p:txBody>
      </p:sp>
      <p:sp>
        <p:nvSpPr>
          <p:cNvPr id="80" name="TextBox 79">
            <a:extLst>
              <a:ext uri="{FF2B5EF4-FFF2-40B4-BE49-F238E27FC236}">
                <a16:creationId xmlns:a16="http://schemas.microsoft.com/office/drawing/2014/main" id="{44AD7E8B-9037-47B3-AA44-9803B47FE718}"/>
              </a:ext>
            </a:extLst>
          </p:cNvPr>
          <p:cNvSpPr txBox="1"/>
          <p:nvPr/>
        </p:nvSpPr>
        <p:spPr>
          <a:xfrm>
            <a:off x="9771242" y="2014543"/>
            <a:ext cx="1963558" cy="307777"/>
          </a:xfrm>
          <a:prstGeom prst="rect">
            <a:avLst/>
          </a:prstGeom>
          <a:noFill/>
        </p:spPr>
        <p:txBody>
          <a:bodyPr wrap="square">
            <a:spAutoFit/>
          </a:bodyPr>
          <a:lstStyle/>
          <a:p>
            <a:r>
              <a:rPr lang="en-US" sz="1400" b="0" dirty="0">
                <a:solidFill>
                  <a:schemeClr val="accent2"/>
                </a:solidFill>
                <a:hlinkClick r:id="rId6" action="ppaction://hlinksldjump">
                  <a:extLst>
                    <a:ext uri="{A12FA001-AC4F-418D-AE19-62706E023703}">
                      <ahyp:hlinkClr xmlns:ahyp="http://schemas.microsoft.com/office/drawing/2018/hyperlinkcolor" val="tx"/>
                    </a:ext>
                  </a:extLst>
                </a:hlinkClick>
              </a:rPr>
              <a:t>[more details in slide 23]</a:t>
            </a:r>
            <a:endParaRPr lang="en-US" sz="1400" dirty="0"/>
          </a:p>
        </p:txBody>
      </p:sp>
      <p:cxnSp>
        <p:nvCxnSpPr>
          <p:cNvPr id="7" name="Straight Arrow Connector 6">
            <a:extLst>
              <a:ext uri="{FF2B5EF4-FFF2-40B4-BE49-F238E27FC236}">
                <a16:creationId xmlns:a16="http://schemas.microsoft.com/office/drawing/2014/main" id="{0E21CB7B-8F16-4279-8BB4-4F838303D685}"/>
              </a:ext>
            </a:extLst>
          </p:cNvPr>
          <p:cNvCxnSpPr/>
          <p:nvPr/>
        </p:nvCxnSpPr>
        <p:spPr bwMode="auto">
          <a:xfrm>
            <a:off x="9771242" y="5510430"/>
            <a:ext cx="0" cy="328368"/>
          </a:xfrm>
          <a:prstGeom prst="straightConnector1">
            <a:avLst/>
          </a:prstGeom>
          <a:ln>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41" name="TextBox 40">
            <a:extLst>
              <a:ext uri="{FF2B5EF4-FFF2-40B4-BE49-F238E27FC236}">
                <a16:creationId xmlns:a16="http://schemas.microsoft.com/office/drawing/2014/main" id="{6279E4FB-C257-4A2B-A2A7-7EFA4107A743}"/>
              </a:ext>
            </a:extLst>
          </p:cNvPr>
          <p:cNvSpPr txBox="1"/>
          <p:nvPr/>
        </p:nvSpPr>
        <p:spPr>
          <a:xfrm>
            <a:off x="9128711" y="5443210"/>
            <a:ext cx="1401944" cy="276999"/>
          </a:xfrm>
          <a:prstGeom prst="rect">
            <a:avLst/>
          </a:prstGeom>
          <a:noFill/>
        </p:spPr>
        <p:txBody>
          <a:bodyPr wrap="square" rtlCol="0">
            <a:spAutoFit/>
          </a:bodyPr>
          <a:lstStyle/>
          <a:p>
            <a:r>
              <a:rPr lang="en-US" sz="1200" dirty="0">
                <a:solidFill>
                  <a:schemeClr val="accent2"/>
                </a:solidFill>
              </a:rPr>
              <a:t>Presence indication</a:t>
            </a:r>
          </a:p>
        </p:txBody>
      </p:sp>
    </p:spTree>
    <p:extLst>
      <p:ext uri="{BB962C8B-B14F-4D97-AF65-F5344CB8AC3E}">
        <p14:creationId xmlns:p14="http://schemas.microsoft.com/office/powerpoint/2010/main" val="2583320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5A043F2-5559-443C-8071-6809D49EC35D}"/>
              </a:ext>
            </a:extLst>
          </p:cNvPr>
          <p:cNvPicPr>
            <a:picLocks noChangeAspect="1"/>
          </p:cNvPicPr>
          <p:nvPr/>
        </p:nvPicPr>
        <p:blipFill>
          <a:blip r:embed="rId2"/>
          <a:stretch>
            <a:fillRect/>
          </a:stretch>
        </p:blipFill>
        <p:spPr>
          <a:xfrm>
            <a:off x="3700660" y="3742725"/>
            <a:ext cx="5978093" cy="977691"/>
          </a:xfrm>
          <a:prstGeom prst="rect">
            <a:avLst/>
          </a:prstGeom>
        </p:spPr>
      </p:pic>
      <p:sp>
        <p:nvSpPr>
          <p:cNvPr id="2" name="Title 1">
            <a:extLst>
              <a:ext uri="{FF2B5EF4-FFF2-40B4-BE49-F238E27FC236}">
                <a16:creationId xmlns:a16="http://schemas.microsoft.com/office/drawing/2014/main" id="{A8D49BA0-8D73-4A01-ABE2-E878998B8A36}"/>
              </a:ext>
            </a:extLst>
          </p:cNvPr>
          <p:cNvSpPr>
            <a:spLocks noGrp="1"/>
          </p:cNvSpPr>
          <p:nvPr>
            <p:ph type="title"/>
          </p:nvPr>
        </p:nvSpPr>
        <p:spPr/>
        <p:txBody>
          <a:bodyPr/>
          <a:lstStyle/>
          <a:p>
            <a:r>
              <a:rPr lang="en-US" dirty="0"/>
              <a:t>Options for Mode Specific Parameters for DBE BW (Outside of BSS BW)</a:t>
            </a:r>
          </a:p>
        </p:txBody>
      </p:sp>
      <p:sp>
        <p:nvSpPr>
          <p:cNvPr id="3" name="Content Placeholder 2">
            <a:extLst>
              <a:ext uri="{FF2B5EF4-FFF2-40B4-BE49-F238E27FC236}">
                <a16:creationId xmlns:a16="http://schemas.microsoft.com/office/drawing/2014/main" id="{65BB073F-698D-458D-85C1-C600E7976DFD}"/>
              </a:ext>
            </a:extLst>
          </p:cNvPr>
          <p:cNvSpPr>
            <a:spLocks noGrp="1"/>
          </p:cNvSpPr>
          <p:nvPr>
            <p:ph idx="1"/>
          </p:nvPr>
        </p:nvSpPr>
        <p:spPr/>
        <p:txBody>
          <a:bodyPr/>
          <a:lstStyle/>
          <a:p>
            <a:pPr marL="457200" indent="-457200">
              <a:buFont typeface="Arial" panose="020B0604020202020204" pitchFamily="34" charset="0"/>
              <a:buChar char="•"/>
            </a:pPr>
            <a:r>
              <a:rPr lang="en-US" sz="2000" b="0" dirty="0"/>
              <a:t>Option 1: Inside of Mode Specific Parameters for DBE</a:t>
            </a:r>
          </a:p>
          <a:p>
            <a:pPr marL="857250" lvl="1" indent="-457200">
              <a:buFont typeface="Arial" panose="020B0604020202020204" pitchFamily="34" charset="0"/>
              <a:buChar char="•"/>
            </a:pPr>
            <a:r>
              <a:rPr lang="en-US" sz="1600" b="0" dirty="0"/>
              <a:t>Presence indication: implicit (by Length/Mode Length field) or explicit (in Mode Tuple field or Mode Specific Parameters field for DBE)</a:t>
            </a:r>
          </a:p>
          <a:p>
            <a:pPr marL="457200" indent="-457200">
              <a:buFont typeface="Arial" panose="020B0604020202020204" pitchFamily="34" charset="0"/>
              <a:buChar char="•"/>
            </a:pPr>
            <a:r>
              <a:rPr lang="en-US" sz="2000" b="0" dirty="0"/>
              <a:t>Option 2: Outside of Mode Specific Parameters for DBE</a:t>
            </a:r>
          </a:p>
          <a:p>
            <a:pPr marL="857250" lvl="1" indent="-457200">
              <a:buFont typeface="Arial" panose="020B0604020202020204" pitchFamily="34" charset="0"/>
              <a:buChar char="•"/>
            </a:pPr>
            <a:r>
              <a:rPr lang="en-US" sz="1600" b="0" dirty="0"/>
              <a:t>New Mode ID may be needed to not confuse non-DBE STAs, or revise NPCA/DSO Mode Tuple field for DBE</a:t>
            </a:r>
          </a:p>
          <a:p>
            <a:pPr marL="457200" indent="-457200">
              <a:buFont typeface="Arial" panose="020B0604020202020204" pitchFamily="34" charset="0"/>
              <a:buChar char="•"/>
            </a:pPr>
            <a:r>
              <a:rPr lang="en-US" sz="2000" b="0" dirty="0"/>
              <a:t>Option 3: In a new field</a:t>
            </a:r>
          </a:p>
        </p:txBody>
      </p:sp>
      <p:sp>
        <p:nvSpPr>
          <p:cNvPr id="5" name="Footer Placeholder 4">
            <a:extLst>
              <a:ext uri="{FF2B5EF4-FFF2-40B4-BE49-F238E27FC236}">
                <a16:creationId xmlns:a16="http://schemas.microsoft.com/office/drawing/2014/main" id="{FB803508-18DD-441E-9522-72D2AA6A49D6}"/>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8D2EA246-B398-41E9-87D9-7296992FE6F5}"/>
              </a:ext>
            </a:extLst>
          </p:cNvPr>
          <p:cNvSpPr>
            <a:spLocks noGrp="1"/>
          </p:cNvSpPr>
          <p:nvPr>
            <p:ph type="dt" idx="15"/>
          </p:nvPr>
        </p:nvSpPr>
        <p:spPr/>
        <p:txBody>
          <a:bodyPr/>
          <a:lstStyle/>
          <a:p>
            <a:r>
              <a:rPr lang="en-US"/>
              <a:t>June 2025</a:t>
            </a:r>
            <a:endParaRPr lang="en-GB" dirty="0"/>
          </a:p>
        </p:txBody>
      </p:sp>
      <p:pic>
        <p:nvPicPr>
          <p:cNvPr id="10" name="Picture 9">
            <a:extLst>
              <a:ext uri="{FF2B5EF4-FFF2-40B4-BE49-F238E27FC236}">
                <a16:creationId xmlns:a16="http://schemas.microsoft.com/office/drawing/2014/main" id="{120ECE01-E189-4922-9AD6-21CB2ED437B2}"/>
              </a:ext>
            </a:extLst>
          </p:cNvPr>
          <p:cNvPicPr>
            <a:picLocks noChangeAspect="1"/>
          </p:cNvPicPr>
          <p:nvPr/>
        </p:nvPicPr>
        <p:blipFill>
          <a:blip r:embed="rId3"/>
          <a:stretch>
            <a:fillRect/>
          </a:stretch>
        </p:blipFill>
        <p:spPr>
          <a:xfrm>
            <a:off x="4225728" y="4702029"/>
            <a:ext cx="5096930" cy="1073038"/>
          </a:xfrm>
          <a:prstGeom prst="rect">
            <a:avLst/>
          </a:prstGeom>
        </p:spPr>
      </p:pic>
      <p:cxnSp>
        <p:nvCxnSpPr>
          <p:cNvPr id="13" name="Straight Connector 12">
            <a:extLst>
              <a:ext uri="{FF2B5EF4-FFF2-40B4-BE49-F238E27FC236}">
                <a16:creationId xmlns:a16="http://schemas.microsoft.com/office/drawing/2014/main" id="{8BD234CB-D9B7-4BAF-8FF5-43CBEB164C12}"/>
              </a:ext>
            </a:extLst>
          </p:cNvPr>
          <p:cNvCxnSpPr>
            <a:cxnSpLocks/>
          </p:cNvCxnSpPr>
          <p:nvPr/>
        </p:nvCxnSpPr>
        <p:spPr bwMode="auto">
          <a:xfrm flipH="1">
            <a:off x="4521819" y="4197599"/>
            <a:ext cx="4026713" cy="697037"/>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6E8E1715-0AD6-4F24-87FA-56BAE8117998}"/>
              </a:ext>
            </a:extLst>
          </p:cNvPr>
          <p:cNvCxnSpPr>
            <a:cxnSpLocks/>
            <a:stCxn id="8" idx="3"/>
          </p:cNvCxnSpPr>
          <p:nvPr/>
        </p:nvCxnSpPr>
        <p:spPr bwMode="auto">
          <a:xfrm flipH="1">
            <a:off x="9271464" y="4231571"/>
            <a:ext cx="407289" cy="745214"/>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31" name="Rectangle 30">
            <a:extLst>
              <a:ext uri="{FF2B5EF4-FFF2-40B4-BE49-F238E27FC236}">
                <a16:creationId xmlns:a16="http://schemas.microsoft.com/office/drawing/2014/main" id="{A0FF9941-788E-43DF-AE63-FC202F099784}"/>
              </a:ext>
            </a:extLst>
          </p:cNvPr>
          <p:cNvSpPr/>
          <p:nvPr/>
        </p:nvSpPr>
        <p:spPr bwMode="auto">
          <a:xfrm>
            <a:off x="9389504" y="4848584"/>
            <a:ext cx="1910590" cy="666749"/>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graphicFrame>
        <p:nvGraphicFramePr>
          <p:cNvPr id="35" name="Table 17">
            <a:extLst>
              <a:ext uri="{FF2B5EF4-FFF2-40B4-BE49-F238E27FC236}">
                <a16:creationId xmlns:a16="http://schemas.microsoft.com/office/drawing/2014/main" id="{37527DF9-959C-4FFC-B3FA-2DE20DBF0905}"/>
              </a:ext>
            </a:extLst>
          </p:cNvPr>
          <p:cNvGraphicFramePr>
            <a:graphicFrameLocks noGrp="1"/>
          </p:cNvGraphicFramePr>
          <p:nvPr>
            <p:extLst>
              <p:ext uri="{D42A27DB-BD31-4B8C-83A1-F6EECF244321}">
                <p14:modId xmlns:p14="http://schemas.microsoft.com/office/powerpoint/2010/main" val="2331295257"/>
              </p:ext>
            </p:extLst>
          </p:nvPr>
        </p:nvGraphicFramePr>
        <p:xfrm>
          <a:off x="9414627" y="4894636"/>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41" name="TextBox 40">
            <a:extLst>
              <a:ext uri="{FF2B5EF4-FFF2-40B4-BE49-F238E27FC236}">
                <a16:creationId xmlns:a16="http://schemas.microsoft.com/office/drawing/2014/main" id="{E43EF196-4B61-4986-8BFE-6FB9767A0D79}"/>
              </a:ext>
            </a:extLst>
          </p:cNvPr>
          <p:cNvSpPr txBox="1"/>
          <p:nvPr/>
        </p:nvSpPr>
        <p:spPr>
          <a:xfrm>
            <a:off x="8883321" y="4572000"/>
            <a:ext cx="2917658" cy="276999"/>
          </a:xfrm>
          <a:prstGeom prst="rect">
            <a:avLst/>
          </a:prstGeom>
          <a:noFill/>
        </p:spPr>
        <p:txBody>
          <a:bodyPr wrap="none" rtlCol="0">
            <a:spAutoFit/>
          </a:bodyPr>
          <a:lstStyle/>
          <a:p>
            <a:r>
              <a:rPr lang="en-US" sz="1200" dirty="0">
                <a:solidFill>
                  <a:schemeClr val="tx1"/>
                </a:solidFill>
              </a:rPr>
              <a:t>Option 2: outside of DBE Mode Tuple filed </a:t>
            </a:r>
          </a:p>
        </p:txBody>
      </p:sp>
      <p:pic>
        <p:nvPicPr>
          <p:cNvPr id="42" name="Picture 41">
            <a:extLst>
              <a:ext uri="{FF2B5EF4-FFF2-40B4-BE49-F238E27FC236}">
                <a16:creationId xmlns:a16="http://schemas.microsoft.com/office/drawing/2014/main" id="{43FDB28B-9876-471C-92F9-DE65D28643AA}"/>
              </a:ext>
            </a:extLst>
          </p:cNvPr>
          <p:cNvPicPr>
            <a:picLocks noChangeAspect="1"/>
          </p:cNvPicPr>
          <p:nvPr/>
        </p:nvPicPr>
        <p:blipFill>
          <a:blip r:embed="rId4"/>
          <a:stretch>
            <a:fillRect/>
          </a:stretch>
        </p:blipFill>
        <p:spPr>
          <a:xfrm>
            <a:off x="491798" y="4055092"/>
            <a:ext cx="3216987" cy="2400528"/>
          </a:xfrm>
          <a:prstGeom prst="rect">
            <a:avLst/>
          </a:prstGeom>
        </p:spPr>
      </p:pic>
      <p:cxnSp>
        <p:nvCxnSpPr>
          <p:cNvPr id="43" name="Straight Arrow Connector 42">
            <a:extLst>
              <a:ext uri="{FF2B5EF4-FFF2-40B4-BE49-F238E27FC236}">
                <a16:creationId xmlns:a16="http://schemas.microsoft.com/office/drawing/2014/main" id="{173DCEC6-6C60-4B80-9961-D295A67F2CA2}"/>
              </a:ext>
            </a:extLst>
          </p:cNvPr>
          <p:cNvCxnSpPr>
            <a:cxnSpLocks/>
          </p:cNvCxnSpPr>
          <p:nvPr/>
        </p:nvCxnSpPr>
        <p:spPr bwMode="auto">
          <a:xfrm flipH="1">
            <a:off x="3708785" y="5198334"/>
            <a:ext cx="813034"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44" name="Rectangle 43">
            <a:extLst>
              <a:ext uri="{FF2B5EF4-FFF2-40B4-BE49-F238E27FC236}">
                <a16:creationId xmlns:a16="http://schemas.microsoft.com/office/drawing/2014/main" id="{CE2DFEAD-980B-47D4-BBB5-EDB10D851223}"/>
              </a:ext>
            </a:extLst>
          </p:cNvPr>
          <p:cNvSpPr/>
          <p:nvPr/>
        </p:nvSpPr>
        <p:spPr bwMode="auto">
          <a:xfrm>
            <a:off x="426499" y="6194548"/>
            <a:ext cx="3505200" cy="239216"/>
          </a:xfrm>
          <a:prstGeom prst="rect">
            <a:avLst/>
          </a:prstGeom>
          <a:noFill/>
          <a:ln>
            <a:prstDash val="sysDash"/>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45" name="Slide Number Placeholder 44">
            <a:extLst>
              <a:ext uri="{FF2B5EF4-FFF2-40B4-BE49-F238E27FC236}">
                <a16:creationId xmlns:a16="http://schemas.microsoft.com/office/drawing/2014/main" id="{5547E1C9-DF65-4FFD-98AC-EB264172F24B}"/>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graphicFrame>
        <p:nvGraphicFramePr>
          <p:cNvPr id="46" name="Table 17">
            <a:extLst>
              <a:ext uri="{FF2B5EF4-FFF2-40B4-BE49-F238E27FC236}">
                <a16:creationId xmlns:a16="http://schemas.microsoft.com/office/drawing/2014/main" id="{29E0249A-B4E0-4B66-B667-3E456B388100}"/>
              </a:ext>
            </a:extLst>
          </p:cNvPr>
          <p:cNvGraphicFramePr>
            <a:graphicFrameLocks noGrp="1"/>
          </p:cNvGraphicFramePr>
          <p:nvPr>
            <p:extLst>
              <p:ext uri="{D42A27DB-BD31-4B8C-83A1-F6EECF244321}">
                <p14:modId xmlns:p14="http://schemas.microsoft.com/office/powerpoint/2010/main" val="2916533818"/>
              </p:ext>
            </p:extLst>
          </p:nvPr>
        </p:nvGraphicFramePr>
        <p:xfrm>
          <a:off x="9770115" y="3760387"/>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47" name="TextBox 46">
            <a:extLst>
              <a:ext uri="{FF2B5EF4-FFF2-40B4-BE49-F238E27FC236}">
                <a16:creationId xmlns:a16="http://schemas.microsoft.com/office/drawing/2014/main" id="{76E32409-9EE1-4CF5-8D36-129A473E88BC}"/>
              </a:ext>
            </a:extLst>
          </p:cNvPr>
          <p:cNvSpPr txBox="1"/>
          <p:nvPr/>
        </p:nvSpPr>
        <p:spPr>
          <a:xfrm>
            <a:off x="9877958" y="3475580"/>
            <a:ext cx="1693092" cy="276999"/>
          </a:xfrm>
          <a:prstGeom prst="rect">
            <a:avLst/>
          </a:prstGeom>
          <a:noFill/>
        </p:spPr>
        <p:txBody>
          <a:bodyPr wrap="none" rtlCol="0">
            <a:spAutoFit/>
          </a:bodyPr>
          <a:lstStyle/>
          <a:p>
            <a:r>
              <a:rPr lang="en-US" sz="1200" dirty="0">
                <a:solidFill>
                  <a:schemeClr val="tx1"/>
                </a:solidFill>
              </a:rPr>
              <a:t>Option 3: in a new field </a:t>
            </a:r>
          </a:p>
        </p:txBody>
      </p:sp>
      <p:sp>
        <p:nvSpPr>
          <p:cNvPr id="48" name="Rectangle 47">
            <a:extLst>
              <a:ext uri="{FF2B5EF4-FFF2-40B4-BE49-F238E27FC236}">
                <a16:creationId xmlns:a16="http://schemas.microsoft.com/office/drawing/2014/main" id="{6A9AFCB8-78E4-469A-B52A-18321FCDFFF5}"/>
              </a:ext>
            </a:extLst>
          </p:cNvPr>
          <p:cNvSpPr/>
          <p:nvPr/>
        </p:nvSpPr>
        <p:spPr bwMode="auto">
          <a:xfrm>
            <a:off x="9744992" y="3714336"/>
            <a:ext cx="1910590" cy="692070"/>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1" name="Picture 10">
            <a:extLst>
              <a:ext uri="{FF2B5EF4-FFF2-40B4-BE49-F238E27FC236}">
                <a16:creationId xmlns:a16="http://schemas.microsoft.com/office/drawing/2014/main" id="{1BE45151-FDCD-415E-B240-6F38D5A09D11}"/>
              </a:ext>
            </a:extLst>
          </p:cNvPr>
          <p:cNvPicPr>
            <a:picLocks noChangeAspect="1"/>
          </p:cNvPicPr>
          <p:nvPr/>
        </p:nvPicPr>
        <p:blipFill>
          <a:blip r:embed="rId5"/>
          <a:stretch>
            <a:fillRect/>
          </a:stretch>
        </p:blipFill>
        <p:spPr>
          <a:xfrm>
            <a:off x="5172937" y="5768029"/>
            <a:ext cx="3597831" cy="1073037"/>
          </a:xfrm>
          <a:prstGeom prst="rect">
            <a:avLst/>
          </a:prstGeom>
        </p:spPr>
      </p:pic>
      <p:sp>
        <p:nvSpPr>
          <p:cNvPr id="58" name="Rectangle 57">
            <a:extLst>
              <a:ext uri="{FF2B5EF4-FFF2-40B4-BE49-F238E27FC236}">
                <a16:creationId xmlns:a16="http://schemas.microsoft.com/office/drawing/2014/main" id="{1974646D-56BB-425F-A55E-5544D6A98EFD}"/>
              </a:ext>
            </a:extLst>
          </p:cNvPr>
          <p:cNvSpPr/>
          <p:nvPr/>
        </p:nvSpPr>
        <p:spPr bwMode="auto">
          <a:xfrm>
            <a:off x="6640692" y="5908290"/>
            <a:ext cx="1046845" cy="735558"/>
          </a:xfrm>
          <a:prstGeom prst="rect">
            <a:avLst/>
          </a:prstGeom>
          <a:noFill/>
          <a:ln>
            <a:prstDash val="sysDash"/>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cxnSp>
        <p:nvCxnSpPr>
          <p:cNvPr id="22" name="Straight Connector 21">
            <a:extLst>
              <a:ext uri="{FF2B5EF4-FFF2-40B4-BE49-F238E27FC236}">
                <a16:creationId xmlns:a16="http://schemas.microsoft.com/office/drawing/2014/main" id="{CD58A021-6CED-4009-95E3-96D85A2B8F08}"/>
              </a:ext>
            </a:extLst>
          </p:cNvPr>
          <p:cNvCxnSpPr>
            <a:cxnSpLocks/>
          </p:cNvCxnSpPr>
          <p:nvPr/>
        </p:nvCxnSpPr>
        <p:spPr bwMode="auto">
          <a:xfrm>
            <a:off x="9292715" y="5351836"/>
            <a:ext cx="1399300" cy="618589"/>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40" name="TextBox 39">
            <a:extLst>
              <a:ext uri="{FF2B5EF4-FFF2-40B4-BE49-F238E27FC236}">
                <a16:creationId xmlns:a16="http://schemas.microsoft.com/office/drawing/2014/main" id="{F249EA54-F141-4F0F-ACC6-FE77EBAB15C8}"/>
              </a:ext>
            </a:extLst>
          </p:cNvPr>
          <p:cNvSpPr txBox="1"/>
          <p:nvPr/>
        </p:nvSpPr>
        <p:spPr>
          <a:xfrm>
            <a:off x="8609610" y="5631291"/>
            <a:ext cx="2840714" cy="276999"/>
          </a:xfrm>
          <a:prstGeom prst="rect">
            <a:avLst/>
          </a:prstGeom>
          <a:noFill/>
        </p:spPr>
        <p:txBody>
          <a:bodyPr wrap="none" rtlCol="0">
            <a:spAutoFit/>
          </a:bodyPr>
          <a:lstStyle/>
          <a:p>
            <a:r>
              <a:rPr lang="en-US" sz="1200" dirty="0">
                <a:solidFill>
                  <a:schemeClr val="tx1"/>
                </a:solidFill>
              </a:rPr>
              <a:t>Option 1: inside of DBE Mode Tuple filed </a:t>
            </a:r>
          </a:p>
        </p:txBody>
      </p:sp>
      <p:sp>
        <p:nvSpPr>
          <p:cNvPr id="37" name="Rectangle 36">
            <a:extLst>
              <a:ext uri="{FF2B5EF4-FFF2-40B4-BE49-F238E27FC236}">
                <a16:creationId xmlns:a16="http://schemas.microsoft.com/office/drawing/2014/main" id="{03461A7B-B1E0-4B13-A963-7860B7B9C6B1}"/>
              </a:ext>
            </a:extLst>
          </p:cNvPr>
          <p:cNvSpPr/>
          <p:nvPr/>
        </p:nvSpPr>
        <p:spPr bwMode="auto">
          <a:xfrm>
            <a:off x="8787587" y="5891293"/>
            <a:ext cx="1910590" cy="660321"/>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graphicFrame>
        <p:nvGraphicFramePr>
          <p:cNvPr id="38" name="Table 17">
            <a:extLst>
              <a:ext uri="{FF2B5EF4-FFF2-40B4-BE49-F238E27FC236}">
                <a16:creationId xmlns:a16="http://schemas.microsoft.com/office/drawing/2014/main" id="{5725DE46-5E5C-4629-95D5-5AA4BD05593E}"/>
              </a:ext>
            </a:extLst>
          </p:cNvPr>
          <p:cNvGraphicFramePr>
            <a:graphicFrameLocks noGrp="1"/>
          </p:cNvGraphicFramePr>
          <p:nvPr>
            <p:extLst>
              <p:ext uri="{D42A27DB-BD31-4B8C-83A1-F6EECF244321}">
                <p14:modId xmlns:p14="http://schemas.microsoft.com/office/powerpoint/2010/main" val="1564850331"/>
              </p:ext>
            </p:extLst>
          </p:nvPr>
        </p:nvGraphicFramePr>
        <p:xfrm>
          <a:off x="8812710" y="5937345"/>
          <a:ext cx="1855047" cy="457200"/>
        </p:xfrm>
        <a:graphic>
          <a:graphicData uri="http://schemas.openxmlformats.org/drawingml/2006/table">
            <a:tbl>
              <a:tblPr firstRow="1" bandRow="1">
                <a:tableStyleId>{5940675A-B579-460E-94D1-54222C63F5DA}</a:tableStyleId>
              </a:tblPr>
              <a:tblGrid>
                <a:gridCol w="1855047">
                  <a:extLst>
                    <a:ext uri="{9D8B030D-6E8A-4147-A177-3AD203B41FA5}">
                      <a16:colId xmlns:a16="http://schemas.microsoft.com/office/drawing/2014/main" val="2860935914"/>
                    </a:ext>
                  </a:extLst>
                </a:gridCol>
              </a:tblGrid>
              <a:tr h="0">
                <a:tc>
                  <a:txBody>
                    <a:bodyPr/>
                    <a:lstStyle/>
                    <a:p>
                      <a:pPr algn="ctr"/>
                      <a:r>
                        <a:rPr lang="en-US" sz="1200" dirty="0">
                          <a:solidFill>
                            <a:schemeClr val="accent2"/>
                          </a:solidFill>
                        </a:rPr>
                        <a:t>Mode Specific Parameters for NPCA for DBE BW</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0963309"/>
                  </a:ext>
                </a:extLst>
              </a:tr>
            </a:tbl>
          </a:graphicData>
        </a:graphic>
      </p:graphicFrame>
      <p:sp>
        <p:nvSpPr>
          <p:cNvPr id="63" name="TextBox 62">
            <a:extLst>
              <a:ext uri="{FF2B5EF4-FFF2-40B4-BE49-F238E27FC236}">
                <a16:creationId xmlns:a16="http://schemas.microsoft.com/office/drawing/2014/main" id="{335B93E8-2440-4EDA-A968-762DA7074C21}"/>
              </a:ext>
            </a:extLst>
          </p:cNvPr>
          <p:cNvSpPr txBox="1"/>
          <p:nvPr/>
        </p:nvSpPr>
        <p:spPr>
          <a:xfrm>
            <a:off x="7639633" y="6485001"/>
            <a:ext cx="1401944" cy="276999"/>
          </a:xfrm>
          <a:prstGeom prst="rect">
            <a:avLst/>
          </a:prstGeom>
          <a:noFill/>
        </p:spPr>
        <p:txBody>
          <a:bodyPr wrap="square" rtlCol="0">
            <a:spAutoFit/>
          </a:bodyPr>
          <a:lstStyle/>
          <a:p>
            <a:r>
              <a:rPr lang="en-US" sz="1200" dirty="0">
                <a:solidFill>
                  <a:schemeClr val="accent2"/>
                </a:solidFill>
              </a:rPr>
              <a:t>Presence indication</a:t>
            </a:r>
          </a:p>
        </p:txBody>
      </p:sp>
      <p:sp>
        <p:nvSpPr>
          <p:cNvPr id="65" name="TextBox 64">
            <a:extLst>
              <a:ext uri="{FF2B5EF4-FFF2-40B4-BE49-F238E27FC236}">
                <a16:creationId xmlns:a16="http://schemas.microsoft.com/office/drawing/2014/main" id="{395B75D4-86E9-4050-A4E7-4F2F70920F0F}"/>
              </a:ext>
            </a:extLst>
          </p:cNvPr>
          <p:cNvSpPr txBox="1"/>
          <p:nvPr/>
        </p:nvSpPr>
        <p:spPr>
          <a:xfrm>
            <a:off x="10306108" y="4160468"/>
            <a:ext cx="771814" cy="276999"/>
          </a:xfrm>
          <a:prstGeom prst="rect">
            <a:avLst/>
          </a:prstGeom>
          <a:noFill/>
        </p:spPr>
        <p:txBody>
          <a:bodyPr wrap="none" rtlCol="0">
            <a:spAutoFit/>
          </a:bodyPr>
          <a:lstStyle/>
          <a:p>
            <a:r>
              <a:rPr lang="en-US" sz="1200" dirty="0">
                <a:solidFill>
                  <a:schemeClr val="accent2"/>
                </a:solidFill>
              </a:rPr>
              <a:t>0 or TBD</a:t>
            </a:r>
          </a:p>
        </p:txBody>
      </p:sp>
      <p:sp>
        <p:nvSpPr>
          <p:cNvPr id="66" name="TextBox 65">
            <a:extLst>
              <a:ext uri="{FF2B5EF4-FFF2-40B4-BE49-F238E27FC236}">
                <a16:creationId xmlns:a16="http://schemas.microsoft.com/office/drawing/2014/main" id="{09236485-EB74-4D6C-9596-87407BFE44EF}"/>
              </a:ext>
            </a:extLst>
          </p:cNvPr>
          <p:cNvSpPr txBox="1"/>
          <p:nvPr/>
        </p:nvSpPr>
        <p:spPr>
          <a:xfrm>
            <a:off x="9945324" y="5297303"/>
            <a:ext cx="771814" cy="276999"/>
          </a:xfrm>
          <a:prstGeom prst="rect">
            <a:avLst/>
          </a:prstGeom>
          <a:noFill/>
        </p:spPr>
        <p:txBody>
          <a:bodyPr wrap="none" rtlCol="0">
            <a:spAutoFit/>
          </a:bodyPr>
          <a:lstStyle/>
          <a:p>
            <a:r>
              <a:rPr lang="en-US" sz="1200" dirty="0">
                <a:solidFill>
                  <a:schemeClr val="accent2"/>
                </a:solidFill>
              </a:rPr>
              <a:t>0 or TBD</a:t>
            </a:r>
          </a:p>
        </p:txBody>
      </p:sp>
      <p:sp>
        <p:nvSpPr>
          <p:cNvPr id="67" name="TextBox 66">
            <a:extLst>
              <a:ext uri="{FF2B5EF4-FFF2-40B4-BE49-F238E27FC236}">
                <a16:creationId xmlns:a16="http://schemas.microsoft.com/office/drawing/2014/main" id="{3FB4D9DB-F5AE-45B2-991A-431F52A0B96D}"/>
              </a:ext>
            </a:extLst>
          </p:cNvPr>
          <p:cNvSpPr txBox="1"/>
          <p:nvPr/>
        </p:nvSpPr>
        <p:spPr>
          <a:xfrm>
            <a:off x="9354326" y="6321550"/>
            <a:ext cx="771814" cy="276999"/>
          </a:xfrm>
          <a:prstGeom prst="rect">
            <a:avLst/>
          </a:prstGeom>
          <a:noFill/>
        </p:spPr>
        <p:txBody>
          <a:bodyPr wrap="none" rtlCol="0">
            <a:spAutoFit/>
          </a:bodyPr>
          <a:lstStyle/>
          <a:p>
            <a:r>
              <a:rPr lang="en-US" sz="1200" dirty="0">
                <a:solidFill>
                  <a:schemeClr val="accent2"/>
                </a:solidFill>
              </a:rPr>
              <a:t>0 or TBD</a:t>
            </a:r>
          </a:p>
        </p:txBody>
      </p:sp>
      <p:cxnSp>
        <p:nvCxnSpPr>
          <p:cNvPr id="72" name="Straight Arrow Connector 71">
            <a:extLst>
              <a:ext uri="{FF2B5EF4-FFF2-40B4-BE49-F238E27FC236}">
                <a16:creationId xmlns:a16="http://schemas.microsoft.com/office/drawing/2014/main" id="{63EB3C4F-A292-448B-9225-45B9E19E49C7}"/>
              </a:ext>
            </a:extLst>
          </p:cNvPr>
          <p:cNvCxnSpPr>
            <a:cxnSpLocks/>
            <a:endCxn id="67" idx="1"/>
          </p:cNvCxnSpPr>
          <p:nvPr/>
        </p:nvCxnSpPr>
        <p:spPr bwMode="auto">
          <a:xfrm flipV="1">
            <a:off x="7687537" y="6460050"/>
            <a:ext cx="1666789" cy="4061"/>
          </a:xfrm>
          <a:prstGeom prst="straightConnector1">
            <a:avLst/>
          </a:prstGeom>
          <a:ln>
            <a:prstDash val="lgDash"/>
            <a:headEnd type="none" w="med" len="med"/>
            <a:tailEnd type="triangle"/>
          </a:ln>
        </p:spPr>
        <p:style>
          <a:lnRef idx="1">
            <a:schemeClr val="accent2"/>
          </a:lnRef>
          <a:fillRef idx="0">
            <a:schemeClr val="accent2"/>
          </a:fillRef>
          <a:effectRef idx="0">
            <a:schemeClr val="accent2"/>
          </a:effectRef>
          <a:fontRef idx="minor">
            <a:schemeClr val="tx1"/>
          </a:fontRef>
        </p:style>
      </p:cxnSp>
      <p:cxnSp>
        <p:nvCxnSpPr>
          <p:cNvPr id="20" name="Straight Connector 19">
            <a:extLst>
              <a:ext uri="{FF2B5EF4-FFF2-40B4-BE49-F238E27FC236}">
                <a16:creationId xmlns:a16="http://schemas.microsoft.com/office/drawing/2014/main" id="{7E09814E-5701-4CF8-A6FD-7ECFC56D1148}"/>
              </a:ext>
            </a:extLst>
          </p:cNvPr>
          <p:cNvCxnSpPr>
            <a:cxnSpLocks/>
          </p:cNvCxnSpPr>
          <p:nvPr/>
        </p:nvCxnSpPr>
        <p:spPr bwMode="auto">
          <a:xfrm flipH="1">
            <a:off x="5772136" y="5335789"/>
            <a:ext cx="2561388" cy="640344"/>
          </a:xfrm>
          <a:prstGeom prst="line">
            <a:avLst/>
          </a:prstGeom>
          <a:solidFill>
            <a:srgbClr val="00B8FF"/>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880024977"/>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EEE 802.11 templete1.potx" id="{258C81C6-E9C8-447C-A3A1-ADB1F4A792E6}" vid="{7B9275B1-FA26-4CBD-BDC1-6FAEB0754B1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IEEE 802.11 templete1</Template>
  <TotalTime>160723</TotalTime>
  <Words>3761</Words>
  <Application>Microsoft Office PowerPoint</Application>
  <PresentationFormat>Widescreen</PresentationFormat>
  <Paragraphs>322</Paragraphs>
  <Slides>23</Slides>
  <Notes>2</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7" baseType="lpstr">
      <vt:lpstr>Arial</vt:lpstr>
      <vt:lpstr>Times New Roman</vt:lpstr>
      <vt:lpstr>Office Theme</vt:lpstr>
      <vt:lpstr>Document</vt:lpstr>
      <vt:lpstr>Conditional Updates of Operating Mode and Parameters</vt:lpstr>
      <vt:lpstr>Abstract</vt:lpstr>
      <vt:lpstr>Recap: UHR Critical Update and OMP Procedure [1]</vt:lpstr>
      <vt:lpstr>Background</vt:lpstr>
      <vt:lpstr>Proposal: Conditional Updates of Operating Mode and Parameters (1/2)</vt:lpstr>
      <vt:lpstr>Proposal: Conditional Updates of Operating Mode and Parameters (2/2)</vt:lpstr>
      <vt:lpstr>Signaling Options for Conditional Updates of Operating Mode and Parameters</vt:lpstr>
      <vt:lpstr>Options for Mode Enabled Indication for DBE BW (Outside of BSS BW)</vt:lpstr>
      <vt:lpstr>Options for Mode Specific Parameters for DBE BW (Outside of BSS BW)</vt:lpstr>
      <vt:lpstr>Example 1: DBE + NPCA</vt:lpstr>
      <vt:lpstr>Example 2: DBE + DSO</vt:lpstr>
      <vt:lpstr>Example 3: DBE + DPS</vt:lpstr>
      <vt:lpstr>Conclusions</vt:lpstr>
      <vt:lpstr>References</vt:lpstr>
      <vt:lpstr>Straw Polls – SP1</vt:lpstr>
      <vt:lpstr>Straw Polls – SP2</vt:lpstr>
      <vt:lpstr>Straw Polls – SP3</vt:lpstr>
      <vt:lpstr>Backup: Background</vt:lpstr>
      <vt:lpstr>Backup: Conditional Updates of Operating Mode and Parameters</vt:lpstr>
      <vt:lpstr>Mode Enabled Indication for DBE BW For UHR Operation element (1/3)</vt:lpstr>
      <vt:lpstr>Mode Enabled Indication for DBE BW For UHR Operation element (2/3)</vt:lpstr>
      <vt:lpstr>Mode Enabled Indication for DBE BW For UHR Operation element (3/3)</vt:lpstr>
      <vt:lpstr>Mode Enabled Indication for DBE BW For UHR Mode Change element</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Updates of Operating Mode and Parameters</dc:title>
  <dc:creator>Yongsen Ma</dc:creator>
  <cp:keywords>doc.: IEEE 802.11-25/1591r0</cp:keywords>
  <cp:lastModifiedBy>Yongsen Ma</cp:lastModifiedBy>
  <cp:revision>1681</cp:revision>
  <cp:lastPrinted>1601-01-01T00:00:00Z</cp:lastPrinted>
  <dcterms:created xsi:type="dcterms:W3CDTF">2025-01-06T18:52:45Z</dcterms:created>
  <dcterms:modified xsi:type="dcterms:W3CDTF">2025-10-15T18:18:44Z</dcterms:modified>
  <cp:category>Yongsen Ma, Samsung</cp:category>
</cp:coreProperties>
</file>