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4"/>
    <p:sldMasterId id="2147483662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66" r:id="rId8"/>
    <p:sldId id="501" r:id="rId9"/>
    <p:sldId id="502" r:id="rId10"/>
    <p:sldId id="506" r:id="rId11"/>
    <p:sldId id="268" r:id="rId12"/>
    <p:sldId id="509" r:id="rId13"/>
    <p:sldId id="510" r:id="rId14"/>
    <p:sldId id="511" r:id="rId15"/>
    <p:sldId id="426" r:id="rId16"/>
    <p:sldId id="462" r:id="rId17"/>
    <p:sldId id="513" r:id="rId18"/>
    <p:sldId id="514" r:id="rId19"/>
    <p:sldId id="515" r:id="rId20"/>
    <p:sldId id="516" r:id="rId21"/>
    <p:sldId id="527" r:id="rId22"/>
    <p:sldId id="528" r:id="rId23"/>
    <p:sldId id="525" r:id="rId24"/>
    <p:sldId id="529" r:id="rId25"/>
    <p:sldId id="518" r:id="rId26"/>
    <p:sldId id="520" r:id="rId2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89526-DC09-4135-B60D-47C2AF9DC96A}" v="90" dt="2025-07-22T06:47:0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gnickel, Volker" userId="9c80a660-46c5-49ac-8972-5883fd11f51f" providerId="ADAL" clId="{49E89526-DC09-4135-B60D-47C2AF9DC96A}"/>
    <pc:docChg chg="custSel modSld">
      <pc:chgData name="Jungnickel, Volker" userId="9c80a660-46c5-49ac-8972-5883fd11f51f" providerId="ADAL" clId="{49E89526-DC09-4135-B60D-47C2AF9DC96A}" dt="2025-07-22T06:47:10.452" v="199" actId="6549"/>
      <pc:docMkLst>
        <pc:docMk/>
      </pc:docMkLst>
      <pc:sldChg chg="modSp">
        <pc:chgData name="Jungnickel, Volker" userId="9c80a660-46c5-49ac-8972-5883fd11f51f" providerId="ADAL" clId="{49E89526-DC09-4135-B60D-47C2AF9DC96A}" dt="2025-07-22T06:39:48.062" v="0"/>
        <pc:sldMkLst>
          <pc:docMk/>
          <pc:sldMk cId="0" sldId="256"/>
        </pc:sldMkLst>
        <pc:graphicFrameChg chg="mod">
          <ac:chgData name="Jungnickel, Volker" userId="9c80a660-46c5-49ac-8972-5883fd11f51f" providerId="ADAL" clId="{49E89526-DC09-4135-B60D-47C2AF9DC96A}" dt="2025-07-22T06:39:48.062" v="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 mod">
        <pc:chgData name="Jungnickel, Volker" userId="9c80a660-46c5-49ac-8972-5883fd11f51f" providerId="ADAL" clId="{49E89526-DC09-4135-B60D-47C2AF9DC96A}" dt="2025-07-22T06:41:49.970" v="3" actId="20577"/>
        <pc:sldMkLst>
          <pc:docMk/>
          <pc:sldMk cId="0" sldId="257"/>
        </pc:sldMkLst>
        <pc:spChg chg="mod">
          <ac:chgData name="Jungnickel, Volker" userId="9c80a660-46c5-49ac-8972-5883fd11f51f" providerId="ADAL" clId="{49E89526-DC09-4135-B60D-47C2AF9DC96A}" dt="2025-07-22T06:41:49.970" v="3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Anim">
        <pc:chgData name="Jungnickel, Volker" userId="9c80a660-46c5-49ac-8972-5883fd11f51f" providerId="ADAL" clId="{49E89526-DC09-4135-B60D-47C2AF9DC96A}" dt="2025-07-22T06:43:57.943" v="90" actId="403"/>
        <pc:sldMkLst>
          <pc:docMk/>
          <pc:sldMk cId="2020327285" sldId="426"/>
        </pc:sldMkLst>
        <pc:spChg chg="mod">
          <ac:chgData name="Jungnickel, Volker" userId="9c80a660-46c5-49ac-8972-5883fd11f51f" providerId="ADAL" clId="{49E89526-DC09-4135-B60D-47C2AF9DC96A}" dt="2025-07-22T06:43:57.943" v="90" actId="403"/>
          <ac:spMkLst>
            <pc:docMk/>
            <pc:sldMk cId="2020327285" sldId="426"/>
            <ac:spMk id="7" creationId="{00000000-0000-0000-0000-000000000000}"/>
          </ac:spMkLst>
        </pc:spChg>
      </pc:sldChg>
      <pc:sldChg chg="modSp mod">
        <pc:chgData name="Jungnickel, Volker" userId="9c80a660-46c5-49ac-8972-5883fd11f51f" providerId="ADAL" clId="{49E89526-DC09-4135-B60D-47C2AF9DC96A}" dt="2025-07-22T06:44:46.914" v="91" actId="6549"/>
        <pc:sldMkLst>
          <pc:docMk/>
          <pc:sldMk cId="3251671353" sldId="518"/>
        </pc:sldMkLst>
        <pc:spChg chg="mod">
          <ac:chgData name="Jungnickel, Volker" userId="9c80a660-46c5-49ac-8972-5883fd11f51f" providerId="ADAL" clId="{49E89526-DC09-4135-B60D-47C2AF9DC96A}" dt="2025-07-22T06:44:46.914" v="91" actId="6549"/>
          <ac:spMkLst>
            <pc:docMk/>
            <pc:sldMk cId="3251671353" sldId="518"/>
            <ac:spMk id="3" creationId="{F6D52B15-75FB-4A71-8911-60E814130361}"/>
          </ac:spMkLst>
        </pc:spChg>
      </pc:sldChg>
      <pc:sldChg chg="modSp mod">
        <pc:chgData name="Jungnickel, Volker" userId="9c80a660-46c5-49ac-8972-5883fd11f51f" providerId="ADAL" clId="{49E89526-DC09-4135-B60D-47C2AF9DC96A}" dt="2025-07-22T06:47:10.452" v="199" actId="6549"/>
        <pc:sldMkLst>
          <pc:docMk/>
          <pc:sldMk cId="3841147036" sldId="519"/>
        </pc:sldMkLst>
        <pc:spChg chg="mod">
          <ac:chgData name="Jungnickel, Volker" userId="9c80a660-46c5-49ac-8972-5883fd11f51f" providerId="ADAL" clId="{49E89526-DC09-4135-B60D-47C2AF9DC96A}" dt="2025-07-22T06:45:25.794" v="96" actId="6549"/>
          <ac:spMkLst>
            <pc:docMk/>
            <pc:sldMk cId="3841147036" sldId="519"/>
            <ac:spMk id="2" creationId="{8A1CEAA8-32DC-4CEE-8EB7-2C1095530799}"/>
          </ac:spMkLst>
        </pc:spChg>
        <pc:spChg chg="mod">
          <ac:chgData name="Jungnickel, Volker" userId="9c80a660-46c5-49ac-8972-5883fd11f51f" providerId="ADAL" clId="{49E89526-DC09-4135-B60D-47C2AF9DC96A}" dt="2025-07-22T06:47:10.452" v="199" actId="6549"/>
          <ac:spMkLst>
            <pc:docMk/>
            <pc:sldMk cId="3841147036" sldId="519"/>
            <ac:spMk id="3" creationId="{B0C27C6C-98FC-43CB-BA65-334C060AA2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FC81F-8BAD-5BAD-9C27-D85FAECF2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97C889-B052-F24B-85F1-9115B602D58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CF68AE-6469-228F-EC4B-FD21491E272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E3B2D-00A8-E1B0-F113-5D6913717EF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D1AAE-9E16-1DF0-BD1F-FB38387EE2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BBCF10C-D584-843A-4AA0-291F6C7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B174B99-0BB9-578F-0FA6-509CE7CF9BA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7835" y="288270"/>
            <a:ext cx="11520000" cy="5855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71983"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2"/>
                </a:solidFill>
                <a:latin typeface="+mn-lt"/>
              </a:defRPr>
            </a:lvl1pPr>
            <a:lvl2pPr marL="479988" indent="0">
              <a:buNone/>
              <a:defRPr/>
            </a:lvl2pPr>
            <a:lvl3pPr marL="959976" indent="0">
              <a:buNone/>
              <a:defRPr/>
            </a:lvl3pPr>
            <a:lvl4pPr marL="1439964" indent="0">
              <a:buNone/>
              <a:defRPr/>
            </a:lvl4pPr>
            <a:lvl5pPr marL="1919952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7835" y="1508788"/>
            <a:ext cx="11520000" cy="4512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10846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835" y="1773239"/>
            <a:ext cx="11520000" cy="647623"/>
          </a:xfrm>
        </p:spPr>
        <p:txBody>
          <a:bodyPr/>
          <a:lstStyle>
            <a:lvl1pPr marL="0" indent="0">
              <a:buNone/>
              <a:defRPr sz="2667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/>
          </a:p>
        </p:txBody>
      </p:sp>
      <p:sp>
        <p:nvSpPr>
          <p:cNvPr id="21" name="Line 13"/>
          <p:cNvSpPr>
            <a:spLocks noChangeShapeType="1"/>
          </p:cNvSpPr>
          <p:nvPr userDrawn="1"/>
        </p:nvSpPr>
        <p:spPr bwMode="auto">
          <a:xfrm>
            <a:off x="335360" y="2492871"/>
            <a:ext cx="1152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27835" y="2636891"/>
            <a:ext cx="11520000" cy="338447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3" name="Line 12"/>
          <p:cNvSpPr>
            <a:spLocks noChangeShapeType="1"/>
          </p:cNvSpPr>
          <p:nvPr userDrawn="1"/>
        </p:nvSpPr>
        <p:spPr bwMode="auto">
          <a:xfrm flipV="1">
            <a:off x="327835" y="404813"/>
            <a:ext cx="1152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35" y="476823"/>
            <a:ext cx="11520000" cy="1008140"/>
          </a:xfrm>
          <a:noFill/>
        </p:spPr>
        <p:txBody>
          <a:bodyPr/>
          <a:lstStyle>
            <a:lvl1pPr marL="0" indent="0">
              <a:defRPr sz="4267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26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0077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230" y="3558600"/>
            <a:ext cx="4811037" cy="1312971"/>
          </a:xfrm>
          <a:prstGeom prst="rect">
            <a:avLst/>
          </a:prstGeom>
        </p:spPr>
      </p:pic>
      <p:sp>
        <p:nvSpPr>
          <p:cNvPr id="11" name="Line 7"/>
          <p:cNvSpPr>
            <a:spLocks noChangeShapeType="1"/>
          </p:cNvSpPr>
          <p:nvPr userDrawn="1"/>
        </p:nvSpPr>
        <p:spPr bwMode="auto">
          <a:xfrm flipV="1">
            <a:off x="335360" y="6165380"/>
            <a:ext cx="1152128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835" y="1773239"/>
            <a:ext cx="11520000" cy="647623"/>
          </a:xfrm>
        </p:spPr>
        <p:txBody>
          <a:bodyPr/>
          <a:lstStyle>
            <a:lvl1pPr marL="0" indent="0">
              <a:buNone/>
              <a:defRPr sz="2667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335360" y="2492871"/>
            <a:ext cx="1152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sp>
        <p:nvSpPr>
          <p:cNvPr id="15" name="Line 12"/>
          <p:cNvSpPr>
            <a:spLocks noChangeShapeType="1"/>
          </p:cNvSpPr>
          <p:nvPr userDrawn="1"/>
        </p:nvSpPr>
        <p:spPr bwMode="auto">
          <a:xfrm flipV="1">
            <a:off x="327835" y="404813"/>
            <a:ext cx="1152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835" y="476823"/>
            <a:ext cx="11520000" cy="1008140"/>
          </a:xfrm>
          <a:noFill/>
        </p:spPr>
        <p:txBody>
          <a:bodyPr/>
          <a:lstStyle>
            <a:lvl1pPr marL="0" indent="0">
              <a:defRPr sz="4267" cap="all" baseline="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22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64563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7835" y="334800"/>
            <a:ext cx="11520000" cy="492443"/>
          </a:xfrm>
        </p:spPr>
        <p:txBody>
          <a:bodyPr wrap="square">
            <a:spAutoFit/>
          </a:bodyPr>
          <a:lstStyle>
            <a:lvl1pPr marL="0" indent="0" defTabSz="671983">
              <a:defRPr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27835" y="1508788"/>
            <a:ext cx="11520000" cy="4512603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286490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7835" y="334800"/>
            <a:ext cx="115200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71983"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2"/>
                </a:solidFill>
                <a:latin typeface="+mn-lt"/>
              </a:defRPr>
            </a:lvl1pPr>
            <a:lvl2pPr marL="479988" indent="0">
              <a:buNone/>
              <a:defRPr/>
            </a:lvl2pPr>
            <a:lvl3pPr marL="959976" indent="0">
              <a:buNone/>
              <a:defRPr/>
            </a:lvl3pPr>
            <a:lvl4pPr marL="1439964" indent="0">
              <a:buNone/>
              <a:defRPr/>
            </a:lvl4pPr>
            <a:lvl5pPr marL="1919952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27835" y="1508788"/>
            <a:ext cx="11520000" cy="4512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99284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27835" y="1508787"/>
            <a:ext cx="11520000" cy="451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7835" y="334800"/>
            <a:ext cx="115200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671983">
              <a:defRPr sz="320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0">
                <a:solidFill>
                  <a:schemeClr val="tx2"/>
                </a:solidFill>
                <a:latin typeface="+mn-lt"/>
              </a:defRPr>
            </a:lvl1pPr>
            <a:lvl2pPr marL="479988" indent="0">
              <a:buNone/>
              <a:defRPr/>
            </a:lvl2pPr>
            <a:lvl3pPr marL="959976" indent="0">
              <a:buNone/>
              <a:defRPr/>
            </a:lvl3pPr>
            <a:lvl4pPr marL="1439964" indent="0">
              <a:buNone/>
              <a:defRPr/>
            </a:lvl4pPr>
            <a:lvl5pPr marL="1919952" indent="0">
              <a:buNone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37412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  <a:p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802.11-25/1588r1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15" y="334801"/>
            <a:ext cx="11520000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15" y="1774800"/>
            <a:ext cx="11520000" cy="42481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err="1"/>
              <a:t>Mastertextformat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335360" y="6165380"/>
            <a:ext cx="1152128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320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9573" y="6285724"/>
            <a:ext cx="1407068" cy="384000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335360" y="6405725"/>
            <a:ext cx="2688299" cy="14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33">
                <a:solidFill>
                  <a:schemeClr val="bg2"/>
                </a:solidFill>
              </a:rPr>
              <a:t>© </a:t>
            </a:r>
            <a:r>
              <a:rPr lang="en-US" sz="933" noProof="0">
                <a:solidFill>
                  <a:schemeClr val="bg2"/>
                </a:solidFill>
              </a:rPr>
              <a:t>Fraunhofer</a:t>
            </a:r>
            <a:r>
              <a:rPr lang="en-US" sz="933" baseline="0" noProof="0">
                <a:solidFill>
                  <a:schemeClr val="bg2"/>
                </a:solidFill>
              </a:rPr>
              <a:t> HHI </a:t>
            </a:r>
            <a:r>
              <a:rPr lang="de-DE" sz="933" baseline="0">
                <a:solidFill>
                  <a:schemeClr val="bg2"/>
                </a:solidFill>
              </a:rPr>
              <a:t>| </a:t>
            </a:r>
            <a:r>
              <a:rPr lang="en-US" sz="933" kern="1200" noProof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12.10.2023</a:t>
            </a:r>
            <a:r>
              <a:rPr lang="en-US" sz="933" kern="120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 </a:t>
            </a:r>
            <a:r>
              <a:rPr lang="de-DE" sz="933" baseline="0">
                <a:solidFill>
                  <a:schemeClr val="bg2"/>
                </a:solidFill>
              </a:rPr>
              <a:t>| </a:t>
            </a:r>
            <a:fld id="{4785A00F-3F63-4AFD-A8F6-82BEE2F21D45}" type="slidenum">
              <a:rPr lang="en-US" sz="933" baseline="0" noProof="0" smtClean="0">
                <a:solidFill>
                  <a:schemeClr val="bg2"/>
                </a:solidFill>
              </a:rPr>
              <a:pPr marL="0" marR="0" indent="0" algn="l" defTabSz="12191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33" noProof="0">
              <a:solidFill>
                <a:schemeClr val="bg2"/>
              </a:solidFill>
            </a:endParaRPr>
          </a:p>
        </p:txBody>
      </p:sp>
      <p:pic>
        <p:nvPicPr>
          <p:cNvPr id="10" name="Image 7">
            <a:extLst>
              <a:ext uri="{FF2B5EF4-FFF2-40B4-BE49-F238E27FC236}">
                <a16:creationId xmlns:a16="http://schemas.microsoft.com/office/drawing/2014/main" id="{0D38DC92-E7C9-4D73-B174-6927F2E4AB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14" y="6207057"/>
            <a:ext cx="710087" cy="473391"/>
          </a:xfrm>
          <a:prstGeom prst="rect">
            <a:avLst/>
          </a:prstGeom>
        </p:spPr>
      </p:pic>
      <p:pic>
        <p:nvPicPr>
          <p:cNvPr id="11" name="Image 8">
            <a:extLst>
              <a:ext uri="{FF2B5EF4-FFF2-40B4-BE49-F238E27FC236}">
                <a16:creationId xmlns:a16="http://schemas.microsoft.com/office/drawing/2014/main" id="{941F5F27-2788-430D-8ECB-354686E279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1" y="6165380"/>
            <a:ext cx="1361631" cy="556741"/>
          </a:xfrm>
          <a:prstGeom prst="rect">
            <a:avLst/>
          </a:prstGeom>
        </p:spPr>
      </p:pic>
      <p:pic>
        <p:nvPicPr>
          <p:cNvPr id="13" name="Picture 2" descr="http://itb.biologie.hu-berlin.de/%7Esprekeler/data/logos/TUBerlin_Logo_rot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1449" y="6249993"/>
            <a:ext cx="563740" cy="419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94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dt="0"/>
  <p:txStyles>
    <p:titleStyle>
      <a:lvl1pPr marL="0" indent="0" algn="l" defTabSz="67198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anose="020B03030305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479988" indent="-479988" algn="l" defTabSz="479988" rtl="0" eaLnBrk="1" fontAlgn="base" hangingPunct="1">
        <a:spcBef>
          <a:spcPct val="0"/>
        </a:spcBef>
        <a:spcAft>
          <a:spcPts val="1200"/>
        </a:spcAft>
        <a:buClr>
          <a:schemeClr val="tx2"/>
        </a:buClr>
        <a:buFont typeface="Wingdings" pitchFamily="2" charset="2"/>
        <a:buChar char="n"/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959976" indent="-479988" algn="l" defTabSz="479988" rtl="0" eaLnBrk="1" fontAlgn="base" hangingPunct="1">
        <a:spcBef>
          <a:spcPct val="0"/>
        </a:spcBef>
        <a:spcAft>
          <a:spcPts val="1200"/>
        </a:spcAft>
        <a:buClr>
          <a:schemeClr val="bg2"/>
        </a:buClr>
        <a:buFont typeface="Wingdings" pitchFamily="2" charset="2"/>
        <a:buChar char="n"/>
        <a:defRPr sz="2133">
          <a:solidFill>
            <a:schemeClr val="tx1"/>
          </a:solidFill>
          <a:latin typeface="+mn-lt"/>
        </a:defRPr>
      </a:lvl2pPr>
      <a:lvl3pPr marL="1439964" indent="-479988" algn="l" defTabSz="479988" rtl="0" eaLnBrk="1" fontAlgn="base" hangingPunct="1">
        <a:spcBef>
          <a:spcPct val="0"/>
        </a:spcBef>
        <a:spcAft>
          <a:spcPts val="1200"/>
        </a:spcAft>
        <a:buClr>
          <a:schemeClr val="bg2"/>
        </a:buClr>
        <a:buFont typeface="Wingdings" pitchFamily="2" charset="2"/>
        <a:buChar char="n"/>
        <a:defRPr sz="2133">
          <a:solidFill>
            <a:schemeClr val="tx1"/>
          </a:solidFill>
          <a:latin typeface="+mn-lt"/>
        </a:defRPr>
      </a:lvl3pPr>
      <a:lvl4pPr marL="1919952" indent="-479988" algn="l" defTabSz="479988" rtl="0" eaLnBrk="1" fontAlgn="base" hangingPunct="1">
        <a:spcBef>
          <a:spcPct val="0"/>
        </a:spcBef>
        <a:spcAft>
          <a:spcPts val="1200"/>
        </a:spcAft>
        <a:buClr>
          <a:schemeClr val="bg2"/>
        </a:buClr>
        <a:buFont typeface="Wingdings" pitchFamily="2" charset="2"/>
        <a:buChar char="n"/>
        <a:defRPr sz="2133">
          <a:solidFill>
            <a:schemeClr val="tx1"/>
          </a:solidFill>
          <a:latin typeface="+mn-lt"/>
        </a:defRPr>
      </a:lvl4pPr>
      <a:lvl5pPr marL="2399940" indent="-479988" algn="l" defTabSz="479988" rtl="0" eaLnBrk="1" fontAlgn="base" hangingPunct="1">
        <a:spcBef>
          <a:spcPct val="0"/>
        </a:spcBef>
        <a:spcAft>
          <a:spcPts val="1200"/>
        </a:spcAft>
        <a:buClr>
          <a:schemeClr val="bg2"/>
        </a:buClr>
        <a:buFont typeface="Wingdings" pitchFamily="2" charset="2"/>
        <a:buChar char="n"/>
        <a:defRPr sz="2133">
          <a:solidFill>
            <a:schemeClr val="tx1"/>
          </a:solidFill>
          <a:latin typeface="+mn-lt"/>
        </a:defRPr>
      </a:lvl5pPr>
      <a:lvl6pPr marL="2516654" indent="-47835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3126239" indent="-47835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735824" indent="-47835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4345409" indent="-47835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Optical Wireless Channel modelling and Measurements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399689"/>
              </p:ext>
            </p:extLst>
          </p:nvPr>
        </p:nvGraphicFramePr>
        <p:xfrm>
          <a:off x="990600" y="2416175"/>
          <a:ext cx="10233025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8057" imgH="2548893" progId="Word.Document.8">
                  <p:embed/>
                </p:oleObj>
              </mc:Choice>
              <mc:Fallback>
                <p:oleObj name="Document" r:id="rId3" imgW="10448057" imgH="2548893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233025" cy="2490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77F9-8504-4F58-BBAF-3027BBD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NLOS with initial reflections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57E3-67CF-4E88-91C4-6BAA52BB0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2" y="1981201"/>
                <a:ext cx="6117702" cy="4113213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Used </a:t>
                </a:r>
                <a:r>
                  <a:rPr lang="en-US" sz="1800" dirty="0"/>
                  <a:t>frequency-domain (FD)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method</a:t>
                </a:r>
                <a:endParaRPr lang="de-DE" sz="1800" dirty="0"/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400" dirty="0">
                    <a:cs typeface="Times New Roman" panose="02020603050405020304" pitchFamily="18" charset="0"/>
                  </a:rPr>
                  <a:t>Reflections are represented as consecutive matrix multiplications, instead of convolutions in time domain</a:t>
                </a:r>
                <a:endParaRPr lang="en-US" sz="140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Only first </a:t>
                </a:r>
                <a:r>
                  <a:rPr lang="en-US" sz="1800" dirty="0">
                    <a:solidFill>
                      <a:srgbClr val="179C7D"/>
                    </a:solidFill>
                  </a:rPr>
                  <a:t>M (1, 2, 3)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/>
                  <a:t>diffuse reflections are modelled [5]-[7]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sz="1600" b="0" dirty="0"/>
                  <a:t>Each scanned point in the room is considered as a small surface element (i.e. polygon)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Diffuse channel model</a:t>
                </a:r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limLoc m:val="undOvr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nary>
                    <m:r>
                      <a:rPr lang="en-US" sz="16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de-DE" sz="800" b="0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600" dirty="0"/>
              </a:p>
              <a:p>
                <a:pPr marL="360000" lvl="1" indent="0">
                  <a:buNone/>
                </a:pP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is the reflection order up to which NLOS channels are modelled using FD method (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de-DE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/>
                  <a:t> is first NLOS</a:t>
                </a:r>
                <a:r>
                  <a:rPr lang="en-US" sz="1600" dirty="0"/>
                  <a:t>)</a:t>
                </a:r>
                <a:endParaRPr lang="en-US" sz="1600" dirty="0">
                  <a:ea typeface="SimSun" panose="02010600030101010101" pitchFamily="2" charset="-12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ea typeface="SimSun" panose="02010600030101010101" pitchFamily="2" charset="-122"/>
                  </a:rPr>
                  <a:t>Visibility factor (free LOS) is included in Tx and Rx transfer vectors and in room transfer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57E3-67CF-4E88-91C4-6BAA52BB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2" y="1981201"/>
                <a:ext cx="6117702" cy="4113213"/>
              </a:xfrm>
              <a:blipFill>
                <a:blip r:embed="rId2"/>
                <a:stretch>
                  <a:fillRect l="-598" t="-741" r="-797" b="-6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84BF5-5431-42C2-897B-61AD780D69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33816-8B97-4C9C-B07F-A24AA0D139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7CE284-42CA-4022-97B2-333ECF8DF2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37ABDC-6404-47EF-A7C3-202B6C53BF48}"/>
                  </a:ext>
                </a:extLst>
              </p:cNvPr>
              <p:cNvSpPr txBox="1"/>
              <p:nvPr/>
            </p:nvSpPr>
            <p:spPr>
              <a:xfrm>
                <a:off x="7104112" y="1772816"/>
                <a:ext cx="4536504" cy="4567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Tx transfer vector between transmitter and all surface elements,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2, 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Rx transfer vector from all surface elements to the Rx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Reflectivity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Diagonal matrix, each diagonal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is the reflectivity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surface.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Room intrinsic function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1,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  <a:ea typeface="SimSun" panose="02010600030101010101" pitchFamily="2" charset="-122"/>
                  </a:rPr>
                  <a:t> represents the LOS transfer function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  <a:ea typeface="SimSun" panose="02010600030101010101" pitchFamily="2" charset="-122"/>
                  </a:rPr>
                  <a:t> surface element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+mj-lt"/>
                    <a:ea typeface="SimSun" panose="02010600030101010101" pitchFamily="2" charset="-122"/>
                  </a:rPr>
                  <a:t>surface element</a:t>
                </a:r>
                <a:endParaRPr lang="en-US" sz="1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37ABDC-6404-47EF-A7C3-202B6C53B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12" y="1772816"/>
                <a:ext cx="4536504" cy="4567404"/>
              </a:xfrm>
              <a:prstGeom prst="rect">
                <a:avLst/>
              </a:prstGeom>
              <a:blipFill>
                <a:blip r:embed="rId3"/>
                <a:stretch>
                  <a:fillRect t="-133" b="-2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B3C6CE0-40FE-4FC2-BB07-861FF32BB7EA}"/>
              </a:ext>
            </a:extLst>
          </p:cNvPr>
          <p:cNvSpPr/>
          <p:nvPr/>
        </p:nvSpPr>
        <p:spPr bwMode="auto">
          <a:xfrm>
            <a:off x="3359696" y="4797152"/>
            <a:ext cx="864096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order diffuse reflections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Based on integrating sphere model [3]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well-</a:t>
                </a:r>
                <a:r>
                  <a:rPr lang="de-DE" sz="1600" dirty="0" err="1"/>
                  <a:t>established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since</a:t>
                </a:r>
                <a:r>
                  <a:rPr lang="de-DE" sz="1600" dirty="0"/>
                  <a:t> 25 </a:t>
                </a:r>
                <a:r>
                  <a:rPr lang="de-DE" sz="1600" dirty="0" err="1"/>
                  <a:t>years</a:t>
                </a:r>
                <a:endParaRPr lang="de-DE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800" dirty="0"/>
                  <a:t>All diffuse </a:t>
                </a:r>
                <a:r>
                  <a:rPr lang="de-DE" sz="1800" dirty="0" err="1"/>
                  <a:t>reflections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together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can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described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integrating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sphere</a:t>
                </a:r>
                <a:r>
                  <a:rPr lang="de-DE" sz="1800" dirty="0"/>
                  <a:t> (IS) </a:t>
                </a:r>
                <a:r>
                  <a:rPr lang="de-DE" sz="1800" dirty="0" err="1"/>
                  <a:t>model</a:t>
                </a:r>
                <a:r>
                  <a:rPr lang="de-DE" sz="18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first-order low-pass due to exponential decay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does not include any details of the room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parameters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depend</a:t>
                </a:r>
                <a:r>
                  <a:rPr lang="de-DE" sz="1600" dirty="0"/>
                  <a:t> on </a:t>
                </a:r>
                <a:r>
                  <a:rPr lang="de-DE" sz="1600" dirty="0" err="1"/>
                  <a:t>room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size</a:t>
                </a:r>
                <a:r>
                  <a:rPr lang="de-DE" sz="1600" dirty="0"/>
                  <a:t> and </a:t>
                </a:r>
                <a:r>
                  <a:rPr lang="de-DE" sz="1600" dirty="0" err="1"/>
                  <a:t>avarage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reflectivity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room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surface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New in this contribution</a:t>
                </a:r>
              </a:p>
              <a:p>
                <a:pPr lvl="1"/>
                <a:r>
                  <a:rPr lang="en-US" sz="1600" dirty="0"/>
                  <a:t>subtract the power </a:t>
                </a:r>
                <a:r>
                  <a:rPr lang="en-US" sz="16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de-DE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/>
                  <a:t>initial reflections from IS model</a:t>
                </a: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3" t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3143672" y="4869160"/>
                <a:ext cx="4131964" cy="1012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𝑟𝑜𝑜𝑚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den>
                          </m:f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de-D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de-DE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4869160"/>
                <a:ext cx="4131964" cy="1012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799856" y="3068960"/>
                <a:ext cx="4196523" cy="565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𝑑𝑖𝑓𝑓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𝑑𝑖𝑓𝑓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56" y="3068960"/>
                <a:ext cx="4196523" cy="5656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01A0329-1293-4671-B395-78B789E0AE68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62F04C-ED58-49D2-8503-C9A52AB688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DA09D55-7555-C908-6EBC-6AEFCA78DEF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3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measurements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/>
              <a:t>SISO </a:t>
            </a:r>
            <a:r>
              <a:rPr lang="de-DE" sz="1800" dirty="0" err="1"/>
              <a:t>scenarios</a:t>
            </a:r>
            <a:r>
              <a:rPr lang="de-DE" sz="1800" dirty="0"/>
              <a:t> </a:t>
            </a:r>
          </a:p>
          <a:p>
            <a:pPr marL="765798" lvl="1" algn="just">
              <a:buFont typeface="Arial" panose="020B0604020202020204" pitchFamily="34" charset="0"/>
              <a:buChar char="•"/>
            </a:pPr>
            <a:r>
              <a:rPr lang="de-DE" sz="1600" dirty="0" err="1"/>
              <a:t>Frequency</a:t>
            </a:r>
            <a:r>
              <a:rPr lang="de-DE" sz="1600" dirty="0"/>
              <a:t> </a:t>
            </a:r>
            <a:r>
              <a:rPr lang="de-DE" sz="1600" dirty="0" err="1"/>
              <a:t>sweep</a:t>
            </a:r>
            <a:r>
              <a:rPr lang="de-DE" sz="1600" dirty="0"/>
              <a:t> </a:t>
            </a:r>
            <a:r>
              <a:rPr lang="de-DE" sz="1600" dirty="0" err="1"/>
              <a:t>technique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VNA, </a:t>
            </a:r>
            <a:r>
              <a:rPr lang="de-DE" sz="1600" dirty="0" err="1"/>
              <a:t>narrowband</a:t>
            </a:r>
            <a:endParaRPr lang="de-DE" sz="1600" dirty="0"/>
          </a:p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/>
              <a:t>MIMO </a:t>
            </a:r>
            <a:r>
              <a:rPr lang="de-DE" sz="1800" dirty="0" err="1"/>
              <a:t>scenarios</a:t>
            </a:r>
            <a:r>
              <a:rPr lang="de-DE" sz="1800" dirty="0"/>
              <a:t> </a:t>
            </a:r>
          </a:p>
          <a:p>
            <a:pPr marL="765798" lvl="1" algn="just">
              <a:buFont typeface="Arial" panose="020B0604020202020204" pitchFamily="34" charset="0"/>
              <a:buChar char="•"/>
            </a:pPr>
            <a:r>
              <a:rPr lang="de-DE" sz="1600" dirty="0"/>
              <a:t>8x8 </a:t>
            </a:r>
            <a:r>
              <a:rPr lang="de-DE" sz="1600" dirty="0" err="1"/>
              <a:t>channel</a:t>
            </a:r>
            <a:r>
              <a:rPr lang="de-DE" sz="1600" dirty="0"/>
              <a:t> </a:t>
            </a:r>
            <a:r>
              <a:rPr lang="de-DE" sz="1600" dirty="0" err="1"/>
              <a:t>sounder</a:t>
            </a:r>
            <a:r>
              <a:rPr lang="de-DE" sz="1600" dirty="0"/>
              <a:t>, OFDM-</a:t>
            </a:r>
            <a:r>
              <a:rPr lang="de-DE" sz="1600" dirty="0" err="1"/>
              <a:t>based</a:t>
            </a:r>
            <a:r>
              <a:rPr lang="de-DE" sz="1600" dirty="0"/>
              <a:t>, </a:t>
            </a:r>
            <a:r>
              <a:rPr lang="de-DE" sz="1600" dirty="0" err="1"/>
              <a:t>wideband</a:t>
            </a: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Performed all three 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3D environment modelling using LIDAR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Channel modelling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Measurements using VNA/MIMO channel sounder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Metrics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Mean-square error (MSE) between measured and modelled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Singular values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Throughput</a:t>
            </a:r>
            <a:endParaRPr lang="en-US" sz="1867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832F69-70D5-4802-BCF7-0F185061F190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4962C8-7799-4A12-90B1-CB6A9742C9F0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grpSp>
        <p:nvGrpSpPr>
          <p:cNvPr id="7" name="Gruppieren 18">
            <a:extLst>
              <a:ext uri="{FF2B5EF4-FFF2-40B4-BE49-F238E27FC236}">
                <a16:creationId xmlns:a16="http://schemas.microsoft.com/office/drawing/2014/main" id="{4AABB6A7-3E10-4107-A6BA-207C65A0A9AF}"/>
              </a:ext>
            </a:extLst>
          </p:cNvPr>
          <p:cNvGrpSpPr/>
          <p:nvPr/>
        </p:nvGrpSpPr>
        <p:grpSpPr>
          <a:xfrm>
            <a:off x="8586142" y="1269305"/>
            <a:ext cx="3504319" cy="2519735"/>
            <a:chOff x="6865898" y="510643"/>
            <a:chExt cx="2437420" cy="1631616"/>
          </a:xfrm>
        </p:grpSpPr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657502A1-15FA-46A7-99CD-0425A5CA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6600" y="510643"/>
              <a:ext cx="1907008" cy="1462554"/>
            </a:xfrm>
            <a:prstGeom prst="rect">
              <a:avLst/>
            </a:prstGeom>
          </p:spPr>
        </p:pic>
        <p:sp>
          <p:nvSpPr>
            <p:cNvPr id="9" name="TextBox 17">
              <a:extLst>
                <a:ext uri="{FF2B5EF4-FFF2-40B4-BE49-F238E27FC236}">
                  <a16:creationId xmlns:a16="http://schemas.microsoft.com/office/drawing/2014/main" id="{890D35CC-11F9-4FAC-8329-8A37E566495D}"/>
                </a:ext>
              </a:extLst>
            </p:cNvPr>
            <p:cNvSpPr txBox="1"/>
            <p:nvPr/>
          </p:nvSpPr>
          <p:spPr>
            <a:xfrm>
              <a:off x="6865898" y="1942963"/>
              <a:ext cx="2437420" cy="19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SISO measurement using VNA</a:t>
              </a:r>
            </a:p>
          </p:txBody>
        </p:sp>
      </p:grpSp>
      <p:grpSp>
        <p:nvGrpSpPr>
          <p:cNvPr id="10" name="Gruppieren 4">
            <a:extLst>
              <a:ext uri="{FF2B5EF4-FFF2-40B4-BE49-F238E27FC236}">
                <a16:creationId xmlns:a16="http://schemas.microsoft.com/office/drawing/2014/main" id="{FB7DBC34-A3D9-4D0E-973C-31A3D139A1D4}"/>
              </a:ext>
            </a:extLst>
          </p:cNvPr>
          <p:cNvGrpSpPr/>
          <p:nvPr/>
        </p:nvGrpSpPr>
        <p:grpSpPr>
          <a:xfrm>
            <a:off x="8637214" y="4005064"/>
            <a:ext cx="3402173" cy="2472579"/>
            <a:chOff x="6523676" y="2890761"/>
            <a:chExt cx="2362200" cy="1744906"/>
          </a:xfrm>
        </p:grpSpPr>
        <p:pic>
          <p:nvPicPr>
            <p:cNvPr id="11" name="Grafik 11">
              <a:extLst>
                <a:ext uri="{FF2B5EF4-FFF2-40B4-BE49-F238E27FC236}">
                  <a16:creationId xmlns:a16="http://schemas.microsoft.com/office/drawing/2014/main" id="{106CDE3D-F298-407A-807D-0767201C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3676" y="2890761"/>
              <a:ext cx="2362200" cy="1558353"/>
            </a:xfrm>
            <a:prstGeom prst="rect">
              <a:avLst/>
            </a:prstGeom>
          </p:spPr>
        </p:pic>
        <p:sp>
          <p:nvSpPr>
            <p:cNvPr id="12" name="Textfeld 3">
              <a:extLst>
                <a:ext uri="{FF2B5EF4-FFF2-40B4-BE49-F238E27FC236}">
                  <a16:creationId xmlns:a16="http://schemas.microsoft.com/office/drawing/2014/main" id="{C833A9AF-886E-41D6-A5EE-87C5FC01488C}"/>
                </a:ext>
              </a:extLst>
            </p:cNvPr>
            <p:cNvSpPr txBox="1"/>
            <p:nvPr/>
          </p:nvSpPr>
          <p:spPr>
            <a:xfrm>
              <a:off x="6810891" y="4418468"/>
              <a:ext cx="1787770" cy="217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9pPr>
            </a:lstStyle>
            <a:p>
              <a:r>
                <a:rPr lang="de-DE" sz="1400" dirty="0">
                  <a:latin typeface="+mj-lt"/>
                </a:rPr>
                <a:t>     MIMO </a:t>
              </a:r>
              <a:r>
                <a:rPr lang="de-DE" sz="1400" dirty="0" err="1">
                  <a:latin typeface="+mj-lt"/>
                </a:rPr>
                <a:t>channel</a:t>
              </a:r>
              <a:r>
                <a:rPr lang="de-DE" sz="1400" dirty="0">
                  <a:latin typeface="+mj-lt"/>
                </a:rPr>
                <a:t> </a:t>
              </a:r>
              <a:r>
                <a:rPr lang="de-DE" sz="1400" dirty="0" err="1">
                  <a:latin typeface="+mj-lt"/>
                </a:rPr>
                <a:t>sounder</a:t>
              </a:r>
              <a:endParaRPr lang="de-DE" sz="1400" dirty="0">
                <a:latin typeface="+mj-lt"/>
              </a:endParaRPr>
            </a:p>
          </p:txBody>
        </p: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9FA79EB-DB6B-DD6B-D6EA-66D69402D4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1DDF-92F6-47A1-A805-53EB3FDD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A1F5-CE84-4313-A17E-5F2A52C2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67" dirty="0"/>
              <a:t>Simple scenario for testing all 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LIDAR scan and reflectivity calculation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SISO &amp; MIMO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Performance evaluation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E1130-4788-420F-881E-B3E1AB1D20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AB59C-3D64-4C21-A454-7394F5496B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F1373D-90D9-41A0-80A8-9BA23A57633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9" name="Gruppieren 7">
            <a:extLst>
              <a:ext uri="{FF2B5EF4-FFF2-40B4-BE49-F238E27FC236}">
                <a16:creationId xmlns:a16="http://schemas.microsoft.com/office/drawing/2014/main" id="{5CD5CEF2-95F9-487D-A129-7905AD666EB1}"/>
              </a:ext>
            </a:extLst>
          </p:cNvPr>
          <p:cNvGrpSpPr/>
          <p:nvPr/>
        </p:nvGrpSpPr>
        <p:grpSpPr>
          <a:xfrm>
            <a:off x="2984043" y="3697286"/>
            <a:ext cx="3071421" cy="2572113"/>
            <a:chOff x="6217530" y="640984"/>
            <a:chExt cx="2451899" cy="1982050"/>
          </a:xfrm>
        </p:grpSpPr>
        <p:pic>
          <p:nvPicPr>
            <p:cNvPr id="22" name="Grafik 6">
              <a:extLst>
                <a:ext uri="{FF2B5EF4-FFF2-40B4-BE49-F238E27FC236}">
                  <a16:creationId xmlns:a16="http://schemas.microsoft.com/office/drawing/2014/main" id="{E966BD1F-F220-4B6D-AC74-C254EEDA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839410"/>
              <a:ext cx="2203447" cy="1783624"/>
            </a:xfrm>
            <a:prstGeom prst="rect">
              <a:avLst/>
            </a:prstGeom>
          </p:spPr>
        </p:pic>
        <p:sp>
          <p:nvSpPr>
            <p:cNvPr id="23" name="Textfeld 5">
              <a:extLst>
                <a:ext uri="{FF2B5EF4-FFF2-40B4-BE49-F238E27FC236}">
                  <a16:creationId xmlns:a16="http://schemas.microsoft.com/office/drawing/2014/main" id="{AB4FDAF5-2CC6-4248-B949-A2AC7F565D2B}"/>
                </a:ext>
              </a:extLst>
            </p:cNvPr>
            <p:cNvSpPr txBox="1"/>
            <p:nvPr/>
          </p:nvSpPr>
          <p:spPr>
            <a:xfrm>
              <a:off x="6217530" y="640984"/>
              <a:ext cx="2451899" cy="237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Point </a:t>
              </a:r>
              <a:r>
                <a:rPr lang="de-DE" sz="1400" dirty="0" err="1">
                  <a:solidFill>
                    <a:schemeClr val="tx1"/>
                  </a:solidFill>
                </a:rPr>
                <a:t>cloud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data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of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the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room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Pfeil nach rechts 13">
            <a:extLst>
              <a:ext uri="{FF2B5EF4-FFF2-40B4-BE49-F238E27FC236}">
                <a16:creationId xmlns:a16="http://schemas.microsoft.com/office/drawing/2014/main" id="{93F8D13C-2FC0-4C99-84D5-BF6EAF73D378}"/>
              </a:ext>
            </a:extLst>
          </p:cNvPr>
          <p:cNvSpPr/>
          <p:nvPr/>
        </p:nvSpPr>
        <p:spPr bwMode="auto">
          <a:xfrm>
            <a:off x="2736194" y="4867293"/>
            <a:ext cx="376263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eaLnBrk="1" hangingPunct="1">
              <a:spcAft>
                <a:spcPct val="40000"/>
              </a:spcAft>
              <a:buClrTx/>
              <a:buSzTx/>
            </a:pPr>
            <a:endParaRPr lang="de-DE">
              <a:solidFill>
                <a:schemeClr val="tx1"/>
              </a:solidFill>
              <a:latin typeface="Frutiger LT Com 55 Roman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7590E1-53C2-4C56-994F-6FFF05F0BE20}"/>
              </a:ext>
            </a:extLst>
          </p:cNvPr>
          <p:cNvGrpSpPr/>
          <p:nvPr/>
        </p:nvGrpSpPr>
        <p:grpSpPr>
          <a:xfrm>
            <a:off x="32956" y="3717032"/>
            <a:ext cx="2686217" cy="2376263"/>
            <a:chOff x="256022" y="2210012"/>
            <a:chExt cx="2569604" cy="2384349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1571276A-5BD1-48C1-891C-E9D097B95F1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22" y="2571277"/>
              <a:ext cx="2569604" cy="2023084"/>
            </a:xfrm>
            <a:prstGeom prst="rect">
              <a:avLst/>
            </a:prstGeom>
          </p:spPr>
        </p:pic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7C8B7A49-65B5-4F7A-9841-9D31A12EB4D2}"/>
                </a:ext>
              </a:extLst>
            </p:cNvPr>
            <p:cNvSpPr txBox="1"/>
            <p:nvPr/>
          </p:nvSpPr>
          <p:spPr>
            <a:xfrm>
              <a:off x="623580" y="2210012"/>
              <a:ext cx="2057400" cy="30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LIDAR </a:t>
              </a:r>
              <a:r>
                <a:rPr lang="de-DE" sz="1400" dirty="0" err="1">
                  <a:solidFill>
                    <a:schemeClr val="tx1"/>
                  </a:solidFill>
                </a:rPr>
                <a:t>scanning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Pfeil nach rechts 21">
            <a:extLst>
              <a:ext uri="{FF2B5EF4-FFF2-40B4-BE49-F238E27FC236}">
                <a16:creationId xmlns:a16="http://schemas.microsoft.com/office/drawing/2014/main" id="{B990FE4C-A2AF-4D85-865B-6DEC786C817D}"/>
              </a:ext>
            </a:extLst>
          </p:cNvPr>
          <p:cNvSpPr/>
          <p:nvPr/>
        </p:nvSpPr>
        <p:spPr bwMode="auto">
          <a:xfrm>
            <a:off x="5883030" y="4865796"/>
            <a:ext cx="420421" cy="3959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eaLnBrk="1" hangingPunct="1">
              <a:spcAft>
                <a:spcPct val="40000"/>
              </a:spcAft>
              <a:buClrTx/>
              <a:buSzTx/>
            </a:pPr>
            <a:endParaRPr lang="de-DE">
              <a:solidFill>
                <a:schemeClr val="tx1"/>
              </a:solidFill>
              <a:latin typeface="Frutiger LT Com 55 Roman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2B8D65-C4E2-446A-98A8-135106AF9F65}"/>
              </a:ext>
            </a:extLst>
          </p:cNvPr>
          <p:cNvGrpSpPr/>
          <p:nvPr/>
        </p:nvGrpSpPr>
        <p:grpSpPr>
          <a:xfrm>
            <a:off x="6320472" y="3769295"/>
            <a:ext cx="2727856" cy="2305698"/>
            <a:chOff x="6304974" y="3866500"/>
            <a:chExt cx="2727856" cy="2305698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69F2537E-5398-4E24-AA65-A43560B063CD}"/>
                </a:ext>
              </a:extLst>
            </p:cNvPr>
            <p:cNvGrpSpPr/>
            <p:nvPr/>
          </p:nvGrpSpPr>
          <p:grpSpPr>
            <a:xfrm>
              <a:off x="6304974" y="4116673"/>
              <a:ext cx="2727856" cy="2055525"/>
              <a:chOff x="6751152" y="1061122"/>
              <a:chExt cx="2046057" cy="1502432"/>
            </a:xfrm>
          </p:grpSpPr>
          <p:pic>
            <p:nvPicPr>
              <p:cNvPr id="25" name="Picture 16">
                <a:extLst>
                  <a:ext uri="{FF2B5EF4-FFF2-40B4-BE49-F238E27FC236}">
                    <a16:creationId xmlns:a16="http://schemas.microsoft.com/office/drawing/2014/main" id="{F17638E2-2FDD-4E41-93D3-F667854E3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1152" y="1061122"/>
                <a:ext cx="2046057" cy="1502432"/>
              </a:xfrm>
              <a:prstGeom prst="rect">
                <a:avLst/>
              </a:prstGeom>
            </p:spPr>
          </p:pic>
          <p:cxnSp>
            <p:nvCxnSpPr>
              <p:cNvPr id="26" name="Straight Arrow Connector 7">
                <a:extLst>
                  <a:ext uri="{FF2B5EF4-FFF2-40B4-BE49-F238E27FC236}">
                    <a16:creationId xmlns:a16="http://schemas.microsoft.com/office/drawing/2014/main" id="{EE8D522C-9178-4A74-B7CB-1D6DADC0EC5C}"/>
                  </a:ext>
                </a:extLst>
              </p:cNvPr>
              <p:cNvCxnSpPr/>
              <p:nvPr/>
            </p:nvCxnSpPr>
            <p:spPr bwMode="auto">
              <a:xfrm>
                <a:off x="7467600" y="1885950"/>
                <a:ext cx="60960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B305C7-9387-4614-8EFA-B9745B94C512}"/>
                  </a:ext>
                </a:extLst>
              </p:cNvPr>
              <p:cNvSpPr txBox="1"/>
              <p:nvPr/>
            </p:nvSpPr>
            <p:spPr>
              <a:xfrm>
                <a:off x="7712242" y="1666566"/>
                <a:ext cx="243993" cy="209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rgbClr val="FF0000"/>
                    </a:solidFill>
                  </a:rPr>
                  <a:t>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Textfeld 12">
              <a:extLst>
                <a:ext uri="{FF2B5EF4-FFF2-40B4-BE49-F238E27FC236}">
                  <a16:creationId xmlns:a16="http://schemas.microsoft.com/office/drawing/2014/main" id="{6D557D2A-5156-41FC-9088-5BE3555C61E6}"/>
                </a:ext>
              </a:extLst>
            </p:cNvPr>
            <p:cNvSpPr txBox="1"/>
            <p:nvPr/>
          </p:nvSpPr>
          <p:spPr>
            <a:xfrm>
              <a:off x="6564107" y="3866500"/>
              <a:ext cx="2213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SISO </a:t>
              </a:r>
              <a:r>
                <a:rPr lang="de-DE" sz="1400" dirty="0" err="1">
                  <a:solidFill>
                    <a:schemeClr val="tx1"/>
                  </a:solidFill>
                </a:rPr>
                <a:t>Measurements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5C35F4-33D6-4033-B92A-1964FF1FE2E3}"/>
              </a:ext>
            </a:extLst>
          </p:cNvPr>
          <p:cNvGrpSpPr/>
          <p:nvPr/>
        </p:nvGrpSpPr>
        <p:grpSpPr>
          <a:xfrm>
            <a:off x="9192344" y="958650"/>
            <a:ext cx="2966698" cy="5494686"/>
            <a:chOff x="9192344" y="980728"/>
            <a:chExt cx="2966698" cy="54946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EFEF823-5285-45C0-BE37-357416B72D16}"/>
                </a:ext>
              </a:extLst>
            </p:cNvPr>
            <p:cNvGrpSpPr/>
            <p:nvPr/>
          </p:nvGrpSpPr>
          <p:grpSpPr>
            <a:xfrm>
              <a:off x="9212642" y="1045976"/>
              <a:ext cx="2946400" cy="5407360"/>
              <a:chOff x="9212642" y="1137399"/>
              <a:chExt cx="2946400" cy="5407360"/>
            </a:xfrm>
          </p:grpSpPr>
          <p:grpSp>
            <p:nvGrpSpPr>
              <p:cNvPr id="11" name="Gruppieren 15">
                <a:extLst>
                  <a:ext uri="{FF2B5EF4-FFF2-40B4-BE49-F238E27FC236}">
                    <a16:creationId xmlns:a16="http://schemas.microsoft.com/office/drawing/2014/main" id="{EEF42EDC-24D1-4A02-8CDF-D898A05ABF26}"/>
                  </a:ext>
                </a:extLst>
              </p:cNvPr>
              <p:cNvGrpSpPr/>
              <p:nvPr/>
            </p:nvGrpSpPr>
            <p:grpSpPr>
              <a:xfrm>
                <a:off x="9321914" y="3748541"/>
                <a:ext cx="2727856" cy="2796218"/>
                <a:chOff x="6576999" y="2745425"/>
                <a:chExt cx="2014267" cy="2167776"/>
              </a:xfrm>
            </p:grpSpPr>
            <p:pic>
              <p:nvPicPr>
                <p:cNvPr id="20" name="Grafik 10">
                  <a:extLst>
                    <a:ext uri="{FF2B5EF4-FFF2-40B4-BE49-F238E27FC236}">
                      <a16:creationId xmlns:a16="http://schemas.microsoft.com/office/drawing/2014/main" id="{223568DF-CC48-4809-80A3-3DFCFA636C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6999" y="2938512"/>
                  <a:ext cx="2014267" cy="1974689"/>
                </a:xfrm>
                <a:prstGeom prst="rect">
                  <a:avLst/>
                </a:prstGeom>
              </p:spPr>
            </p:pic>
            <p:sp>
              <p:nvSpPr>
                <p:cNvPr id="21" name="Textfeld 14">
                  <a:extLst>
                    <a:ext uri="{FF2B5EF4-FFF2-40B4-BE49-F238E27FC236}">
                      <a16:creationId xmlns:a16="http://schemas.microsoft.com/office/drawing/2014/main" id="{07122EE8-4C08-4E82-BCC6-9DA98C45F71F}"/>
                    </a:ext>
                  </a:extLst>
                </p:cNvPr>
                <p:cNvSpPr txBox="1"/>
                <p:nvPr/>
              </p:nvSpPr>
              <p:spPr>
                <a:xfrm>
                  <a:off x="6604392" y="2745425"/>
                  <a:ext cx="1896340" cy="246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Mobile scenario</a:t>
                  </a:r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uppieren 20">
                <a:extLst>
                  <a:ext uri="{FF2B5EF4-FFF2-40B4-BE49-F238E27FC236}">
                    <a16:creationId xmlns:a16="http://schemas.microsoft.com/office/drawing/2014/main" id="{426F9247-60BA-478A-9B70-6CB85ACD8894}"/>
                  </a:ext>
                </a:extLst>
              </p:cNvPr>
              <p:cNvGrpSpPr/>
              <p:nvPr/>
            </p:nvGrpSpPr>
            <p:grpSpPr>
              <a:xfrm>
                <a:off x="9212642" y="1137399"/>
                <a:ext cx="2946400" cy="2651641"/>
                <a:chOff x="4344941" y="2621193"/>
                <a:chExt cx="2209800" cy="1988731"/>
              </a:xfrm>
            </p:grpSpPr>
            <p:pic>
              <p:nvPicPr>
                <p:cNvPr id="16" name="Grafik 9">
                  <a:extLst>
                    <a:ext uri="{FF2B5EF4-FFF2-40B4-BE49-F238E27FC236}">
                      <a16:creationId xmlns:a16="http://schemas.microsoft.com/office/drawing/2014/main" id="{17DAC387-B7F0-4561-884F-4AAFF8811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44941" y="2861410"/>
                  <a:ext cx="2209800" cy="1748514"/>
                </a:xfrm>
                <a:prstGeom prst="rect">
                  <a:avLst/>
                </a:prstGeom>
              </p:spPr>
            </p:pic>
            <p:sp>
              <p:nvSpPr>
                <p:cNvPr id="17" name="Textfeld 12">
                  <a:extLst>
                    <a:ext uri="{FF2B5EF4-FFF2-40B4-BE49-F238E27FC236}">
                      <a16:creationId xmlns:a16="http://schemas.microsoft.com/office/drawing/2014/main" id="{77F0C46C-3585-4951-8711-81BD88B3DF48}"/>
                    </a:ext>
                  </a:extLst>
                </p:cNvPr>
                <p:cNvSpPr txBox="1"/>
                <p:nvPr/>
              </p:nvSpPr>
              <p:spPr>
                <a:xfrm>
                  <a:off x="4815772" y="2621193"/>
                  <a:ext cx="1535646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>
                      <a:solidFill>
                        <a:schemeClr val="tx1"/>
                      </a:solidFill>
                    </a:rPr>
                    <a:t>MIMO 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Measurements</a:t>
                  </a:r>
                  <a:endParaRPr lang="de-DE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E441D1-8E74-4FE4-BF10-4A65D406151E}"/>
                </a:ext>
              </a:extLst>
            </p:cNvPr>
            <p:cNvSpPr/>
            <p:nvPr/>
          </p:nvSpPr>
          <p:spPr bwMode="auto">
            <a:xfrm>
              <a:off x="9192344" y="980728"/>
              <a:ext cx="2966698" cy="5494686"/>
            </a:xfrm>
            <a:prstGeom prst="rect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08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A588-3B4D-455C-882E-E0B7E5FD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EA373-54AD-4716-A88F-A4D6C6A98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5488890" cy="4113213"/>
          </a:xfrm>
        </p:spPr>
        <p:txBody>
          <a:bodyPr/>
          <a:lstStyle/>
          <a:p>
            <a:r>
              <a:rPr lang="de-DE" sz="2000" dirty="0" err="1"/>
              <a:t>Results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Simulation </a:t>
            </a:r>
            <a:r>
              <a:rPr lang="de-DE" sz="1800" dirty="0" err="1"/>
              <a:t>results</a:t>
            </a:r>
            <a:r>
              <a:rPr lang="de-DE" sz="1800" dirty="0"/>
              <a:t> </a:t>
            </a:r>
            <a:r>
              <a:rPr lang="de-DE" sz="1800" dirty="0" err="1"/>
              <a:t>compared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measurements</a:t>
            </a: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good agreement between measured and simulated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MSE &lt; 5% for LOS signals with sufficient signal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MSE is higher for distant links, due to limited sensitivity of broadband MIMO channel sounder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Throughput results matched very well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Mostly determined by strong signals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Weak signals contribute 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Throughput is lower if users are nearer to each other</a:t>
            </a:r>
            <a:endParaRPr lang="de-DE" sz="1600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2D69B-D3A6-48E7-AE74-BCA2FEECB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3697-7B12-4972-A4D6-94E2DDF9F0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14304-14AF-4655-BC99-5A90A3738C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8">
            <a:extLst>
              <a:ext uri="{FF2B5EF4-FFF2-40B4-BE49-F238E27FC236}">
                <a16:creationId xmlns:a16="http://schemas.microsoft.com/office/drawing/2014/main" id="{D9BAD6A2-B73D-49CB-8CA1-9E378F0F319F}"/>
              </a:ext>
            </a:extLst>
          </p:cNvPr>
          <p:cNvGrpSpPr/>
          <p:nvPr/>
        </p:nvGrpSpPr>
        <p:grpSpPr>
          <a:xfrm>
            <a:off x="6145742" y="3481263"/>
            <a:ext cx="6017253" cy="3017457"/>
            <a:chOff x="4248901" y="1115746"/>
            <a:chExt cx="5026703" cy="2511426"/>
          </a:xfrm>
        </p:grpSpPr>
        <p:pic>
          <p:nvPicPr>
            <p:cNvPr id="8" name="Grafik 9">
              <a:extLst>
                <a:ext uri="{FF2B5EF4-FFF2-40B4-BE49-F238E27FC236}">
                  <a16:creationId xmlns:a16="http://schemas.microsoft.com/office/drawing/2014/main" id="{F65310BF-6AA0-4394-AF50-9948FF866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606" y="1524274"/>
              <a:ext cx="2453897" cy="1840423"/>
            </a:xfrm>
            <a:prstGeom prst="rect">
              <a:avLst/>
            </a:prstGeom>
          </p:spPr>
        </p:pic>
        <p:pic>
          <p:nvPicPr>
            <p:cNvPr id="9" name="Grafik 14">
              <a:extLst>
                <a:ext uri="{FF2B5EF4-FFF2-40B4-BE49-F238E27FC236}">
                  <a16:creationId xmlns:a16="http://schemas.microsoft.com/office/drawing/2014/main" id="{C163C2E4-4F3B-4648-B667-8FB92264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751" y="1276370"/>
              <a:ext cx="2322853" cy="2105054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33178B1-B360-4472-9D62-8DE5CD1ED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323" y="1324203"/>
              <a:ext cx="2430757" cy="233981"/>
            </a:xfrm>
            <a:prstGeom prst="rect">
              <a:avLst/>
            </a:prstGeom>
          </p:spPr>
        </p:pic>
        <p:cxnSp>
          <p:nvCxnSpPr>
            <p:cNvPr id="11" name="Gerader Verbinder 35">
              <a:extLst>
                <a:ext uri="{FF2B5EF4-FFF2-40B4-BE49-F238E27FC236}">
                  <a16:creationId xmlns:a16="http://schemas.microsoft.com/office/drawing/2014/main" id="{F98E3E46-4546-4480-BCD2-CCED47E08C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36363" y="1165996"/>
              <a:ext cx="0" cy="244178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feld 37">
              <a:extLst>
                <a:ext uri="{FF2B5EF4-FFF2-40B4-BE49-F238E27FC236}">
                  <a16:creationId xmlns:a16="http://schemas.microsoft.com/office/drawing/2014/main" id="{E04568A4-F031-44CA-ACBE-0EF16BA85028}"/>
                </a:ext>
              </a:extLst>
            </p:cNvPr>
            <p:cNvSpPr txBox="1"/>
            <p:nvPr/>
          </p:nvSpPr>
          <p:spPr>
            <a:xfrm>
              <a:off x="7111870" y="1115746"/>
              <a:ext cx="1808942" cy="25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Mobile Scenario</a:t>
              </a:r>
            </a:p>
          </p:txBody>
        </p:sp>
        <p:sp>
          <p:nvSpPr>
            <p:cNvPr id="13" name="Textfeld 38">
              <a:extLst>
                <a:ext uri="{FF2B5EF4-FFF2-40B4-BE49-F238E27FC236}">
                  <a16:creationId xmlns:a16="http://schemas.microsoft.com/office/drawing/2014/main" id="{4CAA2A0F-E50B-40CF-88C4-37D99E5DB6A6}"/>
                </a:ext>
              </a:extLst>
            </p:cNvPr>
            <p:cNvSpPr txBox="1"/>
            <p:nvPr/>
          </p:nvSpPr>
          <p:spPr>
            <a:xfrm>
              <a:off x="4248901" y="1115746"/>
              <a:ext cx="2895600" cy="25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MIMO Scenario</a:t>
              </a:r>
            </a:p>
          </p:txBody>
        </p:sp>
        <p:sp>
          <p:nvSpPr>
            <p:cNvPr id="14" name="Textfeld 39">
              <a:extLst>
                <a:ext uri="{FF2B5EF4-FFF2-40B4-BE49-F238E27FC236}">
                  <a16:creationId xmlns:a16="http://schemas.microsoft.com/office/drawing/2014/main" id="{E6A6AA4E-FF04-4B1F-A50C-1D305A1FACD3}"/>
                </a:ext>
              </a:extLst>
            </p:cNvPr>
            <p:cNvSpPr txBox="1"/>
            <p:nvPr/>
          </p:nvSpPr>
          <p:spPr>
            <a:xfrm>
              <a:off x="4635379" y="3362418"/>
              <a:ext cx="2344081" cy="26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tx1"/>
                  </a:solidFill>
                </a:rPr>
                <a:t>Amplitude Responses  at Rx1</a:t>
              </a:r>
            </a:p>
          </p:txBody>
        </p:sp>
        <p:sp>
          <p:nvSpPr>
            <p:cNvPr id="15" name="Textfeld 44">
              <a:extLst>
                <a:ext uri="{FF2B5EF4-FFF2-40B4-BE49-F238E27FC236}">
                  <a16:creationId xmlns:a16="http://schemas.microsoft.com/office/drawing/2014/main" id="{719DBCEE-A1BD-41B0-93D1-2011E1F6BA55}"/>
                </a:ext>
              </a:extLst>
            </p:cNvPr>
            <p:cNvSpPr txBox="1"/>
            <p:nvPr/>
          </p:nvSpPr>
          <p:spPr>
            <a:xfrm>
              <a:off x="7221974" y="3357039"/>
              <a:ext cx="1715615" cy="25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>
                  <a:solidFill>
                    <a:schemeClr val="tx1"/>
                  </a:solidFill>
                </a:rPr>
                <a:t>Throughput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result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2F7FFE-F6CA-404D-BED6-5E47B4A70542}"/>
              </a:ext>
            </a:extLst>
          </p:cNvPr>
          <p:cNvGrpSpPr/>
          <p:nvPr/>
        </p:nvGrpSpPr>
        <p:grpSpPr>
          <a:xfrm>
            <a:off x="7371536" y="1124744"/>
            <a:ext cx="4820464" cy="2307414"/>
            <a:chOff x="7371536" y="1150545"/>
            <a:chExt cx="4820464" cy="230741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2C165CC-B5C1-431F-914C-46F72C19814D}"/>
                </a:ext>
              </a:extLst>
            </p:cNvPr>
            <p:cNvGrpSpPr/>
            <p:nvPr/>
          </p:nvGrpSpPr>
          <p:grpSpPr>
            <a:xfrm>
              <a:off x="7371536" y="1175890"/>
              <a:ext cx="4820464" cy="2282069"/>
              <a:chOff x="7371536" y="1175890"/>
              <a:chExt cx="4820464" cy="2282069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28123F8-BD06-4B86-8695-53A4DDF779DE}"/>
                  </a:ext>
                </a:extLst>
              </p:cNvPr>
              <p:cNvGrpSpPr/>
              <p:nvPr/>
            </p:nvGrpSpPr>
            <p:grpSpPr>
              <a:xfrm>
                <a:off x="7371536" y="1399585"/>
                <a:ext cx="4820464" cy="2029415"/>
                <a:chOff x="7371536" y="1333040"/>
                <a:chExt cx="4820464" cy="2029415"/>
              </a:xfrm>
            </p:grpSpPr>
            <p:grpSp>
              <p:nvGrpSpPr>
                <p:cNvPr id="16" name="Gruppieren 16">
                  <a:extLst>
                    <a:ext uri="{FF2B5EF4-FFF2-40B4-BE49-F238E27FC236}">
                      <a16:creationId xmlns:a16="http://schemas.microsoft.com/office/drawing/2014/main" id="{5FAA7BF2-7B60-4734-B670-C184885201D8}"/>
                    </a:ext>
                  </a:extLst>
                </p:cNvPr>
                <p:cNvGrpSpPr/>
                <p:nvPr/>
              </p:nvGrpSpPr>
              <p:grpSpPr>
                <a:xfrm>
                  <a:off x="7371536" y="1333040"/>
                  <a:ext cx="2468880" cy="2024540"/>
                  <a:chOff x="136539" y="1430940"/>
                  <a:chExt cx="4131154" cy="3288907"/>
                </a:xfrm>
              </p:grpSpPr>
              <p:pic>
                <p:nvPicPr>
                  <p:cNvPr id="17" name="Grafik 12">
                    <a:extLst>
                      <a:ext uri="{FF2B5EF4-FFF2-40B4-BE49-F238E27FC236}">
                        <a16:creationId xmlns:a16="http://schemas.microsoft.com/office/drawing/2014/main" id="{8AA0D24F-1E23-4DF3-8191-A7E11D79A14A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6539" y="1897470"/>
                    <a:ext cx="4131154" cy="2822377"/>
                  </a:xfrm>
                  <a:prstGeom prst="rect">
                    <a:avLst/>
                  </a:prstGeom>
                </p:spPr>
              </p:pic>
              <p:sp>
                <p:nvSpPr>
                  <p:cNvPr id="18" name="TextBox 24">
                    <a:extLst>
                      <a:ext uri="{FF2B5EF4-FFF2-40B4-BE49-F238E27FC236}">
                        <a16:creationId xmlns:a16="http://schemas.microsoft.com/office/drawing/2014/main" id="{37BEA5E2-6A85-4E71-BF44-6BCB3AAFFD6D}"/>
                      </a:ext>
                    </a:extLst>
                  </p:cNvPr>
                  <p:cNvSpPr txBox="1"/>
                  <p:nvPr/>
                </p:nvSpPr>
                <p:spPr>
                  <a:xfrm>
                    <a:off x="484428" y="1430940"/>
                    <a:ext cx="3556144" cy="6499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000" dirty="0">
                        <a:solidFill>
                          <a:schemeClr val="tx1"/>
                        </a:solidFill>
                      </a:rPr>
                      <a:t>Amplitude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response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of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the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channel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for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d = 2.5 m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9" name="Gruppieren 19">
                  <a:extLst>
                    <a:ext uri="{FF2B5EF4-FFF2-40B4-BE49-F238E27FC236}">
                      <a16:creationId xmlns:a16="http://schemas.microsoft.com/office/drawing/2014/main" id="{FE850258-6E9B-444D-A483-52818517D4DD}"/>
                    </a:ext>
                  </a:extLst>
                </p:cNvPr>
                <p:cNvGrpSpPr/>
                <p:nvPr/>
              </p:nvGrpSpPr>
              <p:grpSpPr>
                <a:xfrm>
                  <a:off x="9723120" y="1392438"/>
                  <a:ext cx="2468880" cy="1970017"/>
                  <a:chOff x="4474447" y="1608268"/>
                  <a:chExt cx="2705084" cy="2448821"/>
                </a:xfrm>
              </p:grpSpPr>
              <p:pic>
                <p:nvPicPr>
                  <p:cNvPr id="20" name="Grafik 13">
                    <a:extLst>
                      <a:ext uri="{FF2B5EF4-FFF2-40B4-BE49-F238E27FC236}">
                        <a16:creationId xmlns:a16="http://schemas.microsoft.com/office/drawing/2014/main" id="{F3FE1407-E973-4D37-9825-FA0671F4AAB0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74447" y="1897471"/>
                    <a:ext cx="2705084" cy="2159618"/>
                  </a:xfrm>
                  <a:prstGeom prst="rect">
                    <a:avLst/>
                  </a:prstGeom>
                </p:spPr>
              </p:pic>
              <p:sp>
                <p:nvSpPr>
                  <p:cNvPr id="21" name="TextBox 25">
                    <a:extLst>
                      <a:ext uri="{FF2B5EF4-FFF2-40B4-BE49-F238E27FC236}">
                        <a16:creationId xmlns:a16="http://schemas.microsoft.com/office/drawing/2014/main" id="{78C7B697-3FCA-49DD-9662-A480FFAF85C6}"/>
                      </a:ext>
                    </a:extLst>
                  </p:cNvPr>
                  <p:cNvSpPr txBox="1"/>
                  <p:nvPr/>
                </p:nvSpPr>
                <p:spPr>
                  <a:xfrm>
                    <a:off x="4849667" y="1608268"/>
                    <a:ext cx="2328567" cy="4973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de-DE" sz="1000" dirty="0">
                        <a:solidFill>
                          <a:schemeClr val="tx1"/>
                        </a:solidFill>
                      </a:rPr>
                      <a:t>Amplitude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response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of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the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channel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de-DE" sz="1000" dirty="0" err="1">
                        <a:solidFill>
                          <a:schemeClr val="tx1"/>
                        </a:solidFill>
                      </a:rPr>
                      <a:t>for</a:t>
                    </a:r>
                    <a:r>
                      <a:rPr lang="de-DE" sz="1000" dirty="0">
                        <a:solidFill>
                          <a:schemeClr val="tx1"/>
                        </a:solidFill>
                      </a:rPr>
                      <a:t> d = 3 m</a:t>
                    </a:r>
                    <a:endParaRPr lang="en-US" sz="1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03B9B8F-CB1B-4844-8FC8-D3F217C05B00}"/>
                  </a:ext>
                </a:extLst>
              </p:cNvPr>
              <p:cNvSpPr/>
              <p:nvPr/>
            </p:nvSpPr>
            <p:spPr bwMode="auto">
              <a:xfrm>
                <a:off x="7390960" y="1175890"/>
                <a:ext cx="4681704" cy="2282069"/>
              </a:xfrm>
              <a:prstGeom prst="rect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8" name="Textfeld 38">
              <a:extLst>
                <a:ext uri="{FF2B5EF4-FFF2-40B4-BE49-F238E27FC236}">
                  <a16:creationId xmlns:a16="http://schemas.microsoft.com/office/drawing/2014/main" id="{B221E151-3FA1-429B-AEEB-23E5D0212DE2}"/>
                </a:ext>
              </a:extLst>
            </p:cNvPr>
            <p:cNvSpPr txBox="1"/>
            <p:nvPr/>
          </p:nvSpPr>
          <p:spPr>
            <a:xfrm>
              <a:off x="8267404" y="1150545"/>
              <a:ext cx="3466200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SISO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420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4FF4-883D-44FC-8474-B8DFA8BA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3267-28FB-4248-9443-9B0BE4CAD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Distributed MU-MIMO </a:t>
            </a:r>
            <a:r>
              <a:rPr lang="de-DE" sz="2000" dirty="0" err="1"/>
              <a:t>scenario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6 x 12 MIMO </a:t>
            </a:r>
            <a:r>
              <a:rPr lang="de-DE" sz="1800" dirty="0" err="1"/>
              <a:t>Measurements</a:t>
            </a:r>
            <a:r>
              <a:rPr lang="de-DE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600" dirty="0"/>
              <a:t>LOS, </a:t>
            </a:r>
            <a:r>
              <a:rPr lang="de-DE" sz="1600" dirty="0" err="1"/>
              <a:t>downlink</a:t>
            </a:r>
            <a:r>
              <a:rPr lang="de-DE" sz="1600" dirty="0"/>
              <a:t> </a:t>
            </a:r>
            <a:r>
              <a:rPr lang="de-DE" sz="1600" dirty="0" err="1"/>
              <a:t>scenario</a:t>
            </a:r>
            <a:r>
              <a:rPr lang="de-DE" sz="1600" dirty="0"/>
              <a:t>, </a:t>
            </a:r>
            <a:r>
              <a:rPr lang="de-DE" sz="1600" dirty="0" err="1"/>
              <a:t>Tx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always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same, 3 </a:t>
            </a:r>
            <a:r>
              <a:rPr lang="de-DE" sz="1600" dirty="0" err="1"/>
              <a:t>Rx</a:t>
            </a:r>
            <a:r>
              <a:rPr lang="de-DE" sz="1600" dirty="0"/>
              <a:t> </a:t>
            </a:r>
            <a:r>
              <a:rPr lang="de-DE" sz="1600" dirty="0" err="1"/>
              <a:t>configurations</a:t>
            </a:r>
            <a:endParaRPr lang="de-DE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Scenario 1: </a:t>
            </a:r>
            <a:r>
              <a:rPr lang="de-DE" sz="1400" dirty="0" err="1"/>
              <a:t>Rxs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far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</a:t>
            </a:r>
            <a:r>
              <a:rPr lang="de-DE" sz="1400" dirty="0" err="1"/>
              <a:t>other</a:t>
            </a:r>
            <a:endParaRPr lang="de-DE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Scenario 2: 2 </a:t>
            </a:r>
            <a:r>
              <a:rPr lang="de-DE" sz="1400" dirty="0" err="1"/>
              <a:t>Rx</a:t>
            </a:r>
            <a:r>
              <a:rPr lang="de-DE" sz="1400" dirty="0"/>
              <a:t> </a:t>
            </a:r>
            <a:r>
              <a:rPr lang="de-DE" sz="1400" dirty="0" err="1"/>
              <a:t>pairs</a:t>
            </a:r>
            <a:endParaRPr lang="de-DE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Scenario 3: 4/6 </a:t>
            </a:r>
            <a:r>
              <a:rPr lang="de-DE" sz="1400" dirty="0" err="1"/>
              <a:t>Rxs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at </a:t>
            </a:r>
            <a:r>
              <a:rPr lang="de-DE" sz="1400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endParaRPr lang="de-DE" sz="1400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6DCE8-F008-4E7C-AEE6-9597BDD1F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8D48-CC5A-4817-9981-89AA1495FC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AF5FEA-FFA4-4A6A-9C16-C5F227AB22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15">
            <a:extLst>
              <a:ext uri="{FF2B5EF4-FFF2-40B4-BE49-F238E27FC236}">
                <a16:creationId xmlns:a16="http://schemas.microsoft.com/office/drawing/2014/main" id="{261813E3-1715-4C8E-98E9-887F0A1E4AC6}"/>
              </a:ext>
            </a:extLst>
          </p:cNvPr>
          <p:cNvGrpSpPr/>
          <p:nvPr/>
        </p:nvGrpSpPr>
        <p:grpSpPr>
          <a:xfrm>
            <a:off x="479376" y="4010019"/>
            <a:ext cx="6372905" cy="2515325"/>
            <a:chOff x="538472" y="1114452"/>
            <a:chExt cx="4509649" cy="1670470"/>
          </a:xfrm>
        </p:grpSpPr>
        <p:sp>
          <p:nvSpPr>
            <p:cNvPr id="8" name="Pfeil nach rechts 12">
              <a:extLst>
                <a:ext uri="{FF2B5EF4-FFF2-40B4-BE49-F238E27FC236}">
                  <a16:creationId xmlns:a16="http://schemas.microsoft.com/office/drawing/2014/main" id="{416A915A-A494-496C-A2E7-110564BA5FB8}"/>
                </a:ext>
              </a:extLst>
            </p:cNvPr>
            <p:cNvSpPr/>
            <p:nvPr/>
          </p:nvSpPr>
          <p:spPr bwMode="auto">
            <a:xfrm>
              <a:off x="2515701" y="1775521"/>
              <a:ext cx="277091" cy="1569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hangingPunct="1">
                <a:spcAft>
                  <a:spcPct val="40000"/>
                </a:spcAft>
                <a:buClrTx/>
                <a:buSzTx/>
              </a:pPr>
              <a:endParaRPr lang="de-DE">
                <a:solidFill>
                  <a:schemeClr val="tx1"/>
                </a:solidFill>
                <a:latin typeface="Frutiger LT Com 55 Roman" pitchFamily="34" charset="0"/>
              </a:endParaRPr>
            </a:p>
          </p:txBody>
        </p:sp>
        <p:grpSp>
          <p:nvGrpSpPr>
            <p:cNvPr id="9" name="Gruppieren 11">
              <a:extLst>
                <a:ext uri="{FF2B5EF4-FFF2-40B4-BE49-F238E27FC236}">
                  <a16:creationId xmlns:a16="http://schemas.microsoft.com/office/drawing/2014/main" id="{F244BDCC-108E-43FD-B5ED-8A27F6CA9E77}"/>
                </a:ext>
              </a:extLst>
            </p:cNvPr>
            <p:cNvGrpSpPr/>
            <p:nvPr/>
          </p:nvGrpSpPr>
          <p:grpSpPr>
            <a:xfrm>
              <a:off x="538472" y="1114452"/>
              <a:ext cx="1976127" cy="1670470"/>
              <a:chOff x="538472" y="1114452"/>
              <a:chExt cx="1976127" cy="1670470"/>
            </a:xfrm>
          </p:grpSpPr>
          <p:pic>
            <p:nvPicPr>
              <p:cNvPr id="13" name="Grafik 5">
                <a:extLst>
                  <a:ext uri="{FF2B5EF4-FFF2-40B4-BE49-F238E27FC236}">
                    <a16:creationId xmlns:a16="http://schemas.microsoft.com/office/drawing/2014/main" id="{A278990A-27EC-4C58-A6FB-F18082DB4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032" y="1114452"/>
                <a:ext cx="1963567" cy="1479115"/>
              </a:xfrm>
              <a:prstGeom prst="rect">
                <a:avLst/>
              </a:prstGeom>
            </p:spPr>
          </p:pic>
          <p:sp>
            <p:nvSpPr>
              <p:cNvPr id="14" name="Textfeld 10">
                <a:extLst>
                  <a:ext uri="{FF2B5EF4-FFF2-40B4-BE49-F238E27FC236}">
                    <a16:creationId xmlns:a16="http://schemas.microsoft.com/office/drawing/2014/main" id="{69E6096B-B6F5-446D-9F7E-59F2D3DB7C67}"/>
                  </a:ext>
                </a:extLst>
              </p:cNvPr>
              <p:cNvSpPr txBox="1"/>
              <p:nvPr/>
            </p:nvSpPr>
            <p:spPr>
              <a:xfrm>
                <a:off x="538472" y="2554089"/>
                <a:ext cx="1976127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>
                    <a:solidFill>
                      <a:schemeClr val="tx1"/>
                    </a:solidFill>
                  </a:rPr>
                  <a:t>LIDAR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scanning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uppieren 14">
              <a:extLst>
                <a:ext uri="{FF2B5EF4-FFF2-40B4-BE49-F238E27FC236}">
                  <a16:creationId xmlns:a16="http://schemas.microsoft.com/office/drawing/2014/main" id="{62C3DF40-E391-4FB8-A635-46DE815FB7FF}"/>
                </a:ext>
              </a:extLst>
            </p:cNvPr>
            <p:cNvGrpSpPr/>
            <p:nvPr/>
          </p:nvGrpSpPr>
          <p:grpSpPr>
            <a:xfrm>
              <a:off x="2755768" y="1143522"/>
              <a:ext cx="2292353" cy="1624148"/>
              <a:chOff x="2755768" y="1143522"/>
              <a:chExt cx="2292353" cy="1624148"/>
            </a:xfrm>
          </p:grpSpPr>
          <p:pic>
            <p:nvPicPr>
              <p:cNvPr id="11" name="Grafik 6">
                <a:extLst>
                  <a:ext uri="{FF2B5EF4-FFF2-40B4-BE49-F238E27FC236}">
                    <a16:creationId xmlns:a16="http://schemas.microsoft.com/office/drawing/2014/main" id="{0075B67F-0FCB-4D84-A0B9-70E1A0B32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5570" y="1143522"/>
                <a:ext cx="2192751" cy="1450045"/>
              </a:xfrm>
              <a:prstGeom prst="rect">
                <a:avLst/>
              </a:prstGeom>
            </p:spPr>
          </p:pic>
          <p:sp>
            <p:nvSpPr>
              <p:cNvPr id="12" name="Textfeld 13">
                <a:extLst>
                  <a:ext uri="{FF2B5EF4-FFF2-40B4-BE49-F238E27FC236}">
                    <a16:creationId xmlns:a16="http://schemas.microsoft.com/office/drawing/2014/main" id="{7402C891-5505-4638-9600-A725B249887F}"/>
                  </a:ext>
                </a:extLst>
              </p:cNvPr>
              <p:cNvSpPr txBox="1"/>
              <p:nvPr/>
            </p:nvSpPr>
            <p:spPr>
              <a:xfrm>
                <a:off x="2755768" y="2536837"/>
                <a:ext cx="2292353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</a:rPr>
                  <a:t>Point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cloud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data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of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the</a:t>
                </a:r>
                <a:r>
                  <a:rPr lang="de-DE" sz="1400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dirty="0" err="1">
                    <a:solidFill>
                      <a:schemeClr val="tx1"/>
                    </a:solidFill>
                  </a:rPr>
                  <a:t>room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uppieren 18">
            <a:extLst>
              <a:ext uri="{FF2B5EF4-FFF2-40B4-BE49-F238E27FC236}">
                <a16:creationId xmlns:a16="http://schemas.microsoft.com/office/drawing/2014/main" id="{70DE7928-0DB6-4CB4-9C60-43E511BB785F}"/>
              </a:ext>
            </a:extLst>
          </p:cNvPr>
          <p:cNvGrpSpPr/>
          <p:nvPr/>
        </p:nvGrpSpPr>
        <p:grpSpPr>
          <a:xfrm>
            <a:off x="7049847" y="4077072"/>
            <a:ext cx="5022817" cy="2448272"/>
            <a:chOff x="5638800" y="1030726"/>
            <a:chExt cx="3429000" cy="1510516"/>
          </a:xfrm>
        </p:grpSpPr>
        <p:pic>
          <p:nvPicPr>
            <p:cNvPr id="16" name="Grafik 16">
              <a:extLst>
                <a:ext uri="{FF2B5EF4-FFF2-40B4-BE49-F238E27FC236}">
                  <a16:creationId xmlns:a16="http://schemas.microsoft.com/office/drawing/2014/main" id="{99F014B3-3AF6-4379-AB41-500D151B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030726"/>
              <a:ext cx="3429000" cy="1321594"/>
            </a:xfrm>
            <a:prstGeom prst="rect">
              <a:avLst/>
            </a:prstGeom>
          </p:spPr>
        </p:pic>
        <p:sp>
          <p:nvSpPr>
            <p:cNvPr id="17" name="Textfeld 17">
              <a:extLst>
                <a:ext uri="{FF2B5EF4-FFF2-40B4-BE49-F238E27FC236}">
                  <a16:creationId xmlns:a16="http://schemas.microsoft.com/office/drawing/2014/main" id="{A2C96F53-289A-437A-B936-6F32C8C8929B}"/>
                </a:ext>
              </a:extLst>
            </p:cNvPr>
            <p:cNvSpPr txBox="1"/>
            <p:nvPr/>
          </p:nvSpPr>
          <p:spPr>
            <a:xfrm>
              <a:off x="5638800" y="2310409"/>
              <a:ext cx="3429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6x12 MIMO Measurement Scenario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71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72ED-3AE7-4E57-AD04-10B6C6AF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ABAB-6247-42C0-9B24-6616A94E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6229356" cy="4113213"/>
          </a:xfrm>
        </p:spPr>
        <p:txBody>
          <a:bodyPr/>
          <a:lstStyle/>
          <a:p>
            <a:r>
              <a:rPr lang="en-US" sz="2800" dirty="0"/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MSE &lt; 5% for the signals with sufficient signal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Throughput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average MSE &lt; 1 % for all scenarios at low SNR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usual “fake capacity” for low-rank scenarios due to the noise in our measurements 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6A5E4-5D23-4697-8A72-5CDA041FD7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A40E1-9BDD-4897-9C8C-E93CE7F6A9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1A30F8-A550-453A-8E42-16172009FA3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8">
            <a:extLst>
              <a:ext uri="{FF2B5EF4-FFF2-40B4-BE49-F238E27FC236}">
                <a16:creationId xmlns:a16="http://schemas.microsoft.com/office/drawing/2014/main" id="{892AB6A1-904C-4ED9-A5DB-C362439BE435}"/>
              </a:ext>
            </a:extLst>
          </p:cNvPr>
          <p:cNvGrpSpPr/>
          <p:nvPr/>
        </p:nvGrpSpPr>
        <p:grpSpPr>
          <a:xfrm>
            <a:off x="7104112" y="2118575"/>
            <a:ext cx="4856899" cy="3838464"/>
            <a:chOff x="5350922" y="924212"/>
            <a:chExt cx="3115699" cy="2409538"/>
          </a:xfrm>
        </p:grpSpPr>
        <p:pic>
          <p:nvPicPr>
            <p:cNvPr id="8" name="Grafik 6">
              <a:extLst>
                <a:ext uri="{FF2B5EF4-FFF2-40B4-BE49-F238E27FC236}">
                  <a16:creationId xmlns:a16="http://schemas.microsoft.com/office/drawing/2014/main" id="{2BF612A4-156B-437A-AEC1-2DE1B75CF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922" y="924212"/>
              <a:ext cx="3115699" cy="2409538"/>
            </a:xfrm>
            <a:prstGeom prst="rect">
              <a:avLst/>
            </a:prstGeom>
          </p:spPr>
        </p:pic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27C7E0DE-8826-47A9-BE19-E17048BEA366}"/>
                </a:ext>
              </a:extLst>
            </p:cNvPr>
            <p:cNvSpPr txBox="1"/>
            <p:nvPr/>
          </p:nvSpPr>
          <p:spPr>
            <a:xfrm>
              <a:off x="5972193" y="930589"/>
              <a:ext cx="2173356" cy="21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Throughput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results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B16D-89DA-C048-B7ED-32D20BC7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161AB-CE4D-F845-F7E1-94AB29C0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Scenario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F9E4D6-8DC6-DC67-C8B6-BA9A9CF5D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/>
              <a:t>Measurement-</a:t>
            </a:r>
            <a:r>
              <a:rPr lang="de-DE" sz="1800" dirty="0" err="1"/>
              <a:t>based</a:t>
            </a:r>
            <a:r>
              <a:rPr lang="de-DE" sz="1800" dirty="0"/>
              <a:t> </a:t>
            </a:r>
            <a:r>
              <a:rPr lang="de-DE" sz="1800" dirty="0" err="1"/>
              <a:t>performance</a:t>
            </a:r>
            <a:r>
              <a:rPr lang="de-DE" sz="1800" dirty="0"/>
              <a:t> </a:t>
            </a:r>
            <a:r>
              <a:rPr lang="de-DE" sz="1800" dirty="0" err="1"/>
              <a:t>evaluation</a:t>
            </a:r>
            <a:endParaRPr lang="de-DE" sz="1800" dirty="0"/>
          </a:p>
          <a:p>
            <a:pPr marL="879251" lvl="1" indent="-479201" algn="just">
              <a:buFont typeface="Arial" panose="020B0604020202020204" pitchFamily="34" charset="0"/>
              <a:buChar char="•"/>
            </a:pPr>
            <a:r>
              <a:rPr lang="en-US" sz="1400" dirty="0"/>
              <a:t>Communication around operating table</a:t>
            </a:r>
            <a:endParaRPr lang="de-DE" sz="1400" dirty="0"/>
          </a:p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 err="1"/>
              <a:t>Measured</a:t>
            </a:r>
            <a:r>
              <a:rPr lang="de-DE" sz="1800" dirty="0"/>
              <a:t> all </a:t>
            </a:r>
            <a:r>
              <a:rPr lang="de-DE" sz="1800" dirty="0" err="1"/>
              <a:t>channels</a:t>
            </a:r>
            <a:r>
              <a:rPr lang="de-DE" sz="1800" dirty="0"/>
              <a:t> in </a:t>
            </a:r>
            <a:r>
              <a:rPr lang="de-DE" sz="1800" dirty="0" err="1"/>
              <a:t>distributed</a:t>
            </a:r>
            <a:r>
              <a:rPr lang="de-DE" sz="1800" dirty="0"/>
              <a:t> MIMO </a:t>
            </a:r>
            <a:r>
              <a:rPr lang="de-DE" sz="1800" dirty="0" err="1"/>
              <a:t>matrix</a:t>
            </a:r>
            <a:endParaRPr lang="de-DE" sz="1800" dirty="0"/>
          </a:p>
          <a:p>
            <a:pPr marL="765798" lvl="1" algn="just">
              <a:buFont typeface="Arial" panose="020B0604020202020204" pitchFamily="34" charset="0"/>
              <a:buChar char="•"/>
            </a:pPr>
            <a:r>
              <a:rPr lang="de-DE" sz="1600" dirty="0" err="1"/>
              <a:t>Frequency</a:t>
            </a:r>
            <a:r>
              <a:rPr lang="de-DE" sz="1600" dirty="0"/>
              <a:t> </a:t>
            </a:r>
            <a:r>
              <a:rPr lang="de-DE" sz="1600" dirty="0" err="1"/>
              <a:t>sweep</a:t>
            </a:r>
            <a:r>
              <a:rPr lang="de-DE" sz="1600" dirty="0"/>
              <a:t> </a:t>
            </a:r>
            <a:r>
              <a:rPr lang="de-DE" sz="1600" dirty="0" err="1"/>
              <a:t>technique</a:t>
            </a:r>
            <a:r>
              <a:rPr lang="de-DE" sz="1600" dirty="0"/>
              <a:t> </a:t>
            </a:r>
            <a:r>
              <a:rPr lang="de-DE" sz="1600" dirty="0" err="1"/>
              <a:t>using</a:t>
            </a:r>
            <a:r>
              <a:rPr lang="de-DE" sz="1600" dirty="0"/>
              <a:t> VNA</a:t>
            </a:r>
          </a:p>
          <a:p>
            <a:pPr marL="765798" lvl="1" algn="just">
              <a:buFont typeface="Arial" panose="020B0604020202020204" pitchFamily="34" charset="0"/>
              <a:buChar char="•"/>
            </a:pPr>
            <a:r>
              <a:rPr lang="de-DE" sz="1600" dirty="0" err="1"/>
              <a:t>Including</a:t>
            </a:r>
            <a:r>
              <a:rPr lang="de-DE" sz="1600" dirty="0"/>
              <a:t> </a:t>
            </a:r>
            <a:r>
              <a:rPr lang="de-DE" sz="1600" dirty="0" err="1"/>
              <a:t>reflections</a:t>
            </a:r>
            <a:r>
              <a:rPr lang="de-DE" sz="1600" dirty="0"/>
              <a:t> and </a:t>
            </a:r>
            <a:r>
              <a:rPr lang="de-DE" sz="1600" dirty="0" err="1"/>
              <a:t>blockages</a:t>
            </a:r>
            <a:r>
              <a:rPr lang="de-DE" sz="1600" dirty="0"/>
              <a:t> in 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environment</a:t>
            </a:r>
            <a:endParaRPr lang="de-DE" sz="1600" dirty="0"/>
          </a:p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 err="1"/>
              <a:t>Considered</a:t>
            </a:r>
            <a:r>
              <a:rPr lang="de-DE" sz="1800" dirty="0"/>
              <a:t> </a:t>
            </a:r>
            <a:r>
              <a:rPr lang="de-DE" sz="1800" dirty="0" err="1"/>
              <a:t>scenario</a:t>
            </a:r>
            <a:r>
              <a:rPr lang="de-DE" sz="1800" dirty="0"/>
              <a:t> </a:t>
            </a:r>
            <a:r>
              <a:rPr lang="de-DE" sz="1800" dirty="0" err="1"/>
              <a:t>as</a:t>
            </a:r>
            <a:r>
              <a:rPr lang="de-DE" sz="1800" dirty="0"/>
              <a:t> (</a:t>
            </a:r>
            <a:r>
              <a:rPr lang="de-DE" sz="1800" dirty="0" err="1"/>
              <a:t>virtually</a:t>
            </a:r>
            <a:r>
              <a:rPr lang="de-DE" sz="1800" dirty="0"/>
              <a:t>) </a:t>
            </a:r>
            <a:r>
              <a:rPr lang="de-DE" sz="1800" dirty="0" err="1"/>
              <a:t>distributed</a:t>
            </a:r>
            <a:r>
              <a:rPr lang="de-DE" sz="1800" dirty="0"/>
              <a:t> 6x4 MU-MIMO</a:t>
            </a:r>
          </a:p>
          <a:p>
            <a:pPr marL="765798" lvl="1" algn="just">
              <a:buFont typeface="Arial" panose="020B0604020202020204" pitchFamily="34" charset="0"/>
              <a:buChar char="•"/>
            </a:pPr>
            <a:r>
              <a:rPr lang="en-US" sz="1600" dirty="0"/>
              <a:t>Considered 5 different multiplexing schemes</a:t>
            </a:r>
            <a:endParaRPr lang="en-US" sz="1600" b="1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5AB0F1-24E1-6FF4-6A72-0F63EA4EA8A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2A296E-455F-BDA4-E2C8-BF1F014D095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grpSp>
        <p:nvGrpSpPr>
          <p:cNvPr id="3" name="Gruppieren 9">
            <a:extLst>
              <a:ext uri="{FF2B5EF4-FFF2-40B4-BE49-F238E27FC236}">
                <a16:creationId xmlns:a16="http://schemas.microsoft.com/office/drawing/2014/main" id="{C18051CA-C491-7BA9-E4C3-7B95D1B4F990}"/>
              </a:ext>
            </a:extLst>
          </p:cNvPr>
          <p:cNvGrpSpPr/>
          <p:nvPr/>
        </p:nvGrpSpPr>
        <p:grpSpPr>
          <a:xfrm>
            <a:off x="8998926" y="731465"/>
            <a:ext cx="2599354" cy="2205846"/>
            <a:chOff x="6244931" y="413518"/>
            <a:chExt cx="2599354" cy="2205846"/>
          </a:xfrm>
        </p:grpSpPr>
        <p:pic>
          <p:nvPicPr>
            <p:cNvPr id="13" name="Grafik 5">
              <a:extLst>
                <a:ext uri="{FF2B5EF4-FFF2-40B4-BE49-F238E27FC236}">
                  <a16:creationId xmlns:a16="http://schemas.microsoft.com/office/drawing/2014/main" id="{37C2C573-DF2A-6452-D397-76047C598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931" y="413518"/>
              <a:ext cx="2599354" cy="1957538"/>
            </a:xfrm>
            <a:prstGeom prst="rect">
              <a:avLst/>
            </a:prstGeom>
          </p:spPr>
        </p:pic>
        <p:sp>
          <p:nvSpPr>
            <p:cNvPr id="14" name="Textfeld 7">
              <a:extLst>
                <a:ext uri="{FF2B5EF4-FFF2-40B4-BE49-F238E27FC236}">
                  <a16:creationId xmlns:a16="http://schemas.microsoft.com/office/drawing/2014/main" id="{6534D533-B8DB-A359-F618-94742E7E60BE}"/>
                </a:ext>
              </a:extLst>
            </p:cNvPr>
            <p:cNvSpPr txBox="1"/>
            <p:nvPr/>
          </p:nvSpPr>
          <p:spPr>
            <a:xfrm>
              <a:off x="6324600" y="2357754"/>
              <a:ext cx="25145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tx1"/>
                  </a:solidFill>
                </a:rPr>
                <a:t>LOS Scenario</a:t>
              </a:r>
            </a:p>
          </p:txBody>
        </p:sp>
      </p:grpSp>
      <p:pic>
        <p:nvPicPr>
          <p:cNvPr id="15" name="Grafik 6">
            <a:extLst>
              <a:ext uri="{FF2B5EF4-FFF2-40B4-BE49-F238E27FC236}">
                <a16:creationId xmlns:a16="http://schemas.microsoft.com/office/drawing/2014/main" id="{9EFC1FEA-CFBB-A447-C81A-E19DBEFFA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933066"/>
            <a:ext cx="3888536" cy="3338078"/>
          </a:xfrm>
          <a:prstGeom prst="rect">
            <a:avLst/>
          </a:prstGeom>
        </p:spPr>
      </p:pic>
      <p:grpSp>
        <p:nvGrpSpPr>
          <p:cNvPr id="16" name="Gruppieren 39">
            <a:extLst>
              <a:ext uri="{FF2B5EF4-FFF2-40B4-BE49-F238E27FC236}">
                <a16:creationId xmlns:a16="http://schemas.microsoft.com/office/drawing/2014/main" id="{FBD82AEA-21FA-4A1A-F3C5-0099F223C071}"/>
              </a:ext>
            </a:extLst>
          </p:cNvPr>
          <p:cNvGrpSpPr/>
          <p:nvPr/>
        </p:nvGrpSpPr>
        <p:grpSpPr>
          <a:xfrm>
            <a:off x="807683" y="4485461"/>
            <a:ext cx="7376549" cy="1967572"/>
            <a:chOff x="457200" y="2304858"/>
            <a:chExt cx="7924800" cy="2215280"/>
          </a:xfrm>
        </p:grpSpPr>
        <p:pic>
          <p:nvPicPr>
            <p:cNvPr id="17" name="Grafik 11">
              <a:extLst>
                <a:ext uri="{FF2B5EF4-FFF2-40B4-BE49-F238E27FC236}">
                  <a16:creationId xmlns:a16="http://schemas.microsoft.com/office/drawing/2014/main" id="{17C86E5F-6D69-A730-80AF-7C8A6870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304858"/>
              <a:ext cx="7559880" cy="1986725"/>
            </a:xfrm>
            <a:prstGeom prst="rect">
              <a:avLst/>
            </a:prstGeom>
          </p:spPr>
        </p:pic>
        <p:sp>
          <p:nvSpPr>
            <p:cNvPr id="18" name="Textfeld 12">
              <a:extLst>
                <a:ext uri="{FF2B5EF4-FFF2-40B4-BE49-F238E27FC236}">
                  <a16:creationId xmlns:a16="http://schemas.microsoft.com/office/drawing/2014/main" id="{1F4FD3AA-DBA1-04F0-3556-347F357E45AC}"/>
                </a:ext>
              </a:extLst>
            </p:cNvPr>
            <p:cNvSpPr txBox="1"/>
            <p:nvPr/>
          </p:nvSpPr>
          <p:spPr>
            <a:xfrm>
              <a:off x="4724400" y="4208266"/>
              <a:ext cx="3657600" cy="31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Total </a:t>
              </a:r>
              <a:r>
                <a:rPr lang="de-DE" sz="1200" dirty="0" err="1">
                  <a:solidFill>
                    <a:schemeClr val="tx1"/>
                  </a:solidFill>
                </a:rPr>
                <a:t>Throughput</a:t>
              </a:r>
              <a:r>
                <a:rPr lang="de-DE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9" name="Textfeld 38">
              <a:extLst>
                <a:ext uri="{FF2B5EF4-FFF2-40B4-BE49-F238E27FC236}">
                  <a16:creationId xmlns:a16="http://schemas.microsoft.com/office/drawing/2014/main" id="{E712368C-A17F-22C4-A484-80349BFACA44}"/>
                </a:ext>
              </a:extLst>
            </p:cNvPr>
            <p:cNvSpPr txBox="1"/>
            <p:nvPr/>
          </p:nvSpPr>
          <p:spPr>
            <a:xfrm>
              <a:off x="609600" y="4208266"/>
              <a:ext cx="3657600" cy="3118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/>
                  </a:solidFill>
                  <a:latin typeface="Frutiger LT Com 55 Roman"/>
                </a:rPr>
                <a:t>Individual </a:t>
              </a:r>
              <a:r>
                <a:rPr lang="de-DE" sz="1200" dirty="0" err="1">
                  <a:solidFill>
                    <a:schemeClr val="tx1"/>
                  </a:solidFill>
                  <a:latin typeface="Frutiger LT Com 55 Roman"/>
                </a:rPr>
                <a:t>user</a:t>
              </a:r>
              <a:r>
                <a:rPr lang="de-DE" sz="1200" dirty="0">
                  <a:solidFill>
                    <a:schemeClr val="tx1"/>
                  </a:solidFill>
                  <a:latin typeface="Frutiger LT Com 55 Roman"/>
                </a:rPr>
                <a:t> </a:t>
              </a:r>
              <a:r>
                <a:rPr lang="de-DE" sz="1200" dirty="0" err="1">
                  <a:solidFill>
                    <a:schemeClr val="tx1"/>
                  </a:solidFill>
                  <a:latin typeface="Frutiger LT Com 55 Roman"/>
                </a:rPr>
                <a:t>throughput</a:t>
              </a:r>
              <a:endParaRPr lang="de-DE" sz="1200" dirty="0">
                <a:solidFill>
                  <a:schemeClr val="tx1"/>
                </a:solidFill>
                <a:latin typeface="Frutiger LT Com 55 Roman"/>
              </a:endParaRPr>
            </a:p>
          </p:txBody>
        </p:sp>
      </p:grpSp>
      <p:sp>
        <p:nvSpPr>
          <p:cNvPr id="20" name="Textfeld 7">
            <a:extLst>
              <a:ext uri="{FF2B5EF4-FFF2-40B4-BE49-F238E27FC236}">
                <a16:creationId xmlns:a16="http://schemas.microsoft.com/office/drawing/2014/main" id="{C504735F-DD47-E7AD-A09D-EF1267BFE274}"/>
              </a:ext>
            </a:extLst>
          </p:cNvPr>
          <p:cNvSpPr txBox="1"/>
          <p:nvPr/>
        </p:nvSpPr>
        <p:spPr>
          <a:xfrm>
            <a:off x="8871200" y="6213804"/>
            <a:ext cx="2514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NLOS Scenario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D4A9258C-19FF-4DCE-F81E-893A349E734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1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34F9-F6CE-820D-6D14-3BA1C24E8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70343-F387-66D6-9E4B-43014E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Scenario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829905-0AB2-5C8F-911C-7A3BF172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de-DE" sz="1800" dirty="0"/>
              <a:t>Channel </a:t>
            </a:r>
            <a:r>
              <a:rPr lang="de-DE" sz="1800" dirty="0" err="1"/>
              <a:t>modelling</a:t>
            </a:r>
            <a:r>
              <a:rPr lang="de-DE" sz="1800" dirty="0"/>
              <a:t> and </a:t>
            </a:r>
            <a:r>
              <a:rPr lang="de-DE" sz="1800" dirty="0" err="1"/>
              <a:t>coverage</a:t>
            </a:r>
            <a:r>
              <a:rPr lang="de-DE" sz="1800" dirty="0"/>
              <a:t> </a:t>
            </a:r>
            <a:r>
              <a:rPr lang="de-DE" sz="1800" dirty="0" err="1"/>
              <a:t>mapping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LiFi</a:t>
            </a:r>
            <a:endParaRPr lang="de-DE" sz="1800" dirty="0"/>
          </a:p>
          <a:p>
            <a:pPr marL="879251" lvl="1" indent="-479201" algn="just">
              <a:buFont typeface="Arial" panose="020B0604020202020204" pitchFamily="34" charset="0"/>
              <a:buChar char="•"/>
            </a:pPr>
            <a:r>
              <a:rPr lang="en-US" sz="1400" dirty="0"/>
              <a:t>Communication around operating table</a:t>
            </a:r>
            <a:endParaRPr lang="de-DE" sz="1400" dirty="0"/>
          </a:p>
          <a:p>
            <a:pPr marL="479201" indent="-479201" algn="just">
              <a:buFont typeface="Arial" panose="020B0604020202020204" pitchFamily="34" charset="0"/>
              <a:buChar char="•"/>
            </a:pPr>
            <a:r>
              <a:rPr lang="en-US" sz="1800" dirty="0"/>
              <a:t>Point cloud data acquisition</a:t>
            </a:r>
            <a:r>
              <a:rPr lang="en-US" sz="1400" dirty="0"/>
              <a:t> </a:t>
            </a:r>
          </a:p>
          <a:p>
            <a:pPr marL="879251" lvl="1" indent="-479201" algn="just">
              <a:buFont typeface="Arial" panose="020B0604020202020204" pitchFamily="34" charset="0"/>
              <a:buChar char="•"/>
            </a:pPr>
            <a:r>
              <a:rPr lang="en-US" sz="1400" dirty="0"/>
              <a:t>LIDAR placed at multiple positions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F4C9A16-9A28-CF32-E7BF-D59A22DB44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A446D-CA47-F9E6-362F-1E2E3B46DC4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48807C-7F2A-5A91-7423-D4DDF705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734208"/>
            <a:ext cx="2884667" cy="2519408"/>
          </a:xfrm>
          <a:prstGeom prst="rect">
            <a:avLst/>
          </a:prstGeom>
        </p:spPr>
      </p:pic>
      <p:grpSp>
        <p:nvGrpSpPr>
          <p:cNvPr id="8" name="Gruppieren 22">
            <a:extLst>
              <a:ext uri="{FF2B5EF4-FFF2-40B4-BE49-F238E27FC236}">
                <a16:creationId xmlns:a16="http://schemas.microsoft.com/office/drawing/2014/main" id="{D28A4AAC-B743-CB0D-743B-C8A829F816A5}"/>
              </a:ext>
            </a:extLst>
          </p:cNvPr>
          <p:cNvGrpSpPr/>
          <p:nvPr/>
        </p:nvGrpSpPr>
        <p:grpSpPr>
          <a:xfrm>
            <a:off x="5104522" y="3294456"/>
            <a:ext cx="3515405" cy="3149587"/>
            <a:chOff x="632048" y="1152263"/>
            <a:chExt cx="3699948" cy="344790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37D7438-D076-79F4-3272-4A7F845A818E}"/>
                </a:ext>
              </a:extLst>
            </p:cNvPr>
            <p:cNvSpPr txBox="1"/>
            <p:nvPr/>
          </p:nvSpPr>
          <p:spPr>
            <a:xfrm>
              <a:off x="766117" y="4263240"/>
              <a:ext cx="3565879" cy="33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</a:rPr>
                <a:t>Combined</a:t>
              </a:r>
              <a:r>
                <a:rPr lang="de-DE" sz="1400" dirty="0">
                  <a:solidFill>
                    <a:schemeClr val="tx1"/>
                  </a:solidFill>
                </a:rPr>
                <a:t> Coverage </a:t>
              </a:r>
              <a:r>
                <a:rPr lang="de-DE" sz="1400" dirty="0" err="1">
                  <a:solidFill>
                    <a:schemeClr val="tx1"/>
                  </a:solidFill>
                </a:rPr>
                <a:t>map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for</a:t>
              </a:r>
              <a:r>
                <a:rPr lang="de-DE" sz="1400" dirty="0">
                  <a:solidFill>
                    <a:schemeClr val="tx1"/>
                  </a:solidFill>
                </a:rPr>
                <a:t> all </a:t>
              </a:r>
              <a:r>
                <a:rPr lang="de-DE" sz="1400" dirty="0" err="1">
                  <a:solidFill>
                    <a:schemeClr val="tx1"/>
                  </a:solidFill>
                </a:rPr>
                <a:t>Txs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20">
              <a:extLst>
                <a:ext uri="{FF2B5EF4-FFF2-40B4-BE49-F238E27FC236}">
                  <a16:creationId xmlns:a16="http://schemas.microsoft.com/office/drawing/2014/main" id="{FDCD3DA1-2275-0F72-A4FD-899EA52EB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048" y="1152263"/>
              <a:ext cx="3699948" cy="3110977"/>
            </a:xfrm>
            <a:prstGeom prst="rect">
              <a:avLst/>
            </a:prstGeom>
          </p:spPr>
        </p:pic>
      </p:grpSp>
      <p:grpSp>
        <p:nvGrpSpPr>
          <p:cNvPr id="11" name="Gruppieren 23">
            <a:extLst>
              <a:ext uri="{FF2B5EF4-FFF2-40B4-BE49-F238E27FC236}">
                <a16:creationId xmlns:a16="http://schemas.microsoft.com/office/drawing/2014/main" id="{7C91E591-4177-2D54-8E58-17652CF80313}"/>
              </a:ext>
            </a:extLst>
          </p:cNvPr>
          <p:cNvGrpSpPr/>
          <p:nvPr/>
        </p:nvGrpSpPr>
        <p:grpSpPr>
          <a:xfrm>
            <a:off x="695401" y="3349577"/>
            <a:ext cx="4390800" cy="3011987"/>
            <a:chOff x="4499992" y="1552473"/>
            <a:chExt cx="4171799" cy="2780918"/>
          </a:xfrm>
        </p:grpSpPr>
        <p:grpSp>
          <p:nvGrpSpPr>
            <p:cNvPr id="12" name="Gruppieren 19">
              <a:extLst>
                <a:ext uri="{FF2B5EF4-FFF2-40B4-BE49-F238E27FC236}">
                  <a16:creationId xmlns:a16="http://schemas.microsoft.com/office/drawing/2014/main" id="{D0FE43E7-9333-7712-1F31-E617E41AC28A}"/>
                </a:ext>
              </a:extLst>
            </p:cNvPr>
            <p:cNvGrpSpPr/>
            <p:nvPr/>
          </p:nvGrpSpPr>
          <p:grpSpPr>
            <a:xfrm>
              <a:off x="4499992" y="1552473"/>
              <a:ext cx="4171799" cy="2459437"/>
              <a:chOff x="4499992" y="1552473"/>
              <a:chExt cx="4171799" cy="2459437"/>
            </a:xfrm>
          </p:grpSpPr>
          <p:grpSp>
            <p:nvGrpSpPr>
              <p:cNvPr id="22" name="Gruppieren 15">
                <a:extLst>
                  <a:ext uri="{FF2B5EF4-FFF2-40B4-BE49-F238E27FC236}">
                    <a16:creationId xmlns:a16="http://schemas.microsoft.com/office/drawing/2014/main" id="{4FDF1BBE-A145-2699-5007-9444DB511625}"/>
                  </a:ext>
                </a:extLst>
              </p:cNvPr>
              <p:cNvGrpSpPr/>
              <p:nvPr/>
            </p:nvGrpSpPr>
            <p:grpSpPr>
              <a:xfrm>
                <a:off x="4499992" y="1552473"/>
                <a:ext cx="4096455" cy="2459437"/>
                <a:chOff x="4499992" y="1552473"/>
                <a:chExt cx="4096455" cy="2459437"/>
              </a:xfrm>
            </p:grpSpPr>
            <p:pic>
              <p:nvPicPr>
                <p:cNvPr id="26" name="Grafik 10">
                  <a:extLst>
                    <a:ext uri="{FF2B5EF4-FFF2-40B4-BE49-F238E27FC236}">
                      <a16:creationId xmlns:a16="http://schemas.microsoft.com/office/drawing/2014/main" id="{252E70B1-1149-B46F-8D38-48CEB029E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9992" y="1707654"/>
                  <a:ext cx="4096455" cy="2304256"/>
                </a:xfrm>
                <a:prstGeom prst="rect">
                  <a:avLst/>
                </a:prstGeom>
              </p:spPr>
            </p:pic>
            <p:sp>
              <p:nvSpPr>
                <p:cNvPr id="27" name="Multiplizieren 12">
                  <a:extLst>
                    <a:ext uri="{FF2B5EF4-FFF2-40B4-BE49-F238E27FC236}">
                      <a16:creationId xmlns:a16="http://schemas.microsoft.com/office/drawing/2014/main" id="{CCADD6AF-5B76-77A0-0623-6F733AA0EFD9}"/>
                    </a:ext>
                  </a:extLst>
                </p:cNvPr>
                <p:cNvSpPr/>
                <p:nvPr/>
              </p:nvSpPr>
              <p:spPr bwMode="auto">
                <a:xfrm>
                  <a:off x="6948264" y="1707654"/>
                  <a:ext cx="288032" cy="57606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  <a:scene3d>
                  <a:camera prst="orthographicFront">
                    <a:rot lat="4500000" lon="0" rev="0"/>
                  </a:camera>
                  <a:lightRig rig="threePt" dir="t"/>
                </a:scene3d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28" name="Multiplizieren 13">
                  <a:extLst>
                    <a:ext uri="{FF2B5EF4-FFF2-40B4-BE49-F238E27FC236}">
                      <a16:creationId xmlns:a16="http://schemas.microsoft.com/office/drawing/2014/main" id="{6DF4DAB2-3919-C720-B892-AC2E9AB769DB}"/>
                    </a:ext>
                  </a:extLst>
                </p:cNvPr>
                <p:cNvSpPr/>
                <p:nvPr/>
              </p:nvSpPr>
              <p:spPr bwMode="auto">
                <a:xfrm>
                  <a:off x="6444208" y="2011254"/>
                  <a:ext cx="314200" cy="361460"/>
                </a:xfrm>
                <a:prstGeom prst="mathMultiply">
                  <a:avLst>
                    <a:gd name="adj1" fmla="val 18669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  <a:scene3d>
                  <a:camera prst="orthographicFront">
                    <a:rot lat="4200000" lon="0" rev="0"/>
                  </a:camera>
                  <a:lightRig rig="threePt" dir="t"/>
                </a:scene3d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29" name="Multiplizieren 14">
                  <a:extLst>
                    <a:ext uri="{FF2B5EF4-FFF2-40B4-BE49-F238E27FC236}">
                      <a16:creationId xmlns:a16="http://schemas.microsoft.com/office/drawing/2014/main" id="{9E7B19E2-21C4-E827-1D09-B5A3D54BAC34}"/>
                    </a:ext>
                  </a:extLst>
                </p:cNvPr>
                <p:cNvSpPr/>
                <p:nvPr/>
              </p:nvSpPr>
              <p:spPr bwMode="auto">
                <a:xfrm>
                  <a:off x="7884368" y="1552473"/>
                  <a:ext cx="288032" cy="576064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  <a:scene3d>
                  <a:camera prst="orthographicFront">
                    <a:rot lat="4500000" lon="0" rev="0"/>
                  </a:camera>
                  <a:lightRig rig="threePt" dir="t"/>
                </a:scene3d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  <p:sp>
            <p:nvSpPr>
              <p:cNvPr id="23" name="Textfeld 16">
                <a:extLst>
                  <a:ext uri="{FF2B5EF4-FFF2-40B4-BE49-F238E27FC236}">
                    <a16:creationId xmlns:a16="http://schemas.microsoft.com/office/drawing/2014/main" id="{0D599BE7-F798-D73E-B397-E57C3ED2600F}"/>
                  </a:ext>
                </a:extLst>
              </p:cNvPr>
              <p:cNvSpPr txBox="1"/>
              <p:nvPr/>
            </p:nvSpPr>
            <p:spPr>
              <a:xfrm>
                <a:off x="8103728" y="1655839"/>
                <a:ext cx="568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</a:rPr>
                  <a:t>Tx1</a:t>
                </a:r>
              </a:p>
            </p:txBody>
          </p:sp>
          <p:sp>
            <p:nvSpPr>
              <p:cNvPr id="24" name="Textfeld 17">
                <a:extLst>
                  <a:ext uri="{FF2B5EF4-FFF2-40B4-BE49-F238E27FC236}">
                    <a16:creationId xmlns:a16="http://schemas.microsoft.com/office/drawing/2014/main" id="{8096B8C5-735A-3435-B50C-ADAECAB6C734}"/>
                  </a:ext>
                </a:extLst>
              </p:cNvPr>
              <p:cNvSpPr txBox="1"/>
              <p:nvPr/>
            </p:nvSpPr>
            <p:spPr>
              <a:xfrm>
                <a:off x="7125941" y="1811020"/>
                <a:ext cx="568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</a:rPr>
                  <a:t>Tx2</a:t>
                </a:r>
              </a:p>
            </p:txBody>
          </p:sp>
          <p:sp>
            <p:nvSpPr>
              <p:cNvPr id="25" name="Textfeld 18">
                <a:extLst>
                  <a:ext uri="{FF2B5EF4-FFF2-40B4-BE49-F238E27FC236}">
                    <a16:creationId xmlns:a16="http://schemas.microsoft.com/office/drawing/2014/main" id="{D8A8577F-B3A0-514C-EB1A-00486C5625A3}"/>
                  </a:ext>
                </a:extLst>
              </p:cNvPr>
              <p:cNvSpPr txBox="1"/>
              <p:nvPr/>
            </p:nvSpPr>
            <p:spPr>
              <a:xfrm>
                <a:off x="6351457" y="1884207"/>
                <a:ext cx="5680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solidFill>
                      <a:schemeClr val="tx1"/>
                    </a:solidFill>
                  </a:rPr>
                  <a:t>Tx3</a:t>
                </a:r>
              </a:p>
            </p:txBody>
          </p:sp>
        </p:grpSp>
        <p:sp>
          <p:nvSpPr>
            <p:cNvPr id="21" name="Textfeld 21">
              <a:extLst>
                <a:ext uri="{FF2B5EF4-FFF2-40B4-BE49-F238E27FC236}">
                  <a16:creationId xmlns:a16="http://schemas.microsoft.com/office/drawing/2014/main" id="{D60A8786-023B-2BDE-1EF9-1A9054DC8237}"/>
                </a:ext>
              </a:extLst>
            </p:cNvPr>
            <p:cNvSpPr txBox="1"/>
            <p:nvPr/>
          </p:nvSpPr>
          <p:spPr>
            <a:xfrm>
              <a:off x="5031037" y="4020810"/>
              <a:ext cx="3340066" cy="312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tx1"/>
                  </a:solidFill>
                </a:rPr>
                <a:t>With 3 </a:t>
              </a:r>
              <a:r>
                <a:rPr lang="de-DE" sz="1600" dirty="0" err="1">
                  <a:solidFill>
                    <a:schemeClr val="tx1"/>
                  </a:solidFill>
                </a:rPr>
                <a:t>Txs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pointing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towards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floor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9253AA3-D96E-759F-D219-78A0E732D4F1}"/>
              </a:ext>
            </a:extLst>
          </p:cNvPr>
          <p:cNvSpPr txBox="1"/>
          <p:nvPr/>
        </p:nvSpPr>
        <p:spPr>
          <a:xfrm>
            <a:off x="8832304" y="3294456"/>
            <a:ext cx="2812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Point cloud data used for modelling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799FCF6B-83B5-42DF-57EB-2C039DC065B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51754-0F0D-B02C-28DF-4C3648F2B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2D95-AD89-61E7-EDB4-8CBA4DFC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scenario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0D6C-C4F6-241B-9E57-1DB5CCF6C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Measurements in a manufacturing plant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channel sounder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Broadband distributed 8×6 MIMO channel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Highlights potential of distributed MIMO OWC systems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7D03D-2A6C-63A9-BD82-494434B28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B0F8B-EC34-1D34-6C09-72AF60BCB3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Sreelal Maravanchery Mana</a:t>
            </a:r>
            <a:r>
              <a:rPr lang="en-GB"/>
              <a:t>, Fraunhofer HHI</a:t>
            </a: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2DE371-778C-EC2F-C863-C33E27AF33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2050" name="Picture 16">
            <a:extLst>
              <a:ext uri="{FF2B5EF4-FFF2-40B4-BE49-F238E27FC236}">
                <a16:creationId xmlns:a16="http://schemas.microsoft.com/office/drawing/2014/main" id="{03C79A7E-A926-4448-40FD-422393AD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9" y="4331223"/>
            <a:ext cx="4599924" cy="19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6DCF71C-5498-A344-D66B-75F5F77E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47" y="4446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endParaRPr kumimoji="0" lang="en-US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533521B-8D9E-0107-E0D7-48FEBE06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47" y="4446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A6AD00-BDCA-E643-9B41-14F8E566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" y="4367175"/>
            <a:ext cx="7306793" cy="195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1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7463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contribution presents channel modelling and measurement campaigns for enhanced light communications. A new channel modelling approach has been introduced which can operate in real environments using point cloud data captured by a </a:t>
            </a:r>
            <a:r>
              <a:rPr lang="en-US" dirty="0"/>
              <a:t>LIDAR scanner. </a:t>
            </a:r>
            <a:r>
              <a:rPr lang="de-DE" dirty="0"/>
              <a:t>The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</a:t>
            </a:r>
            <a:r>
              <a:rPr lang="en-US" dirty="0" err="1"/>
              <a:t>hannel</a:t>
            </a:r>
            <a:r>
              <a:rPr lang="en-US" dirty="0"/>
              <a:t> models are validated using our optical channel sounder system. Finally, potential use case scenarios available for channel modelling and measurements are discussed in the context of UCM project.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6B5F3C-B03A-2F6A-72C2-3D63BD1B523F}"/>
              </a:ext>
            </a:extLst>
          </p:cNvPr>
          <p:cNvSpPr txBox="1">
            <a:spLocks/>
          </p:cNvSpPr>
          <p:nvPr/>
        </p:nvSpPr>
        <p:spPr>
          <a:xfrm>
            <a:off x="839416" y="297658"/>
            <a:ext cx="2499764" cy="2730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September 2025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402D7-D1EF-A4FB-A08A-67EA28D1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scenarios for UCM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332B-54D4-E456-BCA3-F5C59C75B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dirty="0"/>
              <a:t>Scenarios available for UCM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/>
              <a:t>Conference room, office room, class room (data are available in both simulations and measurements)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/>
              <a:t>Medical (Simulation data/LIDAR available)</a:t>
            </a:r>
          </a:p>
          <a:p>
            <a:pPr lvl="1" indent="-342900">
              <a:buFont typeface="+mj-lt"/>
              <a:buAutoNum type="arabicPeriod"/>
            </a:pPr>
            <a:r>
              <a:rPr lang="en-US" sz="1600" dirty="0"/>
              <a:t>Industry (Manufacturing hall, storage shelf: TBD)</a:t>
            </a:r>
            <a:endParaRPr lang="en-US" sz="1000" dirty="0"/>
          </a:p>
          <a:p>
            <a:pPr marL="0" lvl="1" indent="0"/>
            <a:r>
              <a:rPr lang="en-US" sz="1800" b="1" dirty="0"/>
              <a:t>Data format</a:t>
            </a:r>
          </a:p>
          <a:p>
            <a:pPr marL="742950" lvl="2" indent="-342900">
              <a:buAutoNum type="arabicPeriod"/>
            </a:pPr>
            <a:r>
              <a:rPr lang="en-US" sz="1600" dirty="0"/>
              <a:t>Raw data versus time on Mentor</a:t>
            </a:r>
          </a:p>
          <a:p>
            <a:pPr marL="742950" lvl="2" indent="-342900">
              <a:buFont typeface="Times New Roman" pitchFamily="16" charset="0"/>
              <a:buAutoNum type="arabicPeriod"/>
            </a:pPr>
            <a:r>
              <a:rPr lang="en-US" sz="1600" dirty="0"/>
              <a:t>Incl. an interpolation routine</a:t>
            </a:r>
          </a:p>
          <a:p>
            <a:pPr marL="742950" lvl="2" indent="-342900">
              <a:buAutoNum type="arabicPeriod"/>
            </a:pPr>
            <a:r>
              <a:rPr lang="en-US" sz="1600" dirty="0"/>
              <a:t>Documentation on channel modelling</a:t>
            </a:r>
            <a:endParaRPr lang="en-US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94F42-ABF7-4FE1-78CA-52394DAA2B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61B8C-3CAC-E2FC-BDB5-C78E3F40F83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Sreelal Maravanchery Mana</a:t>
            </a:r>
            <a:r>
              <a:rPr lang="en-GB"/>
              <a:t>, Fraunhofer HHI</a:t>
            </a:r>
          </a:p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FE035A-2198-74A3-FBDC-57602C6517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5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E218-B810-4F16-A7EA-5039EE0C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2B15-75FB-4A71-8911-60E81413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Channel </a:t>
            </a:r>
            <a:r>
              <a:rPr lang="de-DE" dirty="0" err="1"/>
              <a:t>modelling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LIDAR based 3D scan and reflectance estimation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accurate</a:t>
            </a:r>
            <a:r>
              <a:rPr lang="de-DE" dirty="0"/>
              <a:t>,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and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useful for large distributed MU-MIMO scenarios and mobile scenarios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Validation by measurements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agreement between the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Available use cases/reference 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Medical, residential/office, industrial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27EB-FA35-4905-98DA-0D6C6011A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41C3-05BC-4E98-9B91-6A56F9BC46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91E5EA-F5DF-4D54-9609-2C89DC7422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67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89D-0290-4E0C-A219-F542C9AC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0535-A476-4886-A654-11890579A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400" b="0" dirty="0"/>
              <a:t>V. Jungnickel et al. “A physical model of the wireless infrared communication channel”, In: IEEE Journal on Selected Areas in Communications 20.3 (2002), pp. 631–640.</a:t>
            </a:r>
          </a:p>
          <a:p>
            <a:pPr>
              <a:buFont typeface="+mj-lt"/>
              <a:buAutoNum type="arabicPeriod"/>
            </a:pPr>
            <a:r>
              <a:rPr lang="en-US" sz="1400" b="0" dirty="0"/>
              <a:t>H. Schulze, “Frequency-Domain Simulation of the Indoor Wireless Optical Communication Channel”. In: IEEE Transactions on Communications 64.6 (2016), pp. 2551–2562.</a:t>
            </a:r>
          </a:p>
          <a:p>
            <a:pPr>
              <a:buFont typeface="+mj-lt"/>
              <a:buAutoNum type="arabicPeriod"/>
            </a:pPr>
            <a:r>
              <a:rPr lang="de-DE" sz="1400" b="0" dirty="0"/>
              <a:t>S. Katz et al. “</a:t>
            </a:r>
            <a:r>
              <a:rPr lang="de-DE" sz="1400" b="0" dirty="0" err="1"/>
              <a:t>Direct</a:t>
            </a:r>
            <a:r>
              <a:rPr lang="de-DE" sz="1400" b="0" dirty="0"/>
              <a:t> </a:t>
            </a:r>
            <a:r>
              <a:rPr lang="de-DE" sz="1400" b="0" dirty="0" err="1"/>
              <a:t>visibility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</a:t>
            </a:r>
            <a:r>
              <a:rPr lang="de-DE" sz="1400" b="0" dirty="0" err="1"/>
              <a:t>point</a:t>
            </a:r>
            <a:r>
              <a:rPr lang="de-DE" sz="1400" b="0" dirty="0"/>
              <a:t> </a:t>
            </a:r>
            <a:r>
              <a:rPr lang="de-DE" sz="1400" b="0" dirty="0" err="1"/>
              <a:t>sets</a:t>
            </a:r>
            <a:r>
              <a:rPr lang="de-DE" sz="1400" b="0" dirty="0"/>
              <a:t>”, ACM Trans. Graph. 26, 3 (</a:t>
            </a:r>
            <a:r>
              <a:rPr lang="de-DE" sz="1400" b="0" dirty="0" err="1"/>
              <a:t>July</a:t>
            </a:r>
            <a:r>
              <a:rPr lang="de-DE" sz="1400" b="0" dirty="0"/>
              <a:t> 2007), 24–es.</a:t>
            </a:r>
          </a:p>
          <a:p>
            <a:pPr>
              <a:buFont typeface="+mj-lt"/>
              <a:buAutoNum type="arabicPeriod"/>
            </a:pPr>
            <a:r>
              <a:rPr lang="en-US" sz="1400" b="0" dirty="0"/>
              <a:t>K. Tan and X. Cheng. “Surface reflectance retrieval from the intensity data of a terrestrial laser scanner”. In: Journal of the Optical Society of America A 33.4 (2016), pp. 771–778.</a:t>
            </a:r>
          </a:p>
          <a:p>
            <a:pPr>
              <a:buFont typeface="+mj-lt"/>
              <a:buAutoNum type="arabicPeriod"/>
            </a:pPr>
            <a:r>
              <a:rPr lang="de-DE" sz="1400" b="0" dirty="0"/>
              <a:t>S. M. Mana et al., "An </a:t>
            </a:r>
            <a:r>
              <a:rPr lang="de-DE" sz="1400" b="0" dirty="0" err="1"/>
              <a:t>Efficient</a:t>
            </a:r>
            <a:r>
              <a:rPr lang="de-DE" sz="1400" b="0" dirty="0"/>
              <a:t> Multi-Link Channel Model </a:t>
            </a:r>
            <a:r>
              <a:rPr lang="de-DE" sz="1400" b="0" dirty="0" err="1"/>
              <a:t>for</a:t>
            </a:r>
            <a:r>
              <a:rPr lang="de-DE" sz="1400" b="0" dirty="0"/>
              <a:t> </a:t>
            </a:r>
            <a:r>
              <a:rPr lang="de-DE" sz="1400" b="0" dirty="0" err="1"/>
              <a:t>LiFi</a:t>
            </a:r>
            <a:r>
              <a:rPr lang="de-DE" sz="1400" b="0" dirty="0"/>
              <a:t>," PIMRC 2021, pp. 1-6.</a:t>
            </a:r>
          </a:p>
          <a:p>
            <a:pPr>
              <a:buFont typeface="+mj-lt"/>
              <a:buAutoNum type="arabicPeriod"/>
            </a:pPr>
            <a:r>
              <a:rPr lang="de-DE" sz="1400" b="0" dirty="0"/>
              <a:t>S. M. Mana et al., "LIDAR-</a:t>
            </a:r>
            <a:r>
              <a:rPr lang="de-DE" sz="1400" b="0" dirty="0" err="1"/>
              <a:t>assisted</a:t>
            </a:r>
            <a:r>
              <a:rPr lang="de-DE" sz="1400" b="0" dirty="0"/>
              <a:t> Channel Modelling </a:t>
            </a:r>
            <a:r>
              <a:rPr lang="de-DE" sz="1400" b="0" dirty="0" err="1"/>
              <a:t>for</a:t>
            </a:r>
            <a:r>
              <a:rPr lang="de-DE" sz="1400" b="0" dirty="0"/>
              <a:t> </a:t>
            </a:r>
            <a:r>
              <a:rPr lang="de-DE" sz="1400" b="0" dirty="0" err="1"/>
              <a:t>LiFi</a:t>
            </a:r>
            <a:r>
              <a:rPr lang="de-DE" sz="1400" b="0" dirty="0"/>
              <a:t>”, 2022 OFC, San Diego, CA, USA, 2022.</a:t>
            </a:r>
          </a:p>
          <a:p>
            <a:pPr>
              <a:buFont typeface="+mj-lt"/>
              <a:buAutoNum type="arabicPeriod"/>
            </a:pPr>
            <a:r>
              <a:rPr lang="de-DE" sz="1400" b="0" dirty="0"/>
              <a:t>S. M. Mana et al., "LIDAR-</a:t>
            </a:r>
            <a:r>
              <a:rPr lang="de-DE" sz="1400" b="0" dirty="0" err="1"/>
              <a:t>Assisted</a:t>
            </a:r>
            <a:r>
              <a:rPr lang="de-DE" sz="1400" b="0" dirty="0"/>
              <a:t> Channel Modelling </a:t>
            </a:r>
            <a:r>
              <a:rPr lang="de-DE" sz="1400" b="0" dirty="0" err="1"/>
              <a:t>for</a:t>
            </a:r>
            <a:r>
              <a:rPr lang="de-DE" sz="1400" b="0" dirty="0"/>
              <a:t> </a:t>
            </a:r>
            <a:r>
              <a:rPr lang="de-DE" sz="1400" b="0" dirty="0" err="1"/>
              <a:t>LiFi</a:t>
            </a:r>
            <a:r>
              <a:rPr lang="de-DE" sz="1400" b="0" dirty="0"/>
              <a:t> in </a:t>
            </a:r>
            <a:r>
              <a:rPr lang="de-DE" sz="1400" b="0" dirty="0" err="1"/>
              <a:t>Realistic</a:t>
            </a:r>
            <a:r>
              <a:rPr lang="de-DE" sz="1400" b="0" dirty="0"/>
              <a:t> Indoor Scenarios", IEEE Access, vol. 10, 2022.</a:t>
            </a:r>
          </a:p>
          <a:p>
            <a:pPr>
              <a:buFont typeface="+mj-lt"/>
              <a:buAutoNum type="arabicPeriod"/>
            </a:pPr>
            <a:r>
              <a:rPr lang="en-US" sz="1400" b="0" dirty="0"/>
              <a:t>S. M. Mana et al., “Experiments in Non-Line-of-Sight Li-Fi Channels”, GLC 2019.</a:t>
            </a:r>
            <a:endParaRPr lang="de-DE" sz="1400" b="0" dirty="0"/>
          </a:p>
          <a:p>
            <a:pPr>
              <a:buFont typeface="+mj-lt"/>
              <a:buAutoNum type="arabicPeriod"/>
            </a:pPr>
            <a:r>
              <a:rPr lang="en-US" sz="1400" b="0" dirty="0"/>
              <a:t>S. M. Mana et al., "Distributed MIMO Experiments for </a:t>
            </a:r>
            <a:r>
              <a:rPr lang="en-US" sz="1400" b="0" dirty="0" err="1"/>
              <a:t>LiFi</a:t>
            </a:r>
            <a:r>
              <a:rPr lang="en-US" sz="1400" b="0" dirty="0"/>
              <a:t> in a Conference Room," CSNDSP 2020.</a:t>
            </a:r>
            <a:endParaRPr lang="de-DE" sz="1400" b="0" dirty="0"/>
          </a:p>
          <a:p>
            <a:pPr>
              <a:buFont typeface="+mj-lt"/>
              <a:buAutoNum type="arabicPeriod"/>
            </a:pPr>
            <a:r>
              <a:rPr lang="en-US" sz="1400" b="0" dirty="0"/>
              <a:t>S. M. Mana et al., "</a:t>
            </a:r>
            <a:r>
              <a:rPr lang="en-US" sz="1400" b="0" dirty="0" err="1"/>
              <a:t>LiFi</a:t>
            </a:r>
            <a:r>
              <a:rPr lang="en-US" sz="1400" b="0" dirty="0"/>
              <a:t> Experiments in a Hospital," 2020 OFC, San Diego, CA, USA, 2020.</a:t>
            </a:r>
            <a:endParaRPr lang="de-DE" sz="1400" b="0" dirty="0"/>
          </a:p>
          <a:p>
            <a:pPr>
              <a:buFont typeface="+mj-lt"/>
              <a:buAutoNum type="arabicPeriod"/>
            </a:pPr>
            <a:r>
              <a:rPr lang="en-US" sz="1400" b="0" dirty="0"/>
              <a:t>S. M. Mana et al,, "Distributed Multiuser MIMO for </a:t>
            </a:r>
            <a:r>
              <a:rPr lang="en-US" sz="1400" b="0" dirty="0" err="1"/>
              <a:t>LiFi</a:t>
            </a:r>
            <a:r>
              <a:rPr lang="en-US" sz="1400" b="0" dirty="0"/>
              <a:t>: Experiments in an Operating Room," JLT, vol. 39, no. 18, Sept.15, 2021.</a:t>
            </a:r>
          </a:p>
          <a:p>
            <a:pPr>
              <a:buFont typeface="+mj-lt"/>
              <a:buAutoNum type="arabicPeriod"/>
            </a:pPr>
            <a:endParaRPr lang="en-US" sz="14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3AE0F-C886-441A-B2F7-BAFF15356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162A-1411-4C59-9D23-FCE0C033223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2DB54C-0324-40B4-9925-DA6295718CF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6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Introduction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dirty="0"/>
              <a:t>Motivation</a:t>
            </a:r>
            <a:endParaRPr lang="en-US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ELC channel modelling method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3D environment modelling based on LIDAR data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Enhanced modelling methodology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ELC measurement campaigns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Use case scenarios for UCM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Conclusions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8158-E2E1-6A84-ADB5-1293E314B4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45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B8467-8176-7DD1-7FD0-7A5C8908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F99FACC-EA99-E411-7F2F-795B05A3C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474F779-152C-6EFE-082A-2A8E0AA7B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Enhanced Light </a:t>
            </a:r>
            <a:r>
              <a:rPr lang="en-US" sz="1800" dirty="0" err="1"/>
              <a:t>Communictaion</a:t>
            </a:r>
            <a:r>
              <a:rPr lang="en-US" sz="1800" dirty="0"/>
              <a:t> (ELC)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Wireless communication using light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Mobile, bidirectional, high-speed data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Light remains in one room, No EMI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Applications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Leverage unique properties of light (competition with </a:t>
            </a:r>
            <a:r>
              <a:rPr lang="en-US" sz="1600" dirty="0" err="1"/>
              <a:t>WiFi</a:t>
            </a:r>
            <a:r>
              <a:rPr lang="en-US" sz="1600" dirty="0"/>
              <a:t>)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Industry, hospitals, offices, class- and conference rooms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Fundamental challenges for channel modelling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LOS vs. NLOS, Path loss, Link blockage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/>
              <a:t>Weak multipath reflections, but measurable</a:t>
            </a:r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Two main modeling approaches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Deterministic : Site-Specific, highly accurate models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/>
              <a:t>Stochastic : Non-site specific, based on probability distributions </a:t>
            </a:r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400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1085850"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 marL="68580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A0C7-AE34-D718-6E34-E5639F5E9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B63AC-BFB9-48AA-B31F-A8D2D5FB08A6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8400257" y="6475414"/>
            <a:ext cx="2989528" cy="252588"/>
          </a:xfrm>
        </p:spPr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8158-E2E1-6A84-ADB5-1293E314B4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1">
            <a:extLst>
              <a:ext uri="{FF2B5EF4-FFF2-40B4-BE49-F238E27FC236}">
                <a16:creationId xmlns:a16="http://schemas.microsoft.com/office/drawing/2014/main" id="{0F3872D6-49D0-4B35-972C-218AC8E7E85E}"/>
              </a:ext>
            </a:extLst>
          </p:cNvPr>
          <p:cNvGrpSpPr/>
          <p:nvPr/>
        </p:nvGrpSpPr>
        <p:grpSpPr>
          <a:xfrm>
            <a:off x="7933401" y="861810"/>
            <a:ext cx="3456384" cy="3526234"/>
            <a:chOff x="5562600" y="1380439"/>
            <a:chExt cx="3146677" cy="3277031"/>
          </a:xfrm>
        </p:grpSpPr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C44AAB06-449A-47AC-9651-080007D05BEA}"/>
                </a:ext>
              </a:extLst>
            </p:cNvPr>
            <p:cNvGrpSpPr/>
            <p:nvPr/>
          </p:nvGrpSpPr>
          <p:grpSpPr>
            <a:xfrm>
              <a:off x="6553200" y="3046167"/>
              <a:ext cx="1553012" cy="1356481"/>
              <a:chOff x="4379101" y="1089779"/>
              <a:chExt cx="4485116" cy="3363837"/>
            </a:xfrm>
          </p:grpSpPr>
          <p:pic>
            <p:nvPicPr>
              <p:cNvPr id="24" name="Grafik 9">
                <a:extLst>
                  <a:ext uri="{FF2B5EF4-FFF2-40B4-BE49-F238E27FC236}">
                    <a16:creationId xmlns:a16="http://schemas.microsoft.com/office/drawing/2014/main" id="{6BF738A8-687D-4582-8D31-CB56B2EA5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101" y="1089779"/>
                <a:ext cx="4485116" cy="3363837"/>
              </a:xfrm>
              <a:prstGeom prst="rect">
                <a:avLst/>
              </a:prstGeom>
              <a:ln w="12700">
                <a:solidFill>
                  <a:srgbClr val="179C7D"/>
                </a:solidFill>
              </a:ln>
            </p:spPr>
          </p:pic>
          <p:sp>
            <p:nvSpPr>
              <p:cNvPr id="25" name="Gleichschenkliges Dreieck 10">
                <a:extLst>
                  <a:ext uri="{FF2B5EF4-FFF2-40B4-BE49-F238E27FC236}">
                    <a16:creationId xmlns:a16="http://schemas.microsoft.com/office/drawing/2014/main" id="{994CB5D5-54E2-4196-A86D-C1CC124FB992}"/>
                  </a:ext>
                </a:extLst>
              </p:cNvPr>
              <p:cNvSpPr/>
              <p:nvPr/>
            </p:nvSpPr>
            <p:spPr bwMode="auto">
              <a:xfrm>
                <a:off x="6156176" y="1477088"/>
                <a:ext cx="1071298" cy="2132691"/>
              </a:xfrm>
              <a:prstGeom prst="triangle">
                <a:avLst/>
              </a:prstGeom>
              <a:gradFill flip="none" rotWithShape="1">
                <a:gsLst>
                  <a:gs pos="2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6" name="Gleichschenkliges Dreieck 12">
                <a:extLst>
                  <a:ext uri="{FF2B5EF4-FFF2-40B4-BE49-F238E27FC236}">
                    <a16:creationId xmlns:a16="http://schemas.microsoft.com/office/drawing/2014/main" id="{EB98D758-3265-4076-847B-CE05E0860D1A}"/>
                  </a:ext>
                </a:extLst>
              </p:cNvPr>
              <p:cNvSpPr/>
              <p:nvPr/>
            </p:nvSpPr>
            <p:spPr bwMode="auto">
              <a:xfrm>
                <a:off x="5293484" y="2123625"/>
                <a:ext cx="502652" cy="1024189"/>
              </a:xfrm>
              <a:prstGeom prst="triangle">
                <a:avLst/>
              </a:prstGeom>
              <a:gradFill flip="none" rotWithShape="1">
                <a:gsLst>
                  <a:gs pos="2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7" name="Gleichschenkliges Dreieck 14">
                <a:extLst>
                  <a:ext uri="{FF2B5EF4-FFF2-40B4-BE49-F238E27FC236}">
                    <a16:creationId xmlns:a16="http://schemas.microsoft.com/office/drawing/2014/main" id="{725BD943-EE56-4963-B2E0-7BF527E8C48A}"/>
                  </a:ext>
                </a:extLst>
              </p:cNvPr>
              <p:cNvSpPr/>
              <p:nvPr/>
            </p:nvSpPr>
            <p:spPr bwMode="auto">
              <a:xfrm>
                <a:off x="6929245" y="1987647"/>
                <a:ext cx="561630" cy="1296144"/>
              </a:xfrm>
              <a:prstGeom prst="triangle">
                <a:avLst/>
              </a:prstGeom>
              <a:gradFill flip="none" rotWithShape="1">
                <a:gsLst>
                  <a:gs pos="2000">
                    <a:schemeClr val="accent4">
                      <a:lumMod val="20000"/>
                      <a:lumOff val="80000"/>
                    </a:schemeClr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7CF1B250-3DA7-411B-AC3C-299139560A7B}"/>
                </a:ext>
              </a:extLst>
            </p:cNvPr>
            <p:cNvGrpSpPr/>
            <p:nvPr/>
          </p:nvGrpSpPr>
          <p:grpSpPr>
            <a:xfrm>
              <a:off x="7177199" y="1385410"/>
              <a:ext cx="1532078" cy="1351510"/>
              <a:chOff x="5940152" y="189238"/>
              <a:chExt cx="2991121" cy="2299701"/>
            </a:xfrm>
          </p:grpSpPr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62C99E0B-D49A-42DA-BFBB-ABD802A3B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189238"/>
                <a:ext cx="2991121" cy="2299701"/>
              </a:xfrm>
              <a:prstGeom prst="rect">
                <a:avLst/>
              </a:prstGeom>
            </p:spPr>
          </p:pic>
          <p:sp>
            <p:nvSpPr>
              <p:cNvPr id="22" name="Gleichschenkliges Dreieck 16">
                <a:extLst>
                  <a:ext uri="{FF2B5EF4-FFF2-40B4-BE49-F238E27FC236}">
                    <a16:creationId xmlns:a16="http://schemas.microsoft.com/office/drawing/2014/main" id="{65283FA5-FF03-4560-9DA0-02B0707FDE4F}"/>
                  </a:ext>
                </a:extLst>
              </p:cNvPr>
              <p:cNvSpPr/>
              <p:nvPr/>
            </p:nvSpPr>
            <p:spPr bwMode="auto">
              <a:xfrm rot="600000">
                <a:off x="7693131" y="607783"/>
                <a:ext cx="131603" cy="781102"/>
              </a:xfrm>
              <a:prstGeom prst="triangle">
                <a:avLst/>
              </a:prstGeom>
              <a:gradFill flip="none" rotWithShape="1">
                <a:gsLst>
                  <a:gs pos="25000">
                    <a:srgbClr val="C00000"/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3" name="Gleichschenkliges Dreieck 17">
                <a:extLst>
                  <a:ext uri="{FF2B5EF4-FFF2-40B4-BE49-F238E27FC236}">
                    <a16:creationId xmlns:a16="http://schemas.microsoft.com/office/drawing/2014/main" id="{AF555FDF-6159-4C8A-B1D6-251B66094AE2}"/>
                  </a:ext>
                </a:extLst>
              </p:cNvPr>
              <p:cNvSpPr/>
              <p:nvPr/>
            </p:nvSpPr>
            <p:spPr bwMode="auto">
              <a:xfrm rot="17160000">
                <a:off x="8045497" y="552652"/>
                <a:ext cx="197982" cy="469482"/>
              </a:xfrm>
              <a:prstGeom prst="triangle">
                <a:avLst/>
              </a:prstGeom>
              <a:gradFill flip="none" rotWithShape="1">
                <a:gsLst>
                  <a:gs pos="25000">
                    <a:srgbClr val="C00000"/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</p:grpSp>
        <p:grpSp>
          <p:nvGrpSpPr>
            <p:cNvPr id="10" name="Gruppieren 3">
              <a:extLst>
                <a:ext uri="{FF2B5EF4-FFF2-40B4-BE49-F238E27FC236}">
                  <a16:creationId xmlns:a16="http://schemas.microsoft.com/office/drawing/2014/main" id="{AAE99BBC-37E4-4D5D-B0D0-B7EFFACEF29D}"/>
                </a:ext>
              </a:extLst>
            </p:cNvPr>
            <p:cNvGrpSpPr/>
            <p:nvPr/>
          </p:nvGrpSpPr>
          <p:grpSpPr>
            <a:xfrm>
              <a:off x="5562600" y="1380439"/>
              <a:ext cx="1491100" cy="1401853"/>
              <a:chOff x="3416436" y="699542"/>
              <a:chExt cx="2197485" cy="2232248"/>
            </a:xfrm>
          </p:grpSpPr>
          <p:grpSp>
            <p:nvGrpSpPr>
              <p:cNvPr id="16" name="Gruppieren 2">
                <a:extLst>
                  <a:ext uri="{FF2B5EF4-FFF2-40B4-BE49-F238E27FC236}">
                    <a16:creationId xmlns:a16="http://schemas.microsoft.com/office/drawing/2014/main" id="{53974F4E-D3B1-4A39-9B43-B5A88ABEA0C6}"/>
                  </a:ext>
                </a:extLst>
              </p:cNvPr>
              <p:cNvGrpSpPr/>
              <p:nvPr/>
            </p:nvGrpSpPr>
            <p:grpSpPr>
              <a:xfrm>
                <a:off x="3453921" y="699542"/>
                <a:ext cx="2160000" cy="2160000"/>
                <a:chOff x="3453921" y="699542"/>
                <a:chExt cx="2160000" cy="2160000"/>
              </a:xfrm>
            </p:grpSpPr>
            <p:pic>
              <p:nvPicPr>
                <p:cNvPr id="18" name="Picture 3" descr="Q:\PN-MAI\Projekte\VLC Akquise\VLC Visitenkarte\Neuer Ordner\IMG_0106.JPG">
                  <a:extLst>
                    <a:ext uri="{FF2B5EF4-FFF2-40B4-BE49-F238E27FC236}">
                      <a16:creationId xmlns:a16="http://schemas.microsoft.com/office/drawing/2014/main" id="{6167978A-2867-4420-9A8E-6B49B2D289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3921" y="699542"/>
                  <a:ext cx="2160000" cy="2160000"/>
                </a:xfrm>
                <a:prstGeom prst="rect">
                  <a:avLst/>
                </a:prstGeom>
                <a:ln w="57150"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Gleichschenkliges Dreieck 40">
                  <a:extLst>
                    <a:ext uri="{FF2B5EF4-FFF2-40B4-BE49-F238E27FC236}">
                      <a16:creationId xmlns:a16="http://schemas.microsoft.com/office/drawing/2014/main" id="{1EA32EC8-94A0-4363-B691-26C1BB1A69E4}"/>
                    </a:ext>
                  </a:extLst>
                </p:cNvPr>
                <p:cNvSpPr/>
                <p:nvPr/>
              </p:nvSpPr>
              <p:spPr bwMode="auto">
                <a:xfrm rot="18948526">
                  <a:off x="3950358" y="735789"/>
                  <a:ext cx="576381" cy="1957611"/>
                </a:xfrm>
                <a:prstGeom prst="triangle">
                  <a:avLst/>
                </a:prstGeom>
                <a:gradFill flip="none" rotWithShape="1">
                  <a:gsLst>
                    <a:gs pos="25000">
                      <a:srgbClr val="C00000"/>
                    </a:gs>
                    <a:gs pos="100000">
                      <a:srgbClr val="FFC5B6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  <p:sp>
              <p:nvSpPr>
                <p:cNvPr id="20" name="Gleichschenkliges Dreieck 42">
                  <a:extLst>
                    <a:ext uri="{FF2B5EF4-FFF2-40B4-BE49-F238E27FC236}">
                      <a16:creationId xmlns:a16="http://schemas.microsoft.com/office/drawing/2014/main" id="{5AC4126A-6E31-43C3-893C-E4A31951845A}"/>
                    </a:ext>
                  </a:extLst>
                </p:cNvPr>
                <p:cNvSpPr/>
                <p:nvPr/>
              </p:nvSpPr>
              <p:spPr bwMode="auto">
                <a:xfrm rot="16200000">
                  <a:off x="4305916" y="251209"/>
                  <a:ext cx="576381" cy="1957611"/>
                </a:xfrm>
                <a:prstGeom prst="triangle">
                  <a:avLst/>
                </a:prstGeom>
                <a:gradFill flip="none" rotWithShape="1">
                  <a:gsLst>
                    <a:gs pos="25000">
                      <a:srgbClr val="C00000"/>
                    </a:gs>
                    <a:gs pos="100000">
                      <a:srgbClr val="FFC5B6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solidFill>
                        <a:sysClr val="windowText" lastClr="000000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  <p:sp>
            <p:nvSpPr>
              <p:cNvPr id="17" name="Gleichschenkliges Dreieck 41">
                <a:extLst>
                  <a:ext uri="{FF2B5EF4-FFF2-40B4-BE49-F238E27FC236}">
                    <a16:creationId xmlns:a16="http://schemas.microsoft.com/office/drawing/2014/main" id="{6F0657A6-147C-4526-B5D2-EBC92156B104}"/>
                  </a:ext>
                </a:extLst>
              </p:cNvPr>
              <p:cNvSpPr/>
              <p:nvPr/>
            </p:nvSpPr>
            <p:spPr bwMode="auto">
              <a:xfrm>
                <a:off x="3416436" y="974179"/>
                <a:ext cx="576381" cy="1957611"/>
              </a:xfrm>
              <a:prstGeom prst="triangle">
                <a:avLst/>
              </a:prstGeom>
              <a:gradFill flip="none" rotWithShape="1">
                <a:gsLst>
                  <a:gs pos="25000">
                    <a:srgbClr val="C00000"/>
                  </a:gs>
                  <a:gs pos="100000">
                    <a:srgbClr val="FFC5B6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 typeface="Wingdings" pitchFamily="2" charset="2"/>
                  <a:buNone/>
                  <a:tabLst/>
                </a:pPr>
                <a:endParaRPr kumimoji="0" lang="de-DE" sz="1800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Frutiger LT Com 55 Roman" pitchFamily="34" charset="0"/>
                </a:endParaRPr>
              </a:p>
            </p:txBody>
          </p:sp>
        </p:grp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38DDBC5-CCB9-4E2E-B727-A50D24831E60}"/>
                </a:ext>
              </a:extLst>
            </p:cNvPr>
            <p:cNvSpPr/>
            <p:nvPr/>
          </p:nvSpPr>
          <p:spPr bwMode="auto">
            <a:xfrm>
              <a:off x="5588036" y="1380439"/>
              <a:ext cx="1465664" cy="135648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EB738E38-F471-431C-958C-99EF733D5EA3}"/>
                </a:ext>
              </a:extLst>
            </p:cNvPr>
            <p:cNvSpPr/>
            <p:nvPr/>
          </p:nvSpPr>
          <p:spPr bwMode="auto">
            <a:xfrm>
              <a:off x="7177199" y="1390220"/>
              <a:ext cx="1532078" cy="13467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65E1A4CB-872A-490E-AF32-BCCAF6653855}"/>
                </a:ext>
              </a:extLst>
            </p:cNvPr>
            <p:cNvSpPr txBox="1"/>
            <p:nvPr/>
          </p:nvSpPr>
          <p:spPr>
            <a:xfrm>
              <a:off x="5638800" y="2726383"/>
              <a:ext cx="1382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Industrial OWC</a:t>
              </a:r>
            </a:p>
          </p:txBody>
        </p:sp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id="{F4EB17C2-DC48-49CA-A552-87F00A1F86B0}"/>
                </a:ext>
              </a:extLst>
            </p:cNvPr>
            <p:cNvSpPr txBox="1"/>
            <p:nvPr/>
          </p:nvSpPr>
          <p:spPr>
            <a:xfrm>
              <a:off x="6553200" y="4380471"/>
              <a:ext cx="1553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Class rooms</a:t>
              </a:r>
            </a:p>
          </p:txBody>
        </p:sp>
        <p:sp>
          <p:nvSpPr>
            <p:cNvPr id="15" name="TextBox 31">
              <a:extLst>
                <a:ext uri="{FF2B5EF4-FFF2-40B4-BE49-F238E27FC236}">
                  <a16:creationId xmlns:a16="http://schemas.microsoft.com/office/drawing/2014/main" id="{889A92AF-A376-484E-A97B-0E106FAF6771}"/>
                </a:ext>
              </a:extLst>
            </p:cNvPr>
            <p:cNvSpPr txBox="1"/>
            <p:nvPr/>
          </p:nvSpPr>
          <p:spPr>
            <a:xfrm>
              <a:off x="7239000" y="2726383"/>
              <a:ext cx="1447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Medical OWC</a:t>
              </a:r>
            </a:p>
          </p:txBody>
        </p:sp>
      </p:grpSp>
      <p:grpSp>
        <p:nvGrpSpPr>
          <p:cNvPr id="2" name="Gruppieren 7">
            <a:extLst>
              <a:ext uri="{FF2B5EF4-FFF2-40B4-BE49-F238E27FC236}">
                <a16:creationId xmlns:a16="http://schemas.microsoft.com/office/drawing/2014/main" id="{71C2D096-6F0F-6611-7217-F9B4D7C6C038}"/>
              </a:ext>
            </a:extLst>
          </p:cNvPr>
          <p:cNvGrpSpPr/>
          <p:nvPr/>
        </p:nvGrpSpPr>
        <p:grpSpPr>
          <a:xfrm>
            <a:off x="8047725" y="4561195"/>
            <a:ext cx="3261505" cy="1804594"/>
            <a:chOff x="5374079" y="2648916"/>
            <a:chExt cx="3261505" cy="1804594"/>
          </a:xfrm>
        </p:grpSpPr>
        <p:pic>
          <p:nvPicPr>
            <p:cNvPr id="3" name="Grafik 4">
              <a:extLst>
                <a:ext uri="{FF2B5EF4-FFF2-40B4-BE49-F238E27FC236}">
                  <a16:creationId xmlns:a16="http://schemas.microsoft.com/office/drawing/2014/main" id="{4D9D451B-D387-F0EA-BE73-B4F8761F0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931" y="2650661"/>
              <a:ext cx="1524000" cy="1533408"/>
            </a:xfrm>
            <a:prstGeom prst="rect">
              <a:avLst/>
            </a:prstGeom>
          </p:spPr>
        </p:pic>
        <p:pic>
          <p:nvPicPr>
            <p:cNvPr id="28" name="Grafik 5">
              <a:extLst>
                <a:ext uri="{FF2B5EF4-FFF2-40B4-BE49-F238E27FC236}">
                  <a16:creationId xmlns:a16="http://schemas.microsoft.com/office/drawing/2014/main" id="{D1ADF615-07F3-4A21-1E82-8EA7AA62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585" y="2648916"/>
              <a:ext cx="1520999" cy="1525665"/>
            </a:xfrm>
            <a:prstGeom prst="rect">
              <a:avLst/>
            </a:prstGeom>
          </p:spPr>
        </p:pic>
        <p:sp>
          <p:nvSpPr>
            <p:cNvPr id="29" name="Textfeld 6">
              <a:extLst>
                <a:ext uri="{FF2B5EF4-FFF2-40B4-BE49-F238E27FC236}">
                  <a16:creationId xmlns:a16="http://schemas.microsoft.com/office/drawing/2014/main" id="{A14F997A-E4C5-CA10-377D-EC219828F012}"/>
                </a:ext>
              </a:extLst>
            </p:cNvPr>
            <p:cNvSpPr txBox="1"/>
            <p:nvPr/>
          </p:nvSpPr>
          <p:spPr>
            <a:xfrm>
              <a:off x="5374079" y="4166249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LOS Propagation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feld 8">
              <a:extLst>
                <a:ext uri="{FF2B5EF4-FFF2-40B4-BE49-F238E27FC236}">
                  <a16:creationId xmlns:a16="http://schemas.microsoft.com/office/drawing/2014/main" id="{120E1D1B-78FC-C339-6CE9-2EE5FF2898A2}"/>
                </a:ext>
              </a:extLst>
            </p:cNvPr>
            <p:cNvSpPr txBox="1"/>
            <p:nvPr/>
          </p:nvSpPr>
          <p:spPr>
            <a:xfrm>
              <a:off x="7085503" y="417651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NLOS Propagation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271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1D2D-78B7-493F-A4AE-C9606644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BE6C-5961-4D73-846D-1D6D12673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9201" indent="-479201">
              <a:buFont typeface="Arial" panose="020B0604020202020204" pitchFamily="34" charset="0"/>
              <a:buChar char="•"/>
            </a:pPr>
            <a:r>
              <a:rPr lang="en-US" sz="1800" dirty="0" err="1"/>
              <a:t>SoA</a:t>
            </a:r>
            <a:r>
              <a:rPr lang="en-US" sz="1800" dirty="0"/>
              <a:t>: Deterministic channel models</a:t>
            </a:r>
            <a:endParaRPr lang="de-DE" sz="1800" dirty="0"/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Manual entry of 3D environment</a:t>
            </a:r>
            <a:endParaRPr lang="en-US" dirty="0"/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/>
              </a:rPr>
              <a:t>Tiles, Iterative, Modified Monte Carlo, </a:t>
            </a:r>
            <a:r>
              <a:rPr lang="de-DE" sz="1600" dirty="0">
                <a:cs typeface="Times New Roman"/>
              </a:rPr>
              <a:t>Ray </a:t>
            </a:r>
            <a:r>
              <a:rPr lang="de-DE" sz="1600" dirty="0" err="1">
                <a:cs typeface="Times New Roman"/>
              </a:rPr>
              <a:t>tracing</a:t>
            </a:r>
            <a:endParaRPr lang="de-DE" sz="1600" dirty="0">
              <a:cs typeface="Times New Roman"/>
            </a:endParaRPr>
          </a:p>
          <a:p>
            <a:pPr marL="479201" indent="-47920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Limitations of present models</a:t>
            </a:r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Approaches are very complex and time-consuming</a:t>
            </a:r>
            <a:endParaRPr lang="de-DE" sz="1600" dirty="0">
              <a:solidFill>
                <a:schemeClr val="tx1"/>
              </a:solidFill>
            </a:endParaRPr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Not </a:t>
            </a:r>
            <a:r>
              <a:rPr lang="en-US" sz="1600" dirty="0">
                <a:solidFill>
                  <a:schemeClr val="tx1"/>
                </a:solidFill>
              </a:rPr>
              <a:t>suitable for distributed MIMO with multiple mobile users</a:t>
            </a:r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</a:rPr>
              <a:t>Barely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validated</a:t>
            </a:r>
            <a:r>
              <a:rPr lang="de-DE" sz="1600" dirty="0">
                <a:solidFill>
                  <a:schemeClr val="tx1"/>
                </a:solidFill>
              </a:rPr>
              <a:t> in </a:t>
            </a:r>
            <a:r>
              <a:rPr lang="de-DE" sz="1600" dirty="0" err="1">
                <a:solidFill>
                  <a:schemeClr val="tx1"/>
                </a:solidFill>
              </a:rPr>
              <a:t>realistic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environments</a:t>
            </a:r>
            <a:endParaRPr lang="de-DE" sz="1600" dirty="0">
              <a:solidFill>
                <a:schemeClr val="tx1"/>
              </a:solidFill>
            </a:endParaRPr>
          </a:p>
          <a:p>
            <a:pPr marL="479201" lvl="0" indent="-479201">
              <a:buFont typeface="Arial" panose="020B0604020202020204" pitchFamily="34" charset="0"/>
              <a:buChar char="•"/>
            </a:pPr>
            <a:r>
              <a:rPr lang="en-US" sz="1800" dirty="0"/>
              <a:t>New channel modelling</a:t>
            </a:r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</a:rPr>
              <a:t>Complete</a:t>
            </a:r>
            <a:r>
              <a:rPr lang="de-DE" sz="1600" dirty="0">
                <a:solidFill>
                  <a:schemeClr val="tx1"/>
                </a:solidFill>
              </a:rPr>
              <a:t> 3D </a:t>
            </a:r>
            <a:r>
              <a:rPr lang="de-DE" sz="1600" dirty="0" err="1">
                <a:solidFill>
                  <a:schemeClr val="tx1"/>
                </a:solidFill>
              </a:rPr>
              <a:t>modeling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using</a:t>
            </a:r>
            <a:r>
              <a:rPr lang="de-DE" sz="1600" dirty="0">
                <a:solidFill>
                  <a:schemeClr val="tx1"/>
                </a:solidFill>
              </a:rPr>
              <a:t> LIDAR </a:t>
            </a:r>
            <a:r>
              <a:rPr lang="de-DE" sz="1600" dirty="0" err="1">
                <a:solidFill>
                  <a:schemeClr val="tx1"/>
                </a:solidFill>
              </a:rPr>
              <a:t>point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cloud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data</a:t>
            </a:r>
            <a:endParaRPr lang="de-DE" sz="1600" dirty="0">
              <a:solidFill>
                <a:schemeClr val="tx1"/>
              </a:solidFill>
            </a:endParaRPr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Efficient modelling </a:t>
            </a:r>
            <a:r>
              <a:rPr lang="en-US" sz="1600" dirty="0"/>
              <a:t>with significantly reduced complexity</a:t>
            </a:r>
          </a:p>
          <a:p>
            <a:pPr marL="1359299" lvl="2" indent="-479201">
              <a:buFont typeface="Arial" panose="020B0604020202020204" pitchFamily="34" charset="0"/>
              <a:buChar char="•"/>
            </a:pP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efficient</a:t>
            </a:r>
            <a:r>
              <a:rPr lang="de-DE" sz="1400" dirty="0"/>
              <a:t> </a:t>
            </a:r>
            <a:r>
              <a:rPr lang="de-DE" sz="1400" dirty="0" err="1"/>
              <a:t>generation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MU-MIMO CIRs and </a:t>
            </a:r>
            <a:r>
              <a:rPr lang="de-DE" sz="1400" dirty="0" err="1"/>
              <a:t>mobility</a:t>
            </a:r>
            <a:endParaRPr lang="de-DE" sz="1400" dirty="0"/>
          </a:p>
          <a:p>
            <a:pPr marL="959249" lvl="1" indent="-479201">
              <a:buFont typeface="Arial" panose="020B0604020202020204" pitchFamily="34" charset="0"/>
              <a:buChar char="•"/>
            </a:pPr>
            <a:r>
              <a:rPr lang="en-US" sz="1600" dirty="0"/>
              <a:t>Experimental validation in various indoor environments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CE80B-55ED-43DD-8EED-4F9D17076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F464-2352-42E2-B893-D1FC64CABD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9602E8-5959-4938-8984-E5F6D991832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CCA658-F073-4BE8-BE07-7A7DB65D4682}"/>
              </a:ext>
            </a:extLst>
          </p:cNvPr>
          <p:cNvGrpSpPr/>
          <p:nvPr/>
        </p:nvGrpSpPr>
        <p:grpSpPr>
          <a:xfrm>
            <a:off x="7248128" y="1981201"/>
            <a:ext cx="4677543" cy="2667335"/>
            <a:chOff x="914401" y="2091026"/>
            <a:chExt cx="4677543" cy="266733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A0B691B-21E7-4F19-B71B-505448F62BE3}"/>
                </a:ext>
              </a:extLst>
            </p:cNvPr>
            <p:cNvSpPr/>
            <p:nvPr/>
          </p:nvSpPr>
          <p:spPr bwMode="auto">
            <a:xfrm>
              <a:off x="2205584" y="2777074"/>
              <a:ext cx="362024" cy="170308"/>
            </a:xfrm>
            <a:prstGeom prst="rightArrow">
              <a:avLst>
                <a:gd name="adj1" fmla="val 50000"/>
                <a:gd name="adj2" fmla="val 86413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0A0A5C-754E-47AD-9D97-42C70E8DD8DE}"/>
                </a:ext>
              </a:extLst>
            </p:cNvPr>
            <p:cNvSpPr/>
            <p:nvPr/>
          </p:nvSpPr>
          <p:spPr bwMode="auto">
            <a:xfrm>
              <a:off x="914401" y="2132014"/>
              <a:ext cx="4677543" cy="262634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8506B4-CDD8-49AD-81C8-BA600C33DDFC}"/>
                </a:ext>
              </a:extLst>
            </p:cNvPr>
            <p:cNvGrpSpPr/>
            <p:nvPr/>
          </p:nvGrpSpPr>
          <p:grpSpPr>
            <a:xfrm>
              <a:off x="1055439" y="2492896"/>
              <a:ext cx="1149151" cy="738664"/>
              <a:chOff x="1199456" y="2492896"/>
              <a:chExt cx="1008112" cy="73866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5457B56-2F6E-4320-88CC-C1059B9163D9}"/>
                  </a:ext>
                </a:extLst>
              </p:cNvPr>
              <p:cNvSpPr/>
              <p:nvPr/>
            </p:nvSpPr>
            <p:spPr bwMode="auto">
              <a:xfrm>
                <a:off x="1199456" y="2492896"/>
                <a:ext cx="1008112" cy="720080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BA7289-499A-4D7A-9505-C8E2D351CF4E}"/>
                  </a:ext>
                </a:extLst>
              </p:cNvPr>
              <p:cNvSpPr txBox="1"/>
              <p:nvPr/>
            </p:nvSpPr>
            <p:spPr>
              <a:xfrm>
                <a:off x="1199456" y="2492896"/>
                <a:ext cx="100811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</a:rPr>
                  <a:t>3D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model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using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LIDAR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905BB5-BBE4-4D8C-AA86-1CDC7457079B}"/>
                </a:ext>
              </a:extLst>
            </p:cNvPr>
            <p:cNvGrpSpPr/>
            <p:nvPr/>
          </p:nvGrpSpPr>
          <p:grpSpPr>
            <a:xfrm>
              <a:off x="1055440" y="3861048"/>
              <a:ext cx="1224136" cy="792088"/>
              <a:chOff x="1055440" y="3861048"/>
              <a:chExt cx="1224136" cy="79208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29AD794-7F24-4D03-8122-DF54BCF9DA32}"/>
                  </a:ext>
                </a:extLst>
              </p:cNvPr>
              <p:cNvSpPr/>
              <p:nvPr/>
            </p:nvSpPr>
            <p:spPr bwMode="auto">
              <a:xfrm>
                <a:off x="1055440" y="3861048"/>
                <a:ext cx="1152128" cy="79208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0019022-4B1F-476F-A0C5-AC19175E4F1E}"/>
                  </a:ext>
                </a:extLst>
              </p:cNvPr>
              <p:cNvSpPr txBox="1"/>
              <p:nvPr/>
            </p:nvSpPr>
            <p:spPr>
              <a:xfrm>
                <a:off x="1055440" y="3861048"/>
                <a:ext cx="122413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err="1">
                    <a:solidFill>
                      <a:schemeClr val="tx1"/>
                    </a:solidFill>
                  </a:rPr>
                  <a:t>Lightsource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&amp;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detector</a:t>
                </a:r>
                <a:r>
                  <a:rPr lang="de-DE" sz="14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tx1"/>
                    </a:solidFill>
                  </a:rPr>
                  <a:t>specifications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C4164DF-7696-4C2C-87E7-233BEEFCA69B}"/>
                </a:ext>
              </a:extLst>
            </p:cNvPr>
            <p:cNvSpPr/>
            <p:nvPr/>
          </p:nvSpPr>
          <p:spPr bwMode="auto">
            <a:xfrm>
              <a:off x="2207568" y="4171938"/>
              <a:ext cx="362024" cy="170308"/>
            </a:xfrm>
            <a:prstGeom prst="rightArrow">
              <a:avLst>
                <a:gd name="adj1" fmla="val 50000"/>
                <a:gd name="adj2" fmla="val 86413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59D77B-E2A9-4F4E-9AED-8030E3BDBB0D}"/>
                </a:ext>
              </a:extLst>
            </p:cNvPr>
            <p:cNvSpPr txBox="1"/>
            <p:nvPr/>
          </p:nvSpPr>
          <p:spPr>
            <a:xfrm>
              <a:off x="2567609" y="2467922"/>
              <a:ext cx="1365174" cy="218521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e-DE" sz="1600" dirty="0">
                <a:solidFill>
                  <a:schemeClr val="tx1"/>
                </a:solidFill>
              </a:endParaRPr>
            </a:p>
            <a:p>
              <a:endParaRPr lang="de-DE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de-DE" sz="1600" b="1" dirty="0">
                  <a:solidFill>
                    <a:schemeClr val="tx1"/>
                  </a:solidFill>
                </a:rPr>
                <a:t>New ELC </a:t>
              </a:r>
              <a:r>
                <a:rPr lang="de-DE" sz="1600" b="1" dirty="0" err="1">
                  <a:solidFill>
                    <a:schemeClr val="tx1"/>
                  </a:solidFill>
                </a:rPr>
                <a:t>channel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err="1">
                  <a:solidFill>
                    <a:schemeClr val="tx1"/>
                  </a:solidFill>
                </a:rPr>
                <a:t>modelling</a:t>
              </a:r>
              <a:r>
                <a:rPr lang="de-DE" sz="1600" b="1" dirty="0">
                  <a:solidFill>
                    <a:schemeClr val="tx1"/>
                  </a:solidFill>
                </a:rPr>
                <a:t> </a:t>
              </a:r>
              <a:r>
                <a:rPr lang="de-DE" sz="1600" b="1" dirty="0" err="1">
                  <a:solidFill>
                    <a:schemeClr val="tx1"/>
                  </a:solidFill>
                </a:rPr>
                <a:t>approach</a:t>
              </a:r>
              <a:endParaRPr lang="de-DE" sz="1600" b="1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3D4807C-15FB-49DA-AFC1-3B13E4B4F05D}"/>
                </a:ext>
              </a:extLst>
            </p:cNvPr>
            <p:cNvGrpSpPr/>
            <p:nvPr/>
          </p:nvGrpSpPr>
          <p:grpSpPr>
            <a:xfrm>
              <a:off x="4295800" y="2472865"/>
              <a:ext cx="1224136" cy="525985"/>
              <a:chOff x="1055440" y="3861048"/>
              <a:chExt cx="1224136" cy="79208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A86F72-0702-4370-845D-BBF27A5B4594}"/>
                  </a:ext>
                </a:extLst>
              </p:cNvPr>
              <p:cNvSpPr/>
              <p:nvPr/>
            </p:nvSpPr>
            <p:spPr bwMode="auto">
              <a:xfrm>
                <a:off x="1055440" y="3861048"/>
                <a:ext cx="1152128" cy="79208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9D65CD4-8A88-4206-A04D-957F31DA23E0}"/>
                  </a:ext>
                </a:extLst>
              </p:cNvPr>
              <p:cNvSpPr txBox="1"/>
              <p:nvPr/>
            </p:nvSpPr>
            <p:spPr>
              <a:xfrm>
                <a:off x="1055440" y="3861048"/>
                <a:ext cx="1224136" cy="78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</a:rPr>
                  <a:t>Channel Response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EA0309-F391-45D4-9AB4-5BF7FCEA0BCC}"/>
                </a:ext>
              </a:extLst>
            </p:cNvPr>
            <p:cNvGrpSpPr/>
            <p:nvPr/>
          </p:nvGrpSpPr>
          <p:grpSpPr>
            <a:xfrm>
              <a:off x="4295800" y="3284984"/>
              <a:ext cx="1224136" cy="523220"/>
              <a:chOff x="1055440" y="3861048"/>
              <a:chExt cx="1224136" cy="86466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36B65FE-4594-484A-A026-8427D1C695C2}"/>
                  </a:ext>
                </a:extLst>
              </p:cNvPr>
              <p:cNvSpPr/>
              <p:nvPr/>
            </p:nvSpPr>
            <p:spPr bwMode="auto">
              <a:xfrm>
                <a:off x="1055440" y="3861048"/>
                <a:ext cx="1152128" cy="79208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75EAD8-027C-41AD-B335-345DBCF669BC}"/>
                  </a:ext>
                </a:extLst>
              </p:cNvPr>
              <p:cNvSpPr txBox="1"/>
              <p:nvPr/>
            </p:nvSpPr>
            <p:spPr>
              <a:xfrm>
                <a:off x="1055440" y="3861048"/>
                <a:ext cx="1224136" cy="86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</a:rPr>
                  <a:t>Channel Parameters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546C3A-172A-4277-A5DC-5CBA89780869}"/>
                </a:ext>
              </a:extLst>
            </p:cNvPr>
            <p:cNvGrpSpPr/>
            <p:nvPr/>
          </p:nvGrpSpPr>
          <p:grpSpPr>
            <a:xfrm>
              <a:off x="4295800" y="4057908"/>
              <a:ext cx="1224136" cy="523220"/>
              <a:chOff x="1055440" y="3861048"/>
              <a:chExt cx="1224136" cy="8452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B18EAB-A28F-4F6A-A0AD-8FBB5F6B64DD}"/>
                  </a:ext>
                </a:extLst>
              </p:cNvPr>
              <p:cNvSpPr/>
              <p:nvPr/>
            </p:nvSpPr>
            <p:spPr bwMode="auto">
              <a:xfrm>
                <a:off x="1055440" y="3861048"/>
                <a:ext cx="1152128" cy="79208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29D07D-28E4-4C24-86F2-F8834623A655}"/>
                  </a:ext>
                </a:extLst>
              </p:cNvPr>
              <p:cNvSpPr txBox="1"/>
              <p:nvPr/>
            </p:nvSpPr>
            <p:spPr>
              <a:xfrm>
                <a:off x="1055440" y="3861048"/>
                <a:ext cx="1224136" cy="845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tx1"/>
                    </a:solidFill>
                  </a:rPr>
                  <a:t>Performance Parameters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0473DFF6-F5DF-4609-92F3-2E4D27719A48}"/>
                </a:ext>
              </a:extLst>
            </p:cNvPr>
            <p:cNvSpPr/>
            <p:nvPr/>
          </p:nvSpPr>
          <p:spPr bwMode="auto">
            <a:xfrm>
              <a:off x="3935760" y="2668919"/>
              <a:ext cx="362024" cy="170308"/>
            </a:xfrm>
            <a:prstGeom prst="rightArrow">
              <a:avLst>
                <a:gd name="adj1" fmla="val 50000"/>
                <a:gd name="adj2" fmla="val 86413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9E5F4BA-589A-41FE-9D07-E8806D984AE6}"/>
                </a:ext>
              </a:extLst>
            </p:cNvPr>
            <p:cNvSpPr/>
            <p:nvPr/>
          </p:nvSpPr>
          <p:spPr bwMode="auto">
            <a:xfrm>
              <a:off x="3935760" y="3474716"/>
              <a:ext cx="362024" cy="170308"/>
            </a:xfrm>
            <a:prstGeom prst="rightArrow">
              <a:avLst>
                <a:gd name="adj1" fmla="val 50000"/>
                <a:gd name="adj2" fmla="val 86413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0270342-A789-4BBA-9A21-049274D7B3AB}"/>
                </a:ext>
              </a:extLst>
            </p:cNvPr>
            <p:cNvSpPr/>
            <p:nvPr/>
          </p:nvSpPr>
          <p:spPr bwMode="auto">
            <a:xfrm>
              <a:off x="3932783" y="4215234"/>
              <a:ext cx="362024" cy="170308"/>
            </a:xfrm>
            <a:prstGeom prst="rightArrow">
              <a:avLst>
                <a:gd name="adj1" fmla="val 50000"/>
                <a:gd name="adj2" fmla="val 86413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BA4B08-E7A5-4C77-9031-AD02AD810B47}"/>
                </a:ext>
              </a:extLst>
            </p:cNvPr>
            <p:cNvSpPr txBox="1"/>
            <p:nvPr/>
          </p:nvSpPr>
          <p:spPr>
            <a:xfrm>
              <a:off x="1048767" y="2091026"/>
              <a:ext cx="1149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Input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A34560-84D2-4E64-91AA-56A1AFEE8C89}"/>
                </a:ext>
              </a:extLst>
            </p:cNvPr>
            <p:cNvSpPr txBox="1"/>
            <p:nvPr/>
          </p:nvSpPr>
          <p:spPr>
            <a:xfrm>
              <a:off x="2204590" y="2102752"/>
              <a:ext cx="2090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Propagation Model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A6143D-26DF-4587-91AC-4335429F74E3}"/>
                </a:ext>
              </a:extLst>
            </p:cNvPr>
            <p:cNvSpPr txBox="1"/>
            <p:nvPr/>
          </p:nvSpPr>
          <p:spPr>
            <a:xfrm>
              <a:off x="4298777" y="2097606"/>
              <a:ext cx="1149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solidFill>
                    <a:schemeClr val="tx1"/>
                  </a:solidFill>
                </a:rPr>
                <a:t>Output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AFA8D7F-B140-4C98-A8C9-711E56FD8BEB}"/>
              </a:ext>
            </a:extLst>
          </p:cNvPr>
          <p:cNvSpPr txBox="1"/>
          <p:nvPr/>
        </p:nvSpPr>
        <p:spPr>
          <a:xfrm>
            <a:off x="8613303" y="4753611"/>
            <a:ext cx="20912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Block </a:t>
            </a:r>
            <a:r>
              <a:rPr lang="de-DE" dirty="0" err="1">
                <a:solidFill>
                  <a:schemeClr val="tx1"/>
                </a:solidFill>
              </a:rPr>
              <a:t>Diagram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20D8-6E46-406A-B601-890BB60C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LIDAR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321D-8120-4B7A-93DA-5A069D699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6892594" cy="4113213"/>
          </a:xfrm>
        </p:spPr>
        <p:txBody>
          <a:bodyPr/>
          <a:lstStyle/>
          <a:p>
            <a:pPr marL="479201" indent="-479201"/>
            <a:r>
              <a:rPr lang="en-US" sz="2000" dirty="0"/>
              <a:t>Motivation : Reduce complexity in 3D modelling</a:t>
            </a:r>
            <a:endParaRPr lang="de-DE" dirty="0"/>
          </a:p>
          <a:p>
            <a:pPr marL="479201" indent="-479201">
              <a:buFont typeface="Arial" panose="020B0604020202020204" pitchFamily="34" charset="0"/>
              <a:buChar char="•"/>
            </a:pPr>
            <a:r>
              <a:rPr lang="en-US" sz="1800" b="0" dirty="0"/>
              <a:t>Leica RTC360 as LIDAR scanner (wavelength: 1550 nm)</a:t>
            </a:r>
          </a:p>
          <a:p>
            <a:pPr marL="479201" indent="-479201">
              <a:buFont typeface="Arial" panose="020B0604020202020204" pitchFamily="34" charset="0"/>
              <a:buChar char="•"/>
            </a:pPr>
            <a:r>
              <a:rPr lang="en-US" sz="1800" b="0" dirty="0"/>
              <a:t>Scanned at multiple positions in the room (to overcome occlusions / invisible regions)</a:t>
            </a:r>
          </a:p>
          <a:p>
            <a:pPr marL="479201" indent="-479201"/>
            <a:r>
              <a:rPr lang="en-US" sz="2000" dirty="0"/>
              <a:t>Point cloud data from multiple scans are processed and optimized</a:t>
            </a:r>
          </a:p>
          <a:p>
            <a:pPr marL="479201" indent="-479201">
              <a:buFont typeface="Arial" panose="020B0604020202020204" pitchFamily="34" charset="0"/>
              <a:buChar char="•"/>
            </a:pPr>
            <a:r>
              <a:rPr lang="en-US" sz="1800" b="0" dirty="0"/>
              <a:t>LIDAR scanner is calibrated for reflectance estimation [1]</a:t>
            </a:r>
            <a:endParaRPr lang="en-US" sz="1400" b="0" dirty="0"/>
          </a:p>
          <a:p>
            <a:pPr marL="479201" indent="-479201">
              <a:buFont typeface="Arial" panose="020B0604020202020204" pitchFamily="34" charset="0"/>
              <a:buChar char="•"/>
            </a:pPr>
            <a:r>
              <a:rPr lang="de-DE" sz="1800" b="0" dirty="0" err="1"/>
              <a:t>output</a:t>
            </a:r>
            <a:r>
              <a:rPr lang="de-DE" sz="1800" b="0" dirty="0"/>
              <a:t> </a:t>
            </a:r>
            <a:r>
              <a:rPr lang="de-DE" sz="1800" b="0" dirty="0" err="1"/>
              <a:t>data</a:t>
            </a:r>
            <a:r>
              <a:rPr lang="de-DE" sz="1800" b="0" dirty="0"/>
              <a:t>: (</a:t>
            </a:r>
            <a:r>
              <a:rPr lang="de-DE" sz="1800" b="0" dirty="0" err="1"/>
              <a:t>x,y,z</a:t>
            </a:r>
            <a:r>
              <a:rPr lang="de-DE" sz="1800" b="0" dirty="0"/>
              <a:t>) </a:t>
            </a:r>
            <a:r>
              <a:rPr lang="de-DE" sz="1800" b="0" dirty="0" err="1"/>
              <a:t>coordinates</a:t>
            </a:r>
            <a:r>
              <a:rPr lang="de-DE" sz="1800" b="0" dirty="0"/>
              <a:t>, </a:t>
            </a:r>
            <a:r>
              <a:rPr lang="de-DE" sz="1800" b="0" dirty="0" err="1"/>
              <a:t>surface</a:t>
            </a:r>
            <a:r>
              <a:rPr lang="de-DE" sz="1800" b="0" dirty="0"/>
              <a:t> normal, and </a:t>
            </a:r>
            <a:r>
              <a:rPr lang="de-DE" sz="1800" b="0" dirty="0" err="1"/>
              <a:t>reflectance</a:t>
            </a:r>
            <a:r>
              <a:rPr lang="de-DE" sz="1800" b="0" dirty="0"/>
              <a:t> </a:t>
            </a:r>
            <a:r>
              <a:rPr lang="de-DE" sz="1800" b="0" dirty="0" err="1"/>
              <a:t>of</a:t>
            </a:r>
            <a:r>
              <a:rPr lang="de-DE" sz="1800" b="0" dirty="0"/>
              <a:t> </a:t>
            </a:r>
            <a:r>
              <a:rPr lang="de-DE" sz="1800" b="0" dirty="0" err="1"/>
              <a:t>each</a:t>
            </a:r>
            <a:r>
              <a:rPr lang="de-DE" sz="1800" b="0" dirty="0"/>
              <a:t> </a:t>
            </a:r>
            <a:r>
              <a:rPr lang="de-DE" sz="1800" b="0" dirty="0" err="1"/>
              <a:t>detected</a:t>
            </a:r>
            <a:r>
              <a:rPr lang="de-DE" sz="1800" b="0" dirty="0"/>
              <a:t> </a:t>
            </a:r>
            <a:r>
              <a:rPr lang="de-DE" sz="1800" b="0" dirty="0" err="1"/>
              <a:t>point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31EA0-B118-4710-920E-1D9E9EBA53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1C55-E863-4D30-A947-4B18FF693C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7012C9-46E9-4F1A-9B38-3AC81B82D9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681310-C772-47B0-B72D-CFB0EB125A14}"/>
              </a:ext>
            </a:extLst>
          </p:cNvPr>
          <p:cNvGrpSpPr/>
          <p:nvPr/>
        </p:nvGrpSpPr>
        <p:grpSpPr>
          <a:xfrm>
            <a:off x="8832304" y="966002"/>
            <a:ext cx="3001611" cy="2761575"/>
            <a:chOff x="6903720" y="1226697"/>
            <a:chExt cx="2023862" cy="1805039"/>
          </a:xfrm>
        </p:grpSpPr>
        <p:pic>
          <p:nvPicPr>
            <p:cNvPr id="8" name="Grafik 4">
              <a:extLst>
                <a:ext uri="{FF2B5EF4-FFF2-40B4-BE49-F238E27FC236}">
                  <a16:creationId xmlns:a16="http://schemas.microsoft.com/office/drawing/2014/main" id="{4E512FCB-F8CF-44CE-83B4-7A04A7316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3720" y="1226697"/>
              <a:ext cx="2023862" cy="1544442"/>
            </a:xfrm>
            <a:prstGeom prst="rect">
              <a:avLst/>
            </a:prstGeom>
          </p:spPr>
        </p:pic>
        <p:sp>
          <p:nvSpPr>
            <p:cNvPr id="9" name="Textfeld 5">
              <a:extLst>
                <a:ext uri="{FF2B5EF4-FFF2-40B4-BE49-F238E27FC236}">
                  <a16:creationId xmlns:a16="http://schemas.microsoft.com/office/drawing/2014/main" id="{B932BD81-A104-44F4-8CF8-81BB72BD2E89}"/>
                </a:ext>
              </a:extLst>
            </p:cNvPr>
            <p:cNvSpPr txBox="1"/>
            <p:nvPr/>
          </p:nvSpPr>
          <p:spPr>
            <a:xfrm>
              <a:off x="6903720" y="2823817"/>
              <a:ext cx="2023862" cy="20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67" dirty="0">
                  <a:solidFill>
                    <a:schemeClr val="tx1"/>
                  </a:solidFill>
                </a:rPr>
                <a:t>Leica RTC360</a:t>
              </a:r>
            </a:p>
          </p:txBody>
        </p:sp>
      </p:grpSp>
      <p:grpSp>
        <p:nvGrpSpPr>
          <p:cNvPr id="10" name="Gruppieren 6">
            <a:extLst>
              <a:ext uri="{FF2B5EF4-FFF2-40B4-BE49-F238E27FC236}">
                <a16:creationId xmlns:a16="http://schemas.microsoft.com/office/drawing/2014/main" id="{ACEB42D7-5CCC-964A-0A6F-4986CE51985E}"/>
              </a:ext>
            </a:extLst>
          </p:cNvPr>
          <p:cNvGrpSpPr/>
          <p:nvPr/>
        </p:nvGrpSpPr>
        <p:grpSpPr>
          <a:xfrm>
            <a:off x="7829787" y="4028276"/>
            <a:ext cx="4217397" cy="2434050"/>
            <a:chOff x="5546186" y="2892736"/>
            <a:chExt cx="3531387" cy="1658016"/>
          </a:xfrm>
        </p:grpSpPr>
        <p:pic>
          <p:nvPicPr>
            <p:cNvPr id="11" name="Grafik 4">
              <a:extLst>
                <a:ext uri="{FF2B5EF4-FFF2-40B4-BE49-F238E27FC236}">
                  <a16:creationId xmlns:a16="http://schemas.microsoft.com/office/drawing/2014/main" id="{300C9F5F-2D2F-0836-06D9-2388FB218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186" y="2892736"/>
              <a:ext cx="3531387" cy="1311182"/>
            </a:xfrm>
            <a:prstGeom prst="rect">
              <a:avLst/>
            </a:prstGeom>
          </p:spPr>
        </p:pic>
        <p:sp>
          <p:nvSpPr>
            <p:cNvPr id="12" name="Textfeld 5">
              <a:extLst>
                <a:ext uri="{FF2B5EF4-FFF2-40B4-BE49-F238E27FC236}">
                  <a16:creationId xmlns:a16="http://schemas.microsoft.com/office/drawing/2014/main" id="{9BEB0F55-582A-62DA-291D-66BC67F1488A}"/>
                </a:ext>
              </a:extLst>
            </p:cNvPr>
            <p:cNvSpPr txBox="1"/>
            <p:nvPr/>
          </p:nvSpPr>
          <p:spPr>
            <a:xfrm>
              <a:off x="5546186" y="4173382"/>
              <a:ext cx="3531387" cy="377370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Results in the room before and after intensity correction </a:t>
              </a:r>
              <a:endParaRPr lang="de-DE" sz="1467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4B3D-FCA1-4708-A6D5-6059D74C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ELC channel modeling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962F-B38B-420F-824F-91C659F6E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1"/>
                <a:ext cx="10475383" cy="4113213"/>
              </a:xfrm>
            </p:spPr>
            <p:txBody>
              <a:bodyPr/>
              <a:lstStyle/>
              <a:p>
                <a:r>
                  <a:rPr lang="de-DE" sz="2000" dirty="0"/>
                  <a:t>Impulse </a:t>
                </a:r>
                <a:r>
                  <a:rPr lang="de-DE" sz="2000" dirty="0" err="1"/>
                  <a:t>response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divides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into</a:t>
                </a:r>
                <a:r>
                  <a:rPr lang="de-DE" sz="2000" dirty="0"/>
                  <a:t> 3 </a:t>
                </a:r>
                <a:r>
                  <a:rPr lang="de-DE" sz="2000" dirty="0" err="1"/>
                  <a:t>main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parts</a:t>
                </a:r>
                <a:endParaRPr lang="de-DE" sz="2000" dirty="0"/>
              </a:p>
              <a:p>
                <a:endParaRPr lang="en-US" sz="1867" dirty="0"/>
              </a:p>
              <a:p>
                <a:endParaRPr lang="en-US" sz="1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previous work, the same methodology was used for all three parts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 complexity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67" dirty="0"/>
                  <a:t>In this work, the simplest approach is used in each part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Significantly reduced complexity</a:t>
                </a:r>
              </a:p>
              <a:p>
                <a:pPr lvl="1"/>
                <a:endParaRPr lang="en-US" sz="1200" dirty="0"/>
              </a:p>
              <a:p>
                <a:pPr marL="457189" indent="-457189">
                  <a:buAutoNum type="arabicPeriod"/>
                </a:pPr>
                <a:r>
                  <a:rPr lang="en-US" sz="1800" dirty="0"/>
                  <a:t>LOS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𝐿𝑂𝑆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  is modelled analytically</a:t>
                </a:r>
                <a:r>
                  <a:rPr lang="en-US" sz="1800" dirty="0"/>
                  <a:t> </a:t>
                </a:r>
              </a:p>
              <a:p>
                <a:pPr marL="457189" indent="-457189">
                  <a:buAutoNum type="arabicPeriod"/>
                </a:pPr>
                <a:r>
                  <a:rPr lang="en-US" sz="1800" dirty="0"/>
                  <a:t>Initial reflections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d>
                      <m:dPr>
                        <m:ctrlPr>
                          <a:rPr lang="de-DE" sz="18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18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 modelled precisely by using the frequency-domain method [2]</a:t>
                </a:r>
              </a:p>
              <a:p>
                <a:pPr marL="457189" indent="-457189">
                  <a:buAutoNum type="arabicPeriod"/>
                </a:pPr>
                <a:r>
                  <a:rPr lang="en-US" sz="1800" dirty="0">
                    <a:sym typeface="Wingdings" panose="05000000000000000000" pitchFamily="2" charset="2"/>
                  </a:rPr>
                  <a:t>Higher order diffuse reflections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ym typeface="Wingdings" panose="05000000000000000000" pitchFamily="2" charset="2"/>
                  </a:rPr>
                  <a:t> modelled by using the integration sphere method [3] </a:t>
                </a:r>
                <a:endParaRPr lang="de-DE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B6962F-B38B-420F-824F-91C659F6E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1"/>
                <a:ext cx="10475383" cy="4113213"/>
              </a:xfrm>
              <a:blipFill>
                <a:blip r:embed="rId2"/>
                <a:stretch>
                  <a:fillRect l="-582" t="-741" r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61C59-921C-4B1F-9EC4-73C72C384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4B3F-99F1-41FA-8554-44492DDD5C3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9BDD70-70E5-4CFF-AB03-A9DF0028FFA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43DE8657-809E-4540-9553-2FC98C5C9EFA}"/>
                  </a:ext>
                </a:extLst>
              </p:cNvPr>
              <p:cNvSpPr txBox="1"/>
              <p:nvPr/>
            </p:nvSpPr>
            <p:spPr>
              <a:xfrm>
                <a:off x="1055440" y="2420888"/>
                <a:ext cx="7292136" cy="4615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Total channel model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𝐿𝑂𝑆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de-DE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43DE8657-809E-4540-9553-2FC98C5C9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420888"/>
                <a:ext cx="7292136" cy="461537"/>
              </a:xfrm>
              <a:prstGeom prst="rect">
                <a:avLst/>
              </a:prstGeom>
              <a:blipFill>
                <a:blip r:embed="rId3"/>
                <a:stretch>
                  <a:fillRect l="-751" t="-5128"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9435D39-7148-49DC-85A5-49E0160369EF}"/>
              </a:ext>
            </a:extLst>
          </p:cNvPr>
          <p:cNvGrpSpPr/>
          <p:nvPr/>
        </p:nvGrpSpPr>
        <p:grpSpPr>
          <a:xfrm>
            <a:off x="8355547" y="2335110"/>
            <a:ext cx="3789125" cy="2483335"/>
            <a:chOff x="6553200" y="490345"/>
            <a:chExt cx="2438400" cy="1668891"/>
          </a:xfrm>
        </p:grpSpPr>
        <p:pic>
          <p:nvPicPr>
            <p:cNvPr id="9" name="Grafik 10">
              <a:extLst>
                <a:ext uri="{FF2B5EF4-FFF2-40B4-BE49-F238E27FC236}">
                  <a16:creationId xmlns:a16="http://schemas.microsoft.com/office/drawing/2014/main" id="{91D5D1A1-C868-40D6-81C2-C1FDEAAD7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90345"/>
              <a:ext cx="2272511" cy="1506809"/>
            </a:xfrm>
            <a:prstGeom prst="rect">
              <a:avLst/>
            </a:prstGeom>
          </p:spPr>
        </p:pic>
        <p:sp>
          <p:nvSpPr>
            <p:cNvPr id="10" name="Rechteck 11">
              <a:extLst>
                <a:ext uri="{FF2B5EF4-FFF2-40B4-BE49-F238E27FC236}">
                  <a16:creationId xmlns:a16="http://schemas.microsoft.com/office/drawing/2014/main" id="{103E5446-96C7-439D-BEF1-1B33C1FF19D9}"/>
                </a:ext>
              </a:extLst>
            </p:cNvPr>
            <p:cNvSpPr/>
            <p:nvPr/>
          </p:nvSpPr>
          <p:spPr>
            <a:xfrm>
              <a:off x="6553200" y="1959336"/>
              <a:ext cx="2438400" cy="19990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333" dirty="0">
                  <a:latin typeface="+mj-lt"/>
                </a:rPr>
                <a:t> </a:t>
              </a:r>
              <a:r>
                <a:rPr lang="de-DE" sz="1333" dirty="0" err="1">
                  <a:latin typeface="+mj-lt"/>
                </a:rPr>
                <a:t>Typical</a:t>
              </a:r>
              <a:r>
                <a:rPr lang="de-DE" sz="1333" dirty="0">
                  <a:latin typeface="+mj-lt"/>
                </a:rPr>
                <a:t> </a:t>
              </a:r>
              <a:r>
                <a:rPr lang="de-DE" sz="1333" dirty="0" err="1">
                  <a:latin typeface="+mj-lt"/>
                </a:rPr>
                <a:t>impulse</a:t>
              </a:r>
              <a:r>
                <a:rPr lang="de-DE" sz="1333" dirty="0">
                  <a:latin typeface="+mj-lt"/>
                </a:rPr>
                <a:t> </a:t>
              </a:r>
              <a:r>
                <a:rPr lang="de-DE" sz="1333" dirty="0" err="1">
                  <a:latin typeface="+mj-lt"/>
                </a:rPr>
                <a:t>response</a:t>
              </a:r>
              <a:r>
                <a:rPr lang="de-DE" sz="1333" dirty="0">
                  <a:latin typeface="+mj-lt"/>
                </a:rPr>
                <a:t> </a:t>
              </a:r>
              <a:r>
                <a:rPr lang="de-DE" sz="1333" dirty="0" err="1">
                  <a:latin typeface="+mj-lt"/>
                </a:rPr>
                <a:t>for</a:t>
              </a:r>
              <a:r>
                <a:rPr lang="de-DE" sz="1333" dirty="0">
                  <a:latin typeface="+mj-lt"/>
                </a:rPr>
                <a:t> </a:t>
              </a:r>
              <a:r>
                <a:rPr lang="de-DE" sz="1333" dirty="0" err="1">
                  <a:latin typeface="+mj-lt"/>
                </a:rPr>
                <a:t>single</a:t>
              </a:r>
              <a:r>
                <a:rPr lang="de-DE" sz="1333" dirty="0">
                  <a:latin typeface="+mj-lt"/>
                </a:rPr>
                <a:t> link [3]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C4C4-4755-4007-A8F9-D7710416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CD351-4519-466F-982C-B0823EC4A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981201"/>
                <a:ext cx="7845895" cy="4113213"/>
              </a:xfrm>
            </p:spPr>
            <p:txBody>
              <a:bodyPr/>
              <a:lstStyle/>
              <a:p>
                <a:r>
                  <a:rPr lang="de-DE" dirty="0"/>
                  <a:t>Analytical </a:t>
                </a:r>
                <a:r>
                  <a:rPr lang="de-DE" dirty="0" err="1"/>
                  <a:t>model</a:t>
                </a:r>
                <a:endParaRPr lang="de-DE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LOS channel model: Based on orientation and optical parameters of </a:t>
                </a:r>
                <a:r>
                  <a:rPr lang="en-US" sz="1800" dirty="0" err="1"/>
                  <a:t>Tx</a:t>
                </a:r>
                <a:r>
                  <a:rPr lang="en-US" sz="1800" dirty="0"/>
                  <a:t> and Rx</a:t>
                </a:r>
                <a:endParaRPr lang="en-US" sz="1800" i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𝐿𝑂𝑆</m:t>
                          </m:r>
                        </m:sub>
                      </m:sSub>
                      <m:d>
                        <m:d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𝑇𝑥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𝑇𝑥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𝑅𝑥</m:t>
                          </m:r>
                        </m:sub>
                      </m:sSub>
                      <m:r>
                        <a:rPr lang="en-US" sz="1867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67" i="1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𝑇𝑥</m:t>
                              </m:r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67" i="1"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sub>
                          </m:sSub>
                        </m:sup>
                      </m:sSup>
                      <m:r>
                        <a:rPr lang="en-US" sz="1867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867" dirty="0"/>
              </a:p>
              <a:p>
                <a:endParaRPr lang="en-US" sz="1867" dirty="0"/>
              </a:p>
              <a:p>
                <a:endParaRPr lang="en-US" sz="1867" dirty="0"/>
              </a:p>
              <a:p>
                <a:endParaRPr lang="de-DE" sz="1867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sz="1800" dirty="0"/>
                  <a:t>Challenge: </a:t>
                </a:r>
                <a:r>
                  <a:rPr lang="de-DE" sz="1800" dirty="0" err="1"/>
                  <a:t>Identify</a:t>
                </a:r>
                <a:r>
                  <a:rPr lang="de-DE" sz="1800" dirty="0"/>
                  <a:t> LOS </a:t>
                </a:r>
                <a:r>
                  <a:rPr lang="de-DE" sz="1800" dirty="0" err="1"/>
                  <a:t>blockage</a:t>
                </a:r>
                <a:r>
                  <a:rPr lang="de-DE" sz="1800" dirty="0"/>
                  <a:t> and </a:t>
                </a:r>
                <a:r>
                  <a:rPr lang="de-DE" sz="1800" dirty="0" err="1"/>
                  <a:t>shadowing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effects</a:t>
                </a:r>
                <a:r>
                  <a:rPr lang="de-DE" sz="1800" dirty="0"/>
                  <a:t> in real </a:t>
                </a:r>
                <a:r>
                  <a:rPr lang="de-DE" sz="1800" dirty="0" err="1"/>
                  <a:t>environments</a:t>
                </a:r>
                <a:endParaRPr lang="de-DE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Applied </a:t>
                </a:r>
                <a:r>
                  <a:rPr lang="de-DE" sz="1600" dirty="0" err="1"/>
                  <a:t>visibility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analysis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using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hidden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point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removal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algorithm</a:t>
                </a:r>
                <a:r>
                  <a:rPr lang="de-DE" sz="1600" dirty="0"/>
                  <a:t>, a </a:t>
                </a:r>
                <a:r>
                  <a:rPr lang="de-DE" sz="1600" dirty="0" err="1"/>
                  <a:t>known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methodology</a:t>
                </a:r>
                <a:r>
                  <a:rPr lang="de-DE" sz="1600" dirty="0"/>
                  <a:t> in </a:t>
                </a:r>
                <a:r>
                  <a:rPr lang="de-DE" sz="1600" dirty="0" err="1"/>
                  <a:t>computer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graphics</a:t>
                </a:r>
                <a:r>
                  <a:rPr lang="de-DE" sz="1600" dirty="0"/>
                  <a:t> </a:t>
                </a:r>
              </a:p>
              <a:p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CD351-4519-466F-982C-B0823EC4A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1201"/>
                <a:ext cx="7845895" cy="4113213"/>
              </a:xfrm>
              <a:blipFill>
                <a:blip r:embed="rId2"/>
                <a:stretch>
                  <a:fillRect l="-1166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9224A-53EC-4B3E-97D2-1A90B33B90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7259-BF3B-40B7-A484-B645BD6510C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Sreelal Maravanchery Mana,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1376D3-BFE6-4B19-98A6-21468DE6E0E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2500146A-B2BF-41CB-83F0-0D498B113EE1}"/>
                  </a:ext>
                </a:extLst>
              </p:cNvPr>
              <p:cNvSpPr txBox="1"/>
              <p:nvPr/>
            </p:nvSpPr>
            <p:spPr>
              <a:xfrm>
                <a:off x="1559496" y="3429000"/>
                <a:ext cx="6476005" cy="863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transfer function coefficient between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600" dirty="0">
                    <a:solidFill>
                      <a:schemeClr val="tx1"/>
                    </a:solidFill>
                  </a:rPr>
                  <a:t> and Rx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delay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visibility parameter between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Tx</a:t>
                </a:r>
                <a:r>
                  <a:rPr lang="en-US" sz="1600" dirty="0">
                    <a:solidFill>
                      <a:schemeClr val="tx1"/>
                    </a:solidFill>
                  </a:rPr>
                  <a:t> and Rx</a:t>
                </a:r>
              </a:p>
            </p:txBody>
          </p:sp>
        </mc:Choice>
        <mc:Fallback xmlns="">
          <p:sp>
            <p:nvSpPr>
              <p:cNvPr id="7" name="TextBox 1">
                <a:extLst>
                  <a:ext uri="{FF2B5EF4-FFF2-40B4-BE49-F238E27FC236}">
                    <a16:creationId xmlns:a16="http://schemas.microsoft.com/office/drawing/2014/main" id="{2500146A-B2BF-41CB-83F0-0D498B113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3429000"/>
                <a:ext cx="6476005" cy="863313"/>
              </a:xfrm>
              <a:prstGeom prst="rect">
                <a:avLst/>
              </a:prstGeom>
              <a:blipFill>
                <a:blip r:embed="rId3"/>
                <a:stretch>
                  <a:fillRect t="-212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195E57E5-A51E-43A9-9D78-AE62318D3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67" y="1899398"/>
            <a:ext cx="3055051" cy="21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BFBA-93BC-4569-B2D5-E9891C53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D98B4-C6DF-48EB-B93F-25CE98C82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algn="just">
                  <a:buFont typeface="Arial" panose="020B0604020202020204" pitchFamily="34" charset="0"/>
                  <a:buChar char="•"/>
                </a:pPr>
                <a:r>
                  <a:rPr lang="de-DE" sz="1800" dirty="0">
                    <a:cs typeface="Times New Roman" panose="02020603050405020304" pitchFamily="18" charset="0"/>
                  </a:rPr>
                  <a:t>Motivation : </a:t>
                </a:r>
                <a:r>
                  <a:rPr lang="de-DE" sz="1800" dirty="0" err="1">
                    <a:cs typeface="Times New Roman" panose="02020603050405020304" pitchFamily="18" charset="0"/>
                  </a:rPr>
                  <a:t>Define</a:t>
                </a:r>
                <a:r>
                  <a:rPr lang="de-DE" sz="1800" dirty="0">
                    <a:cs typeface="Times New Roman" panose="02020603050405020304" pitchFamily="18" charset="0"/>
                  </a:rPr>
                  <a:t> link </a:t>
                </a:r>
                <a:r>
                  <a:rPr lang="de-DE" sz="1800" dirty="0" err="1">
                    <a:cs typeface="Times New Roman" panose="02020603050405020304" pitchFamily="18" charset="0"/>
                  </a:rPr>
                  <a:t>blocking</a:t>
                </a:r>
                <a:r>
                  <a:rPr lang="de-DE" sz="1800" dirty="0">
                    <a:cs typeface="Times New Roman" panose="02020603050405020304" pitchFamily="18" charset="0"/>
                  </a:rPr>
                  <a:t> and </a:t>
                </a:r>
                <a:r>
                  <a:rPr lang="de-DE" sz="1800" dirty="0" err="1">
                    <a:cs typeface="Times New Roman" panose="02020603050405020304" pitchFamily="18" charset="0"/>
                  </a:rPr>
                  <a:t>shadowing</a:t>
                </a:r>
                <a:r>
                  <a:rPr lang="de-DE" sz="1800" dirty="0">
                    <a:cs typeface="Times New Roman" panose="02020603050405020304" pitchFamily="18" charset="0"/>
                  </a:rPr>
                  <a:t> </a:t>
                </a:r>
                <a:r>
                  <a:rPr lang="de-DE" sz="1800" dirty="0" err="1">
                    <a:cs typeface="Times New Roman" panose="02020603050405020304" pitchFamily="18" charset="0"/>
                  </a:rPr>
                  <a:t>effects</a:t>
                </a:r>
                <a:endParaRPr lang="de-DE" sz="1800" dirty="0">
                  <a:cs typeface="Times New Roman" panose="02020603050405020304" pitchFamily="18" charset="0"/>
                </a:endParaRPr>
              </a:p>
              <a:p>
                <a:pPr lvl="0" algn="just">
                  <a:buFont typeface="Arial" panose="020B0604020202020204" pitchFamily="34" charset="0"/>
                  <a:buChar char="•"/>
                </a:pPr>
                <a:r>
                  <a:rPr lang="de-DE" sz="1800" dirty="0" err="1">
                    <a:cs typeface="Times New Roman" panose="02020603050405020304" pitchFamily="18" charset="0"/>
                  </a:rPr>
                  <a:t>Define</a:t>
                </a:r>
                <a:r>
                  <a:rPr lang="en-US" sz="1800" dirty="0"/>
                  <a:t> all points in point cloud data that are visible from each </a:t>
                </a:r>
                <a:r>
                  <a:rPr lang="en-US" sz="1800" dirty="0" err="1"/>
                  <a:t>Tx</a:t>
                </a:r>
                <a:r>
                  <a:rPr lang="en-US" sz="1800" dirty="0"/>
                  <a:t>, Rx, and surface point position </a:t>
                </a:r>
              </a:p>
              <a:p>
                <a:pPr lvl="0" algn="just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Use </a:t>
                </a:r>
                <a:r>
                  <a:rPr lang="de-DE" sz="1800" dirty="0" err="1"/>
                  <a:t>hidden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point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removal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algorithm</a:t>
                </a:r>
                <a:r>
                  <a:rPr lang="de-DE" sz="1800" dirty="0"/>
                  <a:t>: </a:t>
                </a:r>
                <a:r>
                  <a:rPr lang="de-DE" sz="1800" dirty="0" err="1"/>
                  <a:t>Visibility</a:t>
                </a:r>
                <a:r>
                  <a:rPr lang="de-DE" sz="1800" dirty="0"/>
                  <a:t> Radius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de-DE" sz="1800" dirty="0"/>
                  <a:t>, optimal 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a:rPr lang="de-DE" sz="18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/>
                  <a:t> 1.5 [4]</a:t>
                </a:r>
                <a:endParaRPr lang="en-US" sz="1800" dirty="0"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6D98B4-C6DF-48EB-B93F-25CE98C82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3" t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BE4F-0E39-40BD-A169-BB98E8162E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AA77-FACC-4A64-8EAE-4D4012642A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Sreelal Maravanchery Mana</a:t>
            </a:r>
            <a:r>
              <a:rPr lang="en-GB" dirty="0"/>
              <a:t>, Fraunhofer HHI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0FF427-0718-40DA-A9EC-69B7F45602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grpSp>
        <p:nvGrpSpPr>
          <p:cNvPr id="7" name="Gruppieren 13">
            <a:extLst>
              <a:ext uri="{FF2B5EF4-FFF2-40B4-BE49-F238E27FC236}">
                <a16:creationId xmlns:a16="http://schemas.microsoft.com/office/drawing/2014/main" id="{49842863-2D92-4414-9D8B-A6F7BE8CB606}"/>
              </a:ext>
            </a:extLst>
          </p:cNvPr>
          <p:cNvGrpSpPr/>
          <p:nvPr/>
        </p:nvGrpSpPr>
        <p:grpSpPr>
          <a:xfrm>
            <a:off x="21047" y="3625438"/>
            <a:ext cx="12123625" cy="2755890"/>
            <a:chOff x="-7017" y="2546183"/>
            <a:chExt cx="9092719" cy="2066918"/>
          </a:xfrm>
        </p:grpSpPr>
        <p:grpSp>
          <p:nvGrpSpPr>
            <p:cNvPr id="8" name="Gruppieren 6">
              <a:extLst>
                <a:ext uri="{FF2B5EF4-FFF2-40B4-BE49-F238E27FC236}">
                  <a16:creationId xmlns:a16="http://schemas.microsoft.com/office/drawing/2014/main" id="{95452D9D-D06B-42F1-8910-88E65B7DCAF5}"/>
                </a:ext>
              </a:extLst>
            </p:cNvPr>
            <p:cNvGrpSpPr/>
            <p:nvPr/>
          </p:nvGrpSpPr>
          <p:grpSpPr>
            <a:xfrm>
              <a:off x="-7017" y="2546183"/>
              <a:ext cx="9092719" cy="2066918"/>
              <a:chOff x="-7017" y="2336931"/>
              <a:chExt cx="9092719" cy="2066918"/>
            </a:xfrm>
          </p:grpSpPr>
          <p:grpSp>
            <p:nvGrpSpPr>
              <p:cNvPr id="10" name="Gruppieren 16">
                <a:extLst>
                  <a:ext uri="{FF2B5EF4-FFF2-40B4-BE49-F238E27FC236}">
                    <a16:creationId xmlns:a16="http://schemas.microsoft.com/office/drawing/2014/main" id="{1C216312-4B08-42B2-A892-583CA89EE3FB}"/>
                  </a:ext>
                </a:extLst>
              </p:cNvPr>
              <p:cNvGrpSpPr/>
              <p:nvPr/>
            </p:nvGrpSpPr>
            <p:grpSpPr>
              <a:xfrm>
                <a:off x="4441092" y="2622273"/>
                <a:ext cx="2295144" cy="1753301"/>
                <a:chOff x="2840891" y="2308379"/>
                <a:chExt cx="2295144" cy="1753301"/>
              </a:xfrm>
            </p:grpSpPr>
            <p:pic>
              <p:nvPicPr>
                <p:cNvPr id="22" name="Grafik 8">
                  <a:extLst>
                    <a:ext uri="{FF2B5EF4-FFF2-40B4-BE49-F238E27FC236}">
                      <a16:creationId xmlns:a16="http://schemas.microsoft.com/office/drawing/2014/main" id="{82106B74-AD1B-4CD2-8B20-3CFBDEDFED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0891" y="2308379"/>
                  <a:ext cx="2295144" cy="1554480"/>
                </a:xfrm>
                <a:prstGeom prst="rect">
                  <a:avLst/>
                </a:prstGeom>
              </p:spPr>
            </p:pic>
            <p:sp>
              <p:nvSpPr>
                <p:cNvPr id="23" name="TextBox 15">
                  <a:extLst>
                    <a:ext uri="{FF2B5EF4-FFF2-40B4-BE49-F238E27FC236}">
                      <a16:creationId xmlns:a16="http://schemas.microsoft.com/office/drawing/2014/main" id="{0E9F539B-52FD-4CF7-81CD-97AA270862BD}"/>
                    </a:ext>
                  </a:extLst>
                </p:cNvPr>
                <p:cNvSpPr txBox="1"/>
                <p:nvPr/>
              </p:nvSpPr>
              <p:spPr>
                <a:xfrm>
                  <a:off x="3682134" y="3807764"/>
                  <a:ext cx="768591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solidFill>
                        <a:schemeClr val="tx1"/>
                      </a:solidFill>
                    </a:rPr>
                    <a:t>R = 3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Gruppieren 15">
                <a:extLst>
                  <a:ext uri="{FF2B5EF4-FFF2-40B4-BE49-F238E27FC236}">
                    <a16:creationId xmlns:a16="http://schemas.microsoft.com/office/drawing/2014/main" id="{88EAD2D4-BC6A-4E2D-BA3A-92DF01B790AD}"/>
                  </a:ext>
                </a:extLst>
              </p:cNvPr>
              <p:cNvGrpSpPr/>
              <p:nvPr/>
            </p:nvGrpSpPr>
            <p:grpSpPr>
              <a:xfrm>
                <a:off x="2087767" y="2622273"/>
                <a:ext cx="2295144" cy="1778355"/>
                <a:chOff x="209187" y="2297842"/>
                <a:chExt cx="2295144" cy="1778355"/>
              </a:xfrm>
            </p:grpSpPr>
            <p:pic>
              <p:nvPicPr>
                <p:cNvPr id="20" name="Grafik 5">
                  <a:extLst>
                    <a:ext uri="{FF2B5EF4-FFF2-40B4-BE49-F238E27FC236}">
                      <a16:creationId xmlns:a16="http://schemas.microsoft.com/office/drawing/2014/main" id="{F67BA086-E42A-4694-A680-5C50C05B316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9187" y="2297842"/>
                  <a:ext cx="2295144" cy="1554480"/>
                </a:xfrm>
                <a:prstGeom prst="rect">
                  <a:avLst/>
                </a:prstGeom>
              </p:spPr>
            </p:pic>
            <p:sp>
              <p:nvSpPr>
                <p:cNvPr id="21" name="TextBox 15">
                  <a:extLst>
                    <a:ext uri="{FF2B5EF4-FFF2-40B4-BE49-F238E27FC236}">
                      <a16:creationId xmlns:a16="http://schemas.microsoft.com/office/drawing/2014/main" id="{CEEEA66D-6343-4FE3-A333-88F001B7DC38}"/>
                    </a:ext>
                  </a:extLst>
                </p:cNvPr>
                <p:cNvSpPr txBox="1"/>
                <p:nvPr/>
              </p:nvSpPr>
              <p:spPr>
                <a:xfrm>
                  <a:off x="1056592" y="3822281"/>
                  <a:ext cx="725965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solidFill>
                        <a:schemeClr val="tx1"/>
                      </a:solidFill>
                    </a:rPr>
                    <a:t>R = 1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uppieren 17">
                <a:extLst>
                  <a:ext uri="{FF2B5EF4-FFF2-40B4-BE49-F238E27FC236}">
                    <a16:creationId xmlns:a16="http://schemas.microsoft.com/office/drawing/2014/main" id="{AD38171E-6384-49EE-AC30-F16E6076FB03}"/>
                  </a:ext>
                </a:extLst>
              </p:cNvPr>
              <p:cNvGrpSpPr/>
              <p:nvPr/>
            </p:nvGrpSpPr>
            <p:grpSpPr>
              <a:xfrm>
                <a:off x="6794417" y="2622273"/>
                <a:ext cx="2291285" cy="1781576"/>
                <a:chOff x="6197609" y="2288765"/>
                <a:chExt cx="2291285" cy="1781576"/>
              </a:xfrm>
            </p:grpSpPr>
            <p:pic>
              <p:nvPicPr>
                <p:cNvPr id="18" name="Grafik 9">
                  <a:extLst>
                    <a:ext uri="{FF2B5EF4-FFF2-40B4-BE49-F238E27FC236}">
                      <a16:creationId xmlns:a16="http://schemas.microsoft.com/office/drawing/2014/main" id="{F8FFF089-D066-4C9A-A103-04B1E23D5D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7609" y="2288765"/>
                  <a:ext cx="2291285" cy="1569021"/>
                </a:xfrm>
                <a:prstGeom prst="rect">
                  <a:avLst/>
                </a:prstGeom>
              </p:spPr>
            </p:pic>
            <p:sp>
              <p:nvSpPr>
                <p:cNvPr id="19" name="TextBox 15">
                  <a:extLst>
                    <a:ext uri="{FF2B5EF4-FFF2-40B4-BE49-F238E27FC236}">
                      <a16:creationId xmlns:a16="http://schemas.microsoft.com/office/drawing/2014/main" id="{D8057C84-B519-433E-A442-87B77741ABED}"/>
                    </a:ext>
                  </a:extLst>
                </p:cNvPr>
                <p:cNvSpPr txBox="1"/>
                <p:nvPr/>
              </p:nvSpPr>
              <p:spPr>
                <a:xfrm>
                  <a:off x="7072535" y="3816425"/>
                  <a:ext cx="762000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600" dirty="0">
                      <a:solidFill>
                        <a:schemeClr val="tx1"/>
                      </a:solidFill>
                    </a:rPr>
                    <a:t>R = 4</a:t>
                  </a: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Gruppieren 19">
                <a:extLst>
                  <a:ext uri="{FF2B5EF4-FFF2-40B4-BE49-F238E27FC236}">
                    <a16:creationId xmlns:a16="http://schemas.microsoft.com/office/drawing/2014/main" id="{8684DA89-6E4C-4533-9E8D-BB93236B1B18}"/>
                  </a:ext>
                </a:extLst>
              </p:cNvPr>
              <p:cNvGrpSpPr/>
              <p:nvPr/>
            </p:nvGrpSpPr>
            <p:grpSpPr>
              <a:xfrm>
                <a:off x="-7017" y="2336931"/>
                <a:ext cx="1906328" cy="2038643"/>
                <a:chOff x="40208" y="2336931"/>
                <a:chExt cx="1906328" cy="2038643"/>
              </a:xfrm>
            </p:grpSpPr>
            <p:pic>
              <p:nvPicPr>
                <p:cNvPr id="16" name="Grafik 14">
                  <a:extLst>
                    <a:ext uri="{FF2B5EF4-FFF2-40B4-BE49-F238E27FC236}">
                      <a16:creationId xmlns:a16="http://schemas.microsoft.com/office/drawing/2014/main" id="{5FCD6203-9E48-4245-AC74-326CEB721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142" y="2712630"/>
                  <a:ext cx="1792285" cy="1662944"/>
                </a:xfrm>
                <a:prstGeom prst="rect">
                  <a:avLst/>
                </a:prstGeom>
              </p:spPr>
            </p:pic>
            <p:sp>
              <p:nvSpPr>
                <p:cNvPr id="17" name="TextBox 15">
                  <a:extLst>
                    <a:ext uri="{FF2B5EF4-FFF2-40B4-BE49-F238E27FC236}">
                      <a16:creationId xmlns:a16="http://schemas.microsoft.com/office/drawing/2014/main" id="{9BFA757F-FD65-4FA7-91F9-D3E101DF00ED}"/>
                    </a:ext>
                  </a:extLst>
                </p:cNvPr>
                <p:cNvSpPr txBox="1"/>
                <p:nvPr/>
              </p:nvSpPr>
              <p:spPr>
                <a:xfrm>
                  <a:off x="40208" y="2336931"/>
                  <a:ext cx="1906328" cy="407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chemeClr val="tx1"/>
                      </a:solidFill>
                    </a:rPr>
                    <a:t>Position 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of</a:t>
                  </a:r>
                  <a:r>
                    <a:rPr lang="de-DE" sz="1400" dirty="0">
                      <a:solidFill>
                        <a:schemeClr val="tx1"/>
                      </a:solidFill>
                    </a:rPr>
                    <a:t> Tx1(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looking</a:t>
                  </a:r>
                  <a:r>
                    <a:rPr lang="de-DE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towards</a:t>
                  </a:r>
                  <a:r>
                    <a:rPr lang="de-DE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the</a:t>
                  </a:r>
                  <a:r>
                    <a:rPr lang="de-DE" sz="1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400" dirty="0" err="1">
                      <a:solidFill>
                        <a:schemeClr val="tx1"/>
                      </a:solidFill>
                    </a:rPr>
                    <a:t>corner</a:t>
                  </a:r>
                  <a:r>
                    <a:rPr lang="de-DE" sz="1400" dirty="0">
                      <a:solidFill>
                        <a:schemeClr val="tx1"/>
                      </a:solidFill>
                    </a:rPr>
                    <a:t>)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Multiplizieren 21">
                <a:extLst>
                  <a:ext uri="{FF2B5EF4-FFF2-40B4-BE49-F238E27FC236}">
                    <a16:creationId xmlns:a16="http://schemas.microsoft.com/office/drawing/2014/main" id="{76596B44-0DB5-4CB6-98F2-29BD817CF8DD}"/>
                  </a:ext>
                </a:extLst>
              </p:cNvPr>
              <p:cNvSpPr/>
              <p:nvPr/>
            </p:nvSpPr>
            <p:spPr bwMode="auto">
              <a:xfrm>
                <a:off x="1018154" y="3955046"/>
                <a:ext cx="347839" cy="330165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hangingPunct="1">
                  <a:spcAft>
                    <a:spcPct val="40000"/>
                  </a:spcAft>
                  <a:buClrTx/>
                  <a:buSzTx/>
                </a:pPr>
                <a:endParaRPr lang="de-DE">
                  <a:solidFill>
                    <a:schemeClr val="tx1"/>
                  </a:solidFill>
                  <a:latin typeface="Frutiger LT Com 55 Roman" pitchFamily="34" charset="0"/>
                </a:endParaRPr>
              </a:p>
            </p:txBody>
          </p:sp>
          <p:sp>
            <p:nvSpPr>
              <p:cNvPr id="15" name="Pfeil nach rechts 22">
                <a:extLst>
                  <a:ext uri="{FF2B5EF4-FFF2-40B4-BE49-F238E27FC236}">
                    <a16:creationId xmlns:a16="http://schemas.microsoft.com/office/drawing/2014/main" id="{752DABE3-7491-423C-9C82-DF31054253E6}"/>
                  </a:ext>
                </a:extLst>
              </p:cNvPr>
              <p:cNvSpPr/>
              <p:nvPr/>
            </p:nvSpPr>
            <p:spPr bwMode="auto">
              <a:xfrm>
                <a:off x="1764921" y="3493724"/>
                <a:ext cx="329293" cy="152400"/>
              </a:xfrm>
              <a:prstGeom prst="rightArrow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hangingPunct="1">
                  <a:spcAft>
                    <a:spcPct val="40000"/>
                  </a:spcAft>
                  <a:buClrTx/>
                  <a:buSzTx/>
                </a:pPr>
                <a:endParaRPr lang="de-DE">
                  <a:solidFill>
                    <a:schemeClr val="tx1"/>
                  </a:solidFill>
                  <a:latin typeface="Frutiger LT Com 55 Roman" pitchFamily="34" charset="0"/>
                </a:endParaRPr>
              </a:p>
            </p:txBody>
          </p:sp>
        </p:grpSp>
        <p:sp>
          <p:nvSpPr>
            <p:cNvPr id="9" name="Textfeld 7">
              <a:extLst>
                <a:ext uri="{FF2B5EF4-FFF2-40B4-BE49-F238E27FC236}">
                  <a16:creationId xmlns:a16="http://schemas.microsoft.com/office/drawing/2014/main" id="{9AED1E6E-E37F-4D96-869C-11A095CA68CE}"/>
                </a:ext>
              </a:extLst>
            </p:cNvPr>
            <p:cNvSpPr txBox="1"/>
            <p:nvPr/>
          </p:nvSpPr>
          <p:spPr>
            <a:xfrm>
              <a:off x="2032381" y="2572884"/>
              <a:ext cx="6997935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Variation </a:t>
              </a:r>
              <a:r>
                <a:rPr lang="de-DE" sz="1400" dirty="0" err="1">
                  <a:solidFill>
                    <a:schemeClr val="tx1"/>
                  </a:solidFill>
                </a:rPr>
                <a:t>of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visible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points</a:t>
              </a:r>
              <a:r>
                <a:rPr lang="de-DE" sz="1400" dirty="0">
                  <a:solidFill>
                    <a:schemeClr val="tx1"/>
                  </a:solidFill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</a:rPr>
                <a:t>for</a:t>
              </a:r>
              <a:r>
                <a:rPr lang="de-DE" sz="1400" dirty="0">
                  <a:solidFill>
                    <a:schemeClr val="tx1"/>
                  </a:solidFill>
                </a:rPr>
                <a:t> different R </a:t>
              </a:r>
              <a:r>
                <a:rPr lang="de-DE" sz="1400" dirty="0" err="1">
                  <a:solidFill>
                    <a:schemeClr val="tx1"/>
                  </a:solidFill>
                </a:rPr>
                <a:t>values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71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Fraunhofer HHI Master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8AFAF"/>
        </a:solidFill>
        <a:ln>
          <a:noFill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tes for the presentation_Stand 04.21.pptm" id="{BDF73A0D-F13A-4A56-BDDA-C2DEF0A0DCC4}" vid="{B61BB420-DE2D-44E3-BA20-616480EEF0A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C10CFFC78C9946B3304FF3C5A43F1A" ma:contentTypeVersion="7" ma:contentTypeDescription="Ein neues Dokument erstellen." ma:contentTypeScope="" ma:versionID="15b342fe011d752719a8c103cce5c87d">
  <xsd:schema xmlns:xsd="http://www.w3.org/2001/XMLSchema" xmlns:xs="http://www.w3.org/2001/XMLSchema" xmlns:p="http://schemas.microsoft.com/office/2006/metadata/properties" xmlns:ns2="0df6c76f-c184-45ad-915d-4dd3dc0a9707" targetNamespace="http://schemas.microsoft.com/office/2006/metadata/properties" ma:root="true" ma:fieldsID="9c25c92a419f5108d66b7cbbf2a6ecfb" ns2:_="">
    <xsd:import namespace="0df6c76f-c184-45ad-915d-4dd3dc0a9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6c76f-c184-45ad-915d-4dd3dc0a9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5DDDBC-3D16-472D-8AE9-83EACD467B53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0df6c76f-c184-45ad-915d-4dd3dc0a9707"/>
  </ds:schemaRefs>
</ds:datastoreItem>
</file>

<file path=customXml/itemProps2.xml><?xml version="1.0" encoding="utf-8"?>
<ds:datastoreItem xmlns:ds="http://schemas.openxmlformats.org/officeDocument/2006/customXml" ds:itemID="{FA7227FE-F298-4E09-9F46-6817667EA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6c76f-c184-45ad-915d-4dd3dc0a9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B9A0A9-A40E-4D8C-8BBF-D1479F9EF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2062</Words>
  <Application>Microsoft Office PowerPoint</Application>
  <PresentationFormat>Widescreen</PresentationFormat>
  <Paragraphs>345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SimSun</vt:lpstr>
      <vt:lpstr>Arial</vt:lpstr>
      <vt:lpstr>Arial Unicode MS</vt:lpstr>
      <vt:lpstr>Cambria Math</vt:lpstr>
      <vt:lpstr>Frutiger LT Com 45 Light</vt:lpstr>
      <vt:lpstr>Frutiger LT Com 55 Roman</vt:lpstr>
      <vt:lpstr>Times New Roman</vt:lpstr>
      <vt:lpstr>Wingdings</vt:lpstr>
      <vt:lpstr>Office</vt:lpstr>
      <vt:lpstr>Fraunhofer HHI Master</vt:lpstr>
      <vt:lpstr>Document</vt:lpstr>
      <vt:lpstr>Optical Wireless Channel modelling and Measurements</vt:lpstr>
      <vt:lpstr>Abstract</vt:lpstr>
      <vt:lpstr>Outline</vt:lpstr>
      <vt:lpstr>Introduction</vt:lpstr>
      <vt:lpstr>Motivation</vt:lpstr>
      <vt:lpstr>3D modelling using LIDAR</vt:lpstr>
      <vt:lpstr>ELC channel modeling methodology</vt:lpstr>
      <vt:lpstr>LOS channel</vt:lpstr>
      <vt:lpstr>Visibility analysis</vt:lpstr>
      <vt:lpstr>NLOS with initial reflections</vt:lpstr>
      <vt:lpstr>Higher order diffuse reflections</vt:lpstr>
      <vt:lpstr>Channel measurements</vt:lpstr>
      <vt:lpstr>Empty room</vt:lpstr>
      <vt:lpstr>Empty room</vt:lpstr>
      <vt:lpstr>Conference room</vt:lpstr>
      <vt:lpstr>Conference room</vt:lpstr>
      <vt:lpstr>Medical Scenario</vt:lpstr>
      <vt:lpstr>Medical Scenario</vt:lpstr>
      <vt:lpstr>Industrial scenario</vt:lpstr>
      <vt:lpstr>Use case scenarios for UCM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Jungnickel, Volker</dc:creator>
  <cp:keywords/>
  <cp:lastModifiedBy>Maravanchery Mana, Sreelal</cp:lastModifiedBy>
  <cp:revision>125</cp:revision>
  <cp:lastPrinted>1601-01-01T00:00:00Z</cp:lastPrinted>
  <dcterms:created xsi:type="dcterms:W3CDTF">2025-04-25T12:26:14Z</dcterms:created>
  <dcterms:modified xsi:type="dcterms:W3CDTF">2025-09-17T16:17:28Z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</Properties>
</file>