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257" r:id="rId3"/>
    <p:sldId id="629" r:id="rId4"/>
    <p:sldId id="602" r:id="rId5"/>
    <p:sldId id="599" r:id="rId6"/>
    <p:sldId id="650" r:id="rId7"/>
    <p:sldId id="652" r:id="rId8"/>
    <p:sldId id="651" r:id="rId9"/>
    <p:sldId id="50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3875" autoAdjust="0"/>
  </p:normalViewPr>
  <p:slideViewPr>
    <p:cSldViewPr>
      <p:cViewPr varScale="1">
        <p:scale>
          <a:sx n="78" d="100"/>
          <a:sy n="78" d="100"/>
        </p:scale>
        <p:origin x="95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7241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099326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856644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3718050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42269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581460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cs typeface="Times New Roman" panose="02020603050405020304" pitchFamily="18" charset="0"/>
              </a:rPr>
              <a:t>Follow-up on Access message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2025-9-12</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482405369"/>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Ke</a:t>
                      </a:r>
                      <a:r>
                        <a:rPr lang="en-US" altLang="zh-CN" sz="1200" dirty="0">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a:t>
            </a:r>
            <a:r>
              <a:rPr lang="en-GB" altLang="zh-CN" dirty="0"/>
              <a:t>his submission </a:t>
            </a:r>
            <a:r>
              <a:rPr lang="en-US" altLang="zh-CN" dirty="0"/>
              <a:t>is to</a:t>
            </a:r>
            <a:r>
              <a:rPr lang="en-GB" altLang="zh-CN" dirty="0"/>
              <a:t> further discuss the first access message send by AMP device after being triggered. Generally, we will discuss: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The information carried in AMP </a:t>
            </a:r>
            <a:r>
              <a:rPr lang="en-US" altLang="zh-CN" dirty="0"/>
              <a:t>access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Frame format for AMP access message</a:t>
            </a:r>
            <a:r>
              <a:rPr lang="en-GB" altLang="zh-CN" dirty="0"/>
              <a:t>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95340" y="1432440"/>
            <a:ext cx="8239060" cy="51342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marL="342900" lvl="1" indent="-342900" algn="just">
              <a:lnSpc>
                <a:spcPct val="160000"/>
              </a:lnSpc>
              <a:spcAft>
                <a:spcPts val="600"/>
              </a:spcAft>
              <a:buFont typeface="Wingdings" panose="05000000000000000000" pitchFamily="2" charset="2"/>
              <a:buChar char="p"/>
            </a:pPr>
            <a:endParaRPr lang="zh-CN" altLang="en-US" sz="2000" dirty="0">
              <a:solidFill>
                <a:schemeClr val="tx1"/>
              </a:solidFill>
              <a:latin typeface="Times New Roman" panose="02020603050405020304" pitchFamily="18" charset="0"/>
              <a:ea typeface="+mn-ea"/>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
        <p:nvSpPr>
          <p:cNvPr id="13" name="矩形 12">
            <a:extLst>
              <a:ext uri="{FF2B5EF4-FFF2-40B4-BE49-F238E27FC236}">
                <a16:creationId xmlns:a16="http://schemas.microsoft.com/office/drawing/2014/main" id="{AEBD8830-E799-4754-90BA-B81AB657F454}"/>
              </a:ext>
            </a:extLst>
          </p:cNvPr>
          <p:cNvSpPr/>
          <p:nvPr/>
        </p:nvSpPr>
        <p:spPr>
          <a:xfrm>
            <a:off x="152400" y="1066418"/>
            <a:ext cx="8686800" cy="4801314"/>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RFID, slot-aloha is used as the access procedure.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 uses 2-step access, </a:t>
            </a:r>
            <a:r>
              <a:rPr lang="en-US" altLang="zh-CN" sz="1800" dirty="0">
                <a:cs typeface="Times New Roman" panose="02020603050405020304" pitchFamily="18" charset="0"/>
              </a:rPr>
              <a:t>RN16 is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that RFID device send to the interrogator after being queried.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payload size of RN16 message is much smaller than that of a EPC code message. When there is collision,  the system loss of using RN16 as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is smaller than that of directly sending EPC code.   </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ctr">
              <a:spcBef>
                <a:spcPts val="0"/>
              </a:spcBef>
              <a:spcAft>
                <a:spcPts val="600"/>
              </a:spcAft>
            </a:pPr>
            <a:r>
              <a:rPr lang="en-US" altLang="zh-CN" sz="1800" dirty="0">
                <a:cs typeface="Times New Roman" panose="02020603050405020304" pitchFamily="18" charset="0"/>
              </a:rPr>
              <a:t>Figure: 2-step multiple access[2]</a:t>
            </a:r>
            <a:endParaRPr lang="en-US" altLang="zh-CN" dirty="0">
              <a:cs typeface="Times New Roman" panose="02020603050405020304" pitchFamily="18" charset="0"/>
            </a:endParaRPr>
          </a:p>
        </p:txBody>
      </p:sp>
      <p:sp>
        <p:nvSpPr>
          <p:cNvPr id="14" name="Title 1">
            <a:extLst>
              <a:ext uri="{FF2B5EF4-FFF2-40B4-BE49-F238E27FC236}">
                <a16:creationId xmlns:a16="http://schemas.microsoft.com/office/drawing/2014/main" id="{6BFDC7FD-BB9D-40AE-8DD4-705BFCE42611}"/>
              </a:ext>
            </a:extLst>
          </p:cNvPr>
          <p:cNvSpPr txBox="1">
            <a:spLocks/>
          </p:cNvSpPr>
          <p:nvPr/>
        </p:nvSpPr>
        <p:spPr>
          <a:xfrm>
            <a:off x="3065325" y="609600"/>
            <a:ext cx="3013349" cy="35510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sz="2600" kern="0" dirty="0"/>
              <a:t>Background(1)</a:t>
            </a:r>
            <a:endParaRPr lang="aa-ET" sz="2600" kern="0" dirty="0"/>
          </a:p>
        </p:txBody>
      </p:sp>
      <p:pic>
        <p:nvPicPr>
          <p:cNvPr id="12" name="图片 11">
            <a:extLst>
              <a:ext uri="{FF2B5EF4-FFF2-40B4-BE49-F238E27FC236}">
                <a16:creationId xmlns:a16="http://schemas.microsoft.com/office/drawing/2014/main" id="{C2051E30-5E22-4FA9-A19A-402DE39929AC}"/>
              </a:ext>
            </a:extLst>
          </p:cNvPr>
          <p:cNvPicPr>
            <a:picLocks noChangeAspect="1"/>
          </p:cNvPicPr>
          <p:nvPr/>
        </p:nvPicPr>
        <p:blipFill>
          <a:blip r:embed="rId3"/>
          <a:stretch>
            <a:fillRect/>
          </a:stretch>
        </p:blipFill>
        <p:spPr>
          <a:xfrm>
            <a:off x="447336" y="3142784"/>
            <a:ext cx="8574200" cy="3105616"/>
          </a:xfrm>
          <a:prstGeom prst="rect">
            <a:avLst/>
          </a:prstGeom>
        </p:spPr>
      </p:pic>
    </p:spTree>
    <p:extLst>
      <p:ext uri="{BB962C8B-B14F-4D97-AF65-F5344CB8AC3E}">
        <p14:creationId xmlns:p14="http://schemas.microsoft.com/office/powerpoint/2010/main" val="15484532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369332"/>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Background(2) </a:t>
            </a:r>
            <a:endParaRPr lang="zh-CN" altLang="en-US" sz="2600" b="1" dirty="0">
              <a:solidFill>
                <a:schemeClr val="tx2"/>
              </a:solidFill>
              <a:latin typeface="+mj-lt"/>
              <a:ea typeface="+mj-ea"/>
              <a:cs typeface="+mj-cs"/>
            </a:endParaRPr>
          </a:p>
        </p:txBody>
      </p:sp>
      <p:sp>
        <p:nvSpPr>
          <p:cNvPr id="18" name="文本框 17"/>
          <p:cNvSpPr txBox="1"/>
          <p:nvPr/>
        </p:nvSpPr>
        <p:spPr>
          <a:xfrm>
            <a:off x="246856" y="1134507"/>
            <a:ext cx="8516144" cy="486287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tabLst>
                <a:tab pos="457200" algn="l"/>
              </a:tabLst>
            </a:pPr>
            <a:r>
              <a:rPr lang="en-US" altLang="zh-CN" sz="2000" dirty="0">
                <a:cs typeface="Times New Roman" panose="02020603050405020304" pitchFamily="18" charset="0"/>
              </a:rPr>
              <a:t>On channel access, the following motions have been passed.</a:t>
            </a:r>
          </a:p>
          <a:p>
            <a:pPr marL="342900" lvl="0" indent="-342900">
              <a:buFont typeface="Arial" panose="020B0604020202020204" pitchFamily="34" charset="0"/>
              <a:buChar char="•"/>
              <a:tabLst>
                <a:tab pos="457200" algn="l"/>
              </a:tabLst>
            </a:pPr>
            <a:r>
              <a:rPr lang="en-US" altLang="zh-CN" sz="1600" b="1" dirty="0">
                <a:effectLst/>
                <a:latin typeface="Times New Roman" panose="02020603050405020304" pitchFamily="18" charset="0"/>
                <a:ea typeface="宋体" panose="02010600030101010101" pitchFamily="2" charset="-122"/>
                <a:cs typeface="Times New Roman" panose="02020603050405020304" pitchFamily="18" charset="0"/>
              </a:rPr>
              <a:t>MM-8</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 802.11bp supports a time-slot based random access mechanism for Active Tx non-AP AMP STAs:</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AMP AP transmits an AMP frame that indicates one or more time-slots.</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Further details (e.g., frame formats, how a STA chooses a random access time-slot etc.) are TBD.</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buFont typeface="Arial" panose="020B0604020202020204" pitchFamily="34" charset="0"/>
              <a:buChar char="•"/>
              <a:tabLst>
                <a:tab pos="457200" algn="l"/>
              </a:tabLst>
            </a:pPr>
            <a:r>
              <a:rPr lang="en-US" altLang="zh-CN" sz="1600" b="1" dirty="0">
                <a:effectLst/>
                <a:latin typeface="Times New Roman" panose="02020603050405020304" pitchFamily="18" charset="0"/>
                <a:ea typeface="宋体" panose="02010600030101010101" pitchFamily="2" charset="-122"/>
                <a:cs typeface="Times New Roman" panose="02020603050405020304" pitchFamily="18" charset="0"/>
              </a:rPr>
              <a:t>MM-9</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 802.11bp supports a time-slot based scheduled access mechanism for Active Tx non-AP AMP STAs:</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AMP AP transmits an AMP frame to assign one or more transmission time-slots.</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Further details (e.g., frame formats, how the time-slots are assigned etc.) are TBD.</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457200" lvl="2" algn="just">
              <a:spcBef>
                <a:spcPts val="0"/>
              </a:spcBef>
              <a:spcAft>
                <a:spcPts val="600"/>
              </a:spcAft>
            </a:pPr>
            <a:endParaRPr lang="zh-CN" altLang="en-US" sz="2000" b="1" dirty="0">
              <a:solidFill>
                <a:schemeClr val="tx2"/>
              </a:solidFill>
              <a:latin typeface="+mj-lt"/>
              <a:ea typeface="+mj-ea"/>
              <a:cs typeface="+mj-cs"/>
            </a:endParaRPr>
          </a:p>
          <a:p>
            <a:pPr marL="342900" lvl="0" indent="-342900">
              <a:buFont typeface="Arial" panose="020B0604020202020204" pitchFamily="34" charset="0"/>
              <a:buChar char="•"/>
              <a:tabLst>
                <a:tab pos="457200" algn="l"/>
              </a:tabLst>
            </a:pPr>
            <a:r>
              <a:rPr lang="en-US" altLang="zh-CN" sz="1600" b="1" dirty="0">
                <a:effectLst/>
                <a:latin typeface="Times New Roman" panose="02020603050405020304" pitchFamily="18" charset="0"/>
                <a:ea typeface="宋体" panose="02010600030101010101" pitchFamily="2" charset="-122"/>
                <a:cs typeface="Times New Roman" panose="02020603050405020304" pitchFamily="18" charset="0"/>
              </a:rPr>
              <a:t>MM-26</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 802.11bp supports a two phases access mechanism for Active Tx non-AP AMP STAs, which includes:</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742950" lvl="1" indent="-285750">
              <a:buFont typeface="Arial" panose="020B0604020202020204" pitchFamily="34" charset="0"/>
              <a:buChar char="•"/>
              <a:tabLst>
                <a:tab pos="914400" algn="l"/>
              </a:tabLst>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Based on the uplink frame received in the one or more random access time-slots indicated by an AMP trigger frame from an AMP AP, the AMP AP can transmit another AMP trigger frame to assign one or more transmission time-slots for non-AP AMP STA(s) in a scheduled phase.</a:t>
            </a:r>
            <a:endPar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extLst>
      <p:ext uri="{BB962C8B-B14F-4D97-AF65-F5344CB8AC3E}">
        <p14:creationId xmlns:p14="http://schemas.microsoft.com/office/powerpoint/2010/main" val="32202988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Recap: Access message AMP non-AP STA </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363176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2-phase random access, access message needs to be send to AMP AP in the 1</a:t>
            </a:r>
            <a:r>
              <a:rPr lang="en-US" altLang="zh-CN" sz="2000" baseline="30000" dirty="0">
                <a:cs typeface="Times New Roman" panose="02020603050405020304" pitchFamily="18" charset="0"/>
              </a:rPr>
              <a:t>st</a:t>
            </a:r>
            <a:r>
              <a:rPr lang="en-US" altLang="zh-CN" sz="2000" dirty="0">
                <a:cs typeface="Times New Roman" panose="02020603050405020304" pitchFamily="18" charset="0"/>
              </a:rPr>
              <a:t> phase. In [1],  access message for AMP non-AP STA was discussed. The following requirements for RN16-like access message were proposed:</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Carry access information </a:t>
            </a:r>
            <a:r>
              <a:rPr lang="en-US" altLang="zh-CN" sz="2000" dirty="0">
                <a:cs typeface="Times New Roman" panose="02020603050405020304" pitchFamily="18" charset="0"/>
                <a:sym typeface="Wingdings" panose="05000000000000000000" pitchFamily="2" charset="2"/>
              </a:rPr>
              <a:t> access ID etc.</a:t>
            </a: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Sufficient capability, to avoid different AMP STAs to select same random code</a:t>
            </a:r>
            <a:r>
              <a:rPr lang="en-US" altLang="zh-CN" sz="2000" dirty="0">
                <a:cs typeface="Times New Roman" panose="02020603050405020304" pitchFamily="18" charset="0"/>
                <a:sym typeface="Wingdings" panose="05000000000000000000" pitchFamily="2" charset="2"/>
              </a:rPr>
              <a:t> the longer the access ID, the higher capability</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Good decoding performance</a:t>
            </a:r>
            <a:r>
              <a:rPr lang="en-US" altLang="zh-CN" sz="2000" dirty="0">
                <a:cs typeface="Times New Roman" panose="02020603050405020304" pitchFamily="18" charset="0"/>
                <a:sym typeface="Wingdings" panose="05000000000000000000" pitchFamily="2" charset="2"/>
              </a:rPr>
              <a:t>  the short, the better performance</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extLst>
      <p:ext uri="{BB962C8B-B14F-4D97-AF65-F5344CB8AC3E}">
        <p14:creationId xmlns:p14="http://schemas.microsoft.com/office/powerpoint/2010/main" val="302839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Information carried in AMP Access message</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524759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two-phase random access, AMP non-AP STA can send a short access message instead of a large payload directly in the first access phase. Hence, compared with one-phase random access, the light-weight access in the 1</a:t>
            </a:r>
            <a:r>
              <a:rPr lang="en-US" altLang="zh-CN" sz="2000" baseline="30000" dirty="0">
                <a:cs typeface="Times New Roman" panose="02020603050405020304" pitchFamily="18" charset="0"/>
              </a:rPr>
              <a:t>st</a:t>
            </a:r>
            <a:r>
              <a:rPr lang="en-US" altLang="zh-CN" sz="2000" dirty="0">
                <a:cs typeface="Times New Roman" panose="02020603050405020304" pitchFamily="18" charset="0"/>
              </a:rPr>
              <a:t> phase enable a much more robust access and the price paid for random access collision is much less.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Therefore, it require an AMP access message with payload size as small  as possible. Only essential information shall be carried in AMP access message.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RN16-like access code</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its length can be configurable depending on  application scenario, i.e. depending on the number of deployed AMP devices.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8 bits for sparse case and 16bits for dense case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Other essential information, e.g., capabilities, WPT related , security related…</a:t>
            </a: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extLst>
      <p:ext uri="{BB962C8B-B14F-4D97-AF65-F5344CB8AC3E}">
        <p14:creationId xmlns:p14="http://schemas.microsoft.com/office/powerpoint/2010/main" val="265783688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Frame format for AMP Access message  </a:t>
            </a:r>
            <a:endParaRPr lang="zh-CN" altLang="en-US" sz="2700" b="1" dirty="0">
              <a:solidFill>
                <a:schemeClr val="tx2"/>
              </a:solidFill>
              <a:latin typeface="+mj-lt"/>
              <a:ea typeface="+mj-ea"/>
              <a:cs typeface="+mj-cs"/>
            </a:endParaRPr>
          </a:p>
        </p:txBody>
      </p:sp>
      <p:sp>
        <p:nvSpPr>
          <p:cNvPr id="18" name="文本框 17"/>
          <p:cNvSpPr txBox="1"/>
          <p:nvPr/>
        </p:nvSpPr>
        <p:spPr>
          <a:xfrm>
            <a:off x="533400" y="1211868"/>
            <a:ext cx="8516144" cy="541686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frame format, besides the carried access information, does it needs to have other part,</a:t>
            </a:r>
            <a:r>
              <a:rPr lang="zh-CN" altLang="en-US" sz="2000" dirty="0">
                <a:cs typeface="Times New Roman" panose="02020603050405020304" pitchFamily="18" charset="0"/>
              </a:rPr>
              <a:t> </a:t>
            </a:r>
            <a:r>
              <a:rPr lang="en-US" altLang="zh-CN" sz="2000" dirty="0">
                <a:cs typeface="Times New Roman" panose="02020603050405020304" pitchFamily="18" charset="0"/>
              </a:rPr>
              <a:t>e.g.,</a:t>
            </a:r>
            <a:r>
              <a:rPr lang="zh-CN" altLang="en-US" sz="2000" dirty="0">
                <a:cs typeface="Times New Roman" panose="02020603050405020304" pitchFamily="18" charset="0"/>
              </a:rPr>
              <a:t> </a:t>
            </a:r>
            <a:r>
              <a:rPr lang="en-US" altLang="zh-CN" sz="2000" dirty="0">
                <a:cs typeface="Times New Roman" panose="02020603050405020304" pitchFamily="18" charset="0"/>
              </a:rPr>
              <a:t>MAC header, FCS etc.?</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MAC Header includes fields such as frame control, Duration/ID, address, </a:t>
            </a:r>
            <a:r>
              <a:rPr lang="en-US" altLang="zh-CN" sz="2000" dirty="0" err="1">
                <a:cs typeface="Times New Roman" panose="02020603050405020304" pitchFamily="18" charset="0"/>
              </a:rPr>
              <a:t>Qos</a:t>
            </a:r>
            <a:r>
              <a:rPr lang="en-US" altLang="zh-CN" sz="2000" dirty="0">
                <a:cs typeface="Times New Roman" panose="02020603050405020304" pitchFamily="18" charset="0"/>
              </a:rPr>
              <a:t> Control etc. It seems these functions are not needed for AMP access.</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Access message will be send by AMP STA only after being triggered to perform random access. Even without frame control, the frame format can be known by AMP AP based on the procedure sequence. </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STA is an unknown STA trying to access, there is no needs to carry its ID/address. After being triggered by one AMP AP, it will send random access message in the allocated slots, there is no need to carry AMP AP’s address. </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In addition, there is no need to carry duration and QoS control etc.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FCS may be needed to do CRC check.</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It is proposed to define a Frame format for AMP access message without MAC Header. The Frame format includes Frame body and FCS. </a:t>
            </a:r>
            <a:r>
              <a:rPr lang="zh-CN" altLang="en-US" sz="2000" dirty="0">
                <a:cs typeface="Times New Roman" panose="02020603050405020304" pitchFamily="18" charset="0"/>
              </a:rPr>
              <a:t>  </a:t>
            </a: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extLst>
      <p:ext uri="{BB962C8B-B14F-4D97-AF65-F5344CB8AC3E}">
        <p14:creationId xmlns:p14="http://schemas.microsoft.com/office/powerpoint/2010/main" val="377501809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50937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AMP access message, essential information shall be carried in AMP access message.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RN16-like access code</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its length can be configurable depending on  application scenario, i.e. depending on the number of deployed AMP devices.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8 bits for sparse case and 16bits for dense case</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Other essential information, e.g., capabilities, WPT related , security related…</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 A Frame format including Frame body and FCS is defined for AMP access message.</a:t>
            </a: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1257300" lvl="3"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extLst>
      <p:ext uri="{BB962C8B-B14F-4D97-AF65-F5344CB8AC3E}">
        <p14:creationId xmlns:p14="http://schemas.microsoft.com/office/powerpoint/2010/main" val="19930360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endParaRPr lang="en-US" altLang="zh-CN" dirty="0"/>
          </a:p>
          <a:p>
            <a:pPr>
              <a:buFont typeface="+mj-lt"/>
              <a:buAutoNum type="arabicPeriod"/>
            </a:pPr>
            <a:r>
              <a:rPr lang="en-SG" altLang="zh-CN" b="1" dirty="0">
                <a:solidFill>
                  <a:srgbClr val="000000"/>
                </a:solidFill>
                <a:latin typeface="+mn-lt"/>
              </a:rPr>
              <a:t>IEEE 802.11-25/0035r1, CDM access for AMP</a:t>
            </a:r>
          </a:p>
          <a:p>
            <a:pPr>
              <a:buFont typeface="+mj-lt"/>
              <a:buAutoNum type="arabicPeriod"/>
            </a:pPr>
            <a:r>
              <a:rPr lang="en-SG" altLang="zh-CN" b="1" dirty="0">
                <a:solidFill>
                  <a:srgbClr val="000000"/>
                </a:solidFill>
                <a:latin typeface="+mn-lt"/>
              </a:rPr>
              <a:t>IEEE 802.11-25/0031r0 </a:t>
            </a:r>
            <a:r>
              <a:rPr lang="en-US" altLang="zh-CN" b="1" dirty="0">
                <a:solidFill>
                  <a:srgbClr val="000000"/>
                </a:solidFill>
                <a:latin typeface="+mn-lt"/>
              </a:rPr>
              <a:t>Trigger based multiple access for AMP</a:t>
            </a:r>
          </a:p>
          <a:p>
            <a:pPr>
              <a:buFont typeface="+mj-lt"/>
              <a:buAutoNum type="arabicPeriod"/>
            </a:pPr>
            <a:r>
              <a:rPr lang="en-SG" altLang="zh-CN" b="1" dirty="0">
                <a:solidFill>
                  <a:srgbClr val="000000"/>
                </a:solidFill>
                <a:latin typeface="+mn-lt"/>
              </a:rPr>
              <a:t>IEEE 802.11-25/0046r0 </a:t>
            </a:r>
            <a:r>
              <a:rPr lang="en-US" altLang="zh-CN" b="1" dirty="0">
                <a:solidFill>
                  <a:srgbClr val="000000"/>
                </a:solidFill>
                <a:latin typeface="+mn-lt"/>
              </a:rPr>
              <a:t>Channel access for Active Tx non-AP AMP STAs</a:t>
            </a:r>
          </a:p>
          <a:p>
            <a:pPr>
              <a:buFont typeface="+mj-lt"/>
              <a:buAutoNum type="arabicPeriod"/>
            </a:pPr>
            <a:r>
              <a:rPr lang="en-SG" altLang="zh-CN" sz="1200" b="1" dirty="0">
                <a:solidFill>
                  <a:srgbClr val="000000"/>
                </a:solidFill>
                <a:latin typeface="+mn-lt"/>
              </a:rPr>
              <a:t>IEEE 802.11-25/0322r0</a:t>
            </a:r>
            <a:r>
              <a:rPr lang="en-US" altLang="zh-CN" sz="1200" b="1" dirty="0">
                <a:solidFill>
                  <a:srgbClr val="000000"/>
                </a:solidFill>
                <a:latin typeface="+mn-lt"/>
              </a:rPr>
              <a:t> </a:t>
            </a:r>
            <a:r>
              <a:rPr lang="en-US" altLang="zh-CN" b="1" dirty="0">
                <a:solidFill>
                  <a:srgbClr val="000000"/>
                </a:solidFill>
                <a:latin typeface="+mn-lt"/>
              </a:rPr>
              <a:t>Access message for AMP</a:t>
            </a:r>
          </a:p>
          <a:p>
            <a:pPr>
              <a:buFont typeface="+mj-lt"/>
              <a:buAutoNum type="arabicPeriod"/>
            </a:pPr>
            <a:endParaRPr lang="en-US" altLang="zh-CN" dirty="0"/>
          </a:p>
          <a:p>
            <a:pPr>
              <a:buFont typeface="+mj-lt"/>
              <a:buAutoNum type="arabicPeriod"/>
            </a:pPr>
            <a:endParaRPr lang="en-US" altLang="zh-CN" dirty="0"/>
          </a:p>
          <a:p>
            <a:pPr lvl="0">
              <a:buFont typeface="+mj-lt"/>
              <a:buAutoNum type="arabicPeriod"/>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802.11-25/1586r0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9</a:t>
            </a:fld>
            <a:endParaRPr lang="en-US" dirty="0"/>
          </a:p>
        </p:txBody>
      </p:sp>
    </p:spTree>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16636</TotalTime>
  <Words>1053</Words>
  <Application>Microsoft Office PowerPoint</Application>
  <PresentationFormat>全屏显示(4:3)</PresentationFormat>
  <Paragraphs>136</Paragraphs>
  <Slides>9</Slides>
  <Notes>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vt:lpstr>
      <vt:lpstr>Calibri</vt:lpstr>
      <vt:lpstr>Times New Roman</vt:lpstr>
      <vt:lpstr>Wingdings</vt:lpstr>
      <vt:lpstr>ACcord Submission Template</vt:lpstr>
      <vt:lpstr>Follow-up on Access message for AMP</vt:lpstr>
      <vt:lpstr>Abstract</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徐伟杰</cp:lastModifiedBy>
  <cp:revision>2382</cp:revision>
  <cp:lastPrinted>1998-02-10T13:28:00Z</cp:lastPrinted>
  <dcterms:created xsi:type="dcterms:W3CDTF">2009-12-02T19:05:00Z</dcterms:created>
  <dcterms:modified xsi:type="dcterms:W3CDTF">2025-09-17T00:48:10Z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