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640" r:id="rId3"/>
    <p:sldId id="674" r:id="rId4"/>
    <p:sldId id="678" r:id="rId5"/>
    <p:sldId id="641" r:id="rId6"/>
    <p:sldId id="588" r:id="rId7"/>
    <p:sldId id="666" r:id="rId8"/>
    <p:sldId id="679" r:id="rId9"/>
    <p:sldId id="668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3" d="100"/>
          <a:sy n="113" d="100"/>
        </p:scale>
        <p:origin x="157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42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018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7561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4784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2299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/>
              <a:t>Random UL access for </a:t>
            </a:r>
            <a:r>
              <a:rPr lang="en-US" altLang="zh-CN" dirty="0">
                <a:sym typeface="+mn-ea"/>
              </a:rPr>
              <a:t>AMP non-AP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2025-09-08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802.11-25/1582r0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F9ED0835-C5E1-4307-BF1F-CC8288CC7E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163769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Sam Shi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Sam.Shi@INNOPEAKTECH.COM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57884"/>
            <a:ext cx="7772400" cy="446328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0" dirty="0">
                <a:cs typeface="Times New Roman" panose="02020603050405020304" pitchFamily="18" charset="0"/>
              </a:rPr>
              <a:t>The motions about random UL access mechanisms for </a:t>
            </a:r>
            <a:r>
              <a:rPr lang="en-US" altLang="zh-CN" sz="2000" b="0" dirty="0">
                <a:cs typeface="Times New Roman" panose="02020603050405020304" pitchFamily="18" charset="0"/>
                <a:sym typeface="+mn-ea"/>
              </a:rPr>
              <a:t>non-AP AMP STAs</a:t>
            </a:r>
            <a:r>
              <a:rPr lang="en-US" altLang="zh-CN" sz="2000" b="0" dirty="0">
                <a:cs typeface="Times New Roman" panose="02020603050405020304" pitchFamily="18" charset="0"/>
              </a:rPr>
              <a:t> were agreed.[1]</a:t>
            </a:r>
            <a:endParaRPr lang="en-GB" altLang="zh-CN" sz="2000" b="0" dirty="0"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MM-8: 802.11bp supports a time-slot based random access mechanism for Active Tx non-AP AMP STAs:</a:t>
            </a:r>
            <a:endParaRPr lang="zh-CN" altLang="zh-CN" sz="14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2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AMP AP transmits an AMP frame that indicates one or more time-slots.</a:t>
            </a:r>
            <a:endParaRPr lang="zh-CN" altLang="zh-CN" sz="12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2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Further details (e.g., frame formats, how a STA chooses a random access time-slot etc.) are TBD.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MM-25: 802.11bp supports a time-slot based random access mechanism, which includes:</a:t>
            </a:r>
            <a:endParaRPr lang="zh-CN" altLang="zh-CN" sz="14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2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Non-AP AMP STA randomly selects a time-slot among time-slots indicated by an AMP Trigger and the non-AP AMP STA transmits an uplink PPDU in the selected slot.</a:t>
            </a:r>
            <a:endParaRPr lang="zh-CN" altLang="zh-CN" sz="12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2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How to do random selection is TBD.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MM-27: Upon receiving the AMP Trigger frame indicating a time-slot based random access session, a non-AP AMP STA performs the following actions:</a:t>
            </a:r>
            <a:endParaRPr lang="zh-CN" altLang="zh-CN" sz="14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2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Based on the Random Access Parameters, the non-AP AMP STA may transmit an uplink AMP PPDU carrying the uplink response in one of the slots allocated by the AMP Trigger frame.</a:t>
            </a:r>
            <a:endParaRPr lang="zh-CN" altLang="zh-CN" sz="12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400" b="1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FM-9: An AMP AP transmits an AMP Trigger frame indicating a time-slot based random access session for non-AP AMP STAs. The frame carries: </a:t>
            </a:r>
            <a:endParaRPr lang="zh-CN" altLang="zh-CN" sz="1400" b="1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2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Random Access Parameters: Indicates parameters for random access</a:t>
            </a:r>
            <a:endParaRPr lang="zh-CN" altLang="zh-CN" sz="12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200" i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Parameters for random access are TBD.</a:t>
            </a:r>
            <a:endParaRPr lang="zh-CN" altLang="zh-CN" sz="1200" i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802.11-25/1582r0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B4FBCD1-B4BB-4E53-A753-923E310F9DDD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AA526955-669E-4A47-8A07-1601BF85D43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14355121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cs typeface="Times New Roman" panose="02020603050405020304" pitchFamily="18" charset="0"/>
              </a:rPr>
              <a:t>AMP Random Access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371600"/>
            <a:ext cx="8566944" cy="3277820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latin typeface="+mn-lt"/>
                <a:cs typeface="Times New Roman" panose="02020603050405020304" pitchFamily="18" charset="0"/>
              </a:rPr>
              <a:t>AMP STA contends for uplink transmission based on Random Access Parameters and Counter.[2]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obtains random access parameters through AMP trigger frame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maintains an AMP Random Access Counter (ARAC) based on detected AMP trigger frame.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ARA Counter initialization upon receiving an AMP trigger frame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 new session ID different from the stored one is received in AMP trigger frame.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ARA Counter initialization based on random access parameters in AMP trigger frame.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Store new session ID after ARA Counter initialization.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ARA Counter update upon receiving an AMP trigger frame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 session ID same as the stored one is received in AMP trigger frame.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If ARA Counter &gt;N, ARA Counter is decreased by N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43E3C8EE-CB68-4677-9EFB-AF79BB1A69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300" y="4569169"/>
            <a:ext cx="8785299" cy="1845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51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sz="2800" dirty="0">
                <a:cs typeface="Times New Roman" panose="02020603050405020304" pitchFamily="18" charset="0"/>
              </a:rPr>
              <a:t>AMP Random Access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424656" y="1371600"/>
            <a:ext cx="8294688" cy="276998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determines whether to </a:t>
            </a:r>
            <a:r>
              <a:rPr lang="en-SG" altLang="zh-CN" sz="1600" dirty="0">
                <a:cs typeface="Times New Roman" panose="02020603050405020304" pitchFamily="18" charset="0"/>
              </a:rPr>
              <a:t>transmit in a slot allocated by the AMP trigger frame based on ARA Counter.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altLang="zh-CN" sz="1600" dirty="0">
                <a:cs typeface="Times New Roman" panose="02020603050405020304" pitchFamily="18" charset="0"/>
              </a:rPr>
              <a:t>If ARA </a:t>
            </a:r>
            <a:r>
              <a:rPr lang="en-US" altLang="zh-CN" sz="1600" dirty="0">
                <a:cs typeface="Times New Roman" panose="02020603050405020304" pitchFamily="18" charset="0"/>
              </a:rPr>
              <a:t>Counter</a:t>
            </a:r>
            <a:r>
              <a:rPr lang="en-SG" altLang="zh-CN" sz="1600" dirty="0">
                <a:cs typeface="Times New Roman" panose="02020603050405020304" pitchFamily="18" charset="0"/>
              </a:rPr>
              <a:t> </a:t>
            </a:r>
            <a:r>
              <a:rPr lang="en-SG" altLang="zh-CN" sz="1600" dirty="0">
                <a:solidFill>
                  <a:srgbClr val="000000"/>
                </a:solidFill>
                <a:latin typeface="+mj-lt"/>
              </a:rPr>
              <a:t>&lt; N,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</a:t>
            </a:r>
            <a:r>
              <a:rPr lang="en-SG" altLang="zh-CN" sz="1600" dirty="0">
                <a:cs typeface="Times New Roman" panose="02020603050405020304" pitchFamily="18" charset="0"/>
              </a:rPr>
              <a:t>transmits in a slot (whose index=ARAC) allocated by the AMP Trigger frame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SG" altLang="zh-CN" sz="1600" dirty="0">
                <a:cs typeface="Times New Roman" panose="02020603050405020304" pitchFamily="18" charset="0"/>
              </a:rPr>
              <a:t>else,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AMP STA  does not respond the AMP  trigger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Update ARAC = ARAC – 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N can be the number of time slots allocated by the AMP trigger frame.</a:t>
            </a:r>
            <a:endParaRPr lang="en-US" altLang="zh-CN" sz="1800" kern="0" dirty="0">
              <a:solidFill>
                <a:srgbClr val="000000"/>
              </a:solidFill>
              <a:ea typeface="OPPOSans M" panose="00020600040101010101" pitchFamily="18" charset="-122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5550CE8-C09E-44CA-9232-6364524643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67200"/>
            <a:ext cx="9144000" cy="2009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78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defPPr>
              <a:defRPr lang="en-US"/>
            </a:defPPr>
            <a:lvl1pPr marL="0" marR="0" indent="0" algn="ctr" defTabSz="412750" latinLnBrk="0">
              <a:lnSpc>
                <a:spcPct val="80000"/>
              </a:lnSpc>
              <a:buClrTx/>
              <a:buSzTx/>
              <a:buFontTx/>
              <a:buNone/>
              <a:defRPr sz="2700" b="1" i="0" u="none" strike="noStrike" cap="none" spc="0" baseline="0">
                <a:ln>
                  <a:noFill/>
                </a:ln>
                <a:solidFill>
                  <a:schemeClr val="tx2"/>
                </a:solidFill>
                <a:uFillTx/>
                <a:latin typeface="+mj-lt"/>
                <a:ea typeface="+mj-ea"/>
                <a:cs typeface="+mj-cs"/>
              </a:defRPr>
            </a:lvl1pPr>
            <a:lvl2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2pPr>
            <a:lvl3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3pPr>
            <a:lvl4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4pPr>
            <a:lvl5pPr marL="0" marR="0" indent="0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5pPr>
            <a:lvl6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6pPr>
            <a:lvl7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7pPr>
            <a:lvl8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8pPr>
            <a:lvl9pPr marL="0" marR="0" indent="0" defTabSz="412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</a:defRPr>
            </a:lvl9pPr>
          </a:lstStyle>
          <a:p>
            <a:r>
              <a:rPr lang="en-US" altLang="zh-CN" dirty="0"/>
              <a:t>Random Access Parameters in AMP trigger 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239712" y="5309245"/>
            <a:ext cx="8904288" cy="701731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zh-CN" sz="1800" dirty="0">
                <a:cs typeface="Times New Roman" panose="02020603050405020304" pitchFamily="18" charset="0"/>
              </a:rPr>
              <a:t>For ARA Counter initialization, ARA Counter is </a:t>
            </a:r>
            <a:r>
              <a:rPr lang="en-SG" altLang="zh-CN" sz="1800" dirty="0">
                <a:solidFill>
                  <a:srgbClr val="000000"/>
                </a:solidFill>
                <a:latin typeface="+mj-lt"/>
              </a:rPr>
              <a:t>initialized to a random value in [0, 2</a:t>
            </a:r>
            <a:r>
              <a:rPr lang="en-SG" altLang="zh-CN" sz="1800" baseline="30000" dirty="0">
                <a:solidFill>
                  <a:srgbClr val="000000"/>
                </a:solidFill>
                <a:latin typeface="+mj-lt"/>
              </a:rPr>
              <a:t>Q</a:t>
            </a:r>
            <a:r>
              <a:rPr lang="en-SG" altLang="zh-CN" sz="1800" dirty="0">
                <a:solidFill>
                  <a:srgbClr val="000000"/>
                </a:solidFill>
                <a:latin typeface="+mj-lt"/>
              </a:rPr>
              <a:t>-1].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zh-CN" sz="1800" dirty="0">
                <a:cs typeface="Times New Roman" panose="02020603050405020304" pitchFamily="18" charset="0"/>
              </a:rPr>
              <a:t>For ARA Counter decrement, ARA Counter is decreased by the </a:t>
            </a:r>
            <a:r>
              <a:rPr lang="en-US" altLang="zh-CN" sz="1800" dirty="0"/>
              <a:t>number of slots. 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BD1994F-D0CB-470C-85A9-E4478A1B0F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700" y="2739074"/>
            <a:ext cx="6096000" cy="2419666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A78E5237-5D0A-4216-88C3-1B59FD880E56}"/>
              </a:ext>
            </a:extLst>
          </p:cNvPr>
          <p:cNvSpPr txBox="1"/>
          <p:nvPr/>
        </p:nvSpPr>
        <p:spPr>
          <a:xfrm>
            <a:off x="180962" y="1372546"/>
            <a:ext cx="7820038" cy="13665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Random access related fields in AMP trigger frame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Session ID: to identify a random access session.</a:t>
            </a:r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Number of slots: to be </a:t>
            </a:r>
            <a:r>
              <a:rPr lang="en-SG" altLang="zh-CN" sz="1800" dirty="0">
                <a:cs typeface="Times New Roman" panose="02020603050405020304" pitchFamily="18" charset="0"/>
              </a:rPr>
              <a:t>ARA Counter decrement step. </a:t>
            </a:r>
            <a:endParaRPr lang="en-US" altLang="zh-CN" sz="1800" dirty="0"/>
          </a:p>
          <a:p>
            <a:pPr marL="800100" lvl="2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SG" altLang="zh-CN" sz="1800" dirty="0">
                <a:cs typeface="Times New Roman" panose="02020603050405020304" pitchFamily="18" charset="0"/>
              </a:rPr>
              <a:t>Q value: to initialize ARA Counter.</a:t>
            </a: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75129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42970" y="1676400"/>
            <a:ext cx="7934260" cy="413959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/>
              <a:t>We share our understanding on AMP random access scheme.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Distribute the UL access among trigger sessions to reduce contention.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Determine to join a trigger session based on a Counter.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A new session ID is received in an AMP trigger frame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The counter is initialized to a random value in a range derived by the Random Access.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A stored session ID is received in an AMP trigger frame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If counter value is lower than the number of slots allocated in AMP trigger frame, AMP STA joins the trigger session for UL PPDU TX.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Else,  the counter is decreased by the number of slots allocated in AMP trigger frame. </a:t>
            </a:r>
            <a:endParaRPr lang="en-US" altLang="zh-CN" sz="24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An AMP AP transmits an AMP Trigger frame indicating a time-slot based random access session for non-AP AMP STAs. The frame carries:</a:t>
            </a:r>
            <a:endParaRPr lang="zh-CN" altLang="zh-CN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Session ID: Identifies the random access session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Q value: Derives the upper limits of the initial value of AMP random access counter</a:t>
            </a:r>
          </a:p>
          <a:p>
            <a:pPr lvl="2" defTabSz="1187323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Number of Slots: Indicate the number of slots that are allocated by the AMP Trigger frame for uplink transmissions.</a:t>
            </a:r>
          </a:p>
          <a:p>
            <a:pPr lvl="2" defTabSz="1187323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fr-FR" altLang="zh-CN" sz="1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Other parameters are TBD.</a:t>
            </a:r>
          </a:p>
          <a:p>
            <a:pPr lvl="2" defTabSz="1187323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97188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802.11-25/1582r0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533400" y="1440292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Upon receiving an AMP Trigger frame indicating a time-slot based random access session, an AMP non-AP STA will: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cs typeface="Times New Roman" panose="02020603050405020304" pitchFamily="18" charset="0"/>
              </a:rPr>
              <a:t>If a new session ID is received in an AMP trigger frame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cs typeface="Times New Roman" panose="02020603050405020304" pitchFamily="18" charset="0"/>
              </a:rPr>
              <a:t>Initialize AMP Random Access Counter to </a:t>
            </a:r>
            <a:r>
              <a:rPr lang="en-SG" altLang="zh-CN" dirty="0">
                <a:solidFill>
                  <a:srgbClr val="000000"/>
                </a:solidFill>
                <a:latin typeface="+mj-lt"/>
              </a:rPr>
              <a:t>a random value in [0, 2</a:t>
            </a:r>
            <a:r>
              <a:rPr lang="en-SG" altLang="zh-CN" baseline="30000" dirty="0">
                <a:solidFill>
                  <a:srgbClr val="000000"/>
                </a:solidFill>
                <a:latin typeface="+mj-lt"/>
              </a:rPr>
              <a:t>Q</a:t>
            </a:r>
            <a:r>
              <a:rPr lang="en-SG" altLang="zh-CN" dirty="0">
                <a:solidFill>
                  <a:srgbClr val="000000"/>
                </a:solidFill>
                <a:latin typeface="+mj-lt"/>
              </a:rPr>
              <a:t>-1].</a:t>
            </a:r>
            <a:endParaRPr lang="en-US" altLang="zh-CN" dirty="0">
              <a:cs typeface="Times New Roman" panose="02020603050405020304" pitchFamily="18" charset="0"/>
            </a:endParaRP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cs typeface="Times New Roman" panose="02020603050405020304" pitchFamily="18" charset="0"/>
              </a:rPr>
              <a:t>Store new session ID after AMP Random Access Counter initialization.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cs typeface="Times New Roman" panose="02020603050405020304" pitchFamily="18" charset="0"/>
              </a:rPr>
              <a:t>If a stored session ID is received in an AMP trigger frame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cs typeface="Times New Roman" panose="02020603050405020304" pitchFamily="18" charset="0"/>
              </a:rPr>
              <a:t>If AMP Random Access Counter value is lower than N(number of slots indicated in the AMP trigger frame), the AMP non-AP STA joins the trigger session for UL PPDU TX. </a:t>
            </a:r>
          </a:p>
          <a:p>
            <a:pPr lvl="3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>
                <a:cs typeface="Times New Roman" panose="02020603050405020304" pitchFamily="18" charset="0"/>
              </a:rPr>
              <a:t>Else,  the AMP Random Access Counter is decreased by N. </a:t>
            </a:r>
            <a:endParaRPr lang="en-US" sz="1400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232879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29432" y="1610606"/>
            <a:ext cx="8014428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11-24/1613</a:t>
            </a:r>
            <a:r>
              <a:rPr lang="en-SG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r12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Specification framework for </a:t>
            </a:r>
            <a:r>
              <a:rPr lang="en-US" altLang="zh-CN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802.11-25/1240r0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, AMP channel access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</a:rPr>
              <a:t>802.11-25/0815r0, UL access mechanisms for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sym typeface="+mn-ea"/>
              </a:rPr>
              <a:t>Active Tx AMP STAs</a:t>
            </a: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altLang="zh-C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802.11-25/1582r0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September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46167</TotalTime>
  <Words>1077</Words>
  <Application>Microsoft Office PowerPoint</Application>
  <PresentationFormat>全屏显示(4:3)</PresentationFormat>
  <Paragraphs>150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ACcord Submission Template</vt:lpstr>
      <vt:lpstr>Random UL access for AMP non-AP STAs</vt:lpstr>
      <vt:lpstr>Background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2719</cp:revision>
  <cp:lastPrinted>1998-02-10T13:28:00Z</cp:lastPrinted>
  <dcterms:created xsi:type="dcterms:W3CDTF">2009-12-02T19:05:00Z</dcterms:created>
  <dcterms:modified xsi:type="dcterms:W3CDTF">2025-09-12T01:52:55Z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