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9" r:id="rId2"/>
    <p:sldId id="637" r:id="rId3"/>
    <p:sldId id="669" r:id="rId4"/>
    <p:sldId id="670" r:id="rId5"/>
    <p:sldId id="673" r:id="rId6"/>
    <p:sldId id="671" r:id="rId7"/>
    <p:sldId id="645" r:id="rId8"/>
    <p:sldId id="674" r:id="rId9"/>
    <p:sldId id="636" r:id="rId10"/>
    <p:sldId id="646" r:id="rId11"/>
    <p:sldId id="672" r:id="rId12"/>
    <p:sldId id="500" r:id="rId13"/>
  </p:sldIdLst>
  <p:sldSz cx="9144000" cy="6858000" type="screen4x3"/>
  <p:notesSz cx="693420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iou, Laurent" initials="CL" lastIdx="1" clrIdx="0"/>
  <p:cmAuthor id="2" name="Hanxiao (Tony, CT Lab)" initials="H(CL" lastIdx="3" clrIdx="1"/>
  <p:cmAuthor id="3" name="weijie" initials="weijie" lastIdx="1" clrIdx="2"/>
  <p:cmAuthor id="4" name="Qi Yinan" initials="QY" lastIdx="1" clrIdx="3">
    <p:extLst>
      <p:ext uri="{19B8F6BF-5375-455C-9EA6-DF929625EA0E}">
        <p15:presenceInfo xmlns:p15="http://schemas.microsoft.com/office/powerpoint/2012/main" userId="28a9accb1e34224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3875" autoAdjust="0"/>
  </p:normalViewPr>
  <p:slideViewPr>
    <p:cSldViewPr>
      <p:cViewPr varScale="1">
        <p:scale>
          <a:sx n="113" d="100"/>
          <a:sy n="113" d="100"/>
        </p:scale>
        <p:origin x="157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97525" y="177800"/>
            <a:ext cx="641350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algn="r" defTabSz="933450">
              <a:defRPr sz="1400" b="1" smtClean="0"/>
            </a:lvl1pPr>
          </a:lstStyle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800"/>
            <a:ext cx="827088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defTabSz="933450">
              <a:defRPr sz="1400" b="1" smtClean="0"/>
            </a:lvl1pPr>
          </a:lstStyle>
          <a:p>
            <a:pPr>
              <a:defRPr/>
            </a:pPr>
            <a:r>
              <a:rPr lang="en-US" dirty="0"/>
              <a:t>Month Year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851525" y="8982075"/>
            <a:ext cx="466725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r" defTabSz="933450">
              <a:defRPr smtClean="0"/>
            </a:lvl1pPr>
          </a:lstStyle>
          <a:p>
            <a:pPr>
              <a:defRPr/>
            </a:pPr>
            <a:r>
              <a:rPr lang="en-US" dirty="0"/>
              <a:t>John Doe, Some Company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ctr" defTabSz="933450">
              <a:defRPr smtClean="0"/>
            </a:lvl1pPr>
          </a:lstStyle>
          <a:p>
            <a:pPr>
              <a:defRPr/>
            </a:pPr>
            <a:r>
              <a:rPr lang="en-US" dirty="0"/>
              <a:t>Page </a:t>
            </a:r>
            <a:fld id="{3F99EF29-387F-42BB-8A81-132E16DF8442}" type="slidenum">
              <a:rPr lang="en-US" dirty="0"/>
              <a:t>‹#›</a:t>
            </a:fld>
            <a:endParaRPr lang="en-US" dirty="0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0" tIns="0" rIns="0" bIns="0">
            <a:spAutoFit/>
          </a:bodyPr>
          <a:lstStyle/>
          <a:p>
            <a:pPr defTabSz="933450">
              <a:defRPr/>
            </a:pPr>
            <a:r>
              <a:rPr lang="en-US" dirty="0"/>
              <a:t>Submission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640388" y="98425"/>
            <a:ext cx="641350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algn="r" defTabSz="933450">
              <a:defRPr sz="1400" b="1" smtClean="0"/>
            </a:lvl1pPr>
          </a:lstStyle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8425"/>
            <a:ext cx="827088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defTabSz="933450">
              <a:defRPr sz="1400" b="1" smtClean="0"/>
            </a:lvl1pPr>
          </a:lstStyle>
          <a:p>
            <a:pPr>
              <a:defRPr/>
            </a:pPr>
            <a:r>
              <a:rPr lang="en-US" dirty="0"/>
              <a:t>Month Year</a:t>
            </a:r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3662" tIns="46038" rIns="93662" bIns="46038" numCol="1" anchor="t" anchorCtr="0" compatLnSpc="1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57813" y="8985250"/>
            <a:ext cx="923925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5pPr marL="457200" lvl="4" algn="r" defTabSz="933450">
              <a:defRPr smtClean="0"/>
            </a:lvl5pPr>
          </a:lstStyle>
          <a:p>
            <a:pPr lvl="4">
              <a:defRPr/>
            </a:pPr>
            <a:r>
              <a:rPr lang="en-US" dirty="0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r" defTabSz="933450">
              <a:defRPr smtClean="0"/>
            </a:lvl1pPr>
          </a:lstStyle>
          <a:p>
            <a:pPr>
              <a:defRPr/>
            </a:pPr>
            <a:r>
              <a:rPr lang="en-US" dirty="0"/>
              <a:t>Page </a:t>
            </a:r>
            <a:fld id="{870C1BA4-1CEE-4CD8-8532-343A8D2B3155}" type="slidenum">
              <a:rPr lang="en-US" dirty="0"/>
              <a:t>‹#›</a:t>
            </a:fld>
            <a:endParaRPr lang="en-US" dirty="0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/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Doc Title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Month Year</a:t>
            </a:r>
          </a:p>
        </p:txBody>
      </p:sp>
      <p:sp>
        <p:nvSpPr>
          <p:cNvPr id="1024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 dirty="0"/>
              <a:t>John Doe, Some Company</a:t>
            </a:r>
          </a:p>
        </p:txBody>
      </p:sp>
      <p:sp>
        <p:nvSpPr>
          <p:cNvPr id="102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 dirty="0"/>
              <a:t>Page </a:t>
            </a:r>
            <a:fld id="{9A6FF2A5-3843-4034-80EC-B86A7C49C539}" type="slidenum">
              <a:rPr lang="en-US" dirty="0"/>
              <a:t>1</a:t>
            </a:fld>
            <a:endParaRPr lang="en-US" dirty="0"/>
          </a:p>
        </p:txBody>
      </p:sp>
      <p:sp>
        <p:nvSpPr>
          <p:cNvPr id="102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102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64845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74149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870C1BA4-1CEE-4CD8-8532-343A8D2B3155}" type="slidenum">
              <a:rPr lang="en-US" smtClean="0"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8055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1139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5046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86873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84083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32476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85285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0186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3099D1E7-2CFE-4362-BB72-AF97192842EA}" type="slidenum">
              <a:rPr lang="en-US" dirty="0"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5791199" y="6475413"/>
            <a:ext cx="2752661" cy="1846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lvl1pPr algn="r">
              <a:defRPr smtClean="0"/>
            </a:lvl1pPr>
          </a:lstStyle>
          <a:p>
            <a:pPr>
              <a:defRPr/>
            </a:pPr>
            <a:r>
              <a:rPr lang="en-GB" dirty="0" err="1"/>
              <a:t>Weijie</a:t>
            </a:r>
            <a:r>
              <a:rPr lang="en-GB" dirty="0"/>
              <a:t> Xu (OPPO)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4610068" y="6475413"/>
            <a:ext cx="64" cy="184666"/>
          </a:xfrm>
        </p:spPr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84724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ctr" anchorCtr="0" compatLnSpc="1"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5791199" y="6475413"/>
            <a:ext cx="2752661" cy="1846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lvl1pPr algn="r">
              <a:defRPr smtClean="0"/>
            </a:lvl1pPr>
          </a:lstStyle>
          <a:p>
            <a:pPr>
              <a:defRPr/>
            </a:pPr>
            <a:r>
              <a:rPr lang="en-GB" dirty="0" err="1"/>
              <a:t>Zhisong</a:t>
            </a:r>
            <a:r>
              <a:rPr lang="en-GB" dirty="0"/>
              <a:t> </a:t>
            </a:r>
            <a:r>
              <a:rPr lang="en-GB" dirty="0" err="1"/>
              <a:t>Zuo</a:t>
            </a:r>
            <a:r>
              <a:rPr lang="en-GB" dirty="0"/>
              <a:t>(OPPO)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ctr">
              <a:defRPr smtClean="0"/>
            </a:lvl1pPr>
          </a:lstStyle>
          <a:p>
            <a:pPr>
              <a:defRPr/>
            </a:pPr>
            <a:r>
              <a:rPr lang="en-US" dirty="0"/>
              <a:t>Slide </a:t>
            </a:r>
            <a:fld id="{1020D93E-1000-485A-B4A0-9946B8CFFE0D}" type="slidenum">
              <a:rPr lang="en-US" dirty="0"/>
              <a:t>‹#›</a:t>
            </a:fld>
            <a:endParaRPr lang="en-US" dirty="0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3"/>
            <a:ext cx="718145" cy="1846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/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85800"/>
            <a:ext cx="9144000" cy="870323"/>
          </a:xfrm>
          <a:noFill/>
        </p:spPr>
        <p:txBody>
          <a:bodyPr/>
          <a:lstStyle/>
          <a:p>
            <a:r>
              <a:rPr lang="en-US" altLang="zh-CN" dirty="0">
                <a:solidFill>
                  <a:schemeClr val="tx1"/>
                </a:solidFill>
              </a:rPr>
              <a:t>Further details of </a:t>
            </a:r>
            <a:r>
              <a:rPr lang="en-US" altLang="zh-CN" dirty="0">
                <a:cs typeface="Times New Roman" panose="02020603050405020304" pitchFamily="18" charset="0"/>
              </a:rPr>
              <a:t>Duty-cycle operation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73" name="Rectangle 6"/>
          <p:cNvSpPr>
            <a:spLocks noGrp="1" noChangeArrowheads="1"/>
          </p:cNvSpPr>
          <p:nvPr>
            <p:ph idx="1"/>
          </p:nvPr>
        </p:nvSpPr>
        <p:spPr>
          <a:xfrm>
            <a:off x="723900" y="1600200"/>
            <a:ext cx="7772400" cy="44958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US" sz="1800" dirty="0"/>
              <a:t>Date:</a:t>
            </a:r>
            <a:r>
              <a:rPr lang="en-US" sz="1800" b="0" dirty="0"/>
              <a:t> 2025-09-08</a:t>
            </a: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838200" y="2162576"/>
            <a:ext cx="1368339" cy="25002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2000" b="1" dirty="0"/>
              <a:t>Authors:</a:t>
            </a:r>
            <a:endParaRPr lang="en-US" sz="20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flipH="1">
            <a:off x="6400800" y="6475413"/>
            <a:ext cx="2143060" cy="184666"/>
          </a:xfrm>
        </p:spPr>
        <p:txBody>
          <a:bodyPr/>
          <a:lstStyle/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1</a:t>
            </a:fld>
            <a:endParaRPr lang="en-US" dirty="0"/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7418231F-1399-42AA-8C68-122438488FA5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802.11-25/1581r2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0267D32A-FFA2-45AC-BF4C-9CEBFF7D490D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graphicFrame>
        <p:nvGraphicFramePr>
          <p:cNvPr id="10" name="Table 8">
            <a:extLst>
              <a:ext uri="{FF2B5EF4-FFF2-40B4-BE49-F238E27FC236}">
                <a16:creationId xmlns:a16="http://schemas.microsoft.com/office/drawing/2014/main" id="{F9ED0835-C5E1-4307-BF1F-CC8288CC7E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710138"/>
              </p:ext>
            </p:extLst>
          </p:nvPr>
        </p:nvGraphicFramePr>
        <p:xfrm>
          <a:off x="838200" y="2701138"/>
          <a:ext cx="7886702" cy="24790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5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18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41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924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545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Affiliation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Address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Phone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Email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Chuanfeng He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OPPO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i="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hechuanfeng@oppo.com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Weijie</a:t>
                      </a:r>
                      <a:r>
                        <a:rPr lang="en-US" altLang="zh-CN" sz="1200" dirty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Xu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xuweijie@oppo.com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Sam Shi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4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Sam.Shi@oppo.com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3824858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Yinan Qi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v-qiyinan@oppo.com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6550375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4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6089006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4984899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3074825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i="0" dirty="0">
                        <a:latin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dirty="0">
                        <a:latin typeface="+mn-lt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747954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Straw Poll #3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802.11-25/1581r2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99B6E8E-88D7-4229-95E3-6CAB69EA2999}"/>
              </a:ext>
            </a:extLst>
          </p:cNvPr>
          <p:cNvSpPr txBox="1">
            <a:spLocks/>
          </p:cNvSpPr>
          <p:nvPr/>
        </p:nvSpPr>
        <p:spPr>
          <a:xfrm>
            <a:off x="609600" y="1676400"/>
            <a:ext cx="8382000" cy="495299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Do you agree with the following text: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en-US" altLang="zh-CN" sz="1600" kern="0" dirty="0"/>
              <a:t>Upon receiving the AMP trigger frame indicating Duty-cycle configuration parameters, </a:t>
            </a:r>
            <a:r>
              <a:rPr lang="zh-CN" altLang="zh-CN" sz="1600" kern="0" dirty="0"/>
              <a:t>a</a:t>
            </a:r>
            <a:r>
              <a:rPr lang="en-US" altLang="zh-CN" sz="1600" kern="0" dirty="0"/>
              <a:t>n</a:t>
            </a:r>
            <a:r>
              <a:rPr lang="zh-CN" altLang="zh-CN" sz="1600" kern="0" dirty="0"/>
              <a:t> AMP</a:t>
            </a:r>
            <a:r>
              <a:rPr lang="en-US" altLang="zh-CN" sz="1600" kern="0" dirty="0"/>
              <a:t> </a:t>
            </a:r>
            <a:r>
              <a:rPr lang="zh-CN" altLang="zh-CN" sz="1600" kern="0" dirty="0"/>
              <a:t>non-AP STA performs the following actions: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Determine a set of broadcast AMP service periods based on the Duty-cycle configuration parameters indicated in AMP trigger frame, which include: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The start time of the </a:t>
            </a:r>
            <a:r>
              <a:rPr lang="en-US" altLang="zh-CN" sz="1400" dirty="0">
                <a:cs typeface="Times New Roman" panose="02020603050405020304" pitchFamily="18" charset="0"/>
              </a:rPr>
              <a:t>first broadcast AMP service period in </a:t>
            </a:r>
            <a:r>
              <a:rPr lang="en-US" altLang="zh-CN" sz="1400" kern="0" dirty="0"/>
              <a:t>the set.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The number of broadcast AMP service periods in the set.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The duration of each broadcast AMP service period.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The interval between the broadcast AMP service periods.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Select its individual AMP service period(s) from the set of broadcast AMP service periods.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How to select is TBD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The interval between individual AMP service periods is the Duty-cycle period of </a:t>
            </a:r>
            <a:r>
              <a:rPr lang="zh-CN" altLang="zh-CN" sz="1400" kern="0" dirty="0"/>
              <a:t>AMP</a:t>
            </a:r>
            <a:r>
              <a:rPr lang="en-US" altLang="zh-CN" sz="1400" kern="0" dirty="0"/>
              <a:t> </a:t>
            </a:r>
            <a:r>
              <a:rPr lang="zh-CN" altLang="zh-CN" sz="1400" kern="0" dirty="0"/>
              <a:t>non-AP STA</a:t>
            </a:r>
            <a:r>
              <a:rPr lang="en-US" altLang="zh-CN" sz="1400" kern="0" dirty="0"/>
              <a:t>.</a:t>
            </a:r>
            <a:r>
              <a:rPr lang="zh-CN" altLang="zh-CN" sz="1400" kern="0" dirty="0"/>
              <a:t> </a:t>
            </a:r>
            <a:r>
              <a:rPr lang="en-US" altLang="zh-CN" sz="1400" kern="0" dirty="0"/>
              <a:t> </a:t>
            </a:r>
            <a:endParaRPr lang="en-US" sz="1400" kern="0" dirty="0"/>
          </a:p>
          <a:p>
            <a:r>
              <a:rPr lang="en-US" kern="0" dirty="0"/>
              <a:t>Yes</a:t>
            </a:r>
          </a:p>
          <a:p>
            <a:r>
              <a:rPr lang="en-US" kern="0" dirty="0"/>
              <a:t>No</a:t>
            </a:r>
          </a:p>
          <a:p>
            <a:r>
              <a:rPr lang="en-US" kern="0" dirty="0"/>
              <a:t>Abstain</a:t>
            </a:r>
          </a:p>
        </p:txBody>
      </p:sp>
    </p:spTree>
    <p:extLst>
      <p:ext uri="{BB962C8B-B14F-4D97-AF65-F5344CB8AC3E}">
        <p14:creationId xmlns:p14="http://schemas.microsoft.com/office/powerpoint/2010/main" val="1574756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Straw Poll #4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802.11-25/1581r2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99B6E8E-88D7-4229-95E3-6CAB69EA2999}"/>
              </a:ext>
            </a:extLst>
          </p:cNvPr>
          <p:cNvSpPr txBox="1">
            <a:spLocks/>
          </p:cNvSpPr>
          <p:nvPr/>
        </p:nvSpPr>
        <p:spPr>
          <a:xfrm>
            <a:off x="609600" y="1676400"/>
            <a:ext cx="8382000" cy="495299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Do you agree with the following text: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en-US" altLang="zh-CN" kern="0" dirty="0"/>
              <a:t>AMP AP transmits an AMP trigger frame indicating a codepoint corresponding to  a combination of Duty-cycle configuration parameters values.</a:t>
            </a:r>
          </a:p>
          <a:p>
            <a:pPr lvl="1">
              <a:buFont typeface="Arial" panose="020B0604020202020204" pitchFamily="34" charset="0"/>
              <a:buChar char="–"/>
            </a:pPr>
            <a:endParaRPr lang="en-US" altLang="zh-CN" sz="1800" kern="0" dirty="0"/>
          </a:p>
          <a:p>
            <a:pPr lvl="1">
              <a:buFont typeface="Arial" panose="020B0604020202020204" pitchFamily="34" charset="0"/>
              <a:buChar char="–"/>
            </a:pPr>
            <a:endParaRPr lang="en-US" altLang="zh-CN" sz="1800" kern="0" dirty="0"/>
          </a:p>
          <a:p>
            <a:pPr lvl="1">
              <a:buFont typeface="Arial" panose="020B0604020202020204" pitchFamily="34" charset="0"/>
              <a:buChar char="–"/>
            </a:pPr>
            <a:endParaRPr lang="en-US" altLang="zh-CN" sz="1800" kern="0" dirty="0"/>
          </a:p>
          <a:p>
            <a:r>
              <a:rPr lang="en-US" kern="0" dirty="0"/>
              <a:t>Yes</a:t>
            </a:r>
          </a:p>
          <a:p>
            <a:r>
              <a:rPr lang="en-US" kern="0" dirty="0"/>
              <a:t>No</a:t>
            </a:r>
          </a:p>
          <a:p>
            <a:r>
              <a:rPr lang="en-US" kern="0" dirty="0"/>
              <a:t>Abstain</a:t>
            </a:r>
          </a:p>
        </p:txBody>
      </p:sp>
    </p:spTree>
    <p:extLst>
      <p:ext uri="{BB962C8B-B14F-4D97-AF65-F5344CB8AC3E}">
        <p14:creationId xmlns:p14="http://schemas.microsoft.com/office/powerpoint/2010/main" val="82844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96912" y="543806"/>
            <a:ext cx="7772400" cy="1066800"/>
          </a:xfrm>
        </p:spPr>
        <p:txBody>
          <a:bodyPr/>
          <a:lstStyle/>
          <a:p>
            <a:pPr algn="ctr">
              <a:spcBef>
                <a:spcPct val="0"/>
              </a:spcBef>
              <a:defRPr/>
            </a:pPr>
            <a:r>
              <a:rPr lang="en-US" dirty="0"/>
              <a:t>Reference</a:t>
            </a:r>
            <a:endParaRPr lang="en-GB" altLang="zh-CN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Content Placeholder 2"/>
          <p:cNvSpPr txBox="1">
            <a:spLocks noChangeArrowheads="1"/>
          </p:cNvSpPr>
          <p:nvPr/>
        </p:nvSpPr>
        <p:spPr bwMode="auto">
          <a:xfrm>
            <a:off x="913447" y="1610606"/>
            <a:ext cx="7631112" cy="4071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342900" lvl="0" indent="-342900">
              <a:buFont typeface="+mj-lt"/>
              <a:buAutoNum type="arabicParenR"/>
            </a:pPr>
            <a:endParaRPr lang="en-GB" altLang="zh-CN" dirty="0"/>
          </a:p>
          <a:p>
            <a:pPr marL="342900" lvl="0" indent="-342900">
              <a:buFont typeface="+mj-lt"/>
              <a:buAutoNum type="arabicParenR"/>
            </a:pPr>
            <a:endParaRPr lang="en-GB" altLang="zh-CN" dirty="0"/>
          </a:p>
          <a:p>
            <a:pPr marL="457200" indent="-457200">
              <a:buFont typeface="+mj-lt"/>
              <a:buAutoNum type="arabicPeriod"/>
            </a:pPr>
            <a:r>
              <a:rPr lang="en-SG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IEEE </a:t>
            </a: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11-24/1613</a:t>
            </a:r>
            <a:r>
              <a:rPr lang="en-SG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r12</a:t>
            </a: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Specification framework for </a:t>
            </a:r>
            <a:r>
              <a:rPr lang="en-US" altLang="zh-CN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tgbp</a:t>
            </a: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IEEE 11-25/1251r0, Follow up on TSF for trigger based AMP communication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IEEE 11-25/1252r0, Further details of Duty-cycle operation for AMP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IEEE 11-25/0813r0, Follow up on Duty-cycle operation for AMP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IEEE 11-25/0341r0, Details of Duty-cycle operation for AMP</a:t>
            </a:r>
          </a:p>
          <a:p>
            <a:pPr marL="457200" indent="-457200">
              <a:buFont typeface="+mj-lt"/>
              <a:buAutoNum type="arabicPeriod"/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endParaRPr lang="en-US" altLang="zh-CN" dirty="0">
              <a:solidFill>
                <a:schemeClr val="tx1"/>
              </a:solidFill>
            </a:endParaRPr>
          </a:p>
          <a:p>
            <a:pPr marL="0" indent="0"/>
            <a:endParaRPr lang="en-US" altLang="zh-CN" dirty="0"/>
          </a:p>
          <a:p>
            <a:pPr marL="342900" indent="-342900">
              <a:buFont typeface="+mj-lt"/>
              <a:buAutoNum type="arabicParenR"/>
            </a:pPr>
            <a:endParaRPr lang="en-US" altLang="zh-CN" dirty="0"/>
          </a:p>
          <a:p>
            <a:pPr marL="342900" indent="-342900">
              <a:buFont typeface="+mj-lt"/>
              <a:buAutoNum type="arabicParenR"/>
            </a:pPr>
            <a:endParaRPr lang="en-US" altLang="zh-CN" dirty="0"/>
          </a:p>
          <a:p>
            <a:pPr lvl="0">
              <a:buFont typeface="+mj-lt"/>
              <a:buAutoNum type="arabicParenR"/>
            </a:pPr>
            <a:endParaRPr lang="en-GB" altLang="zh-CN" dirty="0"/>
          </a:p>
          <a:p>
            <a:pPr marL="0" indent="0"/>
            <a:endParaRPr lang="en-SG" altLang="zh-CN" sz="1600" b="1" dirty="0">
              <a:solidFill>
                <a:srgbClr val="000000"/>
              </a:solidFill>
            </a:endParaRPr>
          </a:p>
          <a:p>
            <a:pPr>
              <a:buFont typeface="+mj-lt"/>
              <a:buAutoNum type="arabicPeriod"/>
            </a:pPr>
            <a:endParaRPr lang="en-SG" altLang="zh-CN" sz="1600" b="1" dirty="0">
              <a:solidFill>
                <a:srgbClr val="000000"/>
              </a:solidFill>
            </a:endParaRPr>
          </a:p>
          <a:p>
            <a:pPr>
              <a:buFont typeface="+mj-lt"/>
              <a:buAutoNum type="arabicPeriod"/>
            </a:pPr>
            <a:endParaRPr lang="zh-CN" altLang="zh-CN" sz="1600" dirty="0"/>
          </a:p>
          <a:p>
            <a:pPr marL="457200" indent="-457200">
              <a:buFont typeface="+mj-lt"/>
              <a:buAutoNum type="arabicPeriod"/>
            </a:pPr>
            <a:endParaRPr lang="en-US" altLang="zh-CN" sz="1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35AED617-1508-4CA3-BBA7-B480F0DB1DDD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802.11-25/1581r2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A742132A-8352-4C94-BCF2-2243115A4C42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7CC9EA03-77B8-48E7-8DAD-1C09F53482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flipH="1">
            <a:off x="6400800" y="6475413"/>
            <a:ext cx="2143060" cy="184666"/>
          </a:xfrm>
        </p:spPr>
        <p:txBody>
          <a:bodyPr/>
          <a:lstStyle/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DA2641B5-0949-49A8-9A22-591D990BEF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344988" y="6475413"/>
            <a:ext cx="530225" cy="182562"/>
          </a:xfrm>
        </p:spPr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Background 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359328" y="1386274"/>
            <a:ext cx="8516144" cy="4693593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2000" dirty="0">
                <a:cs typeface="Times New Roman" panose="02020603050405020304" pitchFamily="18" charset="0"/>
              </a:rPr>
              <a:t>Currently the following motions about duty cycle operation were agreed [1].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b="1" i="1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MM-4</a:t>
            </a:r>
            <a:r>
              <a:rPr lang="en-US" altLang="zh-CN" sz="1800" i="1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: If an AMP device is able to support TSF, it can monitor AMP DL Frame in a duty-cycle manner.</a:t>
            </a:r>
            <a:endParaRPr lang="zh-CN" altLang="zh-CN" sz="1800" i="1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b="1" i="1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MM-24</a:t>
            </a:r>
            <a:r>
              <a:rPr lang="en-US" altLang="zh-CN" sz="1800" i="1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: 802.11bp defines one mechanism that a non-AP AMP STA can derive its specific AMP service period in order to monitor AMP DL Frame.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b="1" i="1" dirty="0">
                <a:ea typeface="宋体" panose="02010600030101010101" pitchFamily="2" charset="-122"/>
                <a:cs typeface="Times New Roman" panose="02020603050405020304" pitchFamily="18" charset="0"/>
              </a:rPr>
              <a:t>FM-7</a:t>
            </a:r>
            <a:r>
              <a:rPr lang="en-US" altLang="zh-CN" sz="1800" i="1" dirty="0">
                <a:ea typeface="宋体" panose="02010600030101010101" pitchFamily="2" charset="-122"/>
                <a:cs typeface="Times New Roman" panose="02020603050405020304" pitchFamily="18" charset="0"/>
              </a:rPr>
              <a:t>: 802.11bp allows short timestamp to be carried in an AMP trigger Frame. </a:t>
            </a:r>
            <a:endParaRPr lang="zh-CN" altLang="zh-CN" sz="1800" i="1" dirty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i="1" dirty="0">
                <a:ea typeface="宋体" panose="02010600030101010101" pitchFamily="2" charset="-122"/>
                <a:cs typeface="Times New Roman" panose="02020603050405020304" pitchFamily="18" charset="0"/>
              </a:rPr>
              <a:t>Note: The presence of the short timestamp is configurable.</a:t>
            </a:r>
            <a:endParaRPr lang="zh-CN" altLang="zh-CN" sz="1800" i="1" dirty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b="1" i="1" dirty="0">
                <a:ea typeface="宋体" panose="02010600030101010101" pitchFamily="2" charset="-122"/>
                <a:cs typeface="Times New Roman" panose="02020603050405020304" pitchFamily="18" charset="0"/>
              </a:rPr>
              <a:t>FM-8</a:t>
            </a:r>
            <a:r>
              <a:rPr lang="en-US" altLang="zh-CN" sz="1800" i="1" dirty="0">
                <a:ea typeface="宋体" panose="02010600030101010101" pitchFamily="2" charset="-122"/>
                <a:cs typeface="Times New Roman" panose="02020603050405020304" pitchFamily="18" charset="0"/>
              </a:rPr>
              <a:t>: 802.11bp allows duty-cycle configuration to be carried in an AMP trigger Frame. </a:t>
            </a:r>
            <a:endParaRPr lang="zh-CN" altLang="zh-CN" sz="1800" i="1" dirty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i="1" dirty="0">
                <a:ea typeface="宋体" panose="02010600030101010101" pitchFamily="2" charset="-122"/>
                <a:cs typeface="Times New Roman" panose="02020603050405020304" pitchFamily="18" charset="0"/>
              </a:rPr>
              <a:t>Details of Duty-cycle configuration (e.g., AMP service period) are TBD.</a:t>
            </a:r>
            <a:endParaRPr lang="zh-CN" altLang="zh-CN" sz="1800" i="1" dirty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i="1" dirty="0">
                <a:ea typeface="宋体" panose="02010600030101010101" pitchFamily="2" charset="-122"/>
                <a:cs typeface="Times New Roman" panose="02020603050405020304" pitchFamily="18" charset="0"/>
              </a:rPr>
              <a:t>Note: The presence of the duty-cycle configuration is configurable. 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altLang="zh-CN" sz="2000" dirty="0"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2000" dirty="0">
                <a:cs typeface="Times New Roman" panose="02020603050405020304" pitchFamily="18" charset="0"/>
              </a:rPr>
              <a:t>In this contribution, we want to discuss further details of duty cycle operation.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dirty="0">
                <a:cs typeface="Times New Roman" panose="02020603050405020304" pitchFamily="18" charset="0"/>
              </a:rPr>
              <a:t>Details of Duty-cycle configuration.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dirty="0">
                <a:cs typeface="Times New Roman" panose="02020603050405020304" pitchFamily="18" charset="0"/>
              </a:rPr>
              <a:t>How a non-AP AMP STA derives its specific AMP service periods.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dirty="0">
                <a:cs typeface="Times New Roman" panose="02020603050405020304" pitchFamily="18" charset="0"/>
              </a:rPr>
              <a:t>How to indicate Duty-cycle configuration in AMP trigger frame.</a:t>
            </a: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802.11-25/1581r2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</p:spTree>
    <p:extLst>
      <p:ext uri="{BB962C8B-B14F-4D97-AF65-F5344CB8AC3E}">
        <p14:creationId xmlns:p14="http://schemas.microsoft.com/office/powerpoint/2010/main" val="1872764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Duty-cycle operation procedure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59027" y="1268162"/>
            <a:ext cx="8580173" cy="2985433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dirty="0">
                <a:cs typeface="Times New Roman" panose="02020603050405020304" pitchFamily="18" charset="0"/>
              </a:rPr>
              <a:t>AMP STA monitors an initial AMP trigger frame to obtain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>
                <a:cs typeface="Times New Roman" panose="02020603050405020304" pitchFamily="18" charset="0"/>
              </a:rPr>
              <a:t>Short timestamp: to align the TSF timer of AMP STAs detecting the AMP trigger frame[2].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>
                <a:cs typeface="Times New Roman" panose="02020603050405020304" pitchFamily="18" charset="0"/>
              </a:rPr>
              <a:t>Duty-cycle configuration parameters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/>
              <a:t>Number of broadcast AMP </a:t>
            </a:r>
            <a:r>
              <a:rPr lang="en-US" altLang="zh-CN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service period</a:t>
            </a:r>
            <a:r>
              <a:rPr lang="en-US" altLang="zh-CN" dirty="0"/>
              <a:t>s (N)</a:t>
            </a:r>
            <a:endParaRPr lang="en-US" altLang="zh-CN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</a:t>
            </a:r>
            <a:r>
              <a:rPr lang="en-US" altLang="zh-CN" dirty="0">
                <a:cs typeface="Times New Roman" panose="02020603050405020304" pitchFamily="18" charset="0"/>
              </a:rPr>
              <a:t>ervice period duration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/>
              <a:t>Broadcast </a:t>
            </a:r>
            <a:r>
              <a:rPr lang="en-US" altLang="zh-CN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</a:t>
            </a:r>
            <a:r>
              <a:rPr lang="en-US" altLang="zh-CN" dirty="0">
                <a:cs typeface="Times New Roman" panose="02020603050405020304" pitchFamily="18" charset="0"/>
              </a:rPr>
              <a:t>ervice period interval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>
                <a:cs typeface="Times New Roman" panose="02020603050405020304" pitchFamily="18" charset="0"/>
              </a:rPr>
              <a:t>Start time of first broadcast AMP service period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dirty="0">
                <a:cs typeface="Times New Roman" panose="02020603050405020304" pitchFamily="18" charset="0"/>
              </a:rPr>
              <a:t>AMP STA derives the N b</a:t>
            </a:r>
            <a:r>
              <a:rPr lang="en-US" altLang="zh-CN" sz="1400" dirty="0"/>
              <a:t>roadcast </a:t>
            </a:r>
            <a:r>
              <a:rPr lang="en-US" altLang="zh-CN" sz="1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</a:t>
            </a:r>
            <a:r>
              <a:rPr lang="en-US" altLang="zh-CN" sz="1400" dirty="0">
                <a:cs typeface="Times New Roman" panose="02020603050405020304" pitchFamily="18" charset="0"/>
              </a:rPr>
              <a:t>service periods according to Duty-cycle configuration parameters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>
                <a:cs typeface="Times New Roman" panose="02020603050405020304" pitchFamily="18" charset="0"/>
              </a:rPr>
              <a:t>The N </a:t>
            </a:r>
            <a:r>
              <a:rPr lang="en-US" altLang="zh-CN" dirty="0"/>
              <a:t>broadcast AMP </a:t>
            </a:r>
            <a:r>
              <a:rPr lang="en-US" altLang="zh-CN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service period</a:t>
            </a:r>
            <a:r>
              <a:rPr lang="en-US" altLang="zh-CN" dirty="0"/>
              <a:t>s </a:t>
            </a:r>
            <a:r>
              <a:rPr lang="en-US" altLang="zh-CN" dirty="0">
                <a:cs typeface="Times New Roman" panose="02020603050405020304" pitchFamily="18" charset="0"/>
              </a:rPr>
              <a:t>are indexed from 0~N-1.  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>
                <a:cs typeface="Times New Roman" panose="02020603050405020304" pitchFamily="18" charset="0"/>
              </a:rPr>
              <a:t>The start time is used to indicate the start time of first broadcast AMP service period of N. 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4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802.11-25/1581r2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672B392-92C8-461D-823F-42C01E677E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3962400"/>
            <a:ext cx="5562600" cy="2431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41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Duty-cycle operation procedure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59027" y="1268162"/>
            <a:ext cx="8764588" cy="2816156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AMP STA derives its individual AMP service period from the N broadcast </a:t>
            </a:r>
            <a:r>
              <a:rPr lang="en-US" altLang="zh-CN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service periods.</a:t>
            </a:r>
            <a:endParaRPr lang="en-US" altLang="zh-CN" sz="1600" dirty="0">
              <a:cs typeface="Times New Roman" panose="02020603050405020304" pitchFamily="18" charset="0"/>
            </a:endParaRP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dirty="0">
                <a:cs typeface="Times New Roman" panose="02020603050405020304" pitchFamily="18" charset="0"/>
              </a:rPr>
              <a:t>E.g. AMP STA randomly selects one or more </a:t>
            </a:r>
            <a:r>
              <a:rPr lang="en-US" altLang="zh-CN" sz="1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service periods as its individual AMP service periods.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400" dirty="0">
              <a:cs typeface="Times New Roman" panose="02020603050405020304" pitchFamily="18" charset="0"/>
            </a:endParaRP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400" dirty="0">
              <a:cs typeface="Times New Roman" panose="02020603050405020304" pitchFamily="18" charset="0"/>
            </a:endParaRP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4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802.11-25/1581r2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80E02383-10C7-4CF4-8BF2-CDBE8072CD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442" y="2260930"/>
            <a:ext cx="7591758" cy="332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52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Duty-cycle operation procedure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59027" y="1268162"/>
            <a:ext cx="8764588" cy="1246495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The individual AMP service periods can further repeat every N broadcast AMP service periods. 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dirty="0">
                <a:cs typeface="Times New Roman" panose="02020603050405020304" pitchFamily="18" charset="0"/>
              </a:rPr>
              <a:t>The interval between the repeated individual AMP service periods is duty cycle period of AMP non-AP STA. 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AMP STA monitors AMP trigger frame during its individual AMP service periods.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4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802.11-25/1581r2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F357D432-A0EA-45E9-831E-81C507A687CB}"/>
              </a:ext>
            </a:extLst>
          </p:cNvPr>
          <p:cNvSpPr txBox="1"/>
          <p:nvPr/>
        </p:nvSpPr>
        <p:spPr>
          <a:xfrm>
            <a:off x="1408113" y="5249543"/>
            <a:ext cx="6745287" cy="1184940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050" dirty="0">
                <a:cs typeface="Times New Roman" panose="02020603050405020304" pitchFamily="18" charset="0"/>
              </a:rPr>
              <a:t>AMP STA 0 and 1 obtain a set of 8 broadcast AMP service periods associated with trigger 0 and 1 separately.  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050" dirty="0">
                <a:cs typeface="Times New Roman" panose="02020603050405020304" pitchFamily="18" charset="0"/>
              </a:rPr>
              <a:t>AMP STA 0 and 1 select AMP service period index 3 and 6, respectively.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050" dirty="0">
                <a:cs typeface="Times New Roman" panose="02020603050405020304" pitchFamily="18" charset="0"/>
              </a:rPr>
              <a:t>AMP STA monitors DL AMP frame during its individual AMP service periods with same index in several repeated 8 service periods. 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4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A4169B90-D2BC-41DD-AC34-D9EFB4A4D4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62200"/>
            <a:ext cx="9144000" cy="266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696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trigger frame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59027" y="1268162"/>
            <a:ext cx="8503973" cy="3062377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Duty-cycle configuration parameters are carried through AMP trigger frame.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The overhead of Duty-cycle configuration parameters should be low to reduce the total payload of AMP trigger frame.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Joint indication can be used to avoid the large overhead of separate indication.  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dirty="0">
                <a:cs typeface="Times New Roman" panose="02020603050405020304" pitchFamily="18" charset="0"/>
              </a:rPr>
              <a:t>A combination of Duty-cycle configuration parameters values are indicated by a codepoint.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dirty="0">
                <a:cs typeface="Times New Roman" panose="02020603050405020304" pitchFamily="18" charset="0"/>
              </a:rPr>
              <a:t>There is a tradeoff between overhead and configuration flexibility.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The following table shows an example of joint indication of Duty-cycle configuration parameters.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dirty="0">
                <a:cs typeface="Times New Roman" panose="02020603050405020304" pitchFamily="18" charset="0"/>
              </a:rPr>
              <a:t>Each entry in the table indicates a combination of Duty-cycle configuration parameters.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4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802.11-25/1581r2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graphicFrame>
        <p:nvGraphicFramePr>
          <p:cNvPr id="3" name="表格 3">
            <a:extLst>
              <a:ext uri="{FF2B5EF4-FFF2-40B4-BE49-F238E27FC236}">
                <a16:creationId xmlns:a16="http://schemas.microsoft.com/office/drawing/2014/main" id="{DCCBB5D4-32D2-4F50-AD5B-997B65F75A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147848"/>
              </p:ext>
            </p:extLst>
          </p:nvPr>
        </p:nvGraphicFramePr>
        <p:xfrm>
          <a:off x="990600" y="4114800"/>
          <a:ext cx="7620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394769315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3546532217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797549254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1999951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Codepoint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AMP SP Number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AMP SP duration</a:t>
                      </a:r>
                    </a:p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AMP SP interval</a:t>
                      </a:r>
                    </a:p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1945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5ms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50ms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397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01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5ms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50ms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007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10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7ms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100ms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897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11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7ms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100ms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838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8911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7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Summary and proposals</a:t>
            </a:r>
            <a:endParaRPr lang="zh-CN" altLang="en-US" sz="27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352028" y="1202973"/>
            <a:ext cx="8258572" cy="5432256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p"/>
            </a:pPr>
            <a:endParaRPr lang="en-US" altLang="zh-CN" sz="2000" dirty="0">
              <a:cs typeface="Times New Roman" panose="02020603050405020304" pitchFamily="18" charset="0"/>
            </a:endParaRP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p"/>
            </a:pPr>
            <a:r>
              <a:rPr lang="en-US" altLang="zh-CN" sz="1800" dirty="0">
                <a:cs typeface="Times New Roman" panose="02020603050405020304" pitchFamily="18" charset="0"/>
              </a:rPr>
              <a:t>In this submission, further details of Duty-cycle operation for AMP are discussed.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Duty-cycle configuration parameters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Individual AMP service period determination   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p"/>
            </a:pPr>
            <a:r>
              <a:rPr lang="en-US" altLang="zh-CN" sz="1800" dirty="0">
                <a:cs typeface="Times New Roman" panose="02020603050405020304" pitchFamily="18" charset="0"/>
              </a:rPr>
              <a:t>To support Duty-cycle operation, it is proposed: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Duty-cycle configuration parameters indicated through AMP trigger frame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/>
              <a:t>Number of broadcast AMP </a:t>
            </a:r>
            <a:r>
              <a:rPr lang="en-US" altLang="zh-CN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service period</a:t>
            </a:r>
            <a:r>
              <a:rPr lang="en-US" altLang="zh-CN" sz="1600" dirty="0"/>
              <a:t>s (N)</a:t>
            </a:r>
            <a:endParaRPr lang="en-US" altLang="zh-CN" sz="16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</a:t>
            </a:r>
            <a:r>
              <a:rPr lang="en-US" altLang="zh-CN" sz="1600" dirty="0">
                <a:cs typeface="Times New Roman" panose="02020603050405020304" pitchFamily="18" charset="0"/>
              </a:rPr>
              <a:t>ervice period duration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/>
              <a:t>Broadcast </a:t>
            </a:r>
            <a:r>
              <a:rPr lang="en-US" altLang="zh-CN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</a:t>
            </a:r>
            <a:r>
              <a:rPr lang="en-US" altLang="zh-CN" sz="1600" dirty="0">
                <a:cs typeface="Times New Roman" panose="02020603050405020304" pitchFamily="18" charset="0"/>
              </a:rPr>
              <a:t>ervice period interval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Start time of first broadcast AMP service period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AMP STA randomly selects one or more AMP service periods from a set of </a:t>
            </a:r>
            <a:r>
              <a:rPr lang="en-US" altLang="zh-CN" sz="1600" dirty="0"/>
              <a:t>broadcast AMP </a:t>
            </a:r>
            <a:r>
              <a:rPr lang="en-US" altLang="zh-CN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service period</a:t>
            </a:r>
            <a:r>
              <a:rPr lang="en-US" altLang="zh-CN" sz="1600" dirty="0"/>
              <a:t>s as its individual AMP service periods</a:t>
            </a:r>
            <a:r>
              <a:rPr lang="en-US" altLang="zh-CN" sz="1600" dirty="0">
                <a:cs typeface="Times New Roman" panose="02020603050405020304" pitchFamily="18" charset="0"/>
              </a:rPr>
              <a:t>.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The set of </a:t>
            </a:r>
            <a:r>
              <a:rPr lang="en-US" altLang="zh-CN" sz="1600" dirty="0"/>
              <a:t>broadcast AMP </a:t>
            </a:r>
            <a:r>
              <a:rPr lang="en-US" altLang="zh-CN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service period</a:t>
            </a:r>
            <a:r>
              <a:rPr lang="en-US" altLang="zh-CN" sz="1600" dirty="0"/>
              <a:t>s </a:t>
            </a:r>
            <a:r>
              <a:rPr lang="en-US" altLang="zh-CN" sz="1600" dirty="0">
                <a:cs typeface="Times New Roman" panose="02020603050405020304" pitchFamily="18" charset="0"/>
              </a:rPr>
              <a:t>includes N AMP </a:t>
            </a:r>
            <a:r>
              <a:rPr lang="en-US" altLang="zh-CN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service period</a:t>
            </a:r>
            <a:r>
              <a:rPr lang="en-US" altLang="zh-CN" sz="1600" dirty="0"/>
              <a:t>s </a:t>
            </a:r>
            <a:r>
              <a:rPr lang="en-US" altLang="zh-CN" sz="1600" dirty="0">
                <a:cs typeface="Times New Roman" panose="02020603050405020304" pitchFamily="18" charset="0"/>
              </a:rPr>
              <a:t>indicated through AMP trigger frame.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A combination of Duty-cycle configuration parameters values are indicated by a codepoint.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800" dirty="0">
              <a:cs typeface="Times New Roman" panose="02020603050405020304" pitchFamily="18" charset="0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802.11-25/1581r2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</p:spTree>
    <p:extLst>
      <p:ext uri="{BB962C8B-B14F-4D97-AF65-F5344CB8AC3E}">
        <p14:creationId xmlns:p14="http://schemas.microsoft.com/office/powerpoint/2010/main" val="341736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Straw Poll #1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802.11-25/1581r2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99B6E8E-88D7-4229-95E3-6CAB69EA2999}"/>
              </a:ext>
            </a:extLst>
          </p:cNvPr>
          <p:cNvSpPr txBox="1">
            <a:spLocks/>
          </p:cNvSpPr>
          <p:nvPr/>
        </p:nvSpPr>
        <p:spPr>
          <a:xfrm>
            <a:off x="609600" y="1676400"/>
            <a:ext cx="8382000" cy="495299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Do you agree with the following text: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en-US" altLang="zh-CN" kern="0" dirty="0"/>
              <a:t>11bp defines Duty-cycle configuration that includes Duty-cycle period to indicate the interval of AMP service periods.</a:t>
            </a:r>
          </a:p>
          <a:p>
            <a:pPr lvl="1">
              <a:buFont typeface="Arial" panose="020B0604020202020204" pitchFamily="34" charset="0"/>
              <a:buChar char="–"/>
            </a:pPr>
            <a:endParaRPr lang="en-US" altLang="zh-CN" kern="0" dirty="0"/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  <a:p>
            <a:r>
              <a:rPr lang="en-US" kern="0" dirty="0"/>
              <a:t>Yes</a:t>
            </a:r>
          </a:p>
          <a:p>
            <a:r>
              <a:rPr lang="en-US" kern="0" dirty="0"/>
              <a:t>No</a:t>
            </a:r>
          </a:p>
          <a:p>
            <a:r>
              <a:rPr lang="en-US" kern="0" dirty="0"/>
              <a:t>Abstain</a:t>
            </a:r>
          </a:p>
        </p:txBody>
      </p:sp>
    </p:spTree>
    <p:extLst>
      <p:ext uri="{BB962C8B-B14F-4D97-AF65-F5344CB8AC3E}">
        <p14:creationId xmlns:p14="http://schemas.microsoft.com/office/powerpoint/2010/main" val="3345164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Straw Poll #2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802.11-25/1581r2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99B6E8E-88D7-4229-95E3-6CAB69EA2999}"/>
              </a:ext>
            </a:extLst>
          </p:cNvPr>
          <p:cNvSpPr txBox="1">
            <a:spLocks/>
          </p:cNvSpPr>
          <p:nvPr/>
        </p:nvSpPr>
        <p:spPr>
          <a:xfrm>
            <a:off x="609600" y="1676400"/>
            <a:ext cx="8382000" cy="495299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Do you agree with the following text: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en-US" altLang="zh-CN" kern="0" dirty="0"/>
              <a:t>AMP AP transmits an AMP trigger frame indicating Duty-cycle configuration parameters,</a:t>
            </a:r>
            <a:r>
              <a:rPr lang="en-US" altLang="zh-CN" sz="2400" kern="0" dirty="0"/>
              <a:t> </a:t>
            </a:r>
            <a:r>
              <a:rPr lang="en-US" altLang="zh-CN" dirty="0"/>
              <a:t>which include</a:t>
            </a:r>
            <a:r>
              <a:rPr lang="zh-CN" altLang="zh-CN" dirty="0"/>
              <a:t>: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800" dirty="0"/>
              <a:t>Number of broadcast AMP </a:t>
            </a:r>
            <a:r>
              <a:rPr lang="en-US" altLang="zh-CN" sz="1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service period</a:t>
            </a:r>
            <a:r>
              <a:rPr lang="en-US" altLang="zh-CN" sz="1800" dirty="0"/>
              <a:t>s (N)</a:t>
            </a:r>
            <a:endParaRPr lang="en-US" altLang="zh-CN" sz="18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</a:t>
            </a:r>
            <a:r>
              <a:rPr lang="en-US" altLang="zh-CN" sz="1800" dirty="0">
                <a:cs typeface="Times New Roman" panose="02020603050405020304" pitchFamily="18" charset="0"/>
              </a:rPr>
              <a:t>ervice period duration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800" dirty="0"/>
              <a:t>Broadcast </a:t>
            </a:r>
            <a:r>
              <a:rPr lang="en-US" altLang="zh-CN" sz="1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</a:t>
            </a:r>
            <a:r>
              <a:rPr lang="en-US" altLang="zh-CN" sz="1800" dirty="0">
                <a:cs typeface="Times New Roman" panose="02020603050405020304" pitchFamily="18" charset="0"/>
              </a:rPr>
              <a:t>ervice period interval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800" dirty="0">
                <a:cs typeface="Times New Roman" panose="02020603050405020304" pitchFamily="18" charset="0"/>
              </a:rPr>
              <a:t>Start time of first broadcast AMP service period</a:t>
            </a:r>
          </a:p>
          <a:p>
            <a:endParaRPr lang="en-US" kern="0" dirty="0"/>
          </a:p>
          <a:p>
            <a:r>
              <a:rPr lang="en-US" kern="0" dirty="0"/>
              <a:t>Yes</a:t>
            </a:r>
          </a:p>
          <a:p>
            <a:r>
              <a:rPr lang="en-US" kern="0" dirty="0"/>
              <a:t>No</a:t>
            </a:r>
          </a:p>
          <a:p>
            <a:r>
              <a:rPr lang="en-US" kern="0" dirty="0"/>
              <a:t>Abstain</a:t>
            </a:r>
          </a:p>
        </p:txBody>
      </p:sp>
    </p:spTree>
    <p:extLst>
      <p:ext uri="{BB962C8B-B14F-4D97-AF65-F5344CB8AC3E}">
        <p14:creationId xmlns:p14="http://schemas.microsoft.com/office/powerpoint/2010/main" val="738090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theme/theme1.xml><?xml version="1.0" encoding="utf-8"?>
<a:theme xmlns:a="http://schemas.openxmlformats.org/drawingml/2006/main" name="ACcord Submission 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ACcord Submission 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ACcord Submission 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cord Submission 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ACcord Submission Template</Template>
  <TotalTime>49413</TotalTime>
  <Words>1226</Words>
  <Application>Microsoft Office PowerPoint</Application>
  <PresentationFormat>全屏显示(4:3)</PresentationFormat>
  <Paragraphs>229</Paragraphs>
  <Slides>12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ACcord Submission Template</vt:lpstr>
      <vt:lpstr>Further details of Duty-cycle operation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Reference</vt:lpstr>
    </vt:vector>
  </TitlesOfParts>
  <Company>&lt;Company Name&gt;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&lt;Document Title&gt;</dc:title>
  <dc:creator>robert.stacey@intel.com</dc:creator>
  <cp:keywords>CTPClassification=:VisualMarkings=, CTPClassification=CTP_IC:VisualMarkings=, CTPClassification=CTP_IC</cp:keywords>
  <cp:lastModifiedBy>贺传峰(Chuanfeng HE)</cp:lastModifiedBy>
  <cp:revision>2741</cp:revision>
  <cp:lastPrinted>1998-02-10T13:28:00Z</cp:lastPrinted>
  <dcterms:created xsi:type="dcterms:W3CDTF">2009-12-02T19:05:00Z</dcterms:created>
  <dcterms:modified xsi:type="dcterms:W3CDTF">2025-09-17T17:53:25Z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5c159031-6120-4243-bbd1-ee5f1f2e96d1</vt:lpwstr>
  </property>
  <property fmtid="{D5CDD505-2E9C-101B-9397-08002B2CF9AE}" pid="4" name="CTP_BU">
    <vt:lpwstr>NEXT GEN AND STANDARDS GROUP</vt:lpwstr>
  </property>
  <property fmtid="{D5CDD505-2E9C-101B-9397-08002B2CF9AE}" pid="5" name="CTP_TimeStamp">
    <vt:lpwstr>2018-05-10 07:13:18Z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CTP_IC</vt:lpwstr>
  </property>
  <property fmtid="{D5CDD505-2E9C-101B-9397-08002B2CF9AE}" pid="9" name="_2015_ms_pID_725343">
    <vt:lpwstr>(3)dYjZlIMPNS1j1dqB6YP+lC/h/B/2pNPp3QOMNi78JruWsJCWfvOX7qOfqVmWapw5nAmNox2d
CepUHOcpyRPGxOrCF4f6Vm+bQd0a6PmeqnduPJBgJlDghSxD1avTFZ63x0RG46RNanxgx9xE
F6b37psHyh5fuVUFporEZMqQXqHBEypactmiYjvUeMxRaF03XE7S31+KHEROZafgT1HavpUh
nCZB99KB4/WSNUWkv0</vt:lpwstr>
  </property>
  <property fmtid="{D5CDD505-2E9C-101B-9397-08002B2CF9AE}" pid="10" name="_2015_ms_pID_7253431">
    <vt:lpwstr>0SXraQUmKnChBZ8aCVQGJMK6QJb2T9gmWfYivL7LSAq+XNuG8X7Xnk
ZVdgv1R/107n0QMg2bwSVk0XjgjCmTESK20xX3TJA65etUbDDk6Z9gBOACmis1hcjMZatQXm
Xng7Mb/2nLdPeqQsInuUJp7DZbD6Ozsn0e3xI0jgh97KDr5s7e/CgLe2gOTO+Gz7rGwQ7tvf
I1PSBBdCPI4H0IJPnwUWjQPraoJGijURx6me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1561287843</vt:lpwstr>
  </property>
  <property fmtid="{D5CDD505-2E9C-101B-9397-08002B2CF9AE}" pid="15" name="_2015_ms_pID_7253432">
    <vt:lpwstr>srCqHiAMW9tZQpMu87my+bQ=</vt:lpwstr>
  </property>
  <property fmtid="{D5CDD505-2E9C-101B-9397-08002B2CF9AE}" pid="16" name="KSOProductBuildVer">
    <vt:lpwstr>2052-10.1.0.6395</vt:lpwstr>
  </property>
</Properties>
</file>