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29" r:id="rId2"/>
    <p:sldId id="730" r:id="rId3"/>
    <p:sldId id="728" r:id="rId4"/>
    <p:sldId id="701" r:id="rId5"/>
    <p:sldId id="676" r:id="rId6"/>
    <p:sldId id="686" r:id="rId7"/>
    <p:sldId id="683" r:id="rId8"/>
    <p:sldId id="682" r:id="rId9"/>
    <p:sldId id="689" r:id="rId10"/>
    <p:sldId id="707" r:id="rId11"/>
    <p:sldId id="708" r:id="rId12"/>
    <p:sldId id="724" r:id="rId13"/>
    <p:sldId id="725" r:id="rId14"/>
    <p:sldId id="711" r:id="rId15"/>
    <p:sldId id="727" r:id="rId16"/>
    <p:sldId id="713" r:id="rId17"/>
    <p:sldId id="722" r:id="rId18"/>
    <p:sldId id="731" r:id="rId19"/>
    <p:sldId id="732" r:id="rId20"/>
    <p:sldId id="705" r:id="rId21"/>
    <p:sldId id="715" r:id="rId22"/>
    <p:sldId id="716" r:id="rId23"/>
    <p:sldId id="726" r:id="rId24"/>
    <p:sldId id="710" r:id="rId25"/>
    <p:sldId id="719" r:id="rId26"/>
    <p:sldId id="712" r:id="rId27"/>
    <p:sldId id="721" r:id="rId28"/>
    <p:sldId id="714" r:id="rId29"/>
    <p:sldId id="500" r:id="rId3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  <p:cmAuthor id="4" name="Qi Yinan" initials="QY" lastIdx="8" clrIdx="3">
    <p:extLst>
      <p:ext uri="{19B8F6BF-5375-455C-9EA6-DF929625EA0E}">
        <p15:presenceInfo xmlns:p15="http://schemas.microsoft.com/office/powerpoint/2012/main" userId="28a9accb1e342249" providerId="Windows Live"/>
      </p:ext>
    </p:extLst>
  </p:cmAuthor>
  <p:cmAuthor id="5" name="徐伟杰" initials="徐伟杰" lastIdx="1" clrIdx="4">
    <p:extLst>
      <p:ext uri="{19B8F6BF-5375-455C-9EA6-DF929625EA0E}">
        <p15:presenceInfo xmlns:p15="http://schemas.microsoft.com/office/powerpoint/2012/main" userId="S::xuweijie@oppo.com::ce5401eb-1e1c-4103-a2cb-630c8c5122b9" providerId="AD"/>
      </p:ext>
    </p:extLst>
  </p:cmAuthor>
  <p:cmAuthor id="6" name="汪柯(Gavin)" initials="汪柯(Gavin)" lastIdx="7" clrIdx="5">
    <p:extLst>
      <p:ext uri="{19B8F6BF-5375-455C-9EA6-DF929625EA0E}">
        <p15:presenceInfo xmlns:p15="http://schemas.microsoft.com/office/powerpoint/2012/main" userId="S-1-5-21-1439682878-3164288827-2260694920-1900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0023" autoAdjust="0"/>
  </p:normalViewPr>
  <p:slideViewPr>
    <p:cSldViewPr>
      <p:cViewPr varScale="1">
        <p:scale>
          <a:sx n="71" d="100"/>
          <a:sy n="71" d="100"/>
        </p:scale>
        <p:origin x="13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844" y="1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94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24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44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97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57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89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57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1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283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47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68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89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7767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6D5CA15-0809-4395-A3CA-E50D64EA7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040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8749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B751E5C4-2124-4B09-95FB-C00431233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606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572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96D3B-7603-4DAA-8987-424D70A4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902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20BDAC-1E30-409D-B652-F0795E99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6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20BDAC-1E30-409D-B652-F0795E99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53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17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58F15CA-43E4-40C7-B530-1A3F672C4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1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20C5BD3-239E-4F52-854D-F994A010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1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20C5BD3-239E-4F52-854D-F994A010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48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Wang </a:t>
            </a:r>
            <a:r>
              <a:rPr lang="en-GB" dirty="0" err="1"/>
              <a:t>Ke</a:t>
            </a:r>
            <a:r>
              <a:rPr lang="en-GB" dirty="0"/>
              <a:t>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Follow-up on sync field for AMP PPDU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2025-09-12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58575" y="6505669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931862" y="2746292"/>
          <a:ext cx="7886702" cy="1101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Weijie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Yinan Qi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2485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F7E3872-9D9F-47FA-AFE9-1EC40704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19"/>
            <a:ext cx="9144000" cy="4426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FDCF95-EF1E-4DA5-9DDB-448739D7CAD6}"/>
              </a:ext>
            </a:extLst>
          </p:cNvPr>
          <p:cNvSpPr txBox="1"/>
          <p:nvPr/>
        </p:nvSpPr>
        <p:spPr>
          <a:xfrm>
            <a:off x="769938" y="5508329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Observation</a:t>
            </a:r>
            <a:r>
              <a:rPr lang="en-US" altLang="zh-CN" sz="1800" dirty="0"/>
              <a:t>: In case of 250kbps and without special segment, FAR is quite high (&gt;50%) for sync detection in data portion. FAR can be reduced to less than 1% with 12 bits special segment (chip duration of 2us).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72672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69332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FFEB55-F259-48F8-AD26-C8DC20D8D6F7}"/>
              </a:ext>
            </a:extLst>
          </p:cNvPr>
          <p:cNvSpPr txBox="1"/>
          <p:nvPr/>
        </p:nvSpPr>
        <p:spPr>
          <a:xfrm>
            <a:off x="762000" y="5562103"/>
            <a:ext cx="739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In case of 1Mbps, FAR can be reduced to much lower than less than 1% with 12 bits special segment. This is because </a:t>
            </a:r>
            <a:r>
              <a:rPr lang="en-US" altLang="zh-CN" sz="1600" b="1" dirty="0"/>
              <a:t>that the chip duration of the special segment (2us) is different with that of data portion(0.5us)</a:t>
            </a:r>
            <a:r>
              <a:rPr lang="en-US" altLang="zh-CN" sz="1600" dirty="0"/>
              <a:t>. 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C39A44-EE4F-4A15-9C95-E1A105158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143000"/>
            <a:ext cx="9144000" cy="44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48FC901-E9EC-4779-97EE-BCBFCFCFC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19"/>
            <a:ext cx="9144000" cy="43503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2131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A45A89-8196-40C5-BA66-F09DD5BFC245}"/>
              </a:ext>
            </a:extLst>
          </p:cNvPr>
          <p:cNvSpPr txBox="1"/>
          <p:nvPr/>
        </p:nvSpPr>
        <p:spPr>
          <a:xfrm>
            <a:off x="844599" y="5454445"/>
            <a:ext cx="739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For data rate of 250kbps, if </a:t>
            </a:r>
            <a:r>
              <a:rPr lang="en-US" altLang="zh-CN" sz="1600" b="1" dirty="0"/>
              <a:t>the chip duration of the special segment is changed from 2us to 1us</a:t>
            </a:r>
            <a:r>
              <a:rPr lang="en-US" altLang="zh-CN" sz="1600" dirty="0"/>
              <a:t>, FAR can be reduced to much lower than 1% with 8 bits special segment(10101010). 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833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3F0657-AB38-46EB-83B7-E3BFF464564F}"/>
              </a:ext>
            </a:extLst>
          </p:cNvPr>
          <p:cNvSpPr txBox="1"/>
          <p:nvPr/>
        </p:nvSpPr>
        <p:spPr>
          <a:xfrm>
            <a:off x="674688" y="5577556"/>
            <a:ext cx="800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Observation</a:t>
            </a:r>
            <a:r>
              <a:rPr lang="en-US" altLang="zh-CN" sz="1600" dirty="0"/>
              <a:t>: For data rate of 1Mbps, if </a:t>
            </a:r>
            <a:r>
              <a:rPr lang="en-US" altLang="zh-CN" sz="1600" b="1" dirty="0"/>
              <a:t>the chip duration of the special segment is changed from 2us to 1us</a:t>
            </a:r>
            <a:r>
              <a:rPr lang="en-US" altLang="zh-CN" sz="1600" dirty="0"/>
              <a:t>, FAR can be reduced to lower than 1% with 8 bits special segment(10101010).  </a:t>
            </a:r>
            <a:endParaRPr lang="zh-CN" altLang="en-US" sz="1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DF123A3-712B-4505-AEC2-B936309AE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3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receiver(1)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2848AC-C7FE-4196-919A-24762BCC80D1}"/>
              </a:ext>
            </a:extLst>
          </p:cNvPr>
          <p:cNvSpPr txBox="1"/>
          <p:nvPr/>
        </p:nvSpPr>
        <p:spPr>
          <a:xfrm>
            <a:off x="649288" y="5418352"/>
            <a:ext cx="7893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Observation: There is about 3.5dB loss for segment decoding based on threshold detection while 1.6dB loss for segment decoding using differential receiver.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Sync failure is defined as cases when the sync error is great than ¼ chip.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the segment is 12bit 101010101010 and chip duration is 2us. </a:t>
            </a:r>
            <a:endParaRPr lang="zh-CN" altLang="en-US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F61B86-6485-4BF6-A1D2-B750ADF78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02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receiver(2)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2848AC-C7FE-4196-919A-24762BCC80D1}"/>
              </a:ext>
            </a:extLst>
          </p:cNvPr>
          <p:cNvSpPr txBox="1"/>
          <p:nvPr/>
        </p:nvSpPr>
        <p:spPr>
          <a:xfrm>
            <a:off x="649288" y="5418352"/>
            <a:ext cx="7893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Observation</a:t>
            </a:r>
            <a:r>
              <a:rPr lang="en-US" altLang="zh-CN" sz="1800" dirty="0"/>
              <a:t>: There is about 5dB loss for segment decoding based on threshold detection while 3dB loss for segment decoding using differential receiver.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Sync failure is defined as cases when the sync error is great than ¼ chip.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Note: the segment is 8bit 10101010 and chip duration is 1us. 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A97F67-0341-497F-A802-40011CB0D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52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0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7435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Without special segment, there is a high sync failure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12bit 101010101010 and chip duration is 2us.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7412F26-D91C-4CA2-A2AA-CDFEF6561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7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decoder(2)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Without special segment, there is a high sync error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8bit 10101010 and chip duration is 1us.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E12426-6E4D-45C4-862D-1497D8E71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192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4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60668" y="1524000"/>
            <a:ext cx="789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New DL sync sequence is proposed:  </a:t>
            </a:r>
            <a:r>
              <a:rPr lang="en-US" altLang="zh-CN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00110011100010111010001011010110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In order to support both correlation receiver and differential decoder, the special segment needs to be  Manchester coded.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Both 12 bits special segment</a:t>
            </a:r>
            <a:r>
              <a:rPr lang="en-US" altLang="zh-CN" sz="1600" dirty="0"/>
              <a:t> 101010101010 with chip duration of 2us, and </a:t>
            </a:r>
            <a:r>
              <a:rPr lang="en-US" altLang="zh-CN" sz="1600" b="1" dirty="0"/>
              <a:t>8 bits special segment</a:t>
            </a:r>
            <a:r>
              <a:rPr lang="en-US" altLang="zh-CN" sz="1600" dirty="0"/>
              <a:t> 10101010 with chip duration of 1 us can reduced FAR to low than 1%.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8380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8273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800" dirty="0"/>
              <a:t>Straw Poll #1</a:t>
            </a:r>
            <a:endParaRPr lang="en-US" altLang="zh-CN" sz="2400" b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60668" y="1524000"/>
            <a:ext cx="789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Special Segment in the DL sync field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 Manchester coded.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special segment is constructed by a sequence of </a:t>
            </a:r>
            <a:r>
              <a:rPr lang="en-US" altLang="zh-CN" sz="1800" dirty="0"/>
              <a:t>101010101010.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endParaRPr lang="zh-CN" altLang="en-US" sz="18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08509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DL SYNC field for non-Backscatter AMP </a:t>
            </a:r>
            <a:r>
              <a:rPr lang="en-US" altLang="zh-CN" sz="2400" dirty="0"/>
              <a:t>(1)</a:t>
            </a:r>
            <a:r>
              <a:rPr lang="en-US" altLang="zh-CN" sz="2400" u="none" strike="noStrike" dirty="0">
                <a:effectLst/>
              </a:rPr>
              <a:t>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371600"/>
            <a:ext cx="8088312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dirty="0"/>
              <a:t>Analysis of DL sync sequence</a:t>
            </a:r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70226AA-4503-440A-9BEF-845660741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69862"/>
              </p:ext>
            </p:extLst>
          </p:nvPr>
        </p:nvGraphicFramePr>
        <p:xfrm>
          <a:off x="369886" y="2057400"/>
          <a:ext cx="8545514" cy="442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514">
                  <a:extLst>
                    <a:ext uri="{9D8B030D-6E8A-4147-A177-3AD203B41FA5}">
                      <a16:colId xmlns:a16="http://schemas.microsoft.com/office/drawing/2014/main" val="1495782946"/>
                    </a:ext>
                  </a:extLst>
                </a:gridCol>
                <a:gridCol w="3133128">
                  <a:extLst>
                    <a:ext uri="{9D8B030D-6E8A-4147-A177-3AD203B41FA5}">
                      <a16:colId xmlns:a16="http://schemas.microsoft.com/office/drawing/2014/main" val="3211277783"/>
                    </a:ext>
                  </a:extLst>
                </a:gridCol>
                <a:gridCol w="1735321">
                  <a:extLst>
                    <a:ext uri="{9D8B030D-6E8A-4147-A177-3AD203B41FA5}">
                      <a16:colId xmlns:a16="http://schemas.microsoft.com/office/drawing/2014/main" val="610204717"/>
                    </a:ext>
                  </a:extLst>
                </a:gridCol>
                <a:gridCol w="2370551">
                  <a:extLst>
                    <a:ext uri="{9D8B030D-6E8A-4147-A177-3AD203B41FA5}">
                      <a16:colId xmlns:a16="http://schemas.microsoft.com/office/drawing/2014/main" val="642324667"/>
                    </a:ext>
                  </a:extLst>
                </a:gridCol>
              </a:tblGrid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Candidate </a:t>
                      </a:r>
                    </a:p>
                    <a:p>
                      <a:r>
                        <a:rPr lang="en-US" altLang="zh-CN" dirty="0"/>
                        <a:t>Sequence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Auto-correlation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One-shot False-Alarm Rate for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Differential decoder due to noise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27876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01011010010111000110001011101100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2*3.9221e-5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20626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[2]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10100101110011001010010111001100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AC=8/2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2*1.8641e-5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67322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[3]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00101011011100011010011011101000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2*5.0982e-05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5207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new sequence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00110011100010111010001011010110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AC=16/2+16/3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2*3.7281e-5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85113"/>
                  </a:ext>
                </a:extLst>
              </a:tr>
              <a:tr h="646399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new sequence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01011010010111010001100011100110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AC=16/3+16/3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2*2.9416e-5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0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96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E6A0F-2909-4E2C-98D4-FC3D425F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F9E882-443D-4DD9-BAD5-35D062EAD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15EF2F-9978-4218-BED4-1D2E5A9EC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Wang </a:t>
            </a:r>
            <a:r>
              <a:rPr lang="en-GB" dirty="0" err="1"/>
              <a:t>Ke</a:t>
            </a:r>
            <a:r>
              <a:rPr lang="en-GB" dirty="0"/>
              <a:t> (OPPO)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E7917E-803A-4D1D-918C-D531EC96DA03}"/>
              </a:ext>
            </a:extLst>
          </p:cNvPr>
          <p:cNvSpPr txBox="1">
            <a:spLocks/>
          </p:cNvSpPr>
          <p:nvPr/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/>
              <a:t>September 2025</a:t>
            </a:r>
            <a:endParaRPr lang="en-GB" altLang="zh-CN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E3A0E3F-66EB-4B31-A7C8-5D662EAFC37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80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7387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portion(5)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BC23F2-249C-4084-8A82-4760B2FB23F6}"/>
              </a:ext>
            </a:extLst>
          </p:cNvPr>
          <p:cNvSpPr txBox="1"/>
          <p:nvPr/>
        </p:nvSpPr>
        <p:spPr>
          <a:xfrm>
            <a:off x="773112" y="5579046"/>
            <a:ext cx="792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 In case of 250kbps, with 8 bits special segment(chip duration of 2us), FAR is a little bit higher than 1%.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DA9AA7-7DB0-4A60-A5AD-1F8CA3DE5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954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portion(6)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0A3352-7765-40E2-8918-05552D377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18319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portion(7)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D4F253-7489-4204-844D-ADD3F670C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29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dirty="0"/>
              <a:t>False alarm handing in data portion(8)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B95031-76FC-470D-89CD-458B68AF5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694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decoder(3)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6D72F3-8FAE-4746-9F6B-760158AD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2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5260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correlation decoder(4)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C06C4A-587F-4D30-86FA-0C3528DAA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40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57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252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decoder(3)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Observation: Without special segment, there is a high sync error floor for differential decoder. The Sync failure can be reduced to less than 1% with the special segment.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Sync failure is defined as cases when the sync error is great than ¼ chip.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Note: the segment is 8bit 10101010, every chip duration is 2us. </a:t>
            </a:r>
            <a:endParaRPr lang="zh-CN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BC5FAC-FF98-4059-92E1-F35B8BF09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15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0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25294"/>
          </a:xfrm>
          <a:ln/>
        </p:spPr>
        <p:txBody>
          <a:bodyPr/>
          <a:lstStyle/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400" b="1" dirty="0"/>
              <a:t>Synchronization performance for differential decoder(4)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5144"/>
            <a:ext cx="8240712" cy="4114800"/>
          </a:xfrm>
          <a:ln/>
        </p:spPr>
        <p:txBody>
          <a:bodyPr/>
          <a:lstStyle/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b="1" dirty="0"/>
          </a:p>
          <a:p>
            <a:pPr marL="457200" lvl="1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4B2BDE-7781-4BF7-9E91-BAC6953B0E12}"/>
              </a:ext>
            </a:extLst>
          </p:cNvPr>
          <p:cNvSpPr txBox="1"/>
          <p:nvPr/>
        </p:nvSpPr>
        <p:spPr>
          <a:xfrm>
            <a:off x="550862" y="5489808"/>
            <a:ext cx="789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Observation</a:t>
            </a:r>
            <a:r>
              <a:rPr lang="en-US" altLang="zh-CN" sz="1600" dirty="0"/>
              <a:t>:  With 6 bits special segment(chip duration of 1us), sync failure is a little bit higher than 1% for differential receiver.</a:t>
            </a:r>
          </a:p>
          <a:p>
            <a:pPr lvl="1"/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021935-0D9D-4793-BA96-7E804660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285875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657844" y="1610606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802.11-25/1222r0</a:t>
            </a:r>
            <a:r>
              <a:rPr lang="en-GB" altLang="zh-CN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b="1" dirty="0"/>
              <a:t>AMP Downlink Sync Field Design for Transmission to Non-Backscatter STAs</a:t>
            </a:r>
            <a:endParaRPr lang="en-GB" altLang="zh-CN" sz="1600" b="1" dirty="0"/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802.11-25/1248r1  </a:t>
            </a:r>
            <a:r>
              <a:rPr lang="en-US" altLang="zh-CN" sz="1600" b="1" dirty="0"/>
              <a:t>Discussions on DL Sync Field for Non-Backscatter STAs: Part I</a:t>
            </a:r>
          </a:p>
          <a:p>
            <a:pPr>
              <a:buFont typeface="+mj-lt"/>
              <a:buAutoNum type="arabicPeriod"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</a:rPr>
              <a:t>IEEE 802.11-25/1223r0  SYNC Field Design Discussion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802.11-25/0705r0</a:t>
            </a:r>
            <a:r>
              <a:rPr lang="en-GB" altLang="zh-CN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zh-CN" sz="1600" b="1" dirty="0"/>
              <a:t>An Analysis of SYNC Field for Downlink PPDU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802.11-25/1580r0  </a:t>
            </a:r>
            <a:r>
              <a:rPr lang="en-US" altLang="zh-CN" sz="1600" b="1" dirty="0"/>
              <a:t>Follow-up on Sync field for AMP PPDU</a:t>
            </a:r>
          </a:p>
          <a:p>
            <a:pPr>
              <a:buFont typeface="+mj-lt"/>
              <a:buAutoNum type="arabicPeriod"/>
            </a:pPr>
            <a:r>
              <a:rPr lang="en-SG" altLang="zh-CN" sz="1600" b="1" dirty="0">
                <a:solidFill>
                  <a:srgbClr val="000000"/>
                </a:solidFill>
                <a:latin typeface="+mn-lt"/>
              </a:rPr>
              <a:t>IEEE 802.11-25/1249r1  </a:t>
            </a:r>
            <a:r>
              <a:rPr lang="en-US" altLang="zh-CN" sz="1600" b="1" dirty="0"/>
              <a:t>Discussions on DL Sync Field for Non-Backscatter STAs: Part II</a:t>
            </a:r>
          </a:p>
          <a:p>
            <a:pPr>
              <a:buFont typeface="+mj-lt"/>
              <a:buAutoNum type="arabicPeriod"/>
            </a:pPr>
            <a:endParaRPr lang="en-SG" altLang="zh-CN" sz="1600" b="1" dirty="0"/>
          </a:p>
          <a:p>
            <a:pPr>
              <a:buFont typeface="+mj-lt"/>
              <a:buAutoNum type="arabicPeriod"/>
            </a:pPr>
            <a:endParaRPr lang="en-SG" altLang="zh-CN" sz="1600" b="1" dirty="0">
              <a:solidFill>
                <a:srgbClr val="000000"/>
              </a:solidFill>
              <a:latin typeface="+mn-lt"/>
            </a:endParaRPr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802.11-25/1265r3</a:t>
            </a:r>
            <a:endParaRPr lang="en-SG" altLang="zh-CN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July 2025</a:t>
            </a:r>
            <a:endParaRPr lang="en-GB" sz="1800" b="1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A2641B5-0949-49A8-9A22-591D990BE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19DEA5-691D-4ECE-BB87-9A810B5B59B0}"/>
              </a:ext>
            </a:extLst>
          </p:cNvPr>
          <p:cNvSpPr txBox="1">
            <a:spLocks/>
          </p:cNvSpPr>
          <p:nvPr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Wang Ke (OPPO)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Auto-correlation analysis for correlation receiver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65A696-DB15-4CBD-A0A7-48335A983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" y="1831975"/>
            <a:ext cx="4397284" cy="3288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C9405F-09DD-4C36-8282-24E3A2400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4" y="1813706"/>
            <a:ext cx="4507880" cy="33809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51CCF1-60DB-49FA-9B4A-460A6890B9B1}"/>
              </a:ext>
            </a:extLst>
          </p:cNvPr>
          <p:cNvSpPr txBox="1"/>
          <p:nvPr/>
        </p:nvSpPr>
        <p:spPr>
          <a:xfrm>
            <a:off x="381000" y="533108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16.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3.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Min side lode peak is -3.</a:t>
            </a:r>
            <a:endParaRPr lang="en-GB" altLang="zh-CN" sz="1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DFA845-38F1-454F-8694-5CCF17079A34}"/>
              </a:ext>
            </a:extLst>
          </p:cNvPr>
          <p:cNvSpPr txBox="1"/>
          <p:nvPr/>
        </p:nvSpPr>
        <p:spPr>
          <a:xfrm>
            <a:off x="4344988" y="5313771"/>
            <a:ext cx="489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-16.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before main peak is 2.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Min side lode peak before main peak is -2.</a:t>
            </a:r>
            <a:endParaRPr lang="en-GB" altLang="zh-CN" sz="1200" dirty="0"/>
          </a:p>
        </p:txBody>
      </p:sp>
    </p:spTree>
    <p:extLst>
      <p:ext uri="{BB962C8B-B14F-4D97-AF65-F5344CB8AC3E}">
        <p14:creationId xmlns:p14="http://schemas.microsoft.com/office/powerpoint/2010/main" val="93171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Auto-correlation analysis for differential decoder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87AE70-EE0B-4F83-B013-F07AF3A1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8" y="1722182"/>
            <a:ext cx="4507880" cy="33809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7A73C1-C7E7-4349-8FA8-F441734C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70" y="1728472"/>
            <a:ext cx="4507880" cy="33809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14944D-75F5-4662-8788-5EB35C626D35}"/>
              </a:ext>
            </a:extLst>
          </p:cNvPr>
          <p:cNvSpPr txBox="1"/>
          <p:nvPr/>
        </p:nvSpPr>
        <p:spPr>
          <a:xfrm>
            <a:off x="-156392" y="5237757"/>
            <a:ext cx="489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19.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one chip before main peak.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other side lode peaks are lower than 3.</a:t>
            </a:r>
            <a:endParaRPr lang="en-GB" altLang="zh-CN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56F68A-78F3-43E5-A768-DF30EF9C1A67}"/>
              </a:ext>
            </a:extLst>
          </p:cNvPr>
          <p:cNvSpPr txBox="1"/>
          <p:nvPr/>
        </p:nvSpPr>
        <p:spPr>
          <a:xfrm>
            <a:off x="4148765" y="5244047"/>
            <a:ext cx="489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Main peak is -18.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Max side lode peak is one chip before main peak.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other side lode peaks are lower than 3.</a:t>
            </a:r>
            <a:endParaRPr lang="en-GB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5054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Special Segment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295400"/>
            <a:ext cx="89916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correlation receiver, </a:t>
            </a:r>
            <a:r>
              <a:rPr lang="en-US" altLang="zh-CN" sz="1800" dirty="0"/>
              <a:t>threshold based OOK symbol detection can be used to decode the special segment. However, </a:t>
            </a:r>
            <a:r>
              <a:rPr lang="en-US" altLang="zh-CN" sz="1800" b="1" dirty="0"/>
              <a:t>threshold based OOK symbol detection can NOT be used by </a:t>
            </a:r>
            <a:r>
              <a:rPr lang="en-GB" altLang="zh-CN" sz="1800" b="1" dirty="0"/>
              <a:t>differential decoder since it is not able to sample and buffer DL sync signal</a:t>
            </a:r>
            <a:r>
              <a:rPr lang="en-GB" altLang="zh-CN" sz="1800" dirty="0"/>
              <a:t>. 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8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All “ones” and all “zeros” sequence can be used to differentiated with the Manchester codes data, but they can’t be used as the special segment for a differential decoder, since the output will be “X”s [6], which are uncertain values.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In order to facilitate the differential decoder,  </a:t>
            </a:r>
            <a:r>
              <a:rPr lang="en-GB" altLang="zh-CN" sz="1800" b="1" dirty="0"/>
              <a:t>the special segment needs to be Manchester coded</a:t>
            </a:r>
            <a:r>
              <a:rPr lang="en-GB" altLang="zh-CN" sz="1800" dirty="0"/>
              <a:t>, e.g., 101010…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marL="857250" lvl="2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E3846B-5EDC-4791-BB0F-50BA9B5C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3451759" cy="21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C6D165-5844-4065-B31D-43EA7B18EC51}"/>
              </a:ext>
            </a:extLst>
          </p:cNvPr>
          <p:cNvSpPr txBox="1"/>
          <p:nvPr/>
        </p:nvSpPr>
        <p:spPr>
          <a:xfrm>
            <a:off x="5314429" y="31192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dirty="0">
                <a:solidFill>
                  <a:srgbClr val="000000"/>
                </a:solidFill>
                <a:latin typeface="Times New Roman"/>
              </a:rPr>
              <a:t>Figure 5: Differential decoder receiver [4]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1033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False Alarm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08767"/>
            <a:ext cx="7772400" cy="4114800"/>
          </a:xfrm>
          <a:ln/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differential decoder, </a:t>
            </a:r>
            <a:r>
              <a:rPr lang="en-GB" altLang="zh-CN" sz="1600" dirty="0"/>
              <a:t>false alarm can take place in both data part and in white noise case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There is probability that random noise or data can be decoded into same or similar output sequence as the output sequence of sync sequence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4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/>
              <a:t>For both correlation decoder and differential decoder, the longer the sequence, the lower the false alarm rate.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400" dirty="0"/>
              <a:t>the length of the segment can be determined based on the original FAR(False alarm rate)  P_FAR original and the target FAR (e.g. lower than 1%)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FB17DA-0580-4103-B938-FBAE80D2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089" y="1426960"/>
            <a:ext cx="2932111" cy="21990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EFF0-1551-4891-A24B-FD67AF472505}"/>
              </a:ext>
            </a:extLst>
          </p:cNvPr>
          <p:cNvSpPr txBox="1"/>
          <p:nvPr/>
        </p:nvSpPr>
        <p:spPr>
          <a:xfrm>
            <a:off x="152400" y="1404369"/>
            <a:ext cx="5190067" cy="224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1800" dirty="0"/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dirty="0">
                <a:latin typeface="+mn-lt"/>
              </a:rPr>
              <a:t>For correlation receiver, false alarm is mainly triggered in the data part[5] in higher SNR, as shown in the right Figure[5]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This is because sync sequence has very good auto-correlation </a:t>
            </a:r>
            <a:endParaRPr lang="en-GB" altLang="zh-CN" sz="1400" dirty="0"/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600" dirty="0"/>
              <a:t>In lower noise, false alarm is mainly triggered by noise</a:t>
            </a:r>
          </a:p>
        </p:txBody>
      </p:sp>
    </p:spTree>
    <p:extLst>
      <p:ext uri="{BB962C8B-B14F-4D97-AF65-F5344CB8AC3E}">
        <p14:creationId xmlns:p14="http://schemas.microsoft.com/office/powerpoint/2010/main" val="88335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FAR due to noise for differential decoder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488" y="1253673"/>
                <a:ext cx="8240712" cy="4114800"/>
              </a:xfrm>
              <a:ln/>
            </p:spPr>
            <p:txBody>
              <a:bodyPr/>
              <a:lstStyle/>
              <a:p>
                <a:pPr lvl="1">
                  <a:buFont typeface="Wingdings" panose="05000000000000000000" pitchFamily="2" charset="2"/>
                  <a:buChar char="l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800" dirty="0"/>
                  <a:t>With </a:t>
                </a:r>
                <a:r>
                  <a:rPr lang="en-GB" altLang="zh-CN" sz="1800" dirty="0"/>
                  <a:t>differential decoder, for a specific sync sequence S, its output can be represent as:    </a:t>
                </a:r>
                <a:endParaRPr lang="en-US" altLang="zh-CN" sz="1800" dirty="0"/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8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𝑑𝑒𝑐𝑜𝑑𝑒𝑟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8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lvl="2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200" dirty="0">
                    <a:ea typeface="Cambria Math" panose="02040503050406030204" pitchFamily="18" charset="0"/>
                  </a:rPr>
                  <a:t>Wherein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the segments that doesn’t contain X.  And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are the segments that contains X</a:t>
                </a:r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example: 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𝑜𝑝𝑝𝑜</m:t>
                        </m:r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=[01011010010111010001100011100110]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 err="1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𝑑𝑒𝑐𝑜𝑑𝑒𝑟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101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010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101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010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X0XX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zh-CN" sz="1400" i="1" dirty="0"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];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𝑜𝑝𝑝𝑜</m:t>
                        </m:r>
                      </m:sub>
                    </m:sSub>
                    <m:r>
                      <a:rPr lang="en-US" altLang="zh-CN" sz="12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zh-CN" altLang="zh-CN" sz="1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=[101]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=[010]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</m:d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=[010]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=[1]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12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zh-CN" altLang="zh-CN" sz="12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 the probability of  that white Nosie is decoded as 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CN" sz="14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used to represent the probability  that white Nosie is decoded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𝑑𝑒𝑐𝑜𝑑𝑒𝑟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𝑛𝑜𝑖𝑠𝑒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𝑓𝑎𝑟</m:t>
                        </m:r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=2∗</m:t>
                    </m:r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4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Since  both S and </a:t>
                </a:r>
                <a:r>
                  <a:rPr lang="en-US" altLang="zh-CN" sz="1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S_bar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needs to be considered.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simulation, we find that</a:t>
                </a:r>
                <a:r>
                  <a:rPr lang="zh-CN" altLang="zh-CN" sz="1400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i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i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sz="1400" b="0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depend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on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length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segment</m:t>
                    </m:r>
                    <m:r>
                      <a:rPr lang="en-US" altLang="zh-CN" sz="14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zh-CN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488" y="1253673"/>
                <a:ext cx="8240712" cy="4114800"/>
              </a:xfrm>
              <a:blipFill>
                <a:blip r:embed="rId3"/>
                <a:stretch>
                  <a:fillRect t="-88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19E2535-BBB0-45FD-B4AD-D031C47E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27084"/>
              </p:ext>
            </p:extLst>
          </p:nvPr>
        </p:nvGraphicFramePr>
        <p:xfrm>
          <a:off x="805657" y="4992688"/>
          <a:ext cx="7532685" cy="684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965">
                  <a:extLst>
                    <a:ext uri="{9D8B030D-6E8A-4147-A177-3AD203B41FA5}">
                      <a16:colId xmlns:a16="http://schemas.microsoft.com/office/drawing/2014/main" val="3717682541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1301024877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500187680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2988123862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1296620390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83563205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987408506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426399098"/>
                    </a:ext>
                  </a:extLst>
                </a:gridCol>
                <a:gridCol w="836965">
                  <a:extLst>
                    <a:ext uri="{9D8B030D-6E8A-4147-A177-3AD203B41FA5}">
                      <a16:colId xmlns:a16="http://schemas.microsoft.com/office/drawing/2014/main" val="337926368"/>
                    </a:ext>
                  </a:extLst>
                </a:gridCol>
              </a:tblGrid>
              <a:tr h="332045"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M1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M6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M8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192964"/>
                  </a:ext>
                </a:extLst>
              </a:tr>
              <a:tr h="352167"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P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0.33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0.2083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0.132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0.0846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0.0543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>
                          <a:effectLst/>
                        </a:rPr>
                        <a:t>0.034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0" dirty="0">
                          <a:effectLst/>
                        </a:rPr>
                        <a:t>0.0222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6585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885CF-314A-4601-871D-5B4F081CF83C}"/>
                  </a:ext>
                </a:extLst>
              </p:cNvPr>
              <p:cNvSpPr txBox="1"/>
              <p:nvPr/>
            </p:nvSpPr>
            <p:spPr>
              <a:xfrm>
                <a:off x="857319" y="5850245"/>
                <a:ext cx="5780088" cy="546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1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1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𝑑𝑒𝑐𝑜𝑑𝑒𝑟</m:t>
                            </m:r>
                          </m:sub>
                        </m:sSub>
                      </m:sub>
                    </m:sSub>
                    <m:r>
                      <a:rPr lang="en-US" altLang="zh-CN" sz="1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1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zh-CN" sz="11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CN" sz="1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12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0.2083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12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1200" kern="1200" dirty="0">
                    <a:solidFill>
                      <a:schemeClr val="dk1"/>
                    </a:solidFill>
                  </a:rPr>
                  <a:t> 2.9416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kern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2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200" b="0" i="1" kern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1200" kern="1200" dirty="0">
                    <a:solidFill>
                      <a:schemeClr val="dk1"/>
                    </a:solidFill>
                  </a:rPr>
                  <a:t>;</a:t>
                </a:r>
              </a:p>
              <a:p>
                <a:pPr marL="457200" lvl="1" indent="0">
                  <a:buNone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𝑛𝑜𝑖𝑠𝑒</m:t>
                          </m:r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𝑓𝑎𝑟</m:t>
                          </m:r>
                        </m:sub>
                      </m:sSub>
                      <m:r>
                        <a:rPr lang="en-US" altLang="zh-CN" sz="12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𝑑𝑒𝑐𝑜𝑑𝑒𝑟</m:t>
                              </m:r>
                            </m:sub>
                          </m:sSub>
                        </m:sub>
                      </m:sSub>
                      <m:r>
                        <a:rPr lang="en-US" altLang="zh-CN" sz="1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1200" kern="1200" dirty="0">
                          <a:solidFill>
                            <a:schemeClr val="dk1"/>
                          </a:solidFill>
                        </a:rPr>
                        <m:t>2.9416</m:t>
                      </m:r>
                      <m:sSup>
                        <m:sSupPr>
                          <m:ctrlP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12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1200" b="0" i="1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zh-CN" sz="12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885CF-314A-4601-871D-5B4F081C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19" y="5850245"/>
                <a:ext cx="5780088" cy="546432"/>
              </a:xfrm>
              <a:prstGeom prst="rect">
                <a:avLst/>
              </a:prstGeom>
              <a:blipFill>
                <a:blip r:embed="rId4"/>
                <a:stretch>
                  <a:fillRect t="-40449" b="-25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92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7435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Simulation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31058"/>
            <a:ext cx="86868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1: False alarm handling in data portion for correlation receiver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3-1:  250kbps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3-2:  1Mbps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needed length of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2: Synchronization performance for correlation receiver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1-1:  without special segment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1-2:  segment detection using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1-3 : segment detection based on threshold detection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sync performance of the proposed sync sequences and the impact from the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3: Synchronization performance for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2-1:  without special segment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2-2 :segment detection using differential decoder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Case 2-3 : segment detection based on threshold detection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This is to evaluate the sync performance of the proposed sync sequences and the impact from the special segment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b="1" dirty="0"/>
              <a:t>Simulation 4: False alarm handling in case of Noise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07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zh-CN" sz="1800" b="1" dirty="0"/>
              <a:t>September 2025</a:t>
            </a:r>
            <a:endParaRPr lang="en-GB" altLang="zh-CN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Ke</a:t>
            </a:r>
            <a:r>
              <a:rPr lang="en-US" altLang="zh-CN" dirty="0"/>
              <a:t>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ctr"/>
            <a:r>
              <a:rPr lang="en-US" altLang="zh-CN" sz="2400" u="none" strike="noStrike" dirty="0">
                <a:effectLst/>
              </a:rPr>
              <a:t>Simulation assumptions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30059"/>
            <a:ext cx="7772400" cy="4114800"/>
          </a:xfrm>
          <a:ln/>
        </p:spPr>
        <p:txBody>
          <a:bodyPr/>
          <a:lstStyle/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Signal model:</a:t>
            </a:r>
            <a:r>
              <a:rPr lang="zh-CN" altLang="en-US" sz="1600" dirty="0"/>
              <a:t> </a:t>
            </a:r>
            <a:r>
              <a:rPr lang="en-US" altLang="zh-CN" sz="1600" dirty="0"/>
              <a:t>5ms noise + legacy preamble + Sync field (sync sequence + special segment) + data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Length of data is 100bits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Channel: AWGN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Clock set</a:t>
            </a:r>
            <a:r>
              <a:rPr lang="zh-CN" altLang="en-US" sz="1600" dirty="0"/>
              <a:t>：</a:t>
            </a:r>
            <a:r>
              <a:rPr lang="en-US" altLang="zh-CN" sz="1600" dirty="0"/>
              <a:t>0ppm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Sync sequence length: 32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Receiver type:</a:t>
            </a:r>
            <a:r>
              <a:rPr lang="zh-CN" altLang="en-US" sz="1600" dirty="0"/>
              <a:t> </a:t>
            </a:r>
            <a:r>
              <a:rPr lang="en-US" altLang="zh-CN" sz="1600" dirty="0"/>
              <a:t>correlation detector /differential decoder 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correlation decoder threshold: 0.04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differential decoder threshold: 18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>
                <a:highlight>
                  <a:srgbClr val="00FF00"/>
                </a:highlight>
              </a:rPr>
              <a:t>Segment: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12bits: 101010101010 (2us)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8bits:10101010(1us)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8bits:10101010(2us, in Appendix)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>
                <a:highlight>
                  <a:srgbClr val="00FF00"/>
                </a:highlight>
              </a:rPr>
              <a:t>6bits:101010(1us, in Appendix)</a:t>
            </a:r>
          </a:p>
          <a:p>
            <a:pPr lvl="1">
              <a:buFont typeface="Wingdings" panose="05000000000000000000" pitchFamily="2" charset="2"/>
              <a:buChar char="l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600" dirty="0"/>
              <a:t>Segment decoding method: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1) based on detection threshold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/>
              <a:t>2) base on differential decoding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BE70F-DB5B-BA51-1F2E-EBE2E9C59CB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  <a:latin typeface="+mn-lt"/>
              </a:rPr>
              <a:t>Doc.: IEEE 802.11-25/1580r1</a:t>
            </a:r>
            <a:endParaRPr lang="en-SG" altLang="zh-C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67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4885</TotalTime>
  <Words>2218</Words>
  <Application>Microsoft Office PowerPoint</Application>
  <PresentationFormat>全屏显示(4:3)</PresentationFormat>
  <Paragraphs>332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Arial</vt:lpstr>
      <vt:lpstr>Calibri</vt:lpstr>
      <vt:lpstr>Cambria Math</vt:lpstr>
      <vt:lpstr>Times New Roman</vt:lpstr>
      <vt:lpstr>Wingdings</vt:lpstr>
      <vt:lpstr>ACcord Submission Template</vt:lpstr>
      <vt:lpstr>Follow-up on sync field for AMP PPDU</vt:lpstr>
      <vt:lpstr>DL SYNC field for non-Backscatter AMP (1) </vt:lpstr>
      <vt:lpstr>Auto-correlation analysis for correlation receiver </vt:lpstr>
      <vt:lpstr>Auto-correlation analysis for differential decoder</vt:lpstr>
      <vt:lpstr>Special Segment</vt:lpstr>
      <vt:lpstr>False Alarm </vt:lpstr>
      <vt:lpstr>FAR due to noise for differential decoder</vt:lpstr>
      <vt:lpstr>Simulation</vt:lpstr>
      <vt:lpstr>Simulation assumptions</vt:lpstr>
      <vt:lpstr>False alarm handing in data portion(1)</vt:lpstr>
      <vt:lpstr>False alarm handing in data portion(2)</vt:lpstr>
      <vt:lpstr>False alarm handing in data portion(3)</vt:lpstr>
      <vt:lpstr>False alarm handing in data portion(4)</vt:lpstr>
      <vt:lpstr>Synchronization performance for correlation receiver(1)</vt:lpstr>
      <vt:lpstr>Synchronization performance for correlation receiver(2)</vt:lpstr>
      <vt:lpstr>Synchronization performance for differential decoder(1)</vt:lpstr>
      <vt:lpstr>Synchronization performance for differential decoder(2)</vt:lpstr>
      <vt:lpstr>Summary</vt:lpstr>
      <vt:lpstr>Straw Poll #1</vt:lpstr>
      <vt:lpstr>Appendix</vt:lpstr>
      <vt:lpstr>False alarm handing in data portion(5)</vt:lpstr>
      <vt:lpstr>False alarm handing in data portion(6)</vt:lpstr>
      <vt:lpstr>False alarm handing in data portion(7)</vt:lpstr>
      <vt:lpstr>False alarm handing in data portion(8)</vt:lpstr>
      <vt:lpstr>Synchronization performance for correlation decoder(3)</vt:lpstr>
      <vt:lpstr>Synchronization performance for correlation decoder(4)</vt:lpstr>
      <vt:lpstr>Synchronization performance for differential decoder(3)</vt:lpstr>
      <vt:lpstr>Synchronization performance for differential decoder(4)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徐伟杰</cp:lastModifiedBy>
  <cp:revision>2257</cp:revision>
  <cp:lastPrinted>1998-02-10T13:28:00Z</cp:lastPrinted>
  <dcterms:created xsi:type="dcterms:W3CDTF">2009-12-02T19:05:00Z</dcterms:created>
  <dcterms:modified xsi:type="dcterms:W3CDTF">2025-09-16T21:43:48Z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