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969" r:id="rId4"/>
    <p:sldId id="972" r:id="rId5"/>
    <p:sldId id="973" r:id="rId6"/>
    <p:sldId id="979" r:id="rId7"/>
    <p:sldId id="975" r:id="rId8"/>
    <p:sldId id="978" r:id="rId9"/>
    <p:sldId id="950" r:id="rId10"/>
    <p:sldId id="974" r:id="rId11"/>
    <p:sldId id="980" r:id="rId12"/>
    <p:sldId id="981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6340" autoAdjust="0"/>
  </p:normalViewPr>
  <p:slideViewPr>
    <p:cSldViewPr>
      <p:cViewPr>
        <p:scale>
          <a:sx n="110" d="100"/>
          <a:sy n="110" d="100"/>
        </p:scale>
        <p:origin x="456" y="1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5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EC2126F-A51F-4EC0-A3BF-944660BA46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802.11-25/xxx1r0</a:t>
            </a:r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336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763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D56E6FB-DE6E-4FD9-8C14-5392C0AB9C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55767B7-38A2-45B8-ADF6-BB34CF28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Dror Regev, Huawei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9C331F-36C4-4A1A-8D6F-88058D2A70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6867E-94CD-4020-9950-BCF27516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3DC1A7-8839-4ADA-8981-9D552B53838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C4FDC-6ED3-4402-AEB8-E9374B6AA8F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64922-0B47-4B04-9300-4157CABCF7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2FF1F71-9395-4491-89DD-3EA5C50A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6F1E5ED-5A4D-4ED9-87DF-ACAAD97127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06992FE-92DA-4F63-9609-77A23969A8F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5ACE796-A34B-4B36-8111-5806C6320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7" y="333375"/>
            <a:ext cx="41090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802.11-25/xxx2r0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878E8B-14E6-4E7C-A2C6-D90C15D3F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Dror Regev, Huawei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7409" y="764704"/>
            <a:ext cx="10756254" cy="69897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TX Power Configurability of Active and Enhanced BS AMP STAs</a:t>
            </a:r>
            <a:endParaRPr lang="en-GB" sz="3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2025-09-yyy1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140497"/>
              </p:ext>
            </p:extLst>
          </p:nvPr>
        </p:nvGraphicFramePr>
        <p:xfrm>
          <a:off x="993775" y="2414588"/>
          <a:ext cx="10529888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" name="Document" r:id="rId4" imgW="10473902" imgH="2580964" progId="Word.Document.8">
                  <p:embed/>
                </p:oleObj>
              </mc:Choice>
              <mc:Fallback>
                <p:oleObj name="Document" r:id="rId4" imgW="10473902" imgH="25809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529888" cy="2592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5530B-9173-486D-933D-DD924E7F81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B8B35-A832-4CDC-BE9B-B699E2436E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100812-BEBB-4F12-8BFE-71E1E04CA6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08670C6C-AE32-44C1-8500-643C37B6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248" y="1752600"/>
            <a:ext cx="10979367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 you agree to add the following content to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SFD: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802.11bp defines active AMP STAs with configurable TX power level. </a:t>
            </a:r>
            <a:endParaRPr lang="en-US" altLang="zh-CN" sz="1600" dirty="0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E7EE9BF9-7442-43C8-B484-38D50C1B2E1C}"/>
              </a:ext>
            </a:extLst>
          </p:cNvPr>
          <p:cNvSpPr txBox="1">
            <a:spLocks/>
          </p:cNvSpPr>
          <p:nvPr/>
        </p:nvSpPr>
        <p:spPr bwMode="auto">
          <a:xfrm>
            <a:off x="685800" y="685800"/>
            <a:ext cx="1045076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/>
              <a:t>Straw Poll #1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65163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5530B-9173-486D-933D-DD924E7F81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B8B35-A832-4CDC-BE9B-B699E2436E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100812-BEBB-4F12-8BFE-71E1E04CA6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08670C6C-AE32-44C1-8500-643C37B6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248" y="1752600"/>
            <a:ext cx="10979367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 you agree to add the following content to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SFD: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Active AMP STAs with configurable TX power level may </a:t>
            </a:r>
            <a:r>
              <a:rPr lang="en-US" sz="1600" kern="1200" dirty="0">
                <a:latin typeface="Times New Roman" pitchFamily="16" charset="0"/>
                <a:ea typeface="MS Gothic" charset="-128"/>
              </a:rPr>
              <a:t>request a link margin (LM) report from the AP</a:t>
            </a: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E7EE9BF9-7442-43C8-B484-38D50C1B2E1C}"/>
              </a:ext>
            </a:extLst>
          </p:cNvPr>
          <p:cNvSpPr txBox="1">
            <a:spLocks/>
          </p:cNvSpPr>
          <p:nvPr/>
        </p:nvSpPr>
        <p:spPr bwMode="auto">
          <a:xfrm>
            <a:off x="685800" y="685800"/>
            <a:ext cx="1045076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/>
              <a:t>Straw Poll #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127103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5530B-9173-486D-933D-DD924E7F81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B8B35-A832-4CDC-BE9B-B699E2436E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100812-BEBB-4F12-8BFE-71E1E04CA6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08670C6C-AE32-44C1-8500-643C37B62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248" y="1752600"/>
            <a:ext cx="10979367" cy="48006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800" dirty="0"/>
              <a:t>Do you agree to add the following content to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SFD: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/>
              <a:t>AMP AP may measure </a:t>
            </a:r>
            <a:r>
              <a:rPr lang="en-US" sz="1600" kern="1200" dirty="0">
                <a:latin typeface="Times New Roman" pitchFamily="16" charset="0"/>
                <a:ea typeface="MS Gothic" charset="-128"/>
              </a:rPr>
              <a:t>link margin and may report to the tag</a:t>
            </a: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E7EE9BF9-7442-43C8-B484-38D50C1B2E1C}"/>
              </a:ext>
            </a:extLst>
          </p:cNvPr>
          <p:cNvSpPr txBox="1">
            <a:spLocks/>
          </p:cNvSpPr>
          <p:nvPr/>
        </p:nvSpPr>
        <p:spPr bwMode="auto">
          <a:xfrm>
            <a:off x="685800" y="685800"/>
            <a:ext cx="10450760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/>
              <a:t>Straw Poll # 3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6666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628800"/>
            <a:ext cx="10361084" cy="4543399"/>
          </a:xfrm>
          <a:ln/>
        </p:spPr>
        <p:txBody>
          <a:bodyPr/>
          <a:lstStyle/>
          <a:p>
            <a:r>
              <a:rPr lang="en-US" dirty="0"/>
              <a:t>This contribution discusses motivations and steps for supporting configurability of the TX power level of active and enhanced BS tags in different AMP deployment scenarios. </a:t>
            </a:r>
          </a:p>
          <a:p>
            <a:r>
              <a:rPr lang="en-US" dirty="0"/>
              <a:t>The presentation will focus on Active tags, yet it applies to enhanced BS tags with two or multiple antennas as well.</a:t>
            </a: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80106" y="685728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Background 1: UL Received Power of Active AMP Tags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344CABC-ECD3-4DFF-97FF-6F49E0180AC8}"/>
              </a:ext>
            </a:extLst>
          </p:cNvPr>
          <p:cNvGrpSpPr/>
          <p:nvPr/>
        </p:nvGrpSpPr>
        <p:grpSpPr>
          <a:xfrm>
            <a:off x="7752184" y="1307496"/>
            <a:ext cx="4326174" cy="3897235"/>
            <a:chOff x="4780490" y="668080"/>
            <a:chExt cx="4326174" cy="389723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0D9704B-64AA-491E-A3B4-82470E381396}"/>
                </a:ext>
              </a:extLst>
            </p:cNvPr>
            <p:cNvGrpSpPr/>
            <p:nvPr/>
          </p:nvGrpSpPr>
          <p:grpSpPr>
            <a:xfrm flipV="1">
              <a:off x="6894863" y="1150498"/>
              <a:ext cx="123136" cy="188243"/>
              <a:chOff x="10836563" y="5748596"/>
              <a:chExt cx="126295" cy="151159"/>
            </a:xfrm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D13EFBE8-B918-48AF-8EDF-78AB3C9B763E}"/>
                  </a:ext>
                </a:extLst>
              </p:cNvPr>
              <p:cNvSpPr/>
              <p:nvPr/>
            </p:nvSpPr>
            <p:spPr bwMode="auto">
              <a:xfrm flipV="1">
                <a:off x="10836563" y="5748596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478FE336-65C8-4E64-9F0B-3BAC76C60E52}"/>
                  </a:ext>
                </a:extLst>
              </p:cNvPr>
              <p:cNvCxnSpPr/>
              <p:nvPr/>
            </p:nvCxnSpPr>
            <p:spPr bwMode="auto">
              <a:xfrm>
                <a:off x="10903344" y="5829474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EBBB4B8-4062-4C83-82AA-46E8B748297B}"/>
                </a:ext>
              </a:extLst>
            </p:cNvPr>
            <p:cNvSpPr/>
            <p:nvPr/>
          </p:nvSpPr>
          <p:spPr>
            <a:xfrm>
              <a:off x="5720899" y="1587070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</a:rPr>
                <a:t>1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24B7E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81EB8CE7-5CD7-4BF1-9E5D-F06D7E40D7E1}"/>
                </a:ext>
              </a:extLst>
            </p:cNvPr>
            <p:cNvGrpSpPr/>
            <p:nvPr/>
          </p:nvGrpSpPr>
          <p:grpSpPr>
            <a:xfrm rot="13723787">
              <a:off x="8541075" y="1127950"/>
              <a:ext cx="130705" cy="157746"/>
              <a:chOff x="11280576" y="5090719"/>
              <a:chExt cx="126295" cy="160080"/>
            </a:xfrm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D3026258-1742-4D18-A696-C95B153B9F6C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9EEDCDD2-2BC2-4CE6-9EC9-EF5A26289E5F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465F41A-46E7-45B3-9FC9-2382C1F84BDE}"/>
                </a:ext>
              </a:extLst>
            </p:cNvPr>
            <p:cNvGrpSpPr/>
            <p:nvPr/>
          </p:nvGrpSpPr>
          <p:grpSpPr>
            <a:xfrm rot="8323787">
              <a:off x="5232397" y="1129359"/>
              <a:ext cx="123136" cy="167441"/>
              <a:chOff x="11280576" y="5090719"/>
              <a:chExt cx="126295" cy="160080"/>
            </a:xfrm>
          </p:grpSpPr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46432361-E90C-4CAE-BA3F-0E8E71B97D71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0387288E-4C4F-438F-AE07-ED77A35AD853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03BE2E7-6B85-4749-9E7F-40936D17F64E}"/>
                </a:ext>
              </a:extLst>
            </p:cNvPr>
            <p:cNvSpPr/>
            <p:nvPr/>
          </p:nvSpPr>
          <p:spPr>
            <a:xfrm>
              <a:off x="6083205" y="3572542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</a:rPr>
                <a:t>3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24B7E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F28DFFD-64C5-4F86-BB03-CE3F1D11F715}"/>
                </a:ext>
              </a:extLst>
            </p:cNvPr>
            <p:cNvSpPr txBox="1"/>
            <p:nvPr/>
          </p:nvSpPr>
          <p:spPr>
            <a:xfrm>
              <a:off x="6219726" y="1518740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B164C6C-BF75-4A45-8524-29A6AA187125}"/>
                </a:ext>
              </a:extLst>
            </p:cNvPr>
            <p:cNvSpPr/>
            <p:nvPr/>
          </p:nvSpPr>
          <p:spPr>
            <a:xfrm>
              <a:off x="6764044" y="1611023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</a:rPr>
                <a:t>2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24B7E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EB94C7F-58E1-424E-A695-3D71B062B5A4}"/>
                </a:ext>
              </a:extLst>
            </p:cNvPr>
            <p:cNvSpPr txBox="1"/>
            <p:nvPr/>
          </p:nvSpPr>
          <p:spPr>
            <a:xfrm>
              <a:off x="6828955" y="145935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E2FE46C-E810-4431-A5A2-BFF9E6F8EC9D}"/>
                </a:ext>
              </a:extLst>
            </p:cNvPr>
            <p:cNvSpPr txBox="1"/>
            <p:nvPr/>
          </p:nvSpPr>
          <p:spPr>
            <a:xfrm>
              <a:off x="8572811" y="3980540"/>
              <a:ext cx="5245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</a:t>
              </a:r>
              <a:r>
                <a:rPr kumimoji="0" lang="en-US" sz="3200" b="1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60A3F45-28F8-4855-8CB1-2A6EBA65D62C}"/>
                </a:ext>
              </a:extLst>
            </p:cNvPr>
            <p:cNvSpPr txBox="1"/>
            <p:nvPr/>
          </p:nvSpPr>
          <p:spPr>
            <a:xfrm>
              <a:off x="4780490" y="3900392"/>
              <a:ext cx="5245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</a:t>
              </a:r>
              <a:r>
                <a:rPr kumimoji="0" lang="en-US" sz="3200" b="1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4</a:t>
              </a: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3F06F12-389C-45D0-9AE7-1ACA2E0745E0}"/>
                </a:ext>
              </a:extLst>
            </p:cNvPr>
            <p:cNvGrpSpPr/>
            <p:nvPr/>
          </p:nvGrpSpPr>
          <p:grpSpPr>
            <a:xfrm rot="7876213" flipV="1">
              <a:off x="8520819" y="4299656"/>
              <a:ext cx="130705" cy="157746"/>
              <a:chOff x="11280576" y="5090719"/>
              <a:chExt cx="126295" cy="160080"/>
            </a:xfrm>
          </p:grpSpPr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1E5FF167-3A4B-4E5D-A074-DB715D50627E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190FF32D-D4AF-42C8-94AC-BA23988D0ECE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0B9AD39-4E9E-46F7-B362-93338ACE9D3E}"/>
                </a:ext>
              </a:extLst>
            </p:cNvPr>
            <p:cNvGrpSpPr/>
            <p:nvPr/>
          </p:nvGrpSpPr>
          <p:grpSpPr>
            <a:xfrm rot="13276213" flipV="1">
              <a:off x="5229811" y="4301065"/>
              <a:ext cx="123136" cy="167441"/>
              <a:chOff x="11280576" y="5090719"/>
              <a:chExt cx="126295" cy="160080"/>
            </a:xfrm>
          </p:grpSpPr>
          <p:sp>
            <p:nvSpPr>
              <p:cNvPr id="57" name="Isosceles Triangle 56">
                <a:extLst>
                  <a:ext uri="{FF2B5EF4-FFF2-40B4-BE49-F238E27FC236}">
                    <a16:creationId xmlns:a16="http://schemas.microsoft.com/office/drawing/2014/main" id="{ACBAD443-0A18-41D7-8237-6351495070BC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D608940F-3856-4497-B716-7B6898615CF1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09234A2-8E7F-46D9-B055-7C55D0B2BEFB}"/>
                </a:ext>
              </a:extLst>
            </p:cNvPr>
            <p:cNvSpPr/>
            <p:nvPr/>
          </p:nvSpPr>
          <p:spPr>
            <a:xfrm>
              <a:off x="5236533" y="1156321"/>
              <a:ext cx="3428632" cy="328733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8B1FB1F-3D88-464E-872A-A99B3692D6F0}"/>
                </a:ext>
              </a:extLst>
            </p:cNvPr>
            <p:cNvSpPr txBox="1"/>
            <p:nvPr/>
          </p:nvSpPr>
          <p:spPr>
            <a:xfrm>
              <a:off x="6764796" y="668080"/>
              <a:ext cx="6511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8986FA2-C670-483B-AA88-788B314CAE91}"/>
                </a:ext>
              </a:extLst>
            </p:cNvPr>
            <p:cNvSpPr txBox="1"/>
            <p:nvPr/>
          </p:nvSpPr>
          <p:spPr>
            <a:xfrm>
              <a:off x="4812229" y="949090"/>
              <a:ext cx="5245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</a:t>
              </a:r>
              <a:r>
                <a:rPr kumimoji="0" lang="en-US" sz="3200" b="1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B7A02DD-9AA5-4DAC-8FEA-8E1ED8066A10}"/>
                </a:ext>
              </a:extLst>
            </p:cNvPr>
            <p:cNvSpPr txBox="1"/>
            <p:nvPr/>
          </p:nvSpPr>
          <p:spPr>
            <a:xfrm>
              <a:off x="8582161" y="923401"/>
              <a:ext cx="5245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</a:t>
              </a:r>
              <a:r>
                <a:rPr kumimoji="0" lang="en-US" sz="3200" b="1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7FE8A19-AD42-44F2-9ACA-E7D005E2EDCA}"/>
                </a:ext>
              </a:extLst>
            </p:cNvPr>
            <p:cNvSpPr/>
            <p:nvPr/>
          </p:nvSpPr>
          <p:spPr>
            <a:xfrm>
              <a:off x="7484091" y="3636234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</a:rPr>
                <a:t>4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24B7E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5D80B79-27BA-4944-87A5-DF865308FF5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57468" y="1391775"/>
              <a:ext cx="980874" cy="784488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5C9208BB-692D-4336-9A57-3DB05C4E1375}"/>
                </a:ext>
              </a:extLst>
            </p:cNvPr>
            <p:cNvGrpSpPr/>
            <p:nvPr/>
          </p:nvGrpSpPr>
          <p:grpSpPr>
            <a:xfrm rot="10800000">
              <a:off x="6797548" y="1598799"/>
              <a:ext cx="514613" cy="691189"/>
              <a:chOff x="7831455" y="1158359"/>
              <a:chExt cx="514613" cy="691189"/>
            </a:xfrm>
          </p:grpSpPr>
          <p:sp>
            <p:nvSpPr>
              <p:cNvPr id="52" name="Teardrop 51">
                <a:extLst>
                  <a:ext uri="{FF2B5EF4-FFF2-40B4-BE49-F238E27FC236}">
                    <a16:creationId xmlns:a16="http://schemas.microsoft.com/office/drawing/2014/main" id="{B6F57F98-4E8D-4CA3-A9FF-005D0629DFBD}"/>
                  </a:ext>
                </a:extLst>
              </p:cNvPr>
              <p:cNvSpPr/>
              <p:nvPr/>
            </p:nvSpPr>
            <p:spPr bwMode="auto">
              <a:xfrm rot="19023544">
                <a:off x="7831455" y="1326680"/>
                <a:ext cx="514613" cy="522868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3628C190-7199-4F52-A07B-6A03344CE143}"/>
                  </a:ext>
                </a:extLst>
              </p:cNvPr>
              <p:cNvGrpSpPr/>
              <p:nvPr/>
            </p:nvGrpSpPr>
            <p:grpSpPr>
              <a:xfrm>
                <a:off x="8037949" y="1158359"/>
                <a:ext cx="103464" cy="125459"/>
                <a:chOff x="8393542" y="1247555"/>
                <a:chExt cx="126295" cy="160078"/>
              </a:xfrm>
            </p:grpSpPr>
            <p:sp>
              <p:nvSpPr>
                <p:cNvPr id="54" name="Isosceles Triangle 53">
                  <a:extLst>
                    <a:ext uri="{FF2B5EF4-FFF2-40B4-BE49-F238E27FC236}">
                      <a16:creationId xmlns:a16="http://schemas.microsoft.com/office/drawing/2014/main" id="{98DC290B-76DC-4257-A482-07CD47286BB8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8731C5BF-EE7A-4ADF-8BB6-177963D17676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8443B4D-A4A7-4B8D-964F-A696E5DC119A}"/>
                </a:ext>
              </a:extLst>
            </p:cNvPr>
            <p:cNvGrpSpPr/>
            <p:nvPr/>
          </p:nvGrpSpPr>
          <p:grpSpPr>
            <a:xfrm rot="10800000">
              <a:off x="5695662" y="1696361"/>
              <a:ext cx="514613" cy="691189"/>
              <a:chOff x="7831455" y="1158359"/>
              <a:chExt cx="514613" cy="691189"/>
            </a:xfrm>
          </p:grpSpPr>
          <p:sp>
            <p:nvSpPr>
              <p:cNvPr id="47" name="Teardrop 46">
                <a:extLst>
                  <a:ext uri="{FF2B5EF4-FFF2-40B4-BE49-F238E27FC236}">
                    <a16:creationId xmlns:a16="http://schemas.microsoft.com/office/drawing/2014/main" id="{0BBD56A1-42E8-41CE-9530-0929A31A6D7A}"/>
                  </a:ext>
                </a:extLst>
              </p:cNvPr>
              <p:cNvSpPr/>
              <p:nvPr/>
            </p:nvSpPr>
            <p:spPr bwMode="auto">
              <a:xfrm rot="19023544">
                <a:off x="7831455" y="1326680"/>
                <a:ext cx="514613" cy="522868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3A93F08A-2F77-4A7D-9444-234B115C5A55}"/>
                  </a:ext>
                </a:extLst>
              </p:cNvPr>
              <p:cNvGrpSpPr/>
              <p:nvPr/>
            </p:nvGrpSpPr>
            <p:grpSpPr>
              <a:xfrm>
                <a:off x="8037949" y="1158359"/>
                <a:ext cx="103464" cy="125459"/>
                <a:chOff x="8393542" y="1247555"/>
                <a:chExt cx="126295" cy="160078"/>
              </a:xfrm>
            </p:grpSpPr>
            <p:sp>
              <p:nvSpPr>
                <p:cNvPr id="49" name="Isosceles Triangle 48">
                  <a:extLst>
                    <a:ext uri="{FF2B5EF4-FFF2-40B4-BE49-F238E27FC236}">
                      <a16:creationId xmlns:a16="http://schemas.microsoft.com/office/drawing/2014/main" id="{781159A4-540E-4BE6-8FAA-DF92B965B2F5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3F8AB232-92BF-46D3-AEFD-AEC5C4DE4F08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EDB15FE-9190-4A03-9D75-B8A3AC3953B7}"/>
                </a:ext>
              </a:extLst>
            </p:cNvPr>
            <p:cNvGrpSpPr/>
            <p:nvPr/>
          </p:nvGrpSpPr>
          <p:grpSpPr>
            <a:xfrm rot="16200000">
              <a:off x="6009938" y="3509766"/>
              <a:ext cx="514613" cy="691189"/>
              <a:chOff x="7831455" y="1158359"/>
              <a:chExt cx="514613" cy="691189"/>
            </a:xfrm>
          </p:grpSpPr>
          <p:sp>
            <p:nvSpPr>
              <p:cNvPr id="43" name="Teardrop 42">
                <a:extLst>
                  <a:ext uri="{FF2B5EF4-FFF2-40B4-BE49-F238E27FC236}">
                    <a16:creationId xmlns:a16="http://schemas.microsoft.com/office/drawing/2014/main" id="{271EDFFB-F614-49DA-81C4-C7B8E44D0EC8}"/>
                  </a:ext>
                </a:extLst>
              </p:cNvPr>
              <p:cNvSpPr/>
              <p:nvPr/>
            </p:nvSpPr>
            <p:spPr bwMode="auto">
              <a:xfrm rot="19023544">
                <a:off x="7831455" y="1326680"/>
                <a:ext cx="514613" cy="522868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F1289403-FD4A-4D9C-819B-EA2F1CA132F4}"/>
                  </a:ext>
                </a:extLst>
              </p:cNvPr>
              <p:cNvGrpSpPr/>
              <p:nvPr/>
            </p:nvGrpSpPr>
            <p:grpSpPr>
              <a:xfrm>
                <a:off x="8037949" y="1158359"/>
                <a:ext cx="103464" cy="125459"/>
                <a:chOff x="8393542" y="1247555"/>
                <a:chExt cx="126295" cy="160078"/>
              </a:xfrm>
            </p:grpSpPr>
            <p:sp>
              <p:nvSpPr>
                <p:cNvPr id="45" name="Isosceles Triangle 44">
                  <a:extLst>
                    <a:ext uri="{FF2B5EF4-FFF2-40B4-BE49-F238E27FC236}">
                      <a16:creationId xmlns:a16="http://schemas.microsoft.com/office/drawing/2014/main" id="{71AF6E70-4A24-448C-84E8-DDFEC8FCE7A7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2A58DBF7-E1A4-408D-82BD-3CB1E79D8F1B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B482AE0-D353-4102-AB73-87181BEC3194}"/>
                </a:ext>
              </a:extLst>
            </p:cNvPr>
            <p:cNvGrpSpPr/>
            <p:nvPr/>
          </p:nvGrpSpPr>
          <p:grpSpPr>
            <a:xfrm rot="16200000">
              <a:off x="7386335" y="3575496"/>
              <a:ext cx="514613" cy="691189"/>
              <a:chOff x="7831455" y="1158359"/>
              <a:chExt cx="514613" cy="691189"/>
            </a:xfrm>
          </p:grpSpPr>
          <p:sp>
            <p:nvSpPr>
              <p:cNvPr id="39" name="Teardrop 38">
                <a:extLst>
                  <a:ext uri="{FF2B5EF4-FFF2-40B4-BE49-F238E27FC236}">
                    <a16:creationId xmlns:a16="http://schemas.microsoft.com/office/drawing/2014/main" id="{7DFAF4C8-D420-4A9A-98BE-3FAA76879F48}"/>
                  </a:ext>
                </a:extLst>
              </p:cNvPr>
              <p:cNvSpPr/>
              <p:nvPr/>
            </p:nvSpPr>
            <p:spPr bwMode="auto">
              <a:xfrm rot="19023544">
                <a:off x="7831455" y="1326680"/>
                <a:ext cx="514613" cy="522868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6787DB36-66EB-4920-A64E-2FE2DC1CE0F0}"/>
                  </a:ext>
                </a:extLst>
              </p:cNvPr>
              <p:cNvGrpSpPr/>
              <p:nvPr/>
            </p:nvGrpSpPr>
            <p:grpSpPr>
              <a:xfrm>
                <a:off x="8037949" y="1158359"/>
                <a:ext cx="103464" cy="125459"/>
                <a:chOff x="8393542" y="1247555"/>
                <a:chExt cx="126295" cy="160078"/>
              </a:xfrm>
            </p:grpSpPr>
            <p:sp>
              <p:nvSpPr>
                <p:cNvPr id="41" name="Isosceles Triangle 40">
                  <a:extLst>
                    <a:ext uri="{FF2B5EF4-FFF2-40B4-BE49-F238E27FC236}">
                      <a16:creationId xmlns:a16="http://schemas.microsoft.com/office/drawing/2014/main" id="{A8D6CE5C-17E0-4B2E-B4E0-ABD026547C62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71BEF643-258C-474A-924C-1E3E214E8B6E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53343899-007E-48DC-89A8-51C8CCAFFDA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106342" y="1464484"/>
              <a:ext cx="807521" cy="2389957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CC877B19-B4B1-40AF-9361-EB2DBD37E715}"/>
                </a:ext>
              </a:extLst>
            </p:cNvPr>
            <p:cNvCxnSpPr>
              <a:cxnSpLocks/>
              <a:endCxn id="54" idx="3"/>
            </p:cNvCxnSpPr>
            <p:nvPr/>
          </p:nvCxnSpPr>
          <p:spPr bwMode="auto">
            <a:xfrm>
              <a:off x="6963287" y="1419750"/>
              <a:ext cx="90442" cy="744780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A17BFC4-087D-40ED-ACE1-430626F70E2F}"/>
                </a:ext>
              </a:extLst>
            </p:cNvPr>
            <p:cNvSpPr txBox="1"/>
            <p:nvPr/>
          </p:nvSpPr>
          <p:spPr>
            <a:xfrm>
              <a:off x="6319294" y="2286125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3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DA07103D-3076-4CC2-A7CC-543DA230059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22921" y="1406183"/>
              <a:ext cx="486531" cy="2539021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2CB98CA-E2FB-45EA-94A4-863F74EA9138}"/>
                </a:ext>
              </a:extLst>
            </p:cNvPr>
            <p:cNvSpPr txBox="1"/>
            <p:nvPr/>
          </p:nvSpPr>
          <p:spPr>
            <a:xfrm>
              <a:off x="7084790" y="2602576"/>
              <a:ext cx="409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D</a:t>
              </a:r>
              <a:r>
                <a:rPr kumimoji="0" lang="en-US" sz="1800" b="1" i="0" u="none" strike="noStrike" kern="0" cap="none" spc="0" normalizeH="0" baseline="-4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4</a:t>
              </a: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AE32B157-77D5-4234-9060-EE07E343BE6D}"/>
              </a:ext>
            </a:extLst>
          </p:cNvPr>
          <p:cNvSpPr txBox="1"/>
          <p:nvPr/>
        </p:nvSpPr>
        <p:spPr bwMode="auto">
          <a:xfrm>
            <a:off x="281654" y="1482050"/>
            <a:ext cx="7500918" cy="50469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solidFill>
                  <a:srgbClr val="000000"/>
                </a:solidFill>
              </a:rPr>
              <a:t>Deployment of AMP tags involve different ranges and different antenna gains between the AP and tags as well as energizers and tags that are positioned and oriented differently.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Tags like T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in the illustration have a short range and high tag and AP antennas gain, while tags like T</a:t>
            </a:r>
            <a:r>
              <a:rPr lang="en-US" baseline="-25000" dirty="0">
                <a:solidFill>
                  <a:srgbClr val="000000"/>
                </a:solidFill>
              </a:rPr>
              <a:t>4</a:t>
            </a:r>
            <a:r>
              <a:rPr lang="en-US" dirty="0">
                <a:solidFill>
                  <a:srgbClr val="000000"/>
                </a:solidFill>
              </a:rPr>
              <a:t> have a long range and lower tag and antenna gain with the AP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Harvested energy is precious in AMP and tags like T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 in the illustration are far from the energizers and hence are harder to charge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Yet, simplified AMP considerations that assume worst case or nominal constant TX output power for all tags are inefficient from EH/TX power perspective</a:t>
            </a:r>
            <a:endParaRPr lang="en-US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244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80106" y="685728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Background 2: </a:t>
            </a:r>
            <a:r>
              <a:rPr lang="en-US" sz="2800" dirty="0"/>
              <a:t>Major Variance in Uplink Margin Between Differently Deployed </a:t>
            </a:r>
            <a:r>
              <a:rPr lang="en-IE" sz="2800" dirty="0"/>
              <a:t>Active AMP Tags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E32B157-77D5-4234-9060-EE07E343BE6D}"/>
              </a:ext>
            </a:extLst>
          </p:cNvPr>
          <p:cNvSpPr txBox="1"/>
          <p:nvPr/>
        </p:nvSpPr>
        <p:spPr bwMode="auto">
          <a:xfrm>
            <a:off x="479376" y="1609448"/>
            <a:ext cx="6892685" cy="50469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dirty="0">
                <a:solidFill>
                  <a:srgbClr val="000000"/>
                </a:solidFill>
              </a:rPr>
              <a:t>Deployment of AMP tags involve different ranges and different antenna gains between the AP and tags as well as energizers and tags that are positioned and oriented differently.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Tags T1 and T4  have similar EH scenarios which are the best in the illustrated deployment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Nevertheless, T1 has much shorter distance to the AP and higher antennas gain as compared with T4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Hence, T1 has much better UL margin with the AP as compared with T4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It is not efficient that T1 and T4 will consume the same power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48535BAE-CBBD-4C80-9925-000EBDDFA9A1}"/>
              </a:ext>
            </a:extLst>
          </p:cNvPr>
          <p:cNvGrpSpPr/>
          <p:nvPr/>
        </p:nvGrpSpPr>
        <p:grpSpPr>
          <a:xfrm>
            <a:off x="7464152" y="1900147"/>
            <a:ext cx="4326174" cy="3897235"/>
            <a:chOff x="4780490" y="668080"/>
            <a:chExt cx="4326174" cy="3897235"/>
          </a:xfrm>
        </p:grpSpPr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03DDC852-2157-4F4C-AF3B-E3ACDF32AE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64379" y="1311654"/>
              <a:ext cx="589075" cy="884373"/>
            </a:xfrm>
            <a:prstGeom prst="straightConnector1">
              <a:avLst/>
            </a:prstGeom>
            <a:ln>
              <a:solidFill>
                <a:srgbClr val="00B050"/>
              </a:solidFill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6D8C2CBF-68D6-455E-928E-1EC1E1E5D924}"/>
                </a:ext>
              </a:extLst>
            </p:cNvPr>
            <p:cNvGrpSpPr/>
            <p:nvPr/>
          </p:nvGrpSpPr>
          <p:grpSpPr>
            <a:xfrm flipV="1">
              <a:off x="6894863" y="1150498"/>
              <a:ext cx="123136" cy="188243"/>
              <a:chOff x="10836563" y="5748596"/>
              <a:chExt cx="126295" cy="151159"/>
            </a:xfrm>
          </p:grpSpPr>
          <p:sp>
            <p:nvSpPr>
              <p:cNvPr id="164" name="Isosceles Triangle 163">
                <a:extLst>
                  <a:ext uri="{FF2B5EF4-FFF2-40B4-BE49-F238E27FC236}">
                    <a16:creationId xmlns:a16="http://schemas.microsoft.com/office/drawing/2014/main" id="{724C10FF-7BE8-4038-8ACC-3D0612344C7E}"/>
                  </a:ext>
                </a:extLst>
              </p:cNvPr>
              <p:cNvSpPr/>
              <p:nvPr/>
            </p:nvSpPr>
            <p:spPr bwMode="auto">
              <a:xfrm flipV="1">
                <a:off x="10836563" y="5748596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FCA0F0D0-8E2E-40FE-B528-4C85EDA826EA}"/>
                  </a:ext>
                </a:extLst>
              </p:cNvPr>
              <p:cNvCxnSpPr/>
              <p:nvPr/>
            </p:nvCxnSpPr>
            <p:spPr bwMode="auto">
              <a:xfrm>
                <a:off x="10903344" y="5829474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CA948C1E-80F9-4ECB-9AE7-204EB6A66BCB}"/>
                </a:ext>
              </a:extLst>
            </p:cNvPr>
            <p:cNvSpPr/>
            <p:nvPr/>
          </p:nvSpPr>
          <p:spPr>
            <a:xfrm>
              <a:off x="5720899" y="1587070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</a:rPr>
                <a:t>1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24B7E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0FB89550-9E7A-4A2F-B006-FB797ECBCAA4}"/>
                </a:ext>
              </a:extLst>
            </p:cNvPr>
            <p:cNvGrpSpPr/>
            <p:nvPr/>
          </p:nvGrpSpPr>
          <p:grpSpPr>
            <a:xfrm rot="13723787">
              <a:off x="8541075" y="1127950"/>
              <a:ext cx="130705" cy="157746"/>
              <a:chOff x="11280576" y="5090719"/>
              <a:chExt cx="126295" cy="160080"/>
            </a:xfrm>
          </p:grpSpPr>
          <p:sp>
            <p:nvSpPr>
              <p:cNvPr id="162" name="Isosceles Triangle 161">
                <a:extLst>
                  <a:ext uri="{FF2B5EF4-FFF2-40B4-BE49-F238E27FC236}">
                    <a16:creationId xmlns:a16="http://schemas.microsoft.com/office/drawing/2014/main" id="{B6E609B5-3FC5-45D5-968A-78CF3A6D65A5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609BC61B-E020-4B5C-8C48-34338802D157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DB14F05E-F12C-4246-8971-0CCDC7A53D1D}"/>
                </a:ext>
              </a:extLst>
            </p:cNvPr>
            <p:cNvGrpSpPr/>
            <p:nvPr/>
          </p:nvGrpSpPr>
          <p:grpSpPr>
            <a:xfrm rot="8323787">
              <a:off x="5232397" y="1129359"/>
              <a:ext cx="123136" cy="167441"/>
              <a:chOff x="11280576" y="5090719"/>
              <a:chExt cx="126295" cy="160080"/>
            </a:xfrm>
          </p:grpSpPr>
          <p:sp>
            <p:nvSpPr>
              <p:cNvPr id="160" name="Isosceles Triangle 159">
                <a:extLst>
                  <a:ext uri="{FF2B5EF4-FFF2-40B4-BE49-F238E27FC236}">
                    <a16:creationId xmlns:a16="http://schemas.microsoft.com/office/drawing/2014/main" id="{1E3AA633-6CFF-4705-8443-BD16F83ABDDB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23470DC5-3D4E-4751-9D51-AA75E414DC36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5D1B718B-2B14-49B7-8D21-240664A93173}"/>
                </a:ext>
              </a:extLst>
            </p:cNvPr>
            <p:cNvSpPr/>
            <p:nvPr/>
          </p:nvSpPr>
          <p:spPr>
            <a:xfrm>
              <a:off x="6083205" y="3572542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</a:rPr>
                <a:t>3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24B7E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1A4AA436-ACB3-44AE-9A6E-FB63B3C1FC23}"/>
                </a:ext>
              </a:extLst>
            </p:cNvPr>
            <p:cNvSpPr/>
            <p:nvPr/>
          </p:nvSpPr>
          <p:spPr>
            <a:xfrm>
              <a:off x="6839778" y="1611023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</a:rPr>
                <a:t>2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24B7E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013181AE-266B-4D3A-95D6-7A1B9E58F995}"/>
                </a:ext>
              </a:extLst>
            </p:cNvPr>
            <p:cNvSpPr txBox="1"/>
            <p:nvPr/>
          </p:nvSpPr>
          <p:spPr>
            <a:xfrm>
              <a:off x="8572811" y="3980540"/>
              <a:ext cx="5245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</a:t>
              </a:r>
              <a:r>
                <a:rPr kumimoji="0" lang="en-US" sz="3200" b="1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3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63A08F1C-7AD6-4AD1-BA14-49DD6018FE77}"/>
                </a:ext>
              </a:extLst>
            </p:cNvPr>
            <p:cNvSpPr txBox="1"/>
            <p:nvPr/>
          </p:nvSpPr>
          <p:spPr>
            <a:xfrm>
              <a:off x="4780490" y="3900392"/>
              <a:ext cx="5245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</a:t>
              </a:r>
              <a:r>
                <a:rPr kumimoji="0" lang="en-US" sz="3200" b="1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4</a:t>
              </a: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961F19F2-F695-409D-8BE6-434B3F8D462D}"/>
                </a:ext>
              </a:extLst>
            </p:cNvPr>
            <p:cNvGrpSpPr/>
            <p:nvPr/>
          </p:nvGrpSpPr>
          <p:grpSpPr>
            <a:xfrm rot="7876213" flipV="1">
              <a:off x="8520819" y="4299656"/>
              <a:ext cx="130705" cy="157746"/>
              <a:chOff x="11280576" y="5090719"/>
              <a:chExt cx="126295" cy="160080"/>
            </a:xfrm>
          </p:grpSpPr>
          <p:sp>
            <p:nvSpPr>
              <p:cNvPr id="158" name="Isosceles Triangle 157">
                <a:extLst>
                  <a:ext uri="{FF2B5EF4-FFF2-40B4-BE49-F238E27FC236}">
                    <a16:creationId xmlns:a16="http://schemas.microsoft.com/office/drawing/2014/main" id="{D4A2EF87-D6D8-48E9-9068-7C4C13CE9BF2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B35F847D-6543-437B-8013-7C12E91D4AE0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F4861BDC-D8DA-4E6E-BC4E-B2C40F50D2CD}"/>
                </a:ext>
              </a:extLst>
            </p:cNvPr>
            <p:cNvGrpSpPr/>
            <p:nvPr/>
          </p:nvGrpSpPr>
          <p:grpSpPr>
            <a:xfrm rot="13276213" flipV="1">
              <a:off x="5204411" y="4301065"/>
              <a:ext cx="123136" cy="167441"/>
              <a:chOff x="11280576" y="5090719"/>
              <a:chExt cx="126295" cy="160080"/>
            </a:xfrm>
          </p:grpSpPr>
          <p:sp>
            <p:nvSpPr>
              <p:cNvPr id="156" name="Isosceles Triangle 155">
                <a:extLst>
                  <a:ext uri="{FF2B5EF4-FFF2-40B4-BE49-F238E27FC236}">
                    <a16:creationId xmlns:a16="http://schemas.microsoft.com/office/drawing/2014/main" id="{9C1F78BE-0180-40E0-9B0C-E5BFA6C2FA60}"/>
                  </a:ext>
                </a:extLst>
              </p:cNvPr>
              <p:cNvSpPr/>
              <p:nvPr/>
            </p:nvSpPr>
            <p:spPr bwMode="auto">
              <a:xfrm flipV="1">
                <a:off x="11280576" y="5090719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9900"/>
                  </a:buClr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CEC09FDC-4CCF-4788-B806-80F3B7B29869}"/>
                  </a:ext>
                </a:extLst>
              </p:cNvPr>
              <p:cNvCxnSpPr/>
              <p:nvPr/>
            </p:nvCxnSpPr>
            <p:spPr bwMode="auto">
              <a:xfrm>
                <a:off x="11343724" y="5180518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F0BC76FA-2F0A-4958-A6B9-3512CA25D9F8}"/>
                </a:ext>
              </a:extLst>
            </p:cNvPr>
            <p:cNvSpPr/>
            <p:nvPr/>
          </p:nvSpPr>
          <p:spPr>
            <a:xfrm>
              <a:off x="5236533" y="1156321"/>
              <a:ext cx="3428632" cy="328733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4C67772E-0BF8-40A0-961E-AEA15124834E}"/>
                </a:ext>
              </a:extLst>
            </p:cNvPr>
            <p:cNvSpPr txBox="1"/>
            <p:nvPr/>
          </p:nvSpPr>
          <p:spPr>
            <a:xfrm>
              <a:off x="6764796" y="668080"/>
              <a:ext cx="65114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50BF1BE0-98B0-4C87-AED6-48AD262155E4}"/>
                </a:ext>
              </a:extLst>
            </p:cNvPr>
            <p:cNvSpPr txBox="1"/>
            <p:nvPr/>
          </p:nvSpPr>
          <p:spPr>
            <a:xfrm>
              <a:off x="4804278" y="787003"/>
              <a:ext cx="5245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</a:t>
              </a:r>
              <a:r>
                <a:rPr kumimoji="0" lang="en-US" sz="3200" b="1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1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481438B-08BD-426C-9166-396D94143EBB}"/>
                </a:ext>
              </a:extLst>
            </p:cNvPr>
            <p:cNvSpPr txBox="1"/>
            <p:nvPr/>
          </p:nvSpPr>
          <p:spPr>
            <a:xfrm>
              <a:off x="8582161" y="795403"/>
              <a:ext cx="52450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E</a:t>
              </a:r>
              <a:r>
                <a:rPr kumimoji="0" lang="en-US" sz="3200" b="1" i="0" u="none" strike="noStrike" kern="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</a:t>
              </a: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A28EE5C7-ED07-4155-B225-58B2D80A6EC9}"/>
                </a:ext>
              </a:extLst>
            </p:cNvPr>
            <p:cNvSpPr/>
            <p:nvPr/>
          </p:nvSpPr>
          <p:spPr>
            <a:xfrm>
              <a:off x="7484091" y="3596479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  <a:latin typeface="Calibri" pitchFamily="34" charset="0"/>
                  <a:ea typeface="宋体" charset="-122"/>
                </a:rPr>
                <a:t>T</a:t>
              </a:r>
              <a:r>
                <a:rPr kumimoji="0" lang="en-US" sz="2800" b="1" i="0" u="none" strike="noStrike" kern="0" cap="none" spc="0" normalizeH="0" baseline="-25000" noProof="0" dirty="0">
                  <a:ln>
                    <a:noFill/>
                  </a:ln>
                  <a:solidFill>
                    <a:srgbClr val="324B7E"/>
                  </a:solidFill>
                  <a:effectLst/>
                  <a:uLnTx/>
                  <a:uFillTx/>
                </a:rPr>
                <a:t>4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24B7E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77417FD7-B8C3-45AD-A5CF-000834FD49BB}"/>
                </a:ext>
              </a:extLst>
            </p:cNvPr>
            <p:cNvGrpSpPr/>
            <p:nvPr/>
          </p:nvGrpSpPr>
          <p:grpSpPr>
            <a:xfrm rot="10800000">
              <a:off x="6797548" y="1598799"/>
              <a:ext cx="514613" cy="691189"/>
              <a:chOff x="7831455" y="1158359"/>
              <a:chExt cx="514613" cy="691189"/>
            </a:xfrm>
          </p:grpSpPr>
          <p:sp>
            <p:nvSpPr>
              <p:cNvPr id="152" name="Teardrop 151">
                <a:extLst>
                  <a:ext uri="{FF2B5EF4-FFF2-40B4-BE49-F238E27FC236}">
                    <a16:creationId xmlns:a16="http://schemas.microsoft.com/office/drawing/2014/main" id="{76A31548-4F0F-4189-996A-E6E0FC73C1F5}"/>
                  </a:ext>
                </a:extLst>
              </p:cNvPr>
              <p:cNvSpPr/>
              <p:nvPr/>
            </p:nvSpPr>
            <p:spPr bwMode="auto">
              <a:xfrm rot="19023544">
                <a:off x="7831455" y="1326680"/>
                <a:ext cx="514613" cy="522868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53" name="Group 152">
                <a:extLst>
                  <a:ext uri="{FF2B5EF4-FFF2-40B4-BE49-F238E27FC236}">
                    <a16:creationId xmlns:a16="http://schemas.microsoft.com/office/drawing/2014/main" id="{39E9A579-AB8C-4F2B-81F8-C96C957A6767}"/>
                  </a:ext>
                </a:extLst>
              </p:cNvPr>
              <p:cNvGrpSpPr/>
              <p:nvPr/>
            </p:nvGrpSpPr>
            <p:grpSpPr>
              <a:xfrm>
                <a:off x="8037949" y="1158359"/>
                <a:ext cx="103464" cy="125459"/>
                <a:chOff x="8393542" y="1247555"/>
                <a:chExt cx="126295" cy="160078"/>
              </a:xfrm>
            </p:grpSpPr>
            <p:sp>
              <p:nvSpPr>
                <p:cNvPr id="154" name="Isosceles Triangle 153">
                  <a:extLst>
                    <a:ext uri="{FF2B5EF4-FFF2-40B4-BE49-F238E27FC236}">
                      <a16:creationId xmlns:a16="http://schemas.microsoft.com/office/drawing/2014/main" id="{81AEEDEF-57DF-45FA-8DAB-3C5F9893770D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55" name="Straight Connector 154">
                  <a:extLst>
                    <a:ext uri="{FF2B5EF4-FFF2-40B4-BE49-F238E27FC236}">
                      <a16:creationId xmlns:a16="http://schemas.microsoft.com/office/drawing/2014/main" id="{66D0386D-5BC3-44A7-9C63-7AAEAECC6A55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DF732EE5-7C78-4AE0-A63E-36D809DE69D0}"/>
                </a:ext>
              </a:extLst>
            </p:cNvPr>
            <p:cNvGrpSpPr/>
            <p:nvPr/>
          </p:nvGrpSpPr>
          <p:grpSpPr>
            <a:xfrm rot="10800000">
              <a:off x="5695662" y="1696361"/>
              <a:ext cx="514613" cy="691189"/>
              <a:chOff x="7831455" y="1158359"/>
              <a:chExt cx="514613" cy="691189"/>
            </a:xfrm>
          </p:grpSpPr>
          <p:sp>
            <p:nvSpPr>
              <p:cNvPr id="148" name="Teardrop 147">
                <a:extLst>
                  <a:ext uri="{FF2B5EF4-FFF2-40B4-BE49-F238E27FC236}">
                    <a16:creationId xmlns:a16="http://schemas.microsoft.com/office/drawing/2014/main" id="{60FD96CB-3794-41F6-95D2-6D7E4973DBF2}"/>
                  </a:ext>
                </a:extLst>
              </p:cNvPr>
              <p:cNvSpPr/>
              <p:nvPr/>
            </p:nvSpPr>
            <p:spPr bwMode="auto">
              <a:xfrm rot="19023544">
                <a:off x="7831455" y="1326680"/>
                <a:ext cx="514613" cy="522868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EB717064-750A-405D-90AC-6B194CB69200}"/>
                  </a:ext>
                </a:extLst>
              </p:cNvPr>
              <p:cNvGrpSpPr/>
              <p:nvPr/>
            </p:nvGrpSpPr>
            <p:grpSpPr>
              <a:xfrm>
                <a:off x="8037949" y="1158359"/>
                <a:ext cx="103464" cy="125459"/>
                <a:chOff x="8393542" y="1247555"/>
                <a:chExt cx="126295" cy="160078"/>
              </a:xfrm>
            </p:grpSpPr>
            <p:sp>
              <p:nvSpPr>
                <p:cNvPr id="150" name="Isosceles Triangle 149">
                  <a:extLst>
                    <a:ext uri="{FF2B5EF4-FFF2-40B4-BE49-F238E27FC236}">
                      <a16:creationId xmlns:a16="http://schemas.microsoft.com/office/drawing/2014/main" id="{BB468247-88FC-46B2-A65F-8CDC47D191A2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51" name="Straight Connector 150">
                  <a:extLst>
                    <a:ext uri="{FF2B5EF4-FFF2-40B4-BE49-F238E27FC236}">
                      <a16:creationId xmlns:a16="http://schemas.microsoft.com/office/drawing/2014/main" id="{2B7498FE-6BF8-484F-A90B-6B0F600DB560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243AAD99-7437-4786-84E9-4E622BB4A074}"/>
                </a:ext>
              </a:extLst>
            </p:cNvPr>
            <p:cNvGrpSpPr/>
            <p:nvPr/>
          </p:nvGrpSpPr>
          <p:grpSpPr>
            <a:xfrm rot="16200000">
              <a:off x="6009938" y="3509766"/>
              <a:ext cx="514613" cy="691189"/>
              <a:chOff x="7831455" y="1158359"/>
              <a:chExt cx="514613" cy="691189"/>
            </a:xfrm>
          </p:grpSpPr>
          <p:sp>
            <p:nvSpPr>
              <p:cNvPr id="144" name="Teardrop 143">
                <a:extLst>
                  <a:ext uri="{FF2B5EF4-FFF2-40B4-BE49-F238E27FC236}">
                    <a16:creationId xmlns:a16="http://schemas.microsoft.com/office/drawing/2014/main" id="{0143307D-F3F2-4EEE-8CDF-F30A23AB44F3}"/>
                  </a:ext>
                </a:extLst>
              </p:cNvPr>
              <p:cNvSpPr/>
              <p:nvPr/>
            </p:nvSpPr>
            <p:spPr bwMode="auto">
              <a:xfrm rot="19023544">
                <a:off x="7831455" y="1326680"/>
                <a:ext cx="514613" cy="522868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45" name="Group 144">
                <a:extLst>
                  <a:ext uri="{FF2B5EF4-FFF2-40B4-BE49-F238E27FC236}">
                    <a16:creationId xmlns:a16="http://schemas.microsoft.com/office/drawing/2014/main" id="{E9DFF7FE-A705-4345-BB0C-364CB3412D57}"/>
                  </a:ext>
                </a:extLst>
              </p:cNvPr>
              <p:cNvGrpSpPr/>
              <p:nvPr/>
            </p:nvGrpSpPr>
            <p:grpSpPr>
              <a:xfrm>
                <a:off x="8037949" y="1158359"/>
                <a:ext cx="103464" cy="125459"/>
                <a:chOff x="8393542" y="1247555"/>
                <a:chExt cx="126295" cy="160078"/>
              </a:xfrm>
            </p:grpSpPr>
            <p:sp>
              <p:nvSpPr>
                <p:cNvPr id="146" name="Isosceles Triangle 145">
                  <a:extLst>
                    <a:ext uri="{FF2B5EF4-FFF2-40B4-BE49-F238E27FC236}">
                      <a16:creationId xmlns:a16="http://schemas.microsoft.com/office/drawing/2014/main" id="{5D7E855F-9AD8-4487-BBF9-70AD489F804A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8C5DFE7F-5086-4312-9D4E-E4D19CEF689B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A098B680-948E-4964-B94C-ADF9BE4F3126}"/>
                </a:ext>
              </a:extLst>
            </p:cNvPr>
            <p:cNvGrpSpPr/>
            <p:nvPr/>
          </p:nvGrpSpPr>
          <p:grpSpPr>
            <a:xfrm rot="16200000">
              <a:off x="7386335" y="3575496"/>
              <a:ext cx="514613" cy="691189"/>
              <a:chOff x="7831455" y="1158359"/>
              <a:chExt cx="514613" cy="691189"/>
            </a:xfrm>
          </p:grpSpPr>
          <p:sp>
            <p:nvSpPr>
              <p:cNvPr id="140" name="Teardrop 139">
                <a:extLst>
                  <a:ext uri="{FF2B5EF4-FFF2-40B4-BE49-F238E27FC236}">
                    <a16:creationId xmlns:a16="http://schemas.microsoft.com/office/drawing/2014/main" id="{D5FFAAEC-0CCD-42C4-9292-40C94BBD5005}"/>
                  </a:ext>
                </a:extLst>
              </p:cNvPr>
              <p:cNvSpPr/>
              <p:nvPr/>
            </p:nvSpPr>
            <p:spPr bwMode="auto">
              <a:xfrm rot="19023544">
                <a:off x="7831455" y="1326680"/>
                <a:ext cx="514613" cy="522868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2C9EBF0C-3BBF-4DC5-832E-3DCCE69EABE6}"/>
                  </a:ext>
                </a:extLst>
              </p:cNvPr>
              <p:cNvGrpSpPr/>
              <p:nvPr/>
            </p:nvGrpSpPr>
            <p:grpSpPr>
              <a:xfrm>
                <a:off x="8037949" y="1158359"/>
                <a:ext cx="103464" cy="125459"/>
                <a:chOff x="8393542" y="1247555"/>
                <a:chExt cx="126295" cy="160078"/>
              </a:xfrm>
            </p:grpSpPr>
            <p:sp>
              <p:nvSpPr>
                <p:cNvPr id="142" name="Isosceles Triangle 141">
                  <a:extLst>
                    <a:ext uri="{FF2B5EF4-FFF2-40B4-BE49-F238E27FC236}">
                      <a16:creationId xmlns:a16="http://schemas.microsoft.com/office/drawing/2014/main" id="{FEE0A382-EDE4-4D72-BA41-C44C0B9D5015}"/>
                    </a:ext>
                  </a:extLst>
                </p:cNvPr>
                <p:cNvSpPr/>
                <p:nvPr/>
              </p:nvSpPr>
              <p:spPr bwMode="auto">
                <a:xfrm rot="10779686" flipV="1">
                  <a:off x="8393542" y="1318700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52AC165F-A003-49DE-B21B-F1893EF40D08}"/>
                    </a:ext>
                  </a:extLst>
                </p:cNvPr>
                <p:cNvCxnSpPr/>
                <p:nvPr/>
              </p:nvCxnSpPr>
              <p:spPr bwMode="auto">
                <a:xfrm rot="10779686">
                  <a:off x="8456214" y="1247555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5F9ADC7C-2CAE-4BCA-9CFD-D522C5D3EDC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62580" y="1404350"/>
              <a:ext cx="961669" cy="782497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>
              <a:extLst>
                <a:ext uri="{FF2B5EF4-FFF2-40B4-BE49-F238E27FC236}">
                  <a16:creationId xmlns:a16="http://schemas.microsoft.com/office/drawing/2014/main" id="{4940112B-B891-4577-8DDB-C3403056FC9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468189" y="3929648"/>
              <a:ext cx="1022388" cy="390772"/>
            </a:xfrm>
            <a:prstGeom prst="straightConnector1">
              <a:avLst/>
            </a:prstGeom>
            <a:ln>
              <a:solidFill>
                <a:srgbClr val="00B050"/>
              </a:solidFill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2ACE8049-82F3-4CF1-993C-7986C9C01B3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79856" y="1404350"/>
              <a:ext cx="496284" cy="2453739"/>
            </a:xfrm>
            <a:prstGeom prst="straightConnector1">
              <a:avLst/>
            </a:prstGeom>
            <a:ln>
              <a:solidFill>
                <a:schemeClr val="tx1"/>
              </a:solidFill>
              <a:headEnd type="stealth"/>
              <a:tailEnd type="stealth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0226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046E7-880D-4703-A15A-2211E9891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6425"/>
            <a:ext cx="10361084" cy="1065213"/>
          </a:xfrm>
        </p:spPr>
        <p:txBody>
          <a:bodyPr/>
          <a:lstStyle/>
          <a:p>
            <a:r>
              <a:rPr lang="en-US" dirty="0"/>
              <a:t>Discussion EH/UL Deployment Leveling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E469B-60F7-4416-AD40-91352F226B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968AD-9747-4D11-8633-7BF0D62081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016FA3-045B-495B-A7A1-A00079D66D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F18E1-B99B-42C1-950F-4ABB4DE75E9B}"/>
              </a:ext>
            </a:extLst>
          </p:cNvPr>
          <p:cNvSpPr/>
          <p:nvPr/>
        </p:nvSpPr>
        <p:spPr>
          <a:xfrm>
            <a:off x="695400" y="1844824"/>
            <a:ext cx="1109220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It may be very likely that some deployed active tags have better link margins than others with up to ~ 20 dB difference depending on the distance from the AP and the position/orientation. Such tags may waste precious harvested energy if their TX power highly exceed the minimum required for detection by the AP.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Hence, active tags maybe designed with configurable TX power level, which correlate with their power consumption.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Configurable tags may request a link margin (LM) report from the AP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AP, can measure link margin of configurable identified tags and report the result to the tag that can configure itself</a:t>
            </a:r>
          </a:p>
          <a:p>
            <a:pPr defTabSz="914400" eaLnBrk="1" hangingPunct="1">
              <a:buClrTx/>
              <a:buSzTx/>
            </a:pPr>
            <a:endParaRPr lang="en-US" sz="1800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125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11F83-2B1B-4FF8-84F8-939C81E92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490035"/>
            <a:ext cx="10361084" cy="1065213"/>
          </a:xfrm>
        </p:spPr>
        <p:txBody>
          <a:bodyPr/>
          <a:lstStyle/>
          <a:p>
            <a:r>
              <a:rPr lang="en-US" dirty="0"/>
              <a:t>Active AMP STAs with TX Power Configuration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BA4B8-8F0D-463D-8F81-EAFAA7C88D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CE835-DA97-4A3E-9CAF-459565BA26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187D12-7FFD-4CDA-BA56-1F1E3D849E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313987-528F-43AD-AC94-D5E7C433A7EC}"/>
              </a:ext>
            </a:extLst>
          </p:cNvPr>
          <p:cNvSpPr txBox="1"/>
          <p:nvPr/>
        </p:nvSpPr>
        <p:spPr>
          <a:xfrm>
            <a:off x="830905" y="1484784"/>
            <a:ext cx="7233753" cy="43765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</a:rPr>
              <a:t>Active AMP tags that enable different and configurable TX Power levels for UL communication.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300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</a:rPr>
              <a:t>The min # of required TX power levels is 2 realized by 1 bit and 2 bit with 4 levels give better granularity.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300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</a:rPr>
              <a:t>Dynamic range (DR) for the TX Power may enable a 1 to 10, path loss ratio (20 dB).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300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0000"/>
                </a:solidFill>
              </a:rPr>
              <a:t>Configuration granularity for doubling the range is x=6 dB, enabling a dynamic range of 18 dB with 2 bit configuration.</a:t>
            </a:r>
            <a:endParaRPr lang="en-US" sz="23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50429E8-AF89-47DF-A1CD-DF4056B39037}"/>
              </a:ext>
            </a:extLst>
          </p:cNvPr>
          <p:cNvGrpSpPr/>
          <p:nvPr/>
        </p:nvGrpSpPr>
        <p:grpSpPr>
          <a:xfrm>
            <a:off x="7968208" y="1484784"/>
            <a:ext cx="3991746" cy="2613487"/>
            <a:chOff x="5722934" y="999644"/>
            <a:chExt cx="3253414" cy="2652226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4943E9E-55B7-4667-BBFD-29F9F590CE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44208" y="1275606"/>
              <a:ext cx="0" cy="2376264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7DB4D01-1CB3-4454-B8B9-8DEA615FBCB3}"/>
                </a:ext>
              </a:extLst>
            </p:cNvPr>
            <p:cNvSpPr txBox="1"/>
            <p:nvPr/>
          </p:nvSpPr>
          <p:spPr>
            <a:xfrm>
              <a:off x="5722934" y="999644"/>
              <a:ext cx="954009" cy="593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TX Signal  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Power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C404792-188E-4514-BBB9-01B932717F5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7452319" y="2103698"/>
              <a:ext cx="0" cy="2376264"/>
            </a:xfrm>
            <a:prstGeom prst="straightConnector1">
              <a:avLst/>
            </a:pr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7D52941-49E2-4646-BDCE-0277F24E323E}"/>
                </a:ext>
              </a:extLst>
            </p:cNvPr>
            <p:cNvSpPr txBox="1"/>
            <p:nvPr/>
          </p:nvSpPr>
          <p:spPr>
            <a:xfrm>
              <a:off x="6558309" y="1615415"/>
              <a:ext cx="1499554" cy="281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324B7E"/>
                  </a:solidFill>
                </a:rPr>
                <a:t>Maximum TX Power S</a:t>
              </a:r>
              <a:r>
                <a:rPr lang="en-US" sz="1200" b="1" baseline="-25000" dirty="0">
                  <a:solidFill>
                    <a:srgbClr val="324B7E"/>
                  </a:solidFill>
                </a:rPr>
                <a:t>n-1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F03CEAC-CC4F-489E-8092-323FFA61DD4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7388071" y="684039"/>
              <a:ext cx="0" cy="2376264"/>
            </a:xfrm>
            <a:prstGeom prst="straightConnector1">
              <a:avLst/>
            </a:pr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F05F162-4D48-4EAA-96C6-7478D75E14FF}"/>
                </a:ext>
              </a:extLst>
            </p:cNvPr>
            <p:cNvSpPr txBox="1"/>
            <p:nvPr/>
          </p:nvSpPr>
          <p:spPr>
            <a:xfrm>
              <a:off x="6660232" y="3037178"/>
              <a:ext cx="1404179" cy="2811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324B7E"/>
                  </a:solidFill>
                </a:rPr>
                <a:t>Minimum TX Power S</a:t>
              </a:r>
              <a:r>
                <a:rPr lang="en-US" sz="1200" b="1" baseline="-25000" dirty="0">
                  <a:solidFill>
                    <a:srgbClr val="324B7E"/>
                  </a:solidFill>
                </a:rPr>
                <a:t>0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2DF1B037-9A77-4EE5-B8F9-2D364DB09FD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58309" y="1872170"/>
              <a:ext cx="0" cy="141965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74F3EDB-C8EA-40DC-86B9-1B660BD5B985}"/>
                </a:ext>
              </a:extLst>
            </p:cNvPr>
            <p:cNvSpPr txBox="1"/>
            <p:nvPr/>
          </p:nvSpPr>
          <p:spPr>
            <a:xfrm>
              <a:off x="6660232" y="2106719"/>
              <a:ext cx="1003656" cy="468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TX Power 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Dynamic Range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DE7C6681-2D4B-4C0E-918A-69204064F6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7416316" y="1848597"/>
              <a:ext cx="0" cy="2376264"/>
            </a:xfrm>
            <a:prstGeom prst="straightConnector1">
              <a:avLst/>
            </a:prstGeom>
            <a:noFill/>
            <a:ln w="12700" cap="flat" cmpd="sng" algn="ctr">
              <a:solidFill>
                <a:srgbClr val="0070C0"/>
              </a:solidFill>
              <a:prstDash val="sysDash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4954924-91E7-4EC5-9910-F64743786313}"/>
                </a:ext>
              </a:extLst>
            </p:cNvPr>
            <p:cNvSpPr txBox="1"/>
            <p:nvPr/>
          </p:nvSpPr>
          <p:spPr>
            <a:xfrm>
              <a:off x="8245897" y="2785310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324B7E"/>
                  </a:solidFill>
                </a:rPr>
                <a:t>S</a:t>
              </a:r>
              <a:r>
                <a:rPr lang="en-US" sz="1200" b="1" baseline="-25000" dirty="0">
                  <a:solidFill>
                    <a:srgbClr val="324B7E"/>
                  </a:solidFill>
                </a:rPr>
                <a:t>1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275DA12-BF57-446D-B50C-10CE26E17A4B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7416316" y="1576006"/>
              <a:ext cx="0" cy="2376264"/>
            </a:xfrm>
            <a:prstGeom prst="straightConnector1">
              <a:avLst/>
            </a:prstGeom>
            <a:noFill/>
            <a:ln w="12700" cap="flat" cmpd="sng" algn="ctr">
              <a:solidFill>
                <a:srgbClr val="0070C0"/>
              </a:solidFill>
              <a:prstDash val="sysDash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54F7E2D-88E4-47F9-84A9-4A64B8B12453}"/>
                </a:ext>
              </a:extLst>
            </p:cNvPr>
            <p:cNvSpPr txBox="1"/>
            <p:nvPr/>
          </p:nvSpPr>
          <p:spPr>
            <a:xfrm>
              <a:off x="8245897" y="2512719"/>
              <a:ext cx="3080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324B7E"/>
                  </a:solidFill>
                </a:rPr>
                <a:t>S</a:t>
              </a:r>
              <a:r>
                <a:rPr lang="en-US" sz="1200" b="1" baseline="-25000" dirty="0">
                  <a:solidFill>
                    <a:srgbClr val="324B7E"/>
                  </a:solidFill>
                </a:rPr>
                <a:t>2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6BF6E9D7-A82F-4C01-8B75-5861D02F388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393019" y="1923678"/>
              <a:ext cx="0" cy="534342"/>
            </a:xfrm>
            <a:prstGeom prst="straightConnector1">
              <a:avLst/>
            </a:prstGeom>
            <a:noFill/>
            <a:ln w="12700" cap="flat" cmpd="sng" algn="ctr">
              <a:solidFill>
                <a:srgbClr val="0070C0"/>
              </a:solidFill>
              <a:prstDash val="dashDot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DA20355B-683C-4481-9F65-288E7438E22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8567667" y="3029601"/>
              <a:ext cx="0" cy="280872"/>
            </a:xfrm>
            <a:prstGeom prst="straightConnector1">
              <a:avLst/>
            </a:prstGeom>
            <a:noFill/>
            <a:ln w="12700" cap="flat" cmpd="sng" algn="ctr">
              <a:solidFill>
                <a:srgbClr val="324B7E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D2B24B1-BEC3-4661-AFA3-8FB1BBA04BCF}"/>
                </a:ext>
              </a:extLst>
            </p:cNvPr>
            <p:cNvSpPr txBox="1"/>
            <p:nvPr/>
          </p:nvSpPr>
          <p:spPr>
            <a:xfrm>
              <a:off x="8501538" y="3008631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324B7E"/>
                  </a:solidFill>
                </a:rPr>
                <a:t>x dB</a:t>
              </a:r>
              <a:endParaRPr lang="en-US" sz="1200" b="1" baseline="-25000" dirty="0">
                <a:solidFill>
                  <a:srgbClr val="324B7E"/>
                </a:solidFill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1B0DC402-9779-4AC9-AEB2-93E37CE0092C}"/>
              </a:ext>
            </a:extLst>
          </p:cNvPr>
          <p:cNvSpPr txBox="1"/>
          <p:nvPr/>
        </p:nvSpPr>
        <p:spPr>
          <a:xfrm>
            <a:off x="434017" y="5915866"/>
            <a:ext cx="11552577" cy="46166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TX power configuration may also serve to distinguish between different TX data rates.</a:t>
            </a:r>
          </a:p>
        </p:txBody>
      </p:sp>
    </p:spTree>
    <p:extLst>
      <p:ext uri="{BB962C8B-B14F-4D97-AF65-F5344CB8AC3E}">
        <p14:creationId xmlns:p14="http://schemas.microsoft.com/office/powerpoint/2010/main" val="428051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CF48-68A2-43A4-8742-83DB347A1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Reports Link Margin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6F311-01BC-49A4-BB88-5C37AB8EBF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F67FF-7F3E-4C92-B01E-16E490C5B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4417B0-D7E6-4F49-90F6-E5A8674EAF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BDB178-E289-4CEC-94BB-02CFA1AE3FB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14400" y="1981200"/>
            <a:ext cx="10361613" cy="3340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1800" b="0" kern="1200" dirty="0">
                <a:latin typeface="Times New Roman" pitchFamily="16" charset="0"/>
                <a:ea typeface="MS Gothic" charset="-128"/>
              </a:rPr>
              <a:t>The following is proposed:</a:t>
            </a:r>
          </a:p>
          <a:p>
            <a:pPr lvl="1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800" kern="1200" dirty="0">
                <a:latin typeface="Times New Roman" pitchFamily="16" charset="0"/>
                <a:ea typeface="MS Gothic" charset="-128"/>
                <a:cs typeface="+mn-cs"/>
              </a:rPr>
              <a:t>The device/tag </a:t>
            </a:r>
            <a:r>
              <a:rPr lang="en-US" sz="1800" kern="1200" dirty="0">
                <a:latin typeface="Times New Roman" pitchFamily="16" charset="0"/>
                <a:ea typeface="MS Gothic" charset="-128"/>
              </a:rPr>
              <a:t>requests a link margin report and </a:t>
            </a:r>
            <a:r>
              <a:rPr lang="en-US" sz="1800" kern="1200" dirty="0">
                <a:latin typeface="Times New Roman" pitchFamily="16" charset="0"/>
                <a:ea typeface="MS Gothic" charset="-128"/>
                <a:cs typeface="+mn-cs"/>
              </a:rPr>
              <a:t>transmits at any given TX power </a:t>
            </a:r>
          </a:p>
          <a:p>
            <a:pPr lvl="1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800" kern="1200" dirty="0">
                <a:latin typeface="Times New Roman" pitchFamily="16" charset="0"/>
                <a:ea typeface="MS Gothic" charset="-128"/>
                <a:cs typeface="+mn-cs"/>
              </a:rPr>
              <a:t>The AP measures the UL link margin for this tag</a:t>
            </a:r>
          </a:p>
          <a:p>
            <a:pPr marL="742950" lvl="1" indent="-28575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800" kern="1200" dirty="0">
                <a:latin typeface="Times New Roman" pitchFamily="16" charset="0"/>
                <a:ea typeface="MS Gothic" charset="-128"/>
                <a:cs typeface="+mn-cs"/>
              </a:rPr>
              <a:t>The AP sends back a link margin report to the tag in one of two options:</a:t>
            </a:r>
          </a:p>
          <a:p>
            <a:pPr marL="1257300" lvl="2" indent="-34290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</a:pPr>
            <a:r>
              <a:rPr lang="en-US" kern="1200" dirty="0">
                <a:latin typeface="Times New Roman" pitchFamily="16" charset="0"/>
                <a:ea typeface="MS Gothic" charset="-128"/>
                <a:cs typeface="+mn-cs"/>
              </a:rPr>
              <a:t>Immediate reply after receiving UL frame</a:t>
            </a:r>
          </a:p>
          <a:p>
            <a:pPr marL="1257300" lvl="2" indent="-342900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</a:pPr>
            <a:r>
              <a:rPr lang="en-US" kern="1200" dirty="0">
                <a:latin typeface="Times New Roman" pitchFamily="16" charset="0"/>
                <a:ea typeface="MS Gothic" charset="-128"/>
                <a:cs typeface="+mn-cs"/>
              </a:rPr>
              <a:t>Opportunistically in the next communication with the tag (piggyback with the next DL frame)</a:t>
            </a:r>
          </a:p>
          <a:p>
            <a:pPr lvl="1">
              <a:spcAft>
                <a:spcPts val="1200"/>
              </a:spcAft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800" kern="1200" dirty="0">
                <a:latin typeface="Times New Roman" pitchFamily="16" charset="0"/>
                <a:ea typeface="MS Gothic" charset="-128"/>
                <a:cs typeface="+mn-cs"/>
              </a:rPr>
              <a:t>The tag utilizes the UL margin to calculate the respective TX power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87135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CF48-68A2-43A4-8742-83DB347A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558199"/>
            <a:ext cx="10361084" cy="854578"/>
          </a:xfrm>
        </p:spPr>
        <p:txBody>
          <a:bodyPr/>
          <a:lstStyle/>
          <a:p>
            <a:r>
              <a:rPr lang="en-US" dirty="0"/>
              <a:t>Recap: “Enhanced” Bistatic AMP Tags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6F311-01BC-49A4-BB88-5C37AB8EBF8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43575" y="6565901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F67FF-7F3E-4C92-B01E-16E490C5B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4417B0-D7E6-4F49-90F6-E5A8674EAF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8660492E-3099-4310-9BE5-488DF5E73D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7839" y="1885906"/>
            <a:ext cx="8310402" cy="226610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Increase spatial coverage </a:t>
            </a:r>
            <a:r>
              <a:rPr lang="en-US" sz="2000" b="0" dirty="0">
                <a:solidFill>
                  <a:schemeClr val="tx1"/>
                </a:solidFill>
              </a:rPr>
              <a:t>utilizing two isolated better directed antennas (passive gain) for both EH and 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Achieve </a:t>
            </a:r>
            <a:r>
              <a:rPr lang="en-US" sz="2000" dirty="0">
                <a:solidFill>
                  <a:schemeClr val="tx1"/>
                </a:solidFill>
              </a:rPr>
              <a:t>active</a:t>
            </a: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BS gain </a:t>
            </a:r>
            <a:r>
              <a:rPr lang="en-US" sz="2000" b="0" dirty="0">
                <a:solidFill>
                  <a:schemeClr val="tx1"/>
                </a:solidFill>
              </a:rPr>
              <a:t>on tag with an amplifier between the antennas to increase UL power and extend BS range (direct leakage is not amplified)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Amplifier direction should be reversable by control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Amplifier gain correlates with power consumption and may be configurable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>
              <a:solidFill>
                <a:schemeClr val="tx1"/>
              </a:solidFill>
            </a:endParaRP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7DFBB19-F78F-462F-A88E-B9C93DEA75F2}"/>
              </a:ext>
            </a:extLst>
          </p:cNvPr>
          <p:cNvSpPr txBox="1"/>
          <p:nvPr/>
        </p:nvSpPr>
        <p:spPr>
          <a:xfrm>
            <a:off x="779140" y="1256062"/>
            <a:ext cx="11018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AMP tags with </a:t>
            </a:r>
            <a:r>
              <a:rPr lang="en-US" u="sng" dirty="0">
                <a:solidFill>
                  <a:schemeClr val="tx1"/>
                </a:solidFill>
              </a:rPr>
              <a:t>2 antennas and an amplifier</a:t>
            </a:r>
            <a:r>
              <a:rPr lang="en-US" dirty="0">
                <a:solidFill>
                  <a:schemeClr val="tx1"/>
                </a:solidFill>
              </a:rPr>
              <a:t>, enable functionality of a wireless repeater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9AD4297B-6657-42F4-BC81-2252FDB0B8B5}"/>
              </a:ext>
            </a:extLst>
          </p:cNvPr>
          <p:cNvGrpSpPr/>
          <p:nvPr/>
        </p:nvGrpSpPr>
        <p:grpSpPr>
          <a:xfrm>
            <a:off x="9479313" y="1753103"/>
            <a:ext cx="2466659" cy="3351793"/>
            <a:chOff x="6094075" y="624478"/>
            <a:chExt cx="2960833" cy="3885893"/>
          </a:xfrm>
        </p:grpSpPr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CCEDA43-B25C-4458-BD54-7B28CA4F0A0C}"/>
                </a:ext>
              </a:extLst>
            </p:cNvPr>
            <p:cNvSpPr txBox="1"/>
            <p:nvPr/>
          </p:nvSpPr>
          <p:spPr>
            <a:xfrm>
              <a:off x="7309427" y="624478"/>
              <a:ext cx="432313" cy="313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AP</a:t>
              </a:r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F530650E-DE3F-456E-99AB-91756EE0BEEC}"/>
                </a:ext>
              </a:extLst>
            </p:cNvPr>
            <p:cNvGrpSpPr/>
            <p:nvPr/>
          </p:nvGrpSpPr>
          <p:grpSpPr>
            <a:xfrm rot="18827232">
              <a:off x="7249384" y="3527186"/>
              <a:ext cx="586893" cy="572667"/>
              <a:chOff x="6639254" y="3767999"/>
              <a:chExt cx="586893" cy="512601"/>
            </a:xfrm>
          </p:grpSpPr>
          <p:sp>
            <p:nvSpPr>
              <p:cNvPr id="128" name="Teardrop 127">
                <a:extLst>
                  <a:ext uri="{FF2B5EF4-FFF2-40B4-BE49-F238E27FC236}">
                    <a16:creationId xmlns:a16="http://schemas.microsoft.com/office/drawing/2014/main" id="{807F5BF7-B2DB-4F54-847E-C504FB4A90E3}"/>
                  </a:ext>
                </a:extLst>
              </p:cNvPr>
              <p:cNvSpPr/>
              <p:nvPr/>
            </p:nvSpPr>
            <p:spPr bwMode="auto">
              <a:xfrm rot="10975086">
                <a:off x="6711534" y="3767999"/>
                <a:ext cx="514613" cy="488599"/>
              </a:xfrm>
              <a:prstGeom prst="teardrop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C8347557-9263-453B-BCF4-49299DE70EAF}"/>
                  </a:ext>
                </a:extLst>
              </p:cNvPr>
              <p:cNvGrpSpPr/>
              <p:nvPr/>
            </p:nvGrpSpPr>
            <p:grpSpPr>
              <a:xfrm>
                <a:off x="6639254" y="4181618"/>
                <a:ext cx="112254" cy="98982"/>
                <a:chOff x="5719354" y="3804880"/>
                <a:chExt cx="137025" cy="126295"/>
              </a:xfrm>
            </p:grpSpPr>
            <p:sp>
              <p:nvSpPr>
                <p:cNvPr id="130" name="Isosceles Triangle 129">
                  <a:extLst>
                    <a:ext uri="{FF2B5EF4-FFF2-40B4-BE49-F238E27FC236}">
                      <a16:creationId xmlns:a16="http://schemas.microsoft.com/office/drawing/2014/main" id="{C20340CC-6CA0-4346-BD94-4F3EA12AA31F}"/>
                    </a:ext>
                  </a:extLst>
                </p:cNvPr>
                <p:cNvSpPr/>
                <p:nvPr/>
              </p:nvSpPr>
              <p:spPr bwMode="auto">
                <a:xfrm rot="2731228" flipV="1">
                  <a:off x="5748765" y="3823561"/>
                  <a:ext cx="126295" cy="88933"/>
                </a:xfrm>
                <a:prstGeom prst="triangl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endPara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</p:txBody>
            </p:sp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A450084B-B9F1-4591-B9CB-FCADEC4E2DE9}"/>
                    </a:ext>
                  </a:extLst>
                </p:cNvPr>
                <p:cNvCxnSpPr/>
                <p:nvPr/>
              </p:nvCxnSpPr>
              <p:spPr bwMode="auto">
                <a:xfrm rot="2731228">
                  <a:off x="5754495" y="3889271"/>
                  <a:ext cx="0" cy="70281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</p:grpSp>
        <p:sp>
          <p:nvSpPr>
            <p:cNvPr id="83" name="Teardrop 82">
              <a:extLst>
                <a:ext uri="{FF2B5EF4-FFF2-40B4-BE49-F238E27FC236}">
                  <a16:creationId xmlns:a16="http://schemas.microsoft.com/office/drawing/2014/main" id="{CA7E75EF-19E7-4A64-A467-FB3196AEB2A6}"/>
                </a:ext>
              </a:extLst>
            </p:cNvPr>
            <p:cNvSpPr/>
            <p:nvPr/>
          </p:nvSpPr>
          <p:spPr bwMode="auto">
            <a:xfrm rot="19023544">
              <a:off x="7277161" y="1168461"/>
              <a:ext cx="514613" cy="522868"/>
            </a:xfrm>
            <a:prstGeom prst="teardrop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12F365FD-6175-4EA3-ABF8-5401569E0533}"/>
                </a:ext>
              </a:extLst>
            </p:cNvPr>
            <p:cNvGrpSpPr/>
            <p:nvPr/>
          </p:nvGrpSpPr>
          <p:grpSpPr>
            <a:xfrm>
              <a:off x="7483655" y="1000140"/>
              <a:ext cx="103464" cy="125459"/>
              <a:chOff x="8393542" y="1247555"/>
              <a:chExt cx="126295" cy="160078"/>
            </a:xfrm>
          </p:grpSpPr>
          <p:sp>
            <p:nvSpPr>
              <p:cNvPr id="126" name="Isosceles Triangle 125">
                <a:extLst>
                  <a:ext uri="{FF2B5EF4-FFF2-40B4-BE49-F238E27FC236}">
                    <a16:creationId xmlns:a16="http://schemas.microsoft.com/office/drawing/2014/main" id="{6E327F59-2460-494E-B458-4BB322D3A029}"/>
                  </a:ext>
                </a:extLst>
              </p:cNvPr>
              <p:cNvSpPr/>
              <p:nvPr/>
            </p:nvSpPr>
            <p:spPr bwMode="auto">
              <a:xfrm rot="10779686" flipV="1">
                <a:off x="8393542" y="1318700"/>
                <a:ext cx="126295" cy="88933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73DBF482-2835-4237-8176-E3D71143A416}"/>
                  </a:ext>
                </a:extLst>
              </p:cNvPr>
              <p:cNvCxnSpPr/>
              <p:nvPr/>
            </p:nvCxnSpPr>
            <p:spPr bwMode="auto">
              <a:xfrm rot="10779686">
                <a:off x="8456214" y="1247555"/>
                <a:ext cx="0" cy="702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35A37A15-C200-4EAC-A9FB-A8091753C03B}"/>
                </a:ext>
              </a:extLst>
            </p:cNvPr>
            <p:cNvSpPr txBox="1"/>
            <p:nvPr/>
          </p:nvSpPr>
          <p:spPr>
            <a:xfrm>
              <a:off x="7721623" y="3761049"/>
              <a:ext cx="1330898" cy="749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Energizer</a:t>
              </a: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&amp; Carrier Source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4E356530-80CA-4BD0-BB20-B55EECB11DD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7535593" y="1170308"/>
              <a:ext cx="15386" cy="2883114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F38B28A-2DA6-424F-8E6C-FBA33D60753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646706" y="2365221"/>
              <a:ext cx="830934" cy="1631314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62208E29-8A40-4D5F-A5E8-431862AC0E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76005" y="2204956"/>
              <a:ext cx="1060437" cy="0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dash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DFA18C9E-A272-4AB6-B6C2-654CCF0479C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615779" y="2386580"/>
              <a:ext cx="861510" cy="1624429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D07E19C5-B970-4562-8548-C4FBFF3D4725}"/>
                </a:ext>
              </a:extLst>
            </p:cNvPr>
            <p:cNvCxnSpPr>
              <a:cxnSpLocks/>
              <a:stCxn id="106" idx="3"/>
            </p:cNvCxnSpPr>
            <p:nvPr/>
          </p:nvCxnSpPr>
          <p:spPr bwMode="auto">
            <a:xfrm flipH="1" flipV="1">
              <a:off x="7614762" y="1203598"/>
              <a:ext cx="864800" cy="933999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4E1374C8-E538-422B-834D-F0D39A5D72CE}"/>
                </a:ext>
              </a:extLst>
            </p:cNvPr>
            <p:cNvSpPr/>
            <p:nvPr/>
          </p:nvSpPr>
          <p:spPr>
            <a:xfrm>
              <a:off x="6094075" y="1999606"/>
              <a:ext cx="308868" cy="28945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1</a:t>
              </a:r>
              <a:endParaRPr lang="en-US" sz="1800" dirty="0"/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B24E9B46-C68B-435B-B326-500670A4A33C}"/>
                </a:ext>
              </a:extLst>
            </p:cNvPr>
            <p:cNvGrpSpPr/>
            <p:nvPr/>
          </p:nvGrpSpPr>
          <p:grpSpPr>
            <a:xfrm>
              <a:off x="6298266" y="1920675"/>
              <a:ext cx="1260493" cy="1218270"/>
              <a:chOff x="3793581" y="2962967"/>
              <a:chExt cx="1260493" cy="1218270"/>
            </a:xfrm>
          </p:grpSpPr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2C35E988-A822-4A8E-AB12-D0DA39AC7A0B}"/>
                  </a:ext>
                </a:extLst>
              </p:cNvPr>
              <p:cNvGrpSpPr/>
              <p:nvPr/>
            </p:nvGrpSpPr>
            <p:grpSpPr>
              <a:xfrm>
                <a:off x="3793581" y="2962967"/>
                <a:ext cx="1138953" cy="1102168"/>
                <a:chOff x="3793581" y="2962967"/>
                <a:chExt cx="1138953" cy="1102168"/>
              </a:xfrm>
            </p:grpSpPr>
            <p:grpSp>
              <p:nvGrpSpPr>
                <p:cNvPr id="115" name="Group 114">
                  <a:extLst>
                    <a:ext uri="{FF2B5EF4-FFF2-40B4-BE49-F238E27FC236}">
                      <a16:creationId xmlns:a16="http://schemas.microsoft.com/office/drawing/2014/main" id="{35C5138C-CD5A-4CE9-818C-AA8431E37D34}"/>
                    </a:ext>
                  </a:extLst>
                </p:cNvPr>
                <p:cNvGrpSpPr/>
                <p:nvPr/>
              </p:nvGrpSpPr>
              <p:grpSpPr>
                <a:xfrm>
                  <a:off x="4107823" y="2962967"/>
                  <a:ext cx="824711" cy="602469"/>
                  <a:chOff x="3683518" y="3220543"/>
                  <a:chExt cx="824711" cy="602469"/>
                </a:xfrm>
              </p:grpSpPr>
              <p:sp>
                <p:nvSpPr>
                  <p:cNvPr id="122" name="Teardrop 121">
                    <a:extLst>
                      <a:ext uri="{FF2B5EF4-FFF2-40B4-BE49-F238E27FC236}">
                        <a16:creationId xmlns:a16="http://schemas.microsoft.com/office/drawing/2014/main" id="{9135032F-0579-4FB5-A74C-33B211EF4573}"/>
                      </a:ext>
                    </a:extLst>
                  </p:cNvPr>
                  <p:cNvSpPr/>
                  <p:nvPr/>
                </p:nvSpPr>
                <p:spPr bwMode="auto">
                  <a:xfrm rot="13739410">
                    <a:off x="3896782" y="3211566"/>
                    <a:ext cx="602469" cy="620424"/>
                  </a:xfrm>
                  <a:prstGeom prst="teardrop">
                    <a:avLst/>
                  </a:prstGeom>
                  <a:noFill/>
                  <a:ln w="19050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buFont typeface="Wingdings" pitchFamily="2" charset="2"/>
                      <a:buChar char="n"/>
                      <a:tabLst/>
                    </a:pPr>
                    <a:endParaRPr kumimoji="0" 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宋体" charset="-122"/>
                    </a:endParaRPr>
                  </a:p>
                </p:txBody>
              </p:sp>
              <p:grpSp>
                <p:nvGrpSpPr>
                  <p:cNvPr id="123" name="Group 122">
                    <a:extLst>
                      <a:ext uri="{FF2B5EF4-FFF2-40B4-BE49-F238E27FC236}">
                        <a16:creationId xmlns:a16="http://schemas.microsoft.com/office/drawing/2014/main" id="{C61D4295-341F-486E-994A-9BBC3CF7C499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3697439" y="3422279"/>
                    <a:ext cx="125687" cy="153530"/>
                    <a:chOff x="7666059" y="4220007"/>
                    <a:chExt cx="126295" cy="160080"/>
                  </a:xfrm>
                </p:grpSpPr>
                <p:sp>
                  <p:nvSpPr>
                    <p:cNvPr id="124" name="Isosceles Triangle 123">
                      <a:extLst>
                        <a:ext uri="{FF2B5EF4-FFF2-40B4-BE49-F238E27FC236}">
                          <a16:creationId xmlns:a16="http://schemas.microsoft.com/office/drawing/2014/main" id="{836A913F-F433-43C5-83F1-A9471228DCFA}"/>
                        </a:ext>
                      </a:extLst>
                    </p:cNvPr>
                    <p:cNvSpPr/>
                    <p:nvPr/>
                  </p:nvSpPr>
                  <p:spPr bwMode="auto">
                    <a:xfrm flipV="1">
                      <a:off x="7666059" y="4220007"/>
                      <a:ext cx="126295" cy="88933"/>
                    </a:xfrm>
                    <a:prstGeom prst="triangl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tabLst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cxnSp>
                  <p:nvCxnSpPr>
                    <p:cNvPr id="125" name="Straight Connector 124">
                      <a:extLst>
                        <a:ext uri="{FF2B5EF4-FFF2-40B4-BE49-F238E27FC236}">
                          <a16:creationId xmlns:a16="http://schemas.microsoft.com/office/drawing/2014/main" id="{79D27FCB-2F95-4AC0-8478-668E62285ACE}"/>
                        </a:ext>
                      </a:extLst>
                    </p:cNvPr>
                    <p:cNvCxnSpPr/>
                    <p:nvPr/>
                  </p:nvCxnSpPr>
                  <p:spPr bwMode="auto">
                    <a:xfrm>
                      <a:off x="7729207" y="4309806"/>
                      <a:ext cx="0" cy="702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sp>
              <p:nvSpPr>
                <p:cNvPr id="116" name="Frame 115">
                  <a:extLst>
                    <a:ext uri="{FF2B5EF4-FFF2-40B4-BE49-F238E27FC236}">
                      <a16:creationId xmlns:a16="http://schemas.microsoft.com/office/drawing/2014/main" id="{9E3ACC5E-E6EF-4DE4-BF52-D745988D02C6}"/>
                    </a:ext>
                  </a:extLst>
                </p:cNvPr>
                <p:cNvSpPr/>
                <p:nvPr/>
              </p:nvSpPr>
              <p:spPr bwMode="auto">
                <a:xfrm rot="10800000">
                  <a:off x="4004252" y="3144552"/>
                  <a:ext cx="200511" cy="192964"/>
                </a:xfrm>
                <a:prstGeom prst="fram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092866C6-964E-469E-8398-5F72171A4892}"/>
                    </a:ext>
                  </a:extLst>
                </p:cNvPr>
                <p:cNvGrpSpPr/>
                <p:nvPr/>
              </p:nvGrpSpPr>
              <p:grpSpPr>
                <a:xfrm rot="5400000">
                  <a:off x="3682460" y="3351545"/>
                  <a:ext cx="824711" cy="602469"/>
                  <a:chOff x="3683518" y="3220543"/>
                  <a:chExt cx="824711" cy="602469"/>
                </a:xfrm>
              </p:grpSpPr>
              <p:sp>
                <p:nvSpPr>
                  <p:cNvPr id="118" name="Teardrop 117">
                    <a:extLst>
                      <a:ext uri="{FF2B5EF4-FFF2-40B4-BE49-F238E27FC236}">
                        <a16:creationId xmlns:a16="http://schemas.microsoft.com/office/drawing/2014/main" id="{B4EA75F9-E48B-46EF-ADAD-5801B86E32E2}"/>
                      </a:ext>
                    </a:extLst>
                  </p:cNvPr>
                  <p:cNvSpPr/>
                  <p:nvPr/>
                </p:nvSpPr>
                <p:spPr bwMode="auto">
                  <a:xfrm rot="13739410">
                    <a:off x="3896782" y="3211566"/>
                    <a:ext cx="602469" cy="620424"/>
                  </a:xfrm>
                  <a:prstGeom prst="teardrop">
                    <a:avLst/>
                  </a:prstGeom>
                  <a:noFill/>
                  <a:ln w="19050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buFont typeface="Wingdings" pitchFamily="2" charset="2"/>
                      <a:buChar char="n"/>
                      <a:tabLst/>
                    </a:pPr>
                    <a:endParaRPr kumimoji="0" 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宋体" charset="-122"/>
                    </a:endParaRPr>
                  </a:p>
                </p:txBody>
              </p:sp>
              <p:grpSp>
                <p:nvGrpSpPr>
                  <p:cNvPr id="119" name="Group 118">
                    <a:extLst>
                      <a:ext uri="{FF2B5EF4-FFF2-40B4-BE49-F238E27FC236}">
                        <a16:creationId xmlns:a16="http://schemas.microsoft.com/office/drawing/2014/main" id="{9CFC9491-E492-4F3C-B2C0-EDF75F81498A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3697439" y="3422279"/>
                    <a:ext cx="125687" cy="153530"/>
                    <a:chOff x="7666059" y="4220007"/>
                    <a:chExt cx="126295" cy="160080"/>
                  </a:xfrm>
                </p:grpSpPr>
                <p:sp>
                  <p:nvSpPr>
                    <p:cNvPr id="120" name="Isosceles Triangle 119">
                      <a:extLst>
                        <a:ext uri="{FF2B5EF4-FFF2-40B4-BE49-F238E27FC236}">
                          <a16:creationId xmlns:a16="http://schemas.microsoft.com/office/drawing/2014/main" id="{4CFFD1FF-3A24-4074-B5CA-DD44CBFFDE73}"/>
                        </a:ext>
                      </a:extLst>
                    </p:cNvPr>
                    <p:cNvSpPr/>
                    <p:nvPr/>
                  </p:nvSpPr>
                  <p:spPr bwMode="auto">
                    <a:xfrm flipV="1">
                      <a:off x="7666059" y="4220007"/>
                      <a:ext cx="126295" cy="88933"/>
                    </a:xfrm>
                    <a:prstGeom prst="triangl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tabLst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cxnSp>
                  <p:nvCxnSpPr>
                    <p:cNvPr id="121" name="Straight Connector 120">
                      <a:extLst>
                        <a:ext uri="{FF2B5EF4-FFF2-40B4-BE49-F238E27FC236}">
                          <a16:creationId xmlns:a16="http://schemas.microsoft.com/office/drawing/2014/main" id="{D48052E5-45BE-4DDF-8218-F204E2D721B7}"/>
                        </a:ext>
                      </a:extLst>
                    </p:cNvPr>
                    <p:cNvCxnSpPr/>
                    <p:nvPr/>
                  </p:nvCxnSpPr>
                  <p:spPr bwMode="auto">
                    <a:xfrm>
                      <a:off x="7729207" y="4309806"/>
                      <a:ext cx="0" cy="702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</p:grp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E147E998-935D-481F-B7DA-F8130B0DA8F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266792" y="3255029"/>
                <a:ext cx="78728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D9C4653F-E589-40CC-A4CE-653E19B8DE1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3723907" y="3787596"/>
                <a:ext cx="78728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84B2916C-7EE5-492D-B933-1BE69AA5540A}"/>
                </a:ext>
              </a:extLst>
            </p:cNvPr>
            <p:cNvGrpSpPr/>
            <p:nvPr/>
          </p:nvGrpSpPr>
          <p:grpSpPr>
            <a:xfrm rot="8254317">
              <a:off x="7503053" y="1603601"/>
              <a:ext cx="1260493" cy="1218270"/>
              <a:chOff x="3793581" y="2962967"/>
              <a:chExt cx="1260493" cy="1218270"/>
            </a:xfrm>
          </p:grpSpPr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E85D3EA8-7864-4B0A-B934-D68355E9EAAA}"/>
                  </a:ext>
                </a:extLst>
              </p:cNvPr>
              <p:cNvGrpSpPr/>
              <p:nvPr/>
            </p:nvGrpSpPr>
            <p:grpSpPr>
              <a:xfrm>
                <a:off x="3793581" y="2962967"/>
                <a:ext cx="1138953" cy="1102168"/>
                <a:chOff x="3793581" y="2962967"/>
                <a:chExt cx="1138953" cy="1102168"/>
              </a:xfrm>
            </p:grpSpPr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F3BAD93E-E318-42D6-A459-8AE8319FA610}"/>
                    </a:ext>
                  </a:extLst>
                </p:cNvPr>
                <p:cNvGrpSpPr/>
                <p:nvPr/>
              </p:nvGrpSpPr>
              <p:grpSpPr>
                <a:xfrm>
                  <a:off x="4107823" y="2962967"/>
                  <a:ext cx="824711" cy="602469"/>
                  <a:chOff x="3683518" y="3220543"/>
                  <a:chExt cx="824711" cy="602469"/>
                </a:xfrm>
              </p:grpSpPr>
              <p:sp>
                <p:nvSpPr>
                  <p:cNvPr id="108" name="Teardrop 107">
                    <a:extLst>
                      <a:ext uri="{FF2B5EF4-FFF2-40B4-BE49-F238E27FC236}">
                        <a16:creationId xmlns:a16="http://schemas.microsoft.com/office/drawing/2014/main" id="{31B6551A-C80E-4934-96F9-9513C0410DD3}"/>
                      </a:ext>
                    </a:extLst>
                  </p:cNvPr>
                  <p:cNvSpPr/>
                  <p:nvPr/>
                </p:nvSpPr>
                <p:spPr bwMode="auto">
                  <a:xfrm rot="13739410">
                    <a:off x="3896782" y="3211566"/>
                    <a:ext cx="602469" cy="620424"/>
                  </a:xfrm>
                  <a:prstGeom prst="teardrop">
                    <a:avLst/>
                  </a:prstGeom>
                  <a:noFill/>
                  <a:ln w="19050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buFont typeface="Wingdings" pitchFamily="2" charset="2"/>
                      <a:buChar char="n"/>
                      <a:tabLst/>
                    </a:pPr>
                    <a:endParaRPr kumimoji="0" 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宋体" charset="-122"/>
                    </a:endParaRPr>
                  </a:p>
                </p:txBody>
              </p:sp>
              <p:grpSp>
                <p:nvGrpSpPr>
                  <p:cNvPr id="109" name="Group 108">
                    <a:extLst>
                      <a:ext uri="{FF2B5EF4-FFF2-40B4-BE49-F238E27FC236}">
                        <a16:creationId xmlns:a16="http://schemas.microsoft.com/office/drawing/2014/main" id="{095631D7-0390-450B-A343-0902C5537E2B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3697439" y="3422279"/>
                    <a:ext cx="125687" cy="153530"/>
                    <a:chOff x="7666059" y="4220007"/>
                    <a:chExt cx="126295" cy="160080"/>
                  </a:xfrm>
                </p:grpSpPr>
                <p:sp>
                  <p:nvSpPr>
                    <p:cNvPr id="110" name="Isosceles Triangle 109">
                      <a:extLst>
                        <a:ext uri="{FF2B5EF4-FFF2-40B4-BE49-F238E27FC236}">
                          <a16:creationId xmlns:a16="http://schemas.microsoft.com/office/drawing/2014/main" id="{D8098994-1F4E-404A-B011-046E8C439E5D}"/>
                        </a:ext>
                      </a:extLst>
                    </p:cNvPr>
                    <p:cNvSpPr/>
                    <p:nvPr/>
                  </p:nvSpPr>
                  <p:spPr bwMode="auto">
                    <a:xfrm flipV="1">
                      <a:off x="7666059" y="4220007"/>
                      <a:ext cx="126295" cy="88933"/>
                    </a:xfrm>
                    <a:prstGeom prst="triangl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tabLst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cxnSp>
                  <p:nvCxnSpPr>
                    <p:cNvPr id="111" name="Straight Connector 110">
                      <a:extLst>
                        <a:ext uri="{FF2B5EF4-FFF2-40B4-BE49-F238E27FC236}">
                          <a16:creationId xmlns:a16="http://schemas.microsoft.com/office/drawing/2014/main" id="{16C1FDD6-0EBE-4568-9FCE-A8518AEEE116}"/>
                        </a:ext>
                      </a:extLst>
                    </p:cNvPr>
                    <p:cNvCxnSpPr/>
                    <p:nvPr/>
                  </p:nvCxnSpPr>
                  <p:spPr bwMode="auto">
                    <a:xfrm>
                      <a:off x="7729207" y="4309806"/>
                      <a:ext cx="0" cy="702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  <p:sp>
              <p:nvSpPr>
                <p:cNvPr id="102" name="Frame 101">
                  <a:extLst>
                    <a:ext uri="{FF2B5EF4-FFF2-40B4-BE49-F238E27FC236}">
                      <a16:creationId xmlns:a16="http://schemas.microsoft.com/office/drawing/2014/main" id="{FC996CE0-FB60-4FDE-BB67-D773AE8ABFB0}"/>
                    </a:ext>
                  </a:extLst>
                </p:cNvPr>
                <p:cNvSpPr/>
                <p:nvPr/>
              </p:nvSpPr>
              <p:spPr bwMode="auto">
                <a:xfrm rot="10800000">
                  <a:off x="4004252" y="3144552"/>
                  <a:ext cx="200511" cy="192964"/>
                </a:xfrm>
                <a:prstGeom prst="fram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宋体" charset="-122"/>
                  </a:endParaRPr>
                </a:p>
              </p:txBody>
            </p: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69D086E7-54B3-4D19-B5EA-21E27B095E50}"/>
                    </a:ext>
                  </a:extLst>
                </p:cNvPr>
                <p:cNvGrpSpPr/>
                <p:nvPr/>
              </p:nvGrpSpPr>
              <p:grpSpPr>
                <a:xfrm rot="5400000">
                  <a:off x="3682460" y="3351545"/>
                  <a:ext cx="824711" cy="602469"/>
                  <a:chOff x="3683518" y="3220543"/>
                  <a:chExt cx="824711" cy="602469"/>
                </a:xfrm>
              </p:grpSpPr>
              <p:sp>
                <p:nvSpPr>
                  <p:cNvPr id="104" name="Teardrop 103">
                    <a:extLst>
                      <a:ext uri="{FF2B5EF4-FFF2-40B4-BE49-F238E27FC236}">
                        <a16:creationId xmlns:a16="http://schemas.microsoft.com/office/drawing/2014/main" id="{615167F5-24A5-4BB2-A5E8-CEEA20E1DDF4}"/>
                      </a:ext>
                    </a:extLst>
                  </p:cNvPr>
                  <p:cNvSpPr/>
                  <p:nvPr/>
                </p:nvSpPr>
                <p:spPr bwMode="auto">
                  <a:xfrm rot="13739410">
                    <a:off x="3896782" y="3211566"/>
                    <a:ext cx="602469" cy="620424"/>
                  </a:xfrm>
                  <a:prstGeom prst="teardrop">
                    <a:avLst/>
                  </a:prstGeom>
                  <a:noFill/>
                  <a:ln w="19050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CC9900"/>
                      </a:buClr>
                      <a:buSzTx/>
                      <a:buFont typeface="Wingdings" pitchFamily="2" charset="2"/>
                      <a:buChar char="n"/>
                      <a:tabLst/>
                    </a:pPr>
                    <a:endParaRPr kumimoji="0" 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宋体" charset="-122"/>
                    </a:endParaRPr>
                  </a:p>
                </p:txBody>
              </p:sp>
              <p:grpSp>
                <p:nvGrpSpPr>
                  <p:cNvPr id="105" name="Group 104">
                    <a:extLst>
                      <a:ext uri="{FF2B5EF4-FFF2-40B4-BE49-F238E27FC236}">
                        <a16:creationId xmlns:a16="http://schemas.microsoft.com/office/drawing/2014/main" id="{83C54B84-71E5-4FE6-A8E0-32CE5CBF43D6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3697439" y="3422279"/>
                    <a:ext cx="125687" cy="153530"/>
                    <a:chOff x="7666059" y="4220007"/>
                    <a:chExt cx="126295" cy="160080"/>
                  </a:xfrm>
                </p:grpSpPr>
                <p:sp>
                  <p:nvSpPr>
                    <p:cNvPr id="106" name="Isosceles Triangle 105">
                      <a:extLst>
                        <a:ext uri="{FF2B5EF4-FFF2-40B4-BE49-F238E27FC236}">
                          <a16:creationId xmlns:a16="http://schemas.microsoft.com/office/drawing/2014/main" id="{0CE3762B-CCD1-42F7-B014-E6E479196F33}"/>
                        </a:ext>
                      </a:extLst>
                    </p:cNvPr>
                    <p:cNvSpPr/>
                    <p:nvPr/>
                  </p:nvSpPr>
                  <p:spPr bwMode="auto">
                    <a:xfrm flipV="1">
                      <a:off x="7666059" y="4220007"/>
                      <a:ext cx="126295" cy="88933"/>
                    </a:xfrm>
                    <a:prstGeom prst="triangl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C9900"/>
                        </a:buClr>
                        <a:buSzTx/>
                        <a:tabLst/>
                      </a:pPr>
                      <a:endParaRPr 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cxnSp>
                  <p:nvCxnSpPr>
                    <p:cNvPr id="107" name="Straight Connector 106">
                      <a:extLst>
                        <a:ext uri="{FF2B5EF4-FFF2-40B4-BE49-F238E27FC236}">
                          <a16:creationId xmlns:a16="http://schemas.microsoft.com/office/drawing/2014/main" id="{04463545-6463-4954-AD79-D964527D45BD}"/>
                        </a:ext>
                      </a:extLst>
                    </p:cNvPr>
                    <p:cNvCxnSpPr/>
                    <p:nvPr/>
                  </p:nvCxnSpPr>
                  <p:spPr bwMode="auto">
                    <a:xfrm>
                      <a:off x="7729207" y="4309806"/>
                      <a:ext cx="0" cy="70281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cxnSp>
              </p:grpSp>
            </p:grpSp>
          </p:grp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E588B73A-6950-4FC0-83CC-55E2D127E34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266792" y="3255029"/>
                <a:ext cx="78728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1381AEB2-56B7-493A-84E3-DE775C926C4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3723907" y="3787596"/>
                <a:ext cx="787282" cy="0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303C87C7-1BB4-4FA9-94BE-7EF61AFE8B4C}"/>
                </a:ext>
              </a:extLst>
            </p:cNvPr>
            <p:cNvCxnSpPr>
              <a:cxnSpLocks/>
              <a:stCxn id="124" idx="3"/>
            </p:cNvCxnSpPr>
            <p:nvPr/>
          </p:nvCxnSpPr>
          <p:spPr bwMode="auto">
            <a:xfrm flipV="1">
              <a:off x="6766038" y="1192563"/>
              <a:ext cx="706958" cy="1006614"/>
            </a:xfrm>
            <a:prstGeom prst="straightConnector1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stealth"/>
              <a:tailEnd type="stealth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FE0DC262-9F48-47DA-BF7C-E8B51CD8B287}"/>
                </a:ext>
              </a:extLst>
            </p:cNvPr>
            <p:cNvSpPr/>
            <p:nvPr/>
          </p:nvSpPr>
          <p:spPr>
            <a:xfrm>
              <a:off x="8677882" y="2020290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b="1" kern="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</a:t>
              </a:r>
              <a:r>
                <a:rPr lang="en-US" sz="1800" b="1" kern="0" baseline="-25000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2</a:t>
              </a:r>
              <a:endParaRPr lang="en-US" sz="1800" dirty="0"/>
            </a:p>
          </p:txBody>
        </p:sp>
      </p:grpSp>
      <p:sp>
        <p:nvSpPr>
          <p:cNvPr id="134" name="TextBox 133">
            <a:extLst>
              <a:ext uri="{FF2B5EF4-FFF2-40B4-BE49-F238E27FC236}">
                <a16:creationId xmlns:a16="http://schemas.microsoft.com/office/drawing/2014/main" id="{02D80DB2-3FAE-43E8-AAF9-180C7B06F561}"/>
              </a:ext>
            </a:extLst>
          </p:cNvPr>
          <p:cNvSpPr txBox="1"/>
          <p:nvPr/>
        </p:nvSpPr>
        <p:spPr>
          <a:xfrm>
            <a:off x="1007304" y="5766207"/>
            <a:ext cx="1067649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Similar to active tags. The AP can report link margin to “enhanced” BS tags</a:t>
            </a: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A3EC6E85-900F-405A-A245-7D8B8CBBA074}"/>
              </a:ext>
            </a:extLst>
          </p:cNvPr>
          <p:cNvGrpSpPr/>
          <p:nvPr/>
        </p:nvGrpSpPr>
        <p:grpSpPr>
          <a:xfrm>
            <a:off x="3647728" y="4282407"/>
            <a:ext cx="2960791" cy="1236258"/>
            <a:chOff x="1190993" y="3927865"/>
            <a:chExt cx="2960791" cy="1236258"/>
          </a:xfrm>
        </p:grpSpPr>
        <p:sp>
          <p:nvSpPr>
            <p:cNvPr id="136" name="Frame 135">
              <a:extLst>
                <a:ext uri="{FF2B5EF4-FFF2-40B4-BE49-F238E27FC236}">
                  <a16:creationId xmlns:a16="http://schemas.microsoft.com/office/drawing/2014/main" id="{B69FDD7F-3467-4D31-9B57-3024D2B1F299}"/>
                </a:ext>
              </a:extLst>
            </p:cNvPr>
            <p:cNvSpPr/>
            <p:nvPr/>
          </p:nvSpPr>
          <p:spPr bwMode="auto">
            <a:xfrm rot="10800000">
              <a:off x="2054737" y="3927865"/>
              <a:ext cx="1577534" cy="1236258"/>
            </a:xfrm>
            <a:prstGeom prst="frame">
              <a:avLst>
                <a:gd name="adj1" fmla="val 6037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sp>
          <p:nvSpPr>
            <p:cNvPr id="137" name="Isosceles Triangle 136">
              <a:extLst>
                <a:ext uri="{FF2B5EF4-FFF2-40B4-BE49-F238E27FC236}">
                  <a16:creationId xmlns:a16="http://schemas.microsoft.com/office/drawing/2014/main" id="{C67189F5-BF71-4F4C-8BD6-C45A60C11E26}"/>
                </a:ext>
              </a:extLst>
            </p:cNvPr>
            <p:cNvSpPr/>
            <p:nvPr/>
          </p:nvSpPr>
          <p:spPr bwMode="auto">
            <a:xfrm rot="5400000" flipV="1">
              <a:off x="2530220" y="4241791"/>
              <a:ext cx="563801" cy="519087"/>
            </a:xfrm>
            <a:prstGeom prst="triangle">
              <a:avLst/>
            </a:prstGeom>
            <a:noFill/>
            <a:ln w="28575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endPara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09580C4D-8C2F-470F-A607-790CA3C7C4BE}"/>
                </a:ext>
              </a:extLst>
            </p:cNvPr>
            <p:cNvSpPr/>
            <p:nvPr/>
          </p:nvSpPr>
          <p:spPr>
            <a:xfrm>
              <a:off x="2454728" y="4726901"/>
              <a:ext cx="80182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1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Controlled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1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Amplifier</a:t>
              </a:r>
              <a:endParaRPr lang="en-US" sz="11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7189B85F-413D-4626-816D-5FF269619D2F}"/>
                </a:ext>
              </a:extLst>
            </p:cNvPr>
            <p:cNvSpPr/>
            <p:nvPr/>
          </p:nvSpPr>
          <p:spPr>
            <a:xfrm>
              <a:off x="2668378" y="4324366"/>
              <a:ext cx="187262" cy="2100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6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G</a:t>
              </a:r>
              <a:endParaRPr lang="en-US" sz="16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D6E4393D-8F80-49AB-B299-A0C3A6ED97E6}"/>
                </a:ext>
              </a:extLst>
            </p:cNvPr>
            <p:cNvGrpSpPr/>
            <p:nvPr/>
          </p:nvGrpSpPr>
          <p:grpSpPr>
            <a:xfrm rot="10800000">
              <a:off x="1190993" y="4489783"/>
              <a:ext cx="635181" cy="517079"/>
              <a:chOff x="7666059" y="4220007"/>
              <a:chExt cx="126295" cy="160080"/>
            </a:xfrm>
          </p:grpSpPr>
          <p:sp>
            <p:nvSpPr>
              <p:cNvPr id="152" name="Isosceles Triangle 151">
                <a:extLst>
                  <a:ext uri="{FF2B5EF4-FFF2-40B4-BE49-F238E27FC236}">
                    <a16:creationId xmlns:a16="http://schemas.microsoft.com/office/drawing/2014/main" id="{3C6142C5-8F60-47CF-BCE3-40B226E66561}"/>
                  </a:ext>
                </a:extLst>
              </p:cNvPr>
              <p:cNvSpPr/>
              <p:nvPr/>
            </p:nvSpPr>
            <p:spPr bwMode="auto">
              <a:xfrm flipV="1">
                <a:off x="7666059" y="4220007"/>
                <a:ext cx="126295" cy="88933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EFE1A192-E941-4323-BF1A-A6891BF08F6E}"/>
                  </a:ext>
                </a:extLst>
              </p:cNvPr>
              <p:cNvCxnSpPr/>
              <p:nvPr/>
            </p:nvCxnSpPr>
            <p:spPr bwMode="auto">
              <a:xfrm>
                <a:off x="7729207" y="4309806"/>
                <a:ext cx="0" cy="702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39DFC18F-9847-4B19-B517-511C832B762B}"/>
                </a:ext>
              </a:extLst>
            </p:cNvPr>
            <p:cNvGrpSpPr/>
            <p:nvPr/>
          </p:nvGrpSpPr>
          <p:grpSpPr>
            <a:xfrm rot="5400000">
              <a:off x="3575654" y="4238959"/>
              <a:ext cx="635181" cy="517079"/>
              <a:chOff x="7666059" y="4220007"/>
              <a:chExt cx="126295" cy="160080"/>
            </a:xfrm>
          </p:grpSpPr>
          <p:sp>
            <p:nvSpPr>
              <p:cNvPr id="150" name="Isosceles Triangle 149">
                <a:extLst>
                  <a:ext uri="{FF2B5EF4-FFF2-40B4-BE49-F238E27FC236}">
                    <a16:creationId xmlns:a16="http://schemas.microsoft.com/office/drawing/2014/main" id="{893F9EE1-4EF1-40CB-8A56-DAFF9B741E9F}"/>
                  </a:ext>
                </a:extLst>
              </p:cNvPr>
              <p:cNvSpPr/>
              <p:nvPr/>
            </p:nvSpPr>
            <p:spPr bwMode="auto">
              <a:xfrm flipV="1">
                <a:off x="7666059" y="4220007"/>
                <a:ext cx="126295" cy="88933"/>
              </a:xfrm>
              <a:prstGeom prst="triangl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0F60C253-0E50-4720-A05E-AAB30BFC786F}"/>
                  </a:ext>
                </a:extLst>
              </p:cNvPr>
              <p:cNvCxnSpPr/>
              <p:nvPr/>
            </p:nvCxnSpPr>
            <p:spPr bwMode="auto">
              <a:xfrm>
                <a:off x="7729207" y="4309806"/>
                <a:ext cx="0" cy="70281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9D0BFD2D-4313-4CCE-BDFC-0EFFA396854B}"/>
                </a:ext>
              </a:extLst>
            </p:cNvPr>
            <p:cNvCxnSpPr/>
            <p:nvPr/>
          </p:nvCxnSpPr>
          <p:spPr bwMode="auto">
            <a:xfrm rot="5400000">
              <a:off x="1780907" y="4229852"/>
              <a:ext cx="0" cy="535295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3" name="Isosceles Triangle 142">
              <a:extLst>
                <a:ext uri="{FF2B5EF4-FFF2-40B4-BE49-F238E27FC236}">
                  <a16:creationId xmlns:a16="http://schemas.microsoft.com/office/drawing/2014/main" id="{10E13432-0845-453F-976A-A49E87999CAA}"/>
                </a:ext>
              </a:extLst>
            </p:cNvPr>
            <p:cNvSpPr/>
            <p:nvPr/>
          </p:nvSpPr>
          <p:spPr bwMode="auto">
            <a:xfrm rot="16200000" flipH="1" flipV="1">
              <a:off x="2545180" y="4237847"/>
              <a:ext cx="563801" cy="519087"/>
            </a:xfrm>
            <a:prstGeom prst="triangle">
              <a:avLst/>
            </a:prstGeom>
            <a:noFill/>
            <a:ln w="12700" cap="flat" cmpd="sng" algn="ctr">
              <a:solidFill>
                <a:schemeClr val="accent3">
                  <a:lumMod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>
                <a:buClr>
                  <a:srgbClr val="CC9900"/>
                </a:buClr>
              </a:pPr>
              <a:endPara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44" name="Straight Arrow Connector 143">
              <a:extLst>
                <a:ext uri="{FF2B5EF4-FFF2-40B4-BE49-F238E27FC236}">
                  <a16:creationId xmlns:a16="http://schemas.microsoft.com/office/drawing/2014/main" id="{A9FC5917-1FC0-4EF0-B006-657D6FB4264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083189" y="4497279"/>
              <a:ext cx="465235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Straight Arrow Connector 144">
              <a:extLst>
                <a:ext uri="{FF2B5EF4-FFF2-40B4-BE49-F238E27FC236}">
                  <a16:creationId xmlns:a16="http://schemas.microsoft.com/office/drawing/2014/main" id="{3C3EA404-4922-4F72-9C45-B48E96DBBE44}"/>
                </a:ext>
              </a:extLst>
            </p:cNvPr>
            <p:cNvCxnSpPr>
              <a:cxnSpLocks/>
            </p:cNvCxnSpPr>
            <p:nvPr/>
          </p:nvCxnSpPr>
          <p:spPr>
            <a:xfrm>
              <a:off x="2816341" y="4136742"/>
              <a:ext cx="8170" cy="202816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headEnd type="oval"/>
              <a:tailEnd type="triangle"/>
            </a:ln>
            <a:effectLst/>
          </p:spPr>
        </p:cxnSp>
        <p:cxnSp>
          <p:nvCxnSpPr>
            <p:cNvPr id="146" name="Straight Arrow Connector 145">
              <a:extLst>
                <a:ext uri="{FF2B5EF4-FFF2-40B4-BE49-F238E27FC236}">
                  <a16:creationId xmlns:a16="http://schemas.microsoft.com/office/drawing/2014/main" id="{A09AF17B-C136-422D-BA9C-17A022FBAFE9}"/>
                </a:ext>
              </a:extLst>
            </p:cNvPr>
            <p:cNvCxnSpPr>
              <a:cxnSpLocks/>
            </p:cNvCxnSpPr>
            <p:nvPr/>
          </p:nvCxnSpPr>
          <p:spPr>
            <a:xfrm>
              <a:off x="2824511" y="4033620"/>
              <a:ext cx="137993" cy="10073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oval"/>
            </a:ln>
            <a:effectLst/>
          </p:spPr>
        </p:cxnSp>
        <p:cxnSp>
          <p:nvCxnSpPr>
            <p:cNvPr id="147" name="Straight Arrow Connector 146">
              <a:extLst>
                <a:ext uri="{FF2B5EF4-FFF2-40B4-BE49-F238E27FC236}">
                  <a16:creationId xmlns:a16="http://schemas.microsoft.com/office/drawing/2014/main" id="{0E2DF20C-11C2-418D-903A-E2E7C31D46E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73544" y="4137638"/>
              <a:ext cx="363919" cy="0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  <a:tailEnd type="none"/>
            </a:ln>
            <a:effectLst/>
          </p:spPr>
        </p:cxn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330E732B-6192-4508-9BF1-BAC9E2100097}"/>
                </a:ext>
              </a:extLst>
            </p:cNvPr>
            <p:cNvSpPr/>
            <p:nvPr/>
          </p:nvSpPr>
          <p:spPr>
            <a:xfrm>
              <a:off x="2031303" y="4003660"/>
              <a:ext cx="86594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1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UL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IE" sz="1100" b="1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modulation</a:t>
              </a:r>
              <a:endParaRPr lang="en-US" sz="1100" b="1" dirty="0">
                <a:solidFill>
                  <a:prstClr val="black"/>
                </a:solidFill>
                <a:latin typeface="Calibri" panose="020F0502020204030204"/>
                <a:ea typeface="+mn-ea"/>
              </a:endParaRPr>
            </a:p>
          </p:txBody>
        </p:sp>
        <p:cxnSp>
          <p:nvCxnSpPr>
            <p:cNvPr id="149" name="Straight Arrow Connector 148">
              <a:extLst>
                <a:ext uri="{FF2B5EF4-FFF2-40B4-BE49-F238E27FC236}">
                  <a16:creationId xmlns:a16="http://schemas.microsoft.com/office/drawing/2014/main" id="{EB470047-AEEF-489A-804F-D0FCBB93CE9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143921" y="4506719"/>
              <a:ext cx="422941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531913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481860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623392" y="1547073"/>
            <a:ext cx="108012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AMP active tags with TX power configurability, may enable more efficient utilization of EH and energy discharge of active STAs 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TX power configurability, can be also utilized to distinguish between TX data rates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UL margin measurement at the AP is an accurate method for configuring at the STAs which may request a link margin report from the AP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AMP AP can report UL margin to configurable active tags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defTabSz="914400" eaLnBrk="1" hangingPunct="1">
              <a:buClrTx/>
              <a:buSzTx/>
            </a:pPr>
            <a:endParaRPr lang="en-US" sz="1800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987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242881</TotalTime>
  <Words>1064</Words>
  <Application>Microsoft Office PowerPoint</Application>
  <PresentationFormat>Widescreen</PresentationFormat>
  <Paragraphs>153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MS Gothic</vt:lpstr>
      <vt:lpstr>宋体</vt:lpstr>
      <vt:lpstr>Arial</vt:lpstr>
      <vt:lpstr>Arial Unicode MS</vt:lpstr>
      <vt:lpstr>Calibri</vt:lpstr>
      <vt:lpstr>Cambria Math</vt:lpstr>
      <vt:lpstr>Courier New</vt:lpstr>
      <vt:lpstr>Times New Roman</vt:lpstr>
      <vt:lpstr>Wingdings</vt:lpstr>
      <vt:lpstr>Office Theme</vt:lpstr>
      <vt:lpstr>Document</vt:lpstr>
      <vt:lpstr>TX Power Configurability of Active and Enhanced BS AMP STAs</vt:lpstr>
      <vt:lpstr>Abstract</vt:lpstr>
      <vt:lpstr>Background 1: UL Received Power of Active AMP Tags</vt:lpstr>
      <vt:lpstr>Background 2: Major Variance in Uplink Margin Between Differently Deployed Active AMP Tags</vt:lpstr>
      <vt:lpstr>Discussion EH/UL Deployment Leveling</vt:lpstr>
      <vt:lpstr>Active AMP STAs with TX Power Configuration</vt:lpstr>
      <vt:lpstr>AP Reports Link Margin </vt:lpstr>
      <vt:lpstr>Recap: “Enhanced” Bistatic AMP Tags</vt:lpstr>
      <vt:lpstr>Summary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Solomon Trainin</dc:creator>
  <cp:keywords/>
  <cp:lastModifiedBy>Dror Regev (A)</cp:lastModifiedBy>
  <cp:revision>1364</cp:revision>
  <cp:lastPrinted>1601-01-01T00:00:00Z</cp:lastPrinted>
  <dcterms:created xsi:type="dcterms:W3CDTF">2024-04-23T10:05:01Z</dcterms:created>
  <dcterms:modified xsi:type="dcterms:W3CDTF">2025-09-11T06:28:49Z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(2)6Hsy3w7rQ0T/nlkfxIqdX9/ndL/bBUoQP214+sgcX3la0uNEopbTpUicZw1DopvvDI2T3Yon
tIcCS5m9pUosiRKiSSpW7J2Oc3aFoacf3ukwL7EVmThHVODYDGawSJcytI2aIOwaZUiDrcgq
EaVeYJEMShsv67NXNAfeOLeB8chgSMETKXC4NipHEWKufQcI9h4EgdoNjen3wUS2gBPdeas6
MBSHZrjWMmT3PA/G8X</vt:lpwstr>
  </property>
  <property fmtid="{D5CDD505-2E9C-101B-9397-08002B2CF9AE}" pid="3" name="_2015_ms_pID_7253431">
    <vt:lpwstr>2I5/F/05Vv2yOGgfKZStjB9fUXEyv3HQd2qhoD6M8H4tyPkcLOlHRR
/TB1P6w5j1d0ATCqY/+nXwRRSh8w4uceuXMe94lEz2s+vyjgkD2KhyHwVTVxbQtoUrq1KX6t
/ZUIxoAWkCD+FGgFaPImzeaMDqXdrsLtjHwOiO1fV2bDrYb2W+ZMeY4s03oI+krMOXLQghpU
PQgfvfNPjW6jcab0</vt:lpwstr>
  </property>
</Properties>
</file>