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0" r:id="rId2"/>
    <p:sldId id="2147473617" r:id="rId3"/>
    <p:sldId id="2147473618" r:id="rId4"/>
    <p:sldId id="2147473611" r:id="rId5"/>
    <p:sldId id="2147473616" r:id="rId6"/>
    <p:sldId id="2147473615" r:id="rId7"/>
    <p:sldId id="2147473619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9900"/>
    <a:srgbClr val="00B050"/>
    <a:srgbClr val="459706"/>
    <a:srgbClr val="FDEBD2"/>
    <a:srgbClr val="E1F5D1"/>
    <a:srgbClr val="FFEFFF"/>
    <a:srgbClr val="6FA58E"/>
    <a:srgbClr val="FFE7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91657" autoAdjust="0"/>
  </p:normalViewPr>
  <p:slideViewPr>
    <p:cSldViewPr>
      <p:cViewPr varScale="1">
        <p:scale>
          <a:sx n="103" d="100"/>
          <a:sy n="103" d="100"/>
        </p:scale>
        <p:origin x="18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579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674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971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282FEBE-F045-4E6F-BAFE-CCAD18F7EB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3BE2D10-872A-479D-BDC2-D41B2602AF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>
            <a:extLst>
              <a:ext uri="{FF2B5EF4-FFF2-40B4-BE49-F238E27FC236}">
                <a16:creationId xmlns:a16="http://schemas.microsoft.com/office/drawing/2014/main" id="{23020402-6900-9ED8-025F-A7D7AC3A8DF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96913" y="333395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Sept 2025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4072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802.11-25/1576r0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77083"/>
            <a:ext cx="8915400" cy="819506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Parameters in COBF profile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99542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2025-09-14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551193"/>
              </p:ext>
            </p:extLst>
          </p:nvPr>
        </p:nvGraphicFramePr>
        <p:xfrm>
          <a:off x="1066800" y="3200400"/>
          <a:ext cx="7391400" cy="248287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You-Wei.Chen@mediatek.com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Kaiying Lu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8420898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Julia Feng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831822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Eric Pc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518417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CCBD4D1-F213-4D7D-8598-D55538C56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99317" y="6475413"/>
            <a:ext cx="18446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3F4D857-67C8-30A9-7E2E-6EBF97311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229600" cy="4572000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TW" sz="1600" dirty="0"/>
              <a:t>MAPC Scheme Parameter Set carries Number of Supported Sounding Reports and Number of Supported Joint Sounding Reports because of the hardware limitation, and mainly the memory management.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TW" sz="1600" dirty="0"/>
              <a:t>Due to the same reason, we propose to carry “</a:t>
            </a:r>
            <a:r>
              <a:rPr lang="en-US" sz="1600" dirty="0"/>
              <a:t>Number of peer AP’s STA supported in transmission”. For example, If it supports STA number =2, then when the requesting AP is:</a:t>
            </a:r>
          </a:p>
          <a:p>
            <a:pPr marL="685800" lvl="2" indent="-342900">
              <a:buFont typeface="Arial" panose="020B0604020202020204" pitchFamily="34" charset="0"/>
              <a:buChar char="•"/>
            </a:pPr>
            <a:r>
              <a:rPr lang="en-US" sz="1400" dirty="0"/>
              <a:t>a coordinating AP, the coordinated AP can select max 2 STAs in the Co-BF Response frame.</a:t>
            </a:r>
          </a:p>
          <a:p>
            <a:pPr marL="685800" lvl="2" indent="-342900">
              <a:buFont typeface="Arial" panose="020B0604020202020204" pitchFamily="34" charset="0"/>
              <a:buChar char="•"/>
            </a:pPr>
            <a:r>
              <a:rPr lang="en-US" sz="1400" dirty="0"/>
              <a:t>a coordinated AP, the coordinating AP can select max 2 STAs in the Co-BF Invite frame.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zh-TW" sz="1600" dirty="0"/>
          </a:p>
          <a:p>
            <a:pPr marL="0" lvl="1" indent="0">
              <a:buNone/>
            </a:pPr>
            <a:endParaRPr lang="en-US" altLang="zh-TW" sz="16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zh-TW" sz="1600" dirty="0">
              <a:ea typeface="+mn-ea"/>
              <a:cs typeface="+mn-cs"/>
            </a:endParaRP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8CC11A-EC03-C7B0-8FE3-2CB22E5C3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MAPC Scheme Parameter Set (1/2)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F91357-4E3D-2BF4-9DD4-0C9FE3689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BF51B-62F8-2716-AB22-A2837E1C9E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D8AEB8C-96ED-BFE0-0816-7FAD74BACE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4108643"/>
            <a:ext cx="5514975" cy="1064772"/>
          </a:xfrm>
          <a:prstGeom prst="rect">
            <a:avLst/>
          </a:prstGeom>
        </p:spPr>
      </p:pic>
      <p:graphicFrame>
        <p:nvGraphicFramePr>
          <p:cNvPr id="7" name="表格 3">
            <a:extLst>
              <a:ext uri="{FF2B5EF4-FFF2-40B4-BE49-F238E27FC236}">
                <a16:creationId xmlns:a16="http://schemas.microsoft.com/office/drawing/2014/main" id="{C2ECEB62-267F-BC66-8BAA-4732CDDA1E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297839"/>
              </p:ext>
            </p:extLst>
          </p:nvPr>
        </p:nvGraphicFramePr>
        <p:xfrm>
          <a:off x="1295400" y="5257800"/>
          <a:ext cx="6344944" cy="62865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70870">
                  <a:extLst>
                    <a:ext uri="{9D8B030D-6E8A-4147-A177-3AD203B41FA5}">
                      <a16:colId xmlns:a16="http://schemas.microsoft.com/office/drawing/2014/main" val="1827963960"/>
                    </a:ext>
                  </a:extLst>
                </a:gridCol>
                <a:gridCol w="1183454">
                  <a:extLst>
                    <a:ext uri="{9D8B030D-6E8A-4147-A177-3AD203B41FA5}">
                      <a16:colId xmlns:a16="http://schemas.microsoft.com/office/drawing/2014/main" val="153127453"/>
                    </a:ext>
                  </a:extLst>
                </a:gridCol>
                <a:gridCol w="1122655">
                  <a:extLst>
                    <a:ext uri="{9D8B030D-6E8A-4147-A177-3AD203B41FA5}">
                      <a16:colId xmlns:a16="http://schemas.microsoft.com/office/drawing/2014/main" val="4075186902"/>
                    </a:ext>
                  </a:extLst>
                </a:gridCol>
                <a:gridCol w="1122655">
                  <a:extLst>
                    <a:ext uri="{9D8B030D-6E8A-4147-A177-3AD203B41FA5}">
                      <a16:colId xmlns:a16="http://schemas.microsoft.com/office/drawing/2014/main" val="1656192343"/>
                    </a:ext>
                  </a:extLst>
                </a:gridCol>
                <a:gridCol w="1122655">
                  <a:extLst>
                    <a:ext uri="{9D8B030D-6E8A-4147-A177-3AD203B41FA5}">
                      <a16:colId xmlns:a16="http://schemas.microsoft.com/office/drawing/2014/main" val="1064236693"/>
                    </a:ext>
                  </a:extLst>
                </a:gridCol>
                <a:gridCol w="1122655">
                  <a:extLst>
                    <a:ext uri="{9D8B030D-6E8A-4147-A177-3AD203B41FA5}">
                      <a16:colId xmlns:a16="http://schemas.microsoft.com/office/drawing/2014/main" val="4269096298"/>
                    </a:ext>
                  </a:extLst>
                </a:gridCol>
              </a:tblGrid>
              <a:tr h="4566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Number of Supported Sounding Reports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Number of Supported Joint Sounding Reports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u="none" dirty="0">
                          <a:effectLst/>
                        </a:rPr>
                        <a:t>2xLTF +0.8us GI supported</a:t>
                      </a:r>
                      <a:endParaRPr lang="en-US" sz="14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Number of peer AP’s STA supported in transmission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2568869"/>
                  </a:ext>
                </a:extLst>
              </a:tr>
              <a:tr h="438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Bits: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More next Page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0661767"/>
                  </a:ext>
                </a:extLst>
              </a:tr>
            </a:tbl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7F8D4A2-943C-48AA-2BB7-061E06AD0E3B}"/>
              </a:ext>
            </a:extLst>
          </p:cNvPr>
          <p:cNvCxnSpPr>
            <a:cxnSpLocks/>
          </p:cNvCxnSpPr>
          <p:nvPr/>
        </p:nvCxnSpPr>
        <p:spPr bwMode="auto">
          <a:xfrm flipV="1">
            <a:off x="5648326" y="4623377"/>
            <a:ext cx="101310" cy="5500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51283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813DD-7BAB-3260-4A80-7EB1FD3FE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MAPC Scheme Parameter Set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2AB8A-27DC-D1AB-3B6B-654448631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51518"/>
            <a:ext cx="8075648" cy="4495800"/>
          </a:xfrm>
        </p:spPr>
        <p:txBody>
          <a:bodyPr/>
          <a:lstStyle/>
          <a:p>
            <a:pPr marL="342900" marR="0" lvl="1" indent="-342900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dirty="0"/>
              <a:t>Padding indication sets:</a:t>
            </a:r>
          </a:p>
          <a:p>
            <a:pPr marL="685800" lvl="2" indent="-342900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COBF (Sounding) Invite: APs negotiate the padding delay they need to prepare the COBF (Sounding) Response as a shared AP.</a:t>
            </a:r>
          </a:p>
          <a:p>
            <a:pPr marL="685800" lvl="2" indent="-342900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COBF Sync: APs negotiate the padding delay they need to start transmitting the COBF DL PPDU as a shared AP.</a:t>
            </a:r>
          </a:p>
          <a:p>
            <a:pPr marL="685800" lvl="2" indent="-342900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NDPA/ BFRP: APs negotiate the padding delay they need to start transmitting the NDP/BFRP as the Sounding Responder AP</a:t>
            </a:r>
          </a:p>
          <a:p>
            <a:pPr marL="685800" lvl="2" indent="-342900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1400" dirty="0"/>
          </a:p>
          <a:p>
            <a:pPr marL="342900" lvl="1" indent="-342900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600" dirty="0"/>
              <a:t>Rate limitation of inter-AP frames when using non-HT (dup): </a:t>
            </a:r>
          </a:p>
          <a:p>
            <a:pPr marL="685800" lvl="2" indent="-342900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TBD if negotiates 6/12/24 Mbps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342900" lvl="1" indent="-342900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25DE6C-2CAF-F492-082F-64107C139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9AFDE-6235-1D73-FC0B-76051B0C8E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aphicFrame>
        <p:nvGraphicFramePr>
          <p:cNvPr id="6" name="表格 3">
            <a:extLst>
              <a:ext uri="{FF2B5EF4-FFF2-40B4-BE49-F238E27FC236}">
                <a16:creationId xmlns:a16="http://schemas.microsoft.com/office/drawing/2014/main" id="{05F7EC57-7675-C82F-CC08-EC9DEF83B0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714641"/>
              </p:ext>
            </p:extLst>
          </p:nvPr>
        </p:nvGraphicFramePr>
        <p:xfrm>
          <a:off x="228600" y="5029200"/>
          <a:ext cx="8534404" cy="117729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37698">
                  <a:extLst>
                    <a:ext uri="{9D8B030D-6E8A-4147-A177-3AD203B41FA5}">
                      <a16:colId xmlns:a16="http://schemas.microsoft.com/office/drawing/2014/main" val="1827963960"/>
                    </a:ext>
                  </a:extLst>
                </a:gridCol>
                <a:gridCol w="772126">
                  <a:extLst>
                    <a:ext uri="{9D8B030D-6E8A-4147-A177-3AD203B41FA5}">
                      <a16:colId xmlns:a16="http://schemas.microsoft.com/office/drawing/2014/main" val="153127453"/>
                    </a:ext>
                  </a:extLst>
                </a:gridCol>
                <a:gridCol w="732458">
                  <a:extLst>
                    <a:ext uri="{9D8B030D-6E8A-4147-A177-3AD203B41FA5}">
                      <a16:colId xmlns:a16="http://schemas.microsoft.com/office/drawing/2014/main" val="4075186902"/>
                    </a:ext>
                  </a:extLst>
                </a:gridCol>
                <a:gridCol w="732458">
                  <a:extLst>
                    <a:ext uri="{9D8B030D-6E8A-4147-A177-3AD203B41FA5}">
                      <a16:colId xmlns:a16="http://schemas.microsoft.com/office/drawing/2014/main" val="1656192343"/>
                    </a:ext>
                  </a:extLst>
                </a:gridCol>
                <a:gridCol w="732458">
                  <a:extLst>
                    <a:ext uri="{9D8B030D-6E8A-4147-A177-3AD203B41FA5}">
                      <a16:colId xmlns:a16="http://schemas.microsoft.com/office/drawing/2014/main" val="1064236693"/>
                    </a:ext>
                  </a:extLst>
                </a:gridCol>
                <a:gridCol w="732458">
                  <a:extLst>
                    <a:ext uri="{9D8B030D-6E8A-4147-A177-3AD203B41FA5}">
                      <a16:colId xmlns:a16="http://schemas.microsoft.com/office/drawing/2014/main" val="4269096298"/>
                    </a:ext>
                  </a:extLst>
                </a:gridCol>
                <a:gridCol w="732458">
                  <a:extLst>
                    <a:ext uri="{9D8B030D-6E8A-4147-A177-3AD203B41FA5}">
                      <a16:colId xmlns:a16="http://schemas.microsoft.com/office/drawing/2014/main" val="2942312197"/>
                    </a:ext>
                  </a:extLst>
                </a:gridCol>
                <a:gridCol w="732458">
                  <a:extLst>
                    <a:ext uri="{9D8B030D-6E8A-4147-A177-3AD203B41FA5}">
                      <a16:colId xmlns:a16="http://schemas.microsoft.com/office/drawing/2014/main" val="2664984089"/>
                    </a:ext>
                  </a:extLst>
                </a:gridCol>
                <a:gridCol w="732458">
                  <a:extLst>
                    <a:ext uri="{9D8B030D-6E8A-4147-A177-3AD203B41FA5}">
                      <a16:colId xmlns:a16="http://schemas.microsoft.com/office/drawing/2014/main" val="1340339713"/>
                    </a:ext>
                  </a:extLst>
                </a:gridCol>
                <a:gridCol w="732458">
                  <a:extLst>
                    <a:ext uri="{9D8B030D-6E8A-4147-A177-3AD203B41FA5}">
                      <a16:colId xmlns:a16="http://schemas.microsoft.com/office/drawing/2014/main" val="240944330"/>
                    </a:ext>
                  </a:extLst>
                </a:gridCol>
                <a:gridCol w="732458">
                  <a:extLst>
                    <a:ext uri="{9D8B030D-6E8A-4147-A177-3AD203B41FA5}">
                      <a16:colId xmlns:a16="http://schemas.microsoft.com/office/drawing/2014/main" val="3544143996"/>
                    </a:ext>
                  </a:extLst>
                </a:gridCol>
                <a:gridCol w="732458">
                  <a:extLst>
                    <a:ext uri="{9D8B030D-6E8A-4147-A177-3AD203B41FA5}">
                      <a16:colId xmlns:a16="http://schemas.microsoft.com/office/drawing/2014/main" val="1786034524"/>
                    </a:ext>
                  </a:extLst>
                </a:gridCol>
              </a:tblGrid>
              <a:tr h="4566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Number of Supported Sounding Reports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Number of Supported Joint Sounding Reports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u="none" dirty="0">
                          <a:effectLst/>
                        </a:rPr>
                        <a:t>2xLTF +0.8us GI supported</a:t>
                      </a:r>
                      <a:endParaRPr lang="en-US" sz="14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of peer AP’s STA supported in transmission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non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Padding of Co-BF Invite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Padding of Co-BF </a:t>
                      </a:r>
                      <a:r>
                        <a:rPr lang="en-US" altLang="zh-TW" sz="1100" b="1" u="non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Sync</a:t>
                      </a:r>
                      <a:endParaRPr lang="en-US" sz="1100" b="1" u="none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u="none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Padding of Co-BF Sounding Invite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u="none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Padding of NDPA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u="none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Padding of BFRP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u="none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Rate limitation of inter-AP frames using non-HT 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(if needed)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2568869"/>
                  </a:ext>
                </a:extLst>
              </a:tr>
              <a:tr h="438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Bits: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TBD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TBD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TBD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TBD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TBD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TBD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TBD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0661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963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718A3F1-09EF-B5DB-76FF-6D7F16FA6C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556" y="3973090"/>
            <a:ext cx="3200398" cy="1052512"/>
          </a:xfrm>
          <a:prstGeom prst="rect">
            <a:avLst/>
          </a:prstGeom>
        </p:spPr>
      </p:pic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AB78339B-E9EC-26B6-3950-1945422F1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229600" cy="4572000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TW" sz="1600" dirty="0"/>
              <a:t>MAPC</a:t>
            </a:r>
            <a:r>
              <a:rPr lang="zh-TW" altLang="en-US" sz="1600" dirty="0"/>
              <a:t> </a:t>
            </a:r>
            <a:r>
              <a:rPr lang="en-US" altLang="zh-TW" sz="1600" dirty="0"/>
              <a:t>Agreement types are indicated in MAPC Request Control field.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1600" dirty="0"/>
              <a:t>The MAPC Request Parameter Set field </a:t>
            </a:r>
            <a:r>
              <a:rPr lang="en-US" sz="1600" dirty="0"/>
              <a:t>is carried when the MAPC Operation Type = 0, 1 and 5.</a:t>
            </a:r>
            <a:endParaRPr lang="en-US" altLang="zh-TW" sz="16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zh-TW" sz="1600" dirty="0">
              <a:ea typeface="+mn-ea"/>
              <a:cs typeface="+mn-cs"/>
            </a:endParaRP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CC0DDB-A2DF-952E-B03D-DBB5C7ECF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Recap: MAPC</a:t>
            </a:r>
            <a:r>
              <a:rPr lang="zh-TW" altLang="en-US" dirty="0">
                <a:solidFill>
                  <a:schemeClr val="tx1"/>
                </a:solidFill>
              </a:rPr>
              <a:t> </a:t>
            </a:r>
            <a:r>
              <a:rPr lang="en-US" altLang="zh-TW" dirty="0">
                <a:solidFill>
                  <a:schemeClr val="tx1"/>
                </a:solidFill>
              </a:rPr>
              <a:t>Agreement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A5EF8E-419B-AE36-26FF-EE4F84512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5554CD-3857-46FA-79F1-EA8831081D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E8B1A879-CB7C-64E4-D096-9702F762CD2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491" t="21015" r="20170" b="16666"/>
          <a:stretch/>
        </p:blipFill>
        <p:spPr>
          <a:xfrm>
            <a:off x="4410518" y="3773781"/>
            <a:ext cx="4019107" cy="2286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9180350-D0A8-09F9-A7F0-6E5EC2AFC4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920" y="5279129"/>
            <a:ext cx="3200398" cy="1006577"/>
          </a:xfrm>
          <a:prstGeom prst="rect">
            <a:avLst/>
          </a:prstGeom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0437224-AB39-816E-0515-AA610A44C784}"/>
              </a:ext>
            </a:extLst>
          </p:cNvPr>
          <p:cNvCxnSpPr>
            <a:cxnSpLocks/>
          </p:cNvCxnSpPr>
          <p:nvPr/>
        </p:nvCxnSpPr>
        <p:spPr bwMode="auto">
          <a:xfrm flipH="1">
            <a:off x="1939636" y="5602581"/>
            <a:ext cx="2470882" cy="1516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902A4EB-9CAD-4031-1E78-52BB301DC807}"/>
              </a:ext>
            </a:extLst>
          </p:cNvPr>
          <p:cNvCxnSpPr>
            <a:cxnSpLocks/>
          </p:cNvCxnSpPr>
          <p:nvPr/>
        </p:nvCxnSpPr>
        <p:spPr bwMode="auto">
          <a:xfrm flipV="1">
            <a:off x="1600200" y="4499346"/>
            <a:ext cx="0" cy="9507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99936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3CE2A-8EBB-A982-5892-F7128F424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Subfields in MAPC Request Parameter Set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405F2-E178-F5D2-CF99-66941A5D21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1600" dirty="0"/>
              <a:t>The subfields can be used for </a:t>
            </a:r>
            <a:r>
              <a:rPr lang="en-US" sz="1600" dirty="0"/>
              <a:t>MAPC e</a:t>
            </a:r>
            <a:r>
              <a:rPr lang="en-US" altLang="zh-TW" sz="1600" dirty="0"/>
              <a:t>stablishment and update. </a:t>
            </a:r>
          </a:p>
          <a:p>
            <a:r>
              <a:rPr lang="en-US" sz="1600" dirty="0"/>
              <a:t>APs may send the MAPC update to indicate STA CSI status prior to the transmission phase. </a:t>
            </a:r>
          </a:p>
          <a:p>
            <a:r>
              <a:rPr lang="en-US" sz="1600" dirty="0"/>
              <a:t>AP may send an “Update Request” to its peer AP to gather the STA status.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2E4646-B831-E735-29B1-A0F6DD0CE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C8C1C2-140A-C123-1520-C49203DAE6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graphicFrame>
        <p:nvGraphicFramePr>
          <p:cNvPr id="6" name="表格 3">
            <a:extLst>
              <a:ext uri="{FF2B5EF4-FFF2-40B4-BE49-F238E27FC236}">
                <a16:creationId xmlns:a16="http://schemas.microsoft.com/office/drawing/2014/main" id="{81946EEC-B974-0D80-F413-B2301DCA30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322503"/>
              </p:ext>
            </p:extLst>
          </p:nvPr>
        </p:nvGraphicFramePr>
        <p:xfrm>
          <a:off x="3816930" y="3835653"/>
          <a:ext cx="4849398" cy="63436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78722">
                  <a:extLst>
                    <a:ext uri="{9D8B030D-6E8A-4147-A177-3AD203B41FA5}">
                      <a16:colId xmlns:a16="http://schemas.microsoft.com/office/drawing/2014/main" val="1827963960"/>
                    </a:ext>
                  </a:extLst>
                </a:gridCol>
                <a:gridCol w="668086">
                  <a:extLst>
                    <a:ext uri="{9D8B030D-6E8A-4147-A177-3AD203B41FA5}">
                      <a16:colId xmlns:a16="http://schemas.microsoft.com/office/drawing/2014/main" val="153127453"/>
                    </a:ext>
                  </a:extLst>
                </a:gridCol>
                <a:gridCol w="633765">
                  <a:extLst>
                    <a:ext uri="{9D8B030D-6E8A-4147-A177-3AD203B41FA5}">
                      <a16:colId xmlns:a16="http://schemas.microsoft.com/office/drawing/2014/main" val="3386178722"/>
                    </a:ext>
                  </a:extLst>
                </a:gridCol>
                <a:gridCol w="633765">
                  <a:extLst>
                    <a:ext uri="{9D8B030D-6E8A-4147-A177-3AD203B41FA5}">
                      <a16:colId xmlns:a16="http://schemas.microsoft.com/office/drawing/2014/main" val="621219806"/>
                    </a:ext>
                  </a:extLst>
                </a:gridCol>
                <a:gridCol w="633765">
                  <a:extLst>
                    <a:ext uri="{9D8B030D-6E8A-4147-A177-3AD203B41FA5}">
                      <a16:colId xmlns:a16="http://schemas.microsoft.com/office/drawing/2014/main" val="2903497796"/>
                    </a:ext>
                  </a:extLst>
                </a:gridCol>
                <a:gridCol w="633765">
                  <a:extLst>
                    <a:ext uri="{9D8B030D-6E8A-4147-A177-3AD203B41FA5}">
                      <a16:colId xmlns:a16="http://schemas.microsoft.com/office/drawing/2014/main" val="1158384287"/>
                    </a:ext>
                  </a:extLst>
                </a:gridCol>
                <a:gridCol w="633765">
                  <a:extLst>
                    <a:ext uri="{9D8B030D-6E8A-4147-A177-3AD203B41FA5}">
                      <a16:colId xmlns:a16="http://schemas.microsoft.com/office/drawing/2014/main" val="1348803339"/>
                    </a:ext>
                  </a:extLst>
                </a:gridCol>
                <a:gridCol w="633765">
                  <a:extLst>
                    <a:ext uri="{9D8B030D-6E8A-4147-A177-3AD203B41FA5}">
                      <a16:colId xmlns:a16="http://schemas.microsoft.com/office/drawing/2014/main" val="1171612500"/>
                    </a:ext>
                  </a:extLst>
                </a:gridCol>
              </a:tblGrid>
              <a:tr h="4629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PHY Version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Bandwidth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u="none" dirty="0">
                          <a:effectLst/>
                        </a:rPr>
                        <a:t>Punctured Channel Info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BSS Color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u="none" dirty="0">
                          <a:effectLst/>
                        </a:rPr>
                        <a:t>Sync Role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0" u="none" dirty="0">
                          <a:solidFill>
                            <a:schemeClr val="tx1"/>
                          </a:solidFill>
                          <a:effectLst/>
                        </a:rPr>
                        <a:t>Update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0" u="none" dirty="0">
                          <a:solidFill>
                            <a:schemeClr val="tx1"/>
                          </a:solidFill>
                          <a:effectLst/>
                        </a:rPr>
                        <a:t>Request</a:t>
                      </a:r>
                      <a:endParaRPr lang="en-US" sz="11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u="none" dirty="0">
                          <a:effectLst/>
                        </a:rPr>
                        <a:t>Reserved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2568869"/>
                  </a:ext>
                </a:extLst>
              </a:tr>
              <a:tr h="438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Bits: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0661767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EEF3024C-D780-4414-7D8F-41D45AD369A1}"/>
              </a:ext>
            </a:extLst>
          </p:cNvPr>
          <p:cNvSpPr txBox="1"/>
          <p:nvPr/>
        </p:nvSpPr>
        <p:spPr>
          <a:xfrm>
            <a:off x="2871002" y="3950146"/>
            <a:ext cx="12192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Common Info</a:t>
            </a:r>
          </a:p>
        </p:txBody>
      </p:sp>
      <p:graphicFrame>
        <p:nvGraphicFramePr>
          <p:cNvPr id="10" name="表格 3">
            <a:extLst>
              <a:ext uri="{FF2B5EF4-FFF2-40B4-BE49-F238E27FC236}">
                <a16:creationId xmlns:a16="http://schemas.microsoft.com/office/drawing/2014/main" id="{9767F80E-E310-D174-3AA6-78366804CE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253430"/>
              </p:ext>
            </p:extLst>
          </p:nvPr>
        </p:nvGraphicFramePr>
        <p:xfrm>
          <a:off x="3733800" y="4935855"/>
          <a:ext cx="4316002" cy="64389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56344">
                  <a:extLst>
                    <a:ext uri="{9D8B030D-6E8A-4147-A177-3AD203B41FA5}">
                      <a16:colId xmlns:a16="http://schemas.microsoft.com/office/drawing/2014/main" val="1827963960"/>
                    </a:ext>
                  </a:extLst>
                </a:gridCol>
                <a:gridCol w="805018">
                  <a:extLst>
                    <a:ext uri="{9D8B030D-6E8A-4147-A177-3AD203B41FA5}">
                      <a16:colId xmlns:a16="http://schemas.microsoft.com/office/drawing/2014/main" val="153127453"/>
                    </a:ext>
                  </a:extLst>
                </a:gridCol>
                <a:gridCol w="763660">
                  <a:extLst>
                    <a:ext uri="{9D8B030D-6E8A-4147-A177-3AD203B41FA5}">
                      <a16:colId xmlns:a16="http://schemas.microsoft.com/office/drawing/2014/main" val="3411675980"/>
                    </a:ext>
                  </a:extLst>
                </a:gridCol>
                <a:gridCol w="763660">
                  <a:extLst>
                    <a:ext uri="{9D8B030D-6E8A-4147-A177-3AD203B41FA5}">
                      <a16:colId xmlns:a16="http://schemas.microsoft.com/office/drawing/2014/main" val="621219806"/>
                    </a:ext>
                  </a:extLst>
                </a:gridCol>
                <a:gridCol w="763660">
                  <a:extLst>
                    <a:ext uri="{9D8B030D-6E8A-4147-A177-3AD203B41FA5}">
                      <a16:colId xmlns:a16="http://schemas.microsoft.com/office/drawing/2014/main" val="2903497796"/>
                    </a:ext>
                  </a:extLst>
                </a:gridCol>
                <a:gridCol w="763660">
                  <a:extLst>
                    <a:ext uri="{9D8B030D-6E8A-4147-A177-3AD203B41FA5}">
                      <a16:colId xmlns:a16="http://schemas.microsoft.com/office/drawing/2014/main" val="1158384287"/>
                    </a:ext>
                  </a:extLst>
                </a:gridCol>
              </a:tblGrid>
              <a:tr h="4629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STAID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u="none" dirty="0">
                          <a:effectLst/>
                        </a:rPr>
                        <a:t>CSI status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Y/N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u="none" dirty="0">
                          <a:effectLst/>
                        </a:rPr>
                        <a:t>Sounding Request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effectLst/>
                          <a:latin typeface="Times New Roman" panose="02020603050405020304" pitchFamily="18" charset="0"/>
                        </a:rPr>
                        <a:t>Y/N</a:t>
                      </a:r>
                      <a:endParaRPr lang="en-GB" sz="1000" u="none" dirty="0">
                        <a:effectLst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NSS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BSS Color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Indication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2568869"/>
                  </a:ext>
                </a:extLst>
              </a:tr>
              <a:tr h="438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Bits: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0661767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5E2AF84E-10AF-DDEE-E877-0988AFB340F0}"/>
              </a:ext>
            </a:extLst>
          </p:cNvPr>
          <p:cNvSpPr txBox="1"/>
          <p:nvPr/>
        </p:nvSpPr>
        <p:spPr>
          <a:xfrm>
            <a:off x="2903327" y="5063874"/>
            <a:ext cx="12192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STA Info</a:t>
            </a:r>
          </a:p>
        </p:txBody>
      </p:sp>
    </p:spTree>
    <p:extLst>
      <p:ext uri="{BB962C8B-B14F-4D97-AF65-F5344CB8AC3E}">
        <p14:creationId xmlns:p14="http://schemas.microsoft.com/office/powerpoint/2010/main" val="1098205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85FA5-9674-63F5-89A7-24A1BCE55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MAPC Request Parameter Set Structure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2025E5-AE4E-3A7F-9D95-9F257A061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30040-D5A9-82AC-41E8-E5B379A445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231853D-D64D-B280-64DC-962DB9E12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TW" sz="1600" dirty="0"/>
              <a:t>Do we want to exchange all the information during MAPC</a:t>
            </a:r>
            <a:r>
              <a:rPr lang="zh-TW" altLang="en-US" sz="1600" dirty="0"/>
              <a:t> </a:t>
            </a:r>
            <a:r>
              <a:rPr lang="en-US" altLang="zh-TW" sz="1600" dirty="0"/>
              <a:t>Agreement Update?</a:t>
            </a:r>
          </a:p>
          <a:p>
            <a:pPr marL="685800" lvl="2" indent="-342900">
              <a:buFont typeface="Arial" panose="020B0604020202020204" pitchFamily="34" charset="0"/>
              <a:buChar char="•"/>
            </a:pPr>
            <a:r>
              <a:rPr lang="en-US" altLang="zh-TW" sz="1400" dirty="0"/>
              <a:t>Instead of carry all the possible information in a single form, we can split them to different </a:t>
            </a:r>
            <a:r>
              <a:rPr lang="en-US" sz="1400" dirty="0"/>
              <a:t>Operation Parameter S</a:t>
            </a:r>
            <a:r>
              <a:rPr lang="en-US" altLang="zh-TW" sz="1400" dirty="0"/>
              <a:t>ubfields. </a:t>
            </a:r>
          </a:p>
        </p:txBody>
      </p:sp>
      <p:graphicFrame>
        <p:nvGraphicFramePr>
          <p:cNvPr id="7" name="表格 3">
            <a:extLst>
              <a:ext uri="{FF2B5EF4-FFF2-40B4-BE49-F238E27FC236}">
                <a16:creationId xmlns:a16="http://schemas.microsoft.com/office/drawing/2014/main" id="{F2A16FD1-BCDC-C597-4B33-A40FCAD830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123759"/>
              </p:ext>
            </p:extLst>
          </p:nvPr>
        </p:nvGraphicFramePr>
        <p:xfrm>
          <a:off x="816451" y="4309589"/>
          <a:ext cx="3886200" cy="63436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99231">
                  <a:extLst>
                    <a:ext uri="{9D8B030D-6E8A-4147-A177-3AD203B41FA5}">
                      <a16:colId xmlns:a16="http://schemas.microsoft.com/office/drawing/2014/main" val="1827963960"/>
                    </a:ext>
                  </a:extLst>
                </a:gridCol>
                <a:gridCol w="880676">
                  <a:extLst>
                    <a:ext uri="{9D8B030D-6E8A-4147-A177-3AD203B41FA5}">
                      <a16:colId xmlns:a16="http://schemas.microsoft.com/office/drawing/2014/main" val="153127453"/>
                    </a:ext>
                  </a:extLst>
                </a:gridCol>
                <a:gridCol w="835431">
                  <a:extLst>
                    <a:ext uri="{9D8B030D-6E8A-4147-A177-3AD203B41FA5}">
                      <a16:colId xmlns:a16="http://schemas.microsoft.com/office/drawing/2014/main" val="4075186902"/>
                    </a:ext>
                  </a:extLst>
                </a:gridCol>
                <a:gridCol w="835431">
                  <a:extLst>
                    <a:ext uri="{9D8B030D-6E8A-4147-A177-3AD203B41FA5}">
                      <a16:colId xmlns:a16="http://schemas.microsoft.com/office/drawing/2014/main" val="1656192343"/>
                    </a:ext>
                  </a:extLst>
                </a:gridCol>
                <a:gridCol w="835431">
                  <a:extLst>
                    <a:ext uri="{9D8B030D-6E8A-4147-A177-3AD203B41FA5}">
                      <a16:colId xmlns:a16="http://schemas.microsoft.com/office/drawing/2014/main" val="621219806"/>
                    </a:ext>
                  </a:extLst>
                </a:gridCol>
              </a:tblGrid>
              <a:tr h="4629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Operation Parameter</a:t>
                      </a:r>
                    </a:p>
                    <a:p>
                      <a:pPr algn="ctr"/>
                      <a:r>
                        <a:rPr lang="en-US" sz="1000" dirty="0"/>
                        <a:t>Subfield Control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u="none" dirty="0">
                          <a:effectLst/>
                        </a:rPr>
                        <a:t>Length of the subfield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u="none" dirty="0">
                          <a:effectLst/>
                        </a:rPr>
                        <a:t>Reserved</a:t>
                      </a:r>
                      <a:endParaRPr lang="en-US" sz="14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u="none" dirty="0">
                          <a:effectLst/>
                        </a:rPr>
                        <a:t>Last Request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2568869"/>
                  </a:ext>
                </a:extLst>
              </a:tr>
              <a:tr h="438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Bits: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0661767"/>
                  </a:ext>
                </a:extLst>
              </a:tr>
            </a:tbl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4FADE63-6BE7-CE51-EB03-D93CF2F8E651}"/>
              </a:ext>
            </a:extLst>
          </p:cNvPr>
          <p:cNvCxnSpPr>
            <a:cxnSpLocks/>
          </p:cNvCxnSpPr>
          <p:nvPr/>
        </p:nvCxnSpPr>
        <p:spPr bwMode="auto">
          <a:xfrm>
            <a:off x="2264251" y="4842537"/>
            <a:ext cx="0" cy="2218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D64DE430-F304-3C11-74A2-2ED88DBECD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803941"/>
              </p:ext>
            </p:extLst>
          </p:nvPr>
        </p:nvGraphicFramePr>
        <p:xfrm>
          <a:off x="1482190" y="5096415"/>
          <a:ext cx="1905000" cy="975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399">
                  <a:extLst>
                    <a:ext uri="{9D8B030D-6E8A-4147-A177-3AD203B41FA5}">
                      <a16:colId xmlns:a16="http://schemas.microsoft.com/office/drawing/2014/main" val="108449572"/>
                    </a:ext>
                  </a:extLst>
                </a:gridCol>
                <a:gridCol w="1371601">
                  <a:extLst>
                    <a:ext uri="{9D8B030D-6E8A-4147-A177-3AD203B41FA5}">
                      <a16:colId xmlns:a16="http://schemas.microsoft.com/office/drawing/2014/main" val="3815680483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Operation Parameter Subfields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2525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Common Info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50286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STA Info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192868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/>
                        <a:t>2-3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5539430"/>
                  </a:ext>
                </a:extLst>
              </a:tr>
            </a:tbl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CC593B8B-2E64-3644-370D-84A04CA3A90C}"/>
              </a:ext>
            </a:extLst>
          </p:cNvPr>
          <p:cNvSpPr txBox="1"/>
          <p:nvPr/>
        </p:nvSpPr>
        <p:spPr>
          <a:xfrm>
            <a:off x="1046229" y="2785900"/>
            <a:ext cx="3522762" cy="472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0070C0"/>
                </a:solidFill>
                <a:latin typeface="Arial Narrow" panose="020B0606020202030204" pitchFamily="34" charset="0"/>
              </a:rPr>
              <a:t>MAPC Request Parameter Set field</a:t>
            </a:r>
            <a:r>
              <a:rPr lang="en-US" altLang="zh-TW" b="1" dirty="0">
                <a:solidFill>
                  <a:srgbClr val="0070C0"/>
                </a:solidFill>
                <a:latin typeface="Arial Narrow" panose="020B0606020202030204" pitchFamily="34" charset="0"/>
              </a:rPr>
              <a:t>:</a:t>
            </a:r>
            <a:r>
              <a:rPr lang="zh-TW" altLang="en-US" b="1" dirty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Arial Narrow" panose="020B0606020202030204" pitchFamily="34" charset="0"/>
              </a:rPr>
              <a:t>Option1</a:t>
            </a:r>
          </a:p>
          <a:p>
            <a:pPr>
              <a:lnSpc>
                <a:spcPct val="107000"/>
              </a:lnSpc>
            </a:pPr>
            <a:endParaRPr lang="en-US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7380DDE-BDF3-83E6-7D88-29B800B3E6CE}"/>
              </a:ext>
            </a:extLst>
          </p:cNvPr>
          <p:cNvSpPr txBox="1"/>
          <p:nvPr/>
        </p:nvSpPr>
        <p:spPr>
          <a:xfrm>
            <a:off x="2400777" y="4028368"/>
            <a:ext cx="22098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Arial Narrow" panose="020B0606020202030204" pitchFamily="34" charset="0"/>
              </a:rPr>
              <a:t>Operation Parameter </a:t>
            </a:r>
            <a:r>
              <a:rPr lang="en-US" altLang="zh-TW" b="1" dirty="0">
                <a:solidFill>
                  <a:srgbClr val="0070C0"/>
                </a:solidFill>
                <a:latin typeface="Arial Narrow" panose="020B0606020202030204" pitchFamily="34" charset="0"/>
              </a:rPr>
              <a:t>subfield</a:t>
            </a:r>
            <a:endParaRPr lang="en-US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36" name="表格 3">
            <a:extLst>
              <a:ext uri="{FF2B5EF4-FFF2-40B4-BE49-F238E27FC236}">
                <a16:creationId xmlns:a16="http://schemas.microsoft.com/office/drawing/2014/main" id="{8EAB1559-FE24-89E4-E29C-680B9AABB5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130519"/>
              </p:ext>
            </p:extLst>
          </p:nvPr>
        </p:nvGraphicFramePr>
        <p:xfrm>
          <a:off x="940710" y="3211993"/>
          <a:ext cx="2920133" cy="63436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75128">
                  <a:extLst>
                    <a:ext uri="{9D8B030D-6E8A-4147-A177-3AD203B41FA5}">
                      <a16:colId xmlns:a16="http://schemas.microsoft.com/office/drawing/2014/main" val="1827963960"/>
                    </a:ext>
                  </a:extLst>
                </a:gridCol>
                <a:gridCol w="661749">
                  <a:extLst>
                    <a:ext uri="{9D8B030D-6E8A-4147-A177-3AD203B41FA5}">
                      <a16:colId xmlns:a16="http://schemas.microsoft.com/office/drawing/2014/main" val="153127453"/>
                    </a:ext>
                  </a:extLst>
                </a:gridCol>
                <a:gridCol w="627752">
                  <a:extLst>
                    <a:ext uri="{9D8B030D-6E8A-4147-A177-3AD203B41FA5}">
                      <a16:colId xmlns:a16="http://schemas.microsoft.com/office/drawing/2014/main" val="4075186902"/>
                    </a:ext>
                  </a:extLst>
                </a:gridCol>
                <a:gridCol w="627752">
                  <a:extLst>
                    <a:ext uri="{9D8B030D-6E8A-4147-A177-3AD203B41FA5}">
                      <a16:colId xmlns:a16="http://schemas.microsoft.com/office/drawing/2014/main" val="1656192343"/>
                    </a:ext>
                  </a:extLst>
                </a:gridCol>
                <a:gridCol w="627752">
                  <a:extLst>
                    <a:ext uri="{9D8B030D-6E8A-4147-A177-3AD203B41FA5}">
                      <a16:colId xmlns:a16="http://schemas.microsoft.com/office/drawing/2014/main" val="621219806"/>
                    </a:ext>
                  </a:extLst>
                </a:gridCol>
              </a:tblGrid>
              <a:tr h="4629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Operation Parameter</a:t>
                      </a:r>
                    </a:p>
                    <a:p>
                      <a:pPr algn="ctr"/>
                      <a:r>
                        <a:rPr lang="en-US" sz="1000" dirty="0"/>
                        <a:t>subfield1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u="none" dirty="0">
                          <a:effectLst/>
                        </a:rPr>
                        <a:t>Subfield1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Operation Parameter</a:t>
                      </a:r>
                    </a:p>
                    <a:p>
                      <a:pPr algn="ctr"/>
                      <a:r>
                        <a:rPr lang="en-US" sz="1000" dirty="0"/>
                        <a:t>subfield2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u="none" dirty="0">
                          <a:effectLst/>
                        </a:rPr>
                        <a:t>Subfield2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2568869"/>
                  </a:ext>
                </a:extLst>
              </a:tr>
              <a:tr h="438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Octets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: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0661767"/>
                  </a:ext>
                </a:extLst>
              </a:tr>
            </a:tbl>
          </a:graphicData>
        </a:graphic>
      </p:graphicFrame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AC4E390-8A1E-0932-7470-53D4D9AA67D4}"/>
              </a:ext>
            </a:extLst>
          </p:cNvPr>
          <p:cNvCxnSpPr>
            <a:cxnSpLocks/>
          </p:cNvCxnSpPr>
          <p:nvPr/>
        </p:nvCxnSpPr>
        <p:spPr bwMode="auto">
          <a:xfrm flipH="1">
            <a:off x="1862469" y="3760375"/>
            <a:ext cx="2309" cy="4318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941B231-12F5-8764-A62A-E764469EA8CB}"/>
              </a:ext>
            </a:extLst>
          </p:cNvPr>
          <p:cNvSpPr txBox="1"/>
          <p:nvPr/>
        </p:nvSpPr>
        <p:spPr>
          <a:xfrm>
            <a:off x="5618929" y="2753905"/>
            <a:ext cx="3094181" cy="472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b="1" dirty="0">
                <a:solidFill>
                  <a:srgbClr val="0070C0"/>
                </a:solidFill>
                <a:latin typeface="Arial Narrow" panose="020B0606020202030204" pitchFamily="34" charset="0"/>
              </a:rPr>
              <a:t>MAPC Request Parameter Set field</a:t>
            </a:r>
            <a:r>
              <a:rPr lang="en-US" altLang="zh-TW" b="1" dirty="0">
                <a:solidFill>
                  <a:srgbClr val="0070C0"/>
                </a:solidFill>
                <a:latin typeface="Arial Narrow" panose="020B0606020202030204" pitchFamily="34" charset="0"/>
              </a:rPr>
              <a:t>:</a:t>
            </a:r>
            <a:r>
              <a:rPr lang="zh-TW" altLang="en-US" b="1" dirty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Arial Narrow" panose="020B0606020202030204" pitchFamily="34" charset="0"/>
              </a:rPr>
              <a:t>Option2</a:t>
            </a:r>
          </a:p>
          <a:p>
            <a:pPr>
              <a:lnSpc>
                <a:spcPct val="107000"/>
              </a:lnSpc>
            </a:pPr>
            <a:endParaRPr lang="en-US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5" name="表格 3">
            <a:extLst>
              <a:ext uri="{FF2B5EF4-FFF2-40B4-BE49-F238E27FC236}">
                <a16:creationId xmlns:a16="http://schemas.microsoft.com/office/drawing/2014/main" id="{D46AF001-6578-C8E6-4815-BA8F5ACCB6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234758"/>
              </p:ext>
            </p:extLst>
          </p:nvPr>
        </p:nvGraphicFramePr>
        <p:xfrm>
          <a:off x="6175075" y="3276463"/>
          <a:ext cx="1664629" cy="53020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75128">
                  <a:extLst>
                    <a:ext uri="{9D8B030D-6E8A-4147-A177-3AD203B41FA5}">
                      <a16:colId xmlns:a16="http://schemas.microsoft.com/office/drawing/2014/main" val="1827963960"/>
                    </a:ext>
                  </a:extLst>
                </a:gridCol>
                <a:gridCol w="661749">
                  <a:extLst>
                    <a:ext uri="{9D8B030D-6E8A-4147-A177-3AD203B41FA5}">
                      <a16:colId xmlns:a16="http://schemas.microsoft.com/office/drawing/2014/main" val="153127453"/>
                    </a:ext>
                  </a:extLst>
                </a:gridCol>
                <a:gridCol w="627752">
                  <a:extLst>
                    <a:ext uri="{9D8B030D-6E8A-4147-A177-3AD203B41FA5}">
                      <a16:colId xmlns:a16="http://schemas.microsoft.com/office/drawing/2014/main" val="4075186902"/>
                    </a:ext>
                  </a:extLst>
                </a:gridCol>
              </a:tblGrid>
              <a:tr h="3743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Common Info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u="none" dirty="0">
                          <a:effectLst/>
                        </a:rPr>
                        <a:t>STA Info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2568869"/>
                  </a:ext>
                </a:extLst>
              </a:tr>
              <a:tr h="438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Octets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: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0661767"/>
                  </a:ext>
                </a:extLst>
              </a:tr>
            </a:tbl>
          </a:graphicData>
        </a:graphic>
      </p:graphicFrame>
      <p:graphicFrame>
        <p:nvGraphicFramePr>
          <p:cNvPr id="17" name="表格 3">
            <a:extLst>
              <a:ext uri="{FF2B5EF4-FFF2-40B4-BE49-F238E27FC236}">
                <a16:creationId xmlns:a16="http://schemas.microsoft.com/office/drawing/2014/main" id="{CEF739F2-AB9C-8AE0-C41C-EAC36277CC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755586"/>
              </p:ext>
            </p:extLst>
          </p:nvPr>
        </p:nvGraphicFramePr>
        <p:xfrm>
          <a:off x="5918744" y="4309589"/>
          <a:ext cx="2314338" cy="63436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78722">
                  <a:extLst>
                    <a:ext uri="{9D8B030D-6E8A-4147-A177-3AD203B41FA5}">
                      <a16:colId xmlns:a16="http://schemas.microsoft.com/office/drawing/2014/main" val="1827963960"/>
                    </a:ext>
                  </a:extLst>
                </a:gridCol>
                <a:gridCol w="668086">
                  <a:extLst>
                    <a:ext uri="{9D8B030D-6E8A-4147-A177-3AD203B41FA5}">
                      <a16:colId xmlns:a16="http://schemas.microsoft.com/office/drawing/2014/main" val="153127453"/>
                    </a:ext>
                  </a:extLst>
                </a:gridCol>
                <a:gridCol w="633765">
                  <a:extLst>
                    <a:ext uri="{9D8B030D-6E8A-4147-A177-3AD203B41FA5}">
                      <a16:colId xmlns:a16="http://schemas.microsoft.com/office/drawing/2014/main" val="1348803339"/>
                    </a:ext>
                  </a:extLst>
                </a:gridCol>
                <a:gridCol w="633765">
                  <a:extLst>
                    <a:ext uri="{9D8B030D-6E8A-4147-A177-3AD203B41FA5}">
                      <a16:colId xmlns:a16="http://schemas.microsoft.com/office/drawing/2014/main" val="1171612500"/>
                    </a:ext>
                  </a:extLst>
                </a:gridCol>
              </a:tblGrid>
              <a:tr h="4629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PHY Version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0" u="none" dirty="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en-US" sz="11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u="none" dirty="0">
                          <a:effectLst/>
                        </a:rPr>
                        <a:t>Number of STA Info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25688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Bits: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…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0661767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5028E361-B601-FE1D-8F7A-B03DCC1DE824}"/>
              </a:ext>
            </a:extLst>
          </p:cNvPr>
          <p:cNvSpPr txBox="1"/>
          <p:nvPr/>
        </p:nvSpPr>
        <p:spPr>
          <a:xfrm>
            <a:off x="6852125" y="4018183"/>
            <a:ext cx="12192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Common Info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2CDC852-84C0-62C9-D8CB-35C313A83181}"/>
              </a:ext>
            </a:extLst>
          </p:cNvPr>
          <p:cNvCxnSpPr>
            <a:cxnSpLocks/>
          </p:cNvCxnSpPr>
          <p:nvPr/>
        </p:nvCxnSpPr>
        <p:spPr bwMode="auto">
          <a:xfrm>
            <a:off x="7115650" y="3718811"/>
            <a:ext cx="0" cy="3095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50471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CC97A-158B-C543-3138-6E593C5A6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06811-BC78-3BA9-612C-0BFFD421C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457200" algn="l"/>
              </a:tabLst>
            </a:pPr>
            <a:r>
              <a:rPr lang="en-US" altLang="zh-CN" sz="2000" b="1" dirty="0"/>
              <a:t>Do you agree to include the following into the 11bn SFD?</a:t>
            </a:r>
          </a:p>
          <a:p>
            <a:r>
              <a:rPr lang="en-US" sz="1600" dirty="0"/>
              <a:t>APs exchange the 2-bit </a:t>
            </a:r>
            <a:r>
              <a:rPr lang="en-US" altLang="zh-TW" sz="1600" dirty="0"/>
              <a:t>“</a:t>
            </a:r>
            <a:r>
              <a:rPr lang="en-US" sz="1600" dirty="0"/>
              <a:t>Number of peer AP’s STA supported in transmission” </a:t>
            </a:r>
            <a:r>
              <a:rPr lang="en-US" sz="1600" b="0" dirty="0"/>
              <a:t>field in the </a:t>
            </a:r>
            <a:r>
              <a:rPr lang="en-US" sz="1600" dirty="0"/>
              <a:t>MAPC Scheme Parameter Set. The filed indicates the maximum number of non-AP STA that:</a:t>
            </a:r>
          </a:p>
          <a:p>
            <a:pPr marL="1028700" lvl="3" indent="-342900">
              <a:buFont typeface="Arial" panose="020B0604020202020204" pitchFamily="34" charset="0"/>
              <a:buChar char="•"/>
            </a:pPr>
            <a:r>
              <a:rPr lang="en-US" sz="1400" dirty="0"/>
              <a:t>when the requesting AP is a coordinating AP, the maximum number of non-AP STA that coordinated AP can select in the Co-BF Response frame.</a:t>
            </a:r>
          </a:p>
          <a:p>
            <a:pPr marL="1028700" lvl="3" indent="-342900">
              <a:buFont typeface="Arial" panose="020B0604020202020204" pitchFamily="34" charset="0"/>
              <a:buChar char="•"/>
            </a:pPr>
            <a:r>
              <a:rPr lang="en-US" sz="1400" dirty="0"/>
              <a:t>when the requesting AP is a coordinated AP, the maximum number of non-AP STA that coordinating AP can select in the Co-BF Invite frame.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D2EC20-9839-1DC2-4A36-0523A1FE8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8FB75-97EC-2E53-F9B5-8C3674C9D4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450484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185614</TotalTime>
  <Words>805</Words>
  <Application>Microsoft Office PowerPoint</Application>
  <PresentationFormat>On-screen Show (4:3)</PresentationFormat>
  <Paragraphs>191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Narrow</vt:lpstr>
      <vt:lpstr>Calibri</vt:lpstr>
      <vt:lpstr>Times New Roman</vt:lpstr>
      <vt:lpstr>802-11-Submission</vt:lpstr>
      <vt:lpstr>Parameters in COBF profile </vt:lpstr>
      <vt:lpstr>MAPC Scheme Parameter Set (1/2)</vt:lpstr>
      <vt:lpstr>MAPC Scheme Parameter Set (2/2)</vt:lpstr>
      <vt:lpstr>Recap: MAPC Agreement</vt:lpstr>
      <vt:lpstr>Subfields in MAPC Request Parameter Set</vt:lpstr>
      <vt:lpstr>MAPC Request Parameter Set Structure</vt:lpstr>
      <vt:lpstr>Straw Poll #1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You-Wei Chen</cp:lastModifiedBy>
  <cp:revision>1097</cp:revision>
  <cp:lastPrinted>1998-02-10T13:28:06Z</cp:lastPrinted>
  <dcterms:created xsi:type="dcterms:W3CDTF">2007-05-21T21:00:37Z</dcterms:created>
  <dcterms:modified xsi:type="dcterms:W3CDTF">2025-09-10T20:15:06Z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2022-12-02T22:20:35Z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66719768-fd85-486d-b90e-2ba04a10239f</vt:lpwstr>
  </property>
  <property fmtid="{D5CDD505-2E9C-101B-9397-08002B2CF9AE}" pid="9" name="MSIP_Label_83bcef13-7cac-433f-ba1d-47a323951816_ContentBits">
    <vt:lpwstr>0</vt:lpwstr>
  </property>
</Properties>
</file>