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41" r:id="rId3"/>
    <p:sldId id="359" r:id="rId4"/>
    <p:sldId id="360" r:id="rId5"/>
    <p:sldId id="362" r:id="rId6"/>
    <p:sldId id="363" r:id="rId7"/>
    <p:sldId id="364" r:id="rId8"/>
    <p:sldId id="343" r:id="rId9"/>
    <p:sldId id="277" r:id="rId10"/>
    <p:sldId id="264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lal Sadiq" initials="BS" lastIdx="2" clrIdx="0">
    <p:extLst>
      <p:ext uri="{19B8F6BF-5375-455C-9EA6-DF929625EA0E}">
        <p15:presenceInfo xmlns:p15="http://schemas.microsoft.com/office/powerpoint/2012/main" userId="S-1-5-21-1569490900-2152479555-3239727262-66999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00B8FF"/>
    <a:srgbClr val="00FF00"/>
    <a:srgbClr val="0000FF"/>
    <a:srgbClr val="FF6600"/>
    <a:srgbClr val="0066FF"/>
    <a:srgbClr val="3399FF"/>
    <a:srgbClr val="3366FF"/>
    <a:srgbClr val="FF9966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04" autoAdjust="0"/>
    <p:restoredTop sz="94660"/>
  </p:normalViewPr>
  <p:slideViewPr>
    <p:cSldViewPr>
      <p:cViewPr varScale="1">
        <p:scale>
          <a:sx n="120" d="100"/>
          <a:sy n="120" d="100"/>
        </p:scale>
        <p:origin x="1008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43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623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177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68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4300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6326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9882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8694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748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Sep,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49BEE93-3A03-4D07-A6FC-E0E12B1D2B94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3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Sep,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2DF069A-7978-4EFA-BBE6-89A59EFC52B2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3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Sep,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1"/>
            <a:ext cx="3808413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1"/>
            <a:ext cx="381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April,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817CB7AA-B353-4300-A7D9-A8B676128AA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3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Sep,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A3B66872-6510-4449-AE10-251B91615BD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3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Sep,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B43B2D3-95EE-441F-A135-73F50A38556C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3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Sep,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Bilal Sadiq, Samsung Electronics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F30C2CA-85D2-446E-851F-FEFCCB4D509D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3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Sep,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6C9027B-42AB-47C6-BBF0-FC61860A1783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3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Sep, 2025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Sep,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6475415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475414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007" y="6477815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9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802.11-25/1575r0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4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16.png"/><Relationship Id="rId10" Type="http://schemas.openxmlformats.org/officeDocument/2006/relationships/image" Target="../media/image12.png"/><Relationship Id="rId4" Type="http://schemas.openxmlformats.org/officeDocument/2006/relationships/image" Target="../media/image15.pn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8.emf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8.emf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1102519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b="0" dirty="0"/>
              <a:t>On the Feasibility of LOS MIMO and the Number of Spatial Streams at 60GHz</a:t>
            </a:r>
            <a:endParaRPr lang="en-GB" dirty="0">
              <a:solidFill>
                <a:srgbClr val="3333FF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00033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2025-09-10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2792643"/>
              </p:ext>
            </p:extLst>
          </p:nvPr>
        </p:nvGraphicFramePr>
        <p:xfrm>
          <a:off x="603250" y="3270250"/>
          <a:ext cx="8470900" cy="221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5" name="Document" r:id="rId4" imgW="10692042" imgH="2798160" progId="Word.Document.8">
                  <p:embed/>
                </p:oleObj>
              </mc:Choice>
              <mc:Fallback>
                <p:oleObj name="Document" r:id="rId4" imgW="10692042" imgH="279816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" y="3270250"/>
                        <a:ext cx="8470900" cy="2216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982020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D3456E7-021F-412A-8AF6-20DA34F75BF3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3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Sep,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1" y="1525587"/>
            <a:ext cx="7770813" cy="4113213"/>
          </a:xfrm>
        </p:spPr>
        <p:txBody>
          <a:bodyPr/>
          <a:lstStyle/>
          <a:p>
            <a:pPr marL="0" indent="0"/>
            <a:r>
              <a:rPr lang="en-GB" dirty="0"/>
              <a:t>[1] </a:t>
            </a:r>
            <a:r>
              <a:rPr lang="en-GB" sz="1400" b="0" dirty="0"/>
              <a:t>11-24-0069, </a:t>
            </a:r>
            <a:r>
              <a:rPr lang="en-US" sz="1400" b="0" dirty="0"/>
              <a:t>MIMO analysis for IMMW, Bo Gong</a:t>
            </a:r>
          </a:p>
          <a:p>
            <a:pPr marL="341313" lvl="0" indent="-341313"/>
            <a:r>
              <a:rPr lang="en-GB" dirty="0"/>
              <a:t>[2] </a:t>
            </a:r>
            <a:r>
              <a:rPr lang="en-US" sz="1400" b="0" dirty="0"/>
              <a:t>R. </a:t>
            </a:r>
            <a:r>
              <a:rPr lang="en-US" sz="1400" b="0" dirty="0" err="1"/>
              <a:t>Prüller</a:t>
            </a:r>
            <a:r>
              <a:rPr lang="en-US" sz="1400" b="0" dirty="0"/>
              <a:t>, T. Pedersen and M. Rupp, "An Empirical Lower Bound on Singular Value Ratios for MIMO LOS Links," </a:t>
            </a:r>
            <a:r>
              <a:rPr lang="en-US" sz="1400" b="0" i="1" dirty="0"/>
              <a:t>2022 IEEE Conference on Antenna Measurements and Applications (CAMA)</a:t>
            </a:r>
            <a:r>
              <a:rPr lang="en-US" sz="1400" b="0" dirty="0"/>
              <a:t>, Guangzhou, China, 2022</a:t>
            </a:r>
            <a:endParaRPr lang="en-GB" sz="1400" dirty="0"/>
          </a:p>
          <a:p>
            <a:pPr marL="0" indent="0"/>
            <a:endParaRPr lang="en-GB" sz="14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3" y="333375"/>
            <a:ext cx="1874823" cy="273050"/>
          </a:xfrm>
        </p:spPr>
        <p:txBody>
          <a:bodyPr/>
          <a:lstStyle/>
          <a:p>
            <a:r>
              <a:rPr lang="en-US" dirty="0"/>
              <a:t>Sep,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Overview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455616" y="1600200"/>
            <a:ext cx="8231184" cy="4113213"/>
          </a:xfrm>
          <a:ln/>
        </p:spPr>
        <p:txBody>
          <a:bodyPr/>
          <a:lstStyle/>
          <a:p>
            <a:pPr marL="514350" indent="-514350" algn="just">
              <a:buFont typeface="+mj-lt"/>
              <a:buAutoNum type="romanUcPeriod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2400" b="0" dirty="0">
                <a:solidFill>
                  <a:schemeClr val="tx1"/>
                </a:solidFill>
              </a:rPr>
              <a:t>Polarization MIMO typically yields rank 2 channel even in spatially sparse post-beamforming channel</a:t>
            </a:r>
          </a:p>
          <a:p>
            <a:pPr marL="457200" indent="-457200" algn="just">
              <a:spcBef>
                <a:spcPts val="1800"/>
              </a:spcBef>
              <a:buFont typeface="+mj-lt"/>
              <a:buAutoNum type="romanUcPeriod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2400" b="0" dirty="0">
                <a:solidFill>
                  <a:schemeClr val="tx1"/>
                </a:solidFill>
              </a:rPr>
              <a:t>Single-tap nearly-zero angular spread post-beamforming channel can still yield 2 additional dimensions through LOS MIMO at 60GHz …</a:t>
            </a:r>
            <a:endParaRPr lang="en-GB" sz="2400" b="0" dirty="0"/>
          </a:p>
          <a:p>
            <a:pPr marL="585788" lvl="1" indent="-285750" algn="just">
              <a:spcBef>
                <a:spcPts val="600"/>
              </a:spcBef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800" b="1" dirty="0"/>
              <a:t>with moderate array separation of 7cm—10cm,</a:t>
            </a:r>
          </a:p>
          <a:p>
            <a:pPr marL="585788" lvl="1" indent="-285750" algn="just">
              <a:spcBef>
                <a:spcPts val="600"/>
              </a:spcBef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800" b="1" dirty="0"/>
              <a:t>over link distances of interest, i.e., 1.5m—10m, </a:t>
            </a:r>
          </a:p>
          <a:p>
            <a:pPr marL="585788" lvl="1" indent="-285750" algn="just">
              <a:spcBef>
                <a:spcPts val="600"/>
              </a:spcBef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800" dirty="0"/>
              <a:t>making LOS MIMO applicable to</a:t>
            </a:r>
          </a:p>
          <a:p>
            <a:pPr marL="885825" lvl="2" indent="-285750" algn="just">
              <a:spcBef>
                <a:spcPts val="600"/>
              </a:spcBef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600" dirty="0"/>
              <a:t>larger form-factor client devices (APs, laptops, XR HMDs, TVs, …)</a:t>
            </a:r>
          </a:p>
          <a:p>
            <a:pPr marL="885825" lvl="2" indent="-285750" algn="just">
              <a:spcBef>
                <a:spcPts val="600"/>
              </a:spcBef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600" dirty="0"/>
              <a:t>wireless fronthaul/backhaul between APs, link between non-collocated MLD APs</a:t>
            </a:r>
          </a:p>
          <a:p>
            <a:pPr marL="885825" lvl="2" indent="-285750" algn="just">
              <a:spcBef>
                <a:spcPts val="600"/>
              </a:spcBef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endParaRPr lang="en-GB" sz="1600" dirty="0"/>
          </a:p>
          <a:p>
            <a:pPr marL="885825" lvl="2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endParaRPr lang="en-GB" sz="21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9" y="6475415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46E49E7-0CA6-478B-8F72-CF1E9D564FCA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3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Sep,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1251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685802"/>
            <a:ext cx="8685214" cy="1065213"/>
          </a:xfrm>
        </p:spPr>
        <p:txBody>
          <a:bodyPr/>
          <a:lstStyle/>
          <a:p>
            <a:r>
              <a:rPr lang="en-US" sz="2800" dirty="0"/>
              <a:t>LOS channel matrix</a:t>
            </a:r>
            <a:endParaRPr lang="en-GB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3" y="333375"/>
            <a:ext cx="1874823" cy="273050"/>
          </a:xfrm>
        </p:spPr>
        <p:txBody>
          <a:bodyPr/>
          <a:lstStyle/>
          <a:p>
            <a:r>
              <a:rPr lang="en-US" dirty="0"/>
              <a:t>Sep, 2025</a:t>
            </a:r>
            <a:endParaRPr lang="en-GB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7B469D1-2558-41E9-B66A-3F555A0B71A0}"/>
              </a:ext>
            </a:extLst>
          </p:cNvPr>
          <p:cNvGrpSpPr/>
          <p:nvPr/>
        </p:nvGrpSpPr>
        <p:grpSpPr>
          <a:xfrm>
            <a:off x="1188124" y="3200400"/>
            <a:ext cx="6313729" cy="3032904"/>
            <a:chOff x="410296" y="3347183"/>
            <a:chExt cx="6313729" cy="3032904"/>
          </a:xfrm>
        </p:grpSpPr>
        <p:pic>
          <p:nvPicPr>
            <p:cNvPr id="170" name="Picture 169">
              <a:extLst>
                <a:ext uri="{FF2B5EF4-FFF2-40B4-BE49-F238E27FC236}">
                  <a16:creationId xmlns:a16="http://schemas.microsoft.com/office/drawing/2014/main" id="{BE7F597D-0D57-4A32-9825-D64A1DBDAE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0296" y="3347183"/>
              <a:ext cx="1236806" cy="1384685"/>
            </a:xfrm>
            <a:prstGeom prst="rect">
              <a:avLst/>
            </a:prstGeom>
          </p:spPr>
        </p:pic>
        <p:cxnSp>
          <p:nvCxnSpPr>
            <p:cNvPr id="172" name="Straight Arrow Connector 171">
              <a:extLst>
                <a:ext uri="{FF2B5EF4-FFF2-40B4-BE49-F238E27FC236}">
                  <a16:creationId xmlns:a16="http://schemas.microsoft.com/office/drawing/2014/main" id="{C4A88418-A129-40D7-9BE6-47509F5C5CF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524000" y="4572000"/>
              <a:ext cx="3759200" cy="9144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grpSp>
          <p:nvGrpSpPr>
            <p:cNvPr id="174" name="Group 173">
              <a:extLst>
                <a:ext uri="{FF2B5EF4-FFF2-40B4-BE49-F238E27FC236}">
                  <a16:creationId xmlns:a16="http://schemas.microsoft.com/office/drawing/2014/main" id="{63574F44-6471-4D86-AD3D-96691D0371BA}"/>
                </a:ext>
              </a:extLst>
            </p:cNvPr>
            <p:cNvGrpSpPr/>
            <p:nvPr/>
          </p:nvGrpSpPr>
          <p:grpSpPr>
            <a:xfrm rot="1002107">
              <a:off x="3370809" y="4970988"/>
              <a:ext cx="228600" cy="156117"/>
              <a:chOff x="4110652" y="4267200"/>
              <a:chExt cx="228600" cy="156117"/>
            </a:xfrm>
          </p:grpSpPr>
          <p:sp>
            <p:nvSpPr>
              <p:cNvPr id="175" name="Rectangle 174">
                <a:extLst>
                  <a:ext uri="{FF2B5EF4-FFF2-40B4-BE49-F238E27FC236}">
                    <a16:creationId xmlns:a16="http://schemas.microsoft.com/office/drawing/2014/main" id="{5E15B2C7-71BB-46C0-BD64-C89F0F67C9CF}"/>
                  </a:ext>
                </a:extLst>
              </p:cNvPr>
              <p:cNvSpPr/>
              <p:nvPr/>
            </p:nvSpPr>
            <p:spPr bwMode="auto">
              <a:xfrm>
                <a:off x="4110652" y="4298789"/>
                <a:ext cx="228600" cy="104091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76" name="Freeform: Shape 175">
                <a:extLst>
                  <a:ext uri="{FF2B5EF4-FFF2-40B4-BE49-F238E27FC236}">
                    <a16:creationId xmlns:a16="http://schemas.microsoft.com/office/drawing/2014/main" id="{3FBE8170-9810-4BCA-AFB7-47F13A5CF75A}"/>
                  </a:ext>
                </a:extLst>
              </p:cNvPr>
              <p:cNvSpPr/>
              <p:nvPr/>
            </p:nvSpPr>
            <p:spPr bwMode="auto">
              <a:xfrm>
                <a:off x="4114369" y="4267200"/>
                <a:ext cx="224883" cy="156117"/>
              </a:xfrm>
              <a:custGeom>
                <a:avLst/>
                <a:gdLst>
                  <a:gd name="connsiteX0" fmla="*/ 0 w 910683"/>
                  <a:gd name="connsiteY0" fmla="*/ 85493 h 156117"/>
                  <a:gd name="connsiteX1" fmla="*/ 70624 w 910683"/>
                  <a:gd name="connsiteY1" fmla="*/ 0 h 156117"/>
                  <a:gd name="connsiteX2" fmla="*/ 226742 w 910683"/>
                  <a:gd name="connsiteY2" fmla="*/ 156117 h 156117"/>
                  <a:gd name="connsiteX3" fmla="*/ 379142 w 910683"/>
                  <a:gd name="connsiteY3" fmla="*/ 3717 h 156117"/>
                  <a:gd name="connsiteX4" fmla="*/ 531542 w 910683"/>
                  <a:gd name="connsiteY4" fmla="*/ 156117 h 156117"/>
                  <a:gd name="connsiteX5" fmla="*/ 683942 w 910683"/>
                  <a:gd name="connsiteY5" fmla="*/ 3717 h 156117"/>
                  <a:gd name="connsiteX6" fmla="*/ 832624 w 910683"/>
                  <a:gd name="connsiteY6" fmla="*/ 152400 h 156117"/>
                  <a:gd name="connsiteX7" fmla="*/ 910683 w 910683"/>
                  <a:gd name="connsiteY7" fmla="*/ 81776 h 156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910683" h="156117">
                    <a:moveTo>
                      <a:pt x="0" y="85493"/>
                    </a:moveTo>
                    <a:lnTo>
                      <a:pt x="70624" y="0"/>
                    </a:lnTo>
                    <a:lnTo>
                      <a:pt x="226742" y="156117"/>
                    </a:lnTo>
                    <a:lnTo>
                      <a:pt x="379142" y="3717"/>
                    </a:lnTo>
                    <a:lnTo>
                      <a:pt x="531542" y="156117"/>
                    </a:lnTo>
                    <a:lnTo>
                      <a:pt x="683942" y="3717"/>
                    </a:lnTo>
                    <a:lnTo>
                      <a:pt x="832624" y="152400"/>
                    </a:lnTo>
                    <a:lnTo>
                      <a:pt x="910683" y="81776"/>
                    </a:lnTo>
                  </a:path>
                </a:pathLst>
              </a:custGeom>
              <a:noFill/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7A464F1F-2B6C-46AB-9065-AC634523F68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82919" y="5012409"/>
              <a:ext cx="1841106" cy="1367678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9399316A-B728-4D3D-BE04-20155B61416E}"/>
                    </a:ext>
                  </a:extLst>
                </p:cNvPr>
                <p:cNvSpPr txBox="1"/>
                <p:nvPr/>
              </p:nvSpPr>
              <p:spPr>
                <a:xfrm>
                  <a:off x="1905000" y="4199076"/>
                  <a:ext cx="4576830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b="1" dirty="0">
                      <a:solidFill>
                        <a:schemeClr val="tx1"/>
                      </a:solidFill>
                    </a:rPr>
                    <a:t>What is the condition number </a:t>
                  </a:r>
                  <a:r>
                    <a:rPr lang="en-US" sz="1400" b="0" dirty="0">
                      <a:solidFill>
                        <a:schemeClr val="tx1"/>
                      </a:solidFill>
                    </a:rPr>
                    <a:t>of Rank 2 LOS channel with</a:t>
                  </a:r>
                  <a:endParaRPr lang="en-US" sz="1400" b="0" i="0" dirty="0">
                    <a:solidFill>
                      <a:schemeClr val="tx1"/>
                    </a:solidFill>
                    <a:latin typeface="Cambria Math" panose="02040503050406030204" pitchFamily="18" charset="0"/>
                  </a:endParaRPr>
                </a:p>
                <a:p>
                  <a:pPr algn="ctr"/>
                  <a:r>
                    <a:rPr lang="en-US" sz="1400" b="0" dirty="0">
                      <a:solidFill>
                        <a:schemeClr val="tx1"/>
                      </a:solidFill>
                    </a:rPr>
                    <a:t>array separation </a:t>
                  </a:r>
                  <a14:m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𝛿</m:t>
                      </m:r>
                    </m:oMath>
                  </a14:m>
                  <a:r>
                    <a:rPr lang="en-US" sz="1400" b="0" dirty="0">
                      <a:solidFill>
                        <a:schemeClr val="tx1"/>
                      </a:solidFill>
                    </a:rPr>
                    <a:t> and link distance </a:t>
                  </a:r>
                  <a14:m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</m:oMath>
                  </a14:m>
                  <a:r>
                    <a:rPr lang="en-US" sz="1400" dirty="0">
                      <a:solidFill>
                        <a:schemeClr val="tx1"/>
                      </a:solidFill>
                    </a:rPr>
                    <a:t>?</a:t>
                  </a:r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9399316A-B728-4D3D-BE04-20155B61416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05000" y="4199076"/>
                  <a:ext cx="4576830" cy="523220"/>
                </a:xfrm>
                <a:prstGeom prst="rect">
                  <a:avLst/>
                </a:prstGeom>
                <a:blipFill>
                  <a:blip r:embed="rId5"/>
                  <a:stretch>
                    <a:fillRect l="-399" t="-2326" b="-1046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Rectangle 2">
                  <a:extLst>
                    <a:ext uri="{FF2B5EF4-FFF2-40B4-BE49-F238E27FC236}">
                      <a16:creationId xmlns:a16="http://schemas.microsoft.com/office/drawing/2014/main" id="{BD44CE88-B997-4D3F-B7B0-A46ACF3F2FF7}"/>
                    </a:ext>
                  </a:extLst>
                </p:cNvPr>
                <p:cNvSpPr/>
                <p:nvPr/>
              </p:nvSpPr>
              <p:spPr>
                <a:xfrm>
                  <a:off x="2823117" y="4947141"/>
                  <a:ext cx="40940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" name="Rectangle 2">
                  <a:extLst>
                    <a:ext uri="{FF2B5EF4-FFF2-40B4-BE49-F238E27FC236}">
                      <a16:creationId xmlns:a16="http://schemas.microsoft.com/office/drawing/2014/main" id="{BD44CE88-B997-4D3F-B7B0-A46ACF3F2FF7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23117" y="4947141"/>
                  <a:ext cx="409407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B3B957FE-718D-48B4-BE14-1BCBAF18F85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226819" y="5196637"/>
              <a:ext cx="506981" cy="120713"/>
            </a:xfrm>
            <a:prstGeom prst="straightConnector1">
              <a:avLst/>
            </a:prstGeom>
            <a:solidFill>
              <a:srgbClr val="00B8FF"/>
            </a:solidFill>
            <a:ln w="31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5B0FD201-DF2F-4AEC-AF1D-429C3958E21B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2406489" y="4988658"/>
              <a:ext cx="480851" cy="115690"/>
            </a:xfrm>
            <a:prstGeom prst="straightConnector1">
              <a:avLst/>
            </a:prstGeom>
            <a:solidFill>
              <a:srgbClr val="00B8FF"/>
            </a:solidFill>
            <a:ln w="31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DBC01C91-D2B5-4B80-B5A3-80E7BD7DEE5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1" y="1573211"/>
                <a:ext cx="7770813" cy="4675189"/>
              </a:xfrm>
            </p:spPr>
            <p:txBody>
              <a:bodyPr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Consider 2 antenna arrays per STA</a:t>
                </a:r>
              </a:p>
              <a:p>
                <a:pPr marL="585788" lvl="1" indent="-285750" algn="just">
                  <a:spcBef>
                    <a:spcPts val="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>
                    <a:solidFill>
                      <a:schemeClr val="tx1"/>
                    </a:solidFill>
                  </a:rPr>
                  <a:t>Array separation =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 cm</a:t>
                </a:r>
              </a:p>
              <a:p>
                <a:pPr marL="585788" lvl="1" indent="-285750" algn="just">
                  <a:spcBef>
                    <a:spcPts val="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>
                    <a:solidFill>
                      <a:schemeClr val="tx1"/>
                    </a:solidFill>
                  </a:rPr>
                  <a:t>One digital chain per array, analog beamforming per array</a:t>
                </a:r>
              </a:p>
              <a:p>
                <a:pPr marL="585788" lvl="1" indent="-285750" algn="just">
                  <a:spcBef>
                    <a:spcPts val="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>
                    <a:solidFill>
                      <a:schemeClr val="tx1"/>
                    </a:solidFill>
                  </a:rPr>
                  <a:t>Identical beam per array, steered along LOS path towards peer STA</a:t>
                </a:r>
              </a:p>
              <a:p>
                <a:pPr marL="885825" lvl="2" indent="-285750" algn="just">
                  <a:spcBef>
                    <a:spcPts val="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>
                    <a:solidFill>
                      <a:schemeClr val="tx1"/>
                    </a:solidFill>
                  </a:rPr>
                  <a:t>both arrays within </a:t>
                </a:r>
                <a:r>
                  <a:rPr lang="en-US" sz="1600" dirty="0" err="1">
                    <a:solidFill>
                      <a:schemeClr val="tx1"/>
                    </a:solidFill>
                  </a:rPr>
                  <a:t>beamwidth</a:t>
                </a:r>
                <a:r>
                  <a:rPr lang="en-US" sz="1600" dirty="0">
                    <a:solidFill>
                      <a:schemeClr val="tx1"/>
                    </a:solidFill>
                  </a:rPr>
                  <a:t> (see [1] for conservative SDM-based analysis)</a:t>
                </a:r>
                <a:endParaRPr lang="en-US" sz="1900" dirty="0">
                  <a:solidFill>
                    <a:schemeClr val="tx1"/>
                  </a:solidFill>
                </a:endParaRPr>
              </a:p>
              <a:p>
                <a:pPr marL="585788" lvl="1" indent="-285750" algn="just">
                  <a:spcBef>
                    <a:spcPts val="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>
                    <a:solidFill>
                      <a:schemeClr val="tx1"/>
                    </a:solidFill>
                  </a:rPr>
                  <a:t>Distance between STAs =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 m</a:t>
                </a:r>
              </a:p>
            </p:txBody>
          </p:sp>
        </mc:Choice>
        <mc:Fallback xmlns="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DBC01C91-D2B5-4B80-B5A3-80E7BD7DEE5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1" y="1573211"/>
                <a:ext cx="7770813" cy="4675189"/>
              </a:xfrm>
              <a:blipFill>
                <a:blip r:embed="rId7"/>
                <a:stretch>
                  <a:fillRect l="-549" t="-6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59532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685802"/>
            <a:ext cx="8685214" cy="1065213"/>
          </a:xfrm>
        </p:spPr>
        <p:txBody>
          <a:bodyPr/>
          <a:lstStyle/>
          <a:p>
            <a:r>
              <a:rPr lang="en-US" sz="2800" dirty="0"/>
              <a:t>LOS channel matrix</a:t>
            </a:r>
            <a:endParaRPr lang="en-GB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3" y="333375"/>
            <a:ext cx="1874823" cy="273050"/>
          </a:xfrm>
        </p:spPr>
        <p:txBody>
          <a:bodyPr/>
          <a:lstStyle/>
          <a:p>
            <a:r>
              <a:rPr lang="en-US" dirty="0"/>
              <a:t>Sep, 2025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DBC01C91-D2B5-4B80-B5A3-80E7BD7DEE5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1" y="1573211"/>
                <a:ext cx="7770813" cy="4675189"/>
              </a:xfrm>
            </p:spPr>
            <p:txBody>
              <a:bodyPr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Consider 2 antenna arrays per STA</a:t>
                </a:r>
              </a:p>
              <a:p>
                <a:pPr marL="585788" lvl="1" indent="-285750" algn="just">
                  <a:spcBef>
                    <a:spcPts val="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>
                    <a:solidFill>
                      <a:schemeClr val="tx1"/>
                    </a:solidFill>
                  </a:rPr>
                  <a:t>Array separation =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 cm</a:t>
                </a:r>
              </a:p>
              <a:p>
                <a:pPr marL="585788" lvl="1" indent="-285750" algn="just">
                  <a:spcBef>
                    <a:spcPts val="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>
                    <a:solidFill>
                      <a:schemeClr val="tx1"/>
                    </a:solidFill>
                  </a:rPr>
                  <a:t>One digital chain per array, analog beamforming per array</a:t>
                </a:r>
              </a:p>
              <a:p>
                <a:pPr marL="585788" lvl="1" indent="-285750" algn="just">
                  <a:spcBef>
                    <a:spcPts val="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>
                    <a:solidFill>
                      <a:schemeClr val="tx1"/>
                    </a:solidFill>
                  </a:rPr>
                  <a:t>Identical beam per array, steered along LOS path towards peer STA</a:t>
                </a:r>
              </a:p>
              <a:p>
                <a:pPr marL="585788" lvl="1" indent="-285750" algn="just">
                  <a:spcBef>
                    <a:spcPts val="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>
                    <a:solidFill>
                      <a:schemeClr val="tx1"/>
                    </a:solidFill>
                  </a:rPr>
                  <a:t>Distance between STAs =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 m</a:t>
                </a:r>
              </a:p>
              <a:p>
                <a:pPr marL="285750" indent="-285750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en-US" dirty="0"/>
                  <a:t>2x2 LOS channel matrix (normalized) is</a:t>
                </a:r>
              </a:p>
              <a:p>
                <a:pPr marL="0" indent="0">
                  <a:spcBef>
                    <a:spcPts val="1200"/>
                  </a:spcBef>
                </a:pPr>
                <a:endParaRPr lang="en-US" sz="600" dirty="0"/>
              </a:p>
              <a:p>
                <a:pPr marL="0" indent="0">
                  <a:spcBef>
                    <a:spcPts val="18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en-US" sz="16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  <m:r>
                            <a:rPr lang="en-US" sz="16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16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sz="16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6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sSub>
                                    <m:sSubPr>
                                      <m:ctrlPr>
                                        <a:rPr lang="en-US" sz="1600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n-US" sz="1600" b="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𝛿</m:t>
                                      </m:r>
                                      <m:r>
                                        <a:rPr lang="en-US" sz="1600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sz="1600" b="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𝐷</m:t>
                                      </m:r>
                                    </m:sub>
                                  </m:sSub>
                                </m:sup>
                              </m:sSup>
                            </m:e>
                          </m:eqArr>
                          <m:eqArr>
                            <m:eqArrPr>
                              <m:ctrlPr>
                                <a:rPr lang="en-US" sz="16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sSub>
                                    <m:sSubPr>
                                      <m:ctrlPr>
                                        <a:rPr lang="en-US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n-US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𝛿</m:t>
                                      </m:r>
                                      <m:r>
                                        <a:rPr lang="en-US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sz="1600" b="0" i="1" smtClean="0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𝐷</m:t>
                                      </m:r>
                                    </m:sub>
                                  </m:sSub>
                                </m:sup>
                              </m:sSup>
                            </m:e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eqArr>
                        </m:e>
                      </m:d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𝑤h𝑒𝑟𝑒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n-US" sz="16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sz="16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  <m:r>
                            <a:rPr lang="en-US" sz="16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  <m:d>
                        <m:d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US" sz="16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6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e>
                                <m:sup>
                                  <m:r>
                                    <a:rPr lang="en-US" sz="16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6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𝛿</m:t>
                                  </m:r>
                                </m:e>
                                <m:sup>
                                  <m:r>
                                    <a:rPr lang="en-US" sz="16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a:rPr lang="en-US" sz="16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</m:oMath>
                  </m:oMathPara>
                </a14:m>
                <a:endParaRPr lang="en-US" sz="1600" b="0" dirty="0">
                  <a:solidFill>
                    <a:schemeClr val="tx1"/>
                  </a:solidFill>
                </a:endParaRPr>
              </a:p>
              <a:p>
                <a:pPr marL="285750" indent="-285750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sup>
                    </m:sSup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dirty="0"/>
                  <a:t>is circulant, yielding DFT precoders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en-US" b="1" i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dirty="0"/>
                  <a:t> with</a:t>
                </a:r>
              </a:p>
              <a:p>
                <a:pPr marL="0" indent="0">
                  <a:spcBef>
                    <a:spcPts val="1200"/>
                  </a:spcBef>
                </a:pPr>
                <a:endParaRPr lang="en-US" sz="1050" dirty="0"/>
              </a:p>
              <a:p>
                <a:pPr marL="0" indent="0">
                  <a:spcBef>
                    <a:spcPts val="18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6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Condition</m:t>
                      </m:r>
                      <m:r>
                        <m:rPr>
                          <m:nor/>
                        </m:rPr>
                        <a:rPr lang="en-US" sz="16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6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number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𝜅</m:t>
                      </m:r>
                      <m:d>
                        <m:d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16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sz="16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600" b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max</m:t>
                                  </m:r>
                                </m:e>
                                <m:lim>
                                  <m:r>
                                    <a:rPr lang="en-US" sz="16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lim>
                              </m:limLow>
                            </m:fName>
                            <m:e>
                              <m:r>
                                <a:rPr lang="en-US" sz="16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𝑅𝑒</m:t>
                              </m:r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sz="16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600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sz="1600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16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sz="16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600" b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min</m:t>
                                  </m:r>
                                </m:e>
                                <m:lim>
                                  <m:r>
                                    <a:rPr lang="en-US" sz="16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lim>
                              </m:limLow>
                            </m:fName>
                            <m:e>
                              <m:r>
                                <a:rPr lang="en-US" sz="16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𝑅𝑒</m:t>
                              </m:r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sz="16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600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sz="1600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func>
                        </m:den>
                      </m:f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max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16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±</m:t>
                                  </m:r>
                                  <m:func>
                                    <m:funcPr>
                                      <m:ctrlPr>
                                        <a:rPr lang="en-US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6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sSub>
                                        <m:sSubPr>
                                          <m:ctrlPr>
                                            <a:rPr lang="en-US" sz="1600" b="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b="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n-US" sz="1600" b="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𝛿</m:t>
                                          </m:r>
                                          <m:r>
                                            <a:rPr lang="en-US" sz="1600" b="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sz="1600" b="0" i="1">
                                              <a:solidFill>
                                                <a:srgbClr val="00B05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𝐷</m:t>
                                          </m:r>
                                        </m:sub>
                                      </m:sSub>
                                    </m:e>
                                  </m:func>
                                </m:e>
                              </m:d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16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600" b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16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16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±</m:t>
                                  </m:r>
                                  <m:func>
                                    <m:funcPr>
                                      <m:ctrlPr>
                                        <a:rPr lang="en-US" sz="1600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sSub>
                                        <m:sSubPr>
                                          <m:ctrlPr>
                                            <a:rPr lang="en-US" sz="1600" b="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b="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n-US" sz="1600" b="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𝛿</m:t>
                                          </m:r>
                                          <m:r>
                                            <a:rPr lang="en-US" sz="1600" b="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sz="1600" b="0" i="1">
                                              <a:solidFill>
                                                <a:srgbClr val="00B05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𝐷</m:t>
                                          </m:r>
                                        </m:sub>
                                      </m:sSub>
                                    </m:e>
                                  </m:func>
                                </m:e>
                              </m:d>
                            </m:e>
                          </m:func>
                        </m:den>
                      </m:f>
                    </m:oMath>
                  </m:oMathPara>
                </a14:m>
                <a:endParaRPr lang="en-US" sz="16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DBC01C91-D2B5-4B80-B5A3-80E7BD7DEE5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1" y="1573211"/>
                <a:ext cx="7770813" cy="4675189"/>
              </a:xfrm>
              <a:blipFill>
                <a:blip r:embed="rId3"/>
                <a:stretch>
                  <a:fillRect l="-549" t="-6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2" name="Picture 201">
            <a:extLst>
              <a:ext uri="{FF2B5EF4-FFF2-40B4-BE49-F238E27FC236}">
                <a16:creationId xmlns:a16="http://schemas.microsoft.com/office/drawing/2014/main" id="{6F8B115E-D392-4FB8-BBAE-607BB80D06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1200" y="1447800"/>
            <a:ext cx="3474975" cy="723803"/>
          </a:xfrm>
          <a:prstGeom prst="rect">
            <a:avLst/>
          </a:prstGeom>
        </p:spPr>
      </p:pic>
      <p:grpSp>
        <p:nvGrpSpPr>
          <p:cNvPr id="219" name="Group 218">
            <a:extLst>
              <a:ext uri="{FF2B5EF4-FFF2-40B4-BE49-F238E27FC236}">
                <a16:creationId xmlns:a16="http://schemas.microsoft.com/office/drawing/2014/main" id="{D9732DB8-B975-4F58-86C2-26F2D8B0BBE5}"/>
              </a:ext>
            </a:extLst>
          </p:cNvPr>
          <p:cNvGrpSpPr/>
          <p:nvPr/>
        </p:nvGrpSpPr>
        <p:grpSpPr>
          <a:xfrm>
            <a:off x="7741546" y="4495800"/>
            <a:ext cx="1402454" cy="1844098"/>
            <a:chOff x="7741546" y="4495800"/>
            <a:chExt cx="1402454" cy="1844098"/>
          </a:xfrm>
        </p:grpSpPr>
        <p:sp>
          <p:nvSpPr>
            <p:cNvPr id="203" name="Oval 202">
              <a:extLst>
                <a:ext uri="{FF2B5EF4-FFF2-40B4-BE49-F238E27FC236}">
                  <a16:creationId xmlns:a16="http://schemas.microsoft.com/office/drawing/2014/main" id="{EEC5C1F8-E0D9-4A08-9AB3-C592B182BE3B}"/>
                </a:ext>
              </a:extLst>
            </p:cNvPr>
            <p:cNvSpPr/>
            <p:nvPr/>
          </p:nvSpPr>
          <p:spPr bwMode="auto">
            <a:xfrm>
              <a:off x="7790056" y="4724400"/>
              <a:ext cx="990600" cy="9906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05" name="Straight Arrow Connector 204">
              <a:extLst>
                <a:ext uri="{FF2B5EF4-FFF2-40B4-BE49-F238E27FC236}">
                  <a16:creationId xmlns:a16="http://schemas.microsoft.com/office/drawing/2014/main" id="{34D8E201-4177-4F55-9BC9-D5BFC6A3F584}"/>
                </a:ext>
              </a:extLst>
            </p:cNvPr>
            <p:cNvCxnSpPr>
              <a:cxnSpLocks/>
              <a:stCxn id="203" idx="2"/>
            </p:cNvCxnSpPr>
            <p:nvPr/>
          </p:nvCxnSpPr>
          <p:spPr bwMode="auto">
            <a:xfrm>
              <a:off x="7790056" y="5219700"/>
              <a:ext cx="135394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08" name="Straight Connector 207">
              <a:extLst>
                <a:ext uri="{FF2B5EF4-FFF2-40B4-BE49-F238E27FC236}">
                  <a16:creationId xmlns:a16="http://schemas.microsoft.com/office/drawing/2014/main" id="{04F6A26B-E980-495A-9EA5-3F8E0457413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790056" y="4495800"/>
              <a:ext cx="0" cy="14097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9" name="Oval 208">
              <a:extLst>
                <a:ext uri="{FF2B5EF4-FFF2-40B4-BE49-F238E27FC236}">
                  <a16:creationId xmlns:a16="http://schemas.microsoft.com/office/drawing/2014/main" id="{3B3AE556-D9B3-4CDA-AB57-B3F0A2ED742C}"/>
                </a:ext>
              </a:extLst>
            </p:cNvPr>
            <p:cNvSpPr/>
            <p:nvPr/>
          </p:nvSpPr>
          <p:spPr bwMode="auto">
            <a:xfrm>
              <a:off x="8268629" y="5196840"/>
              <a:ext cx="45719" cy="45719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0" name="Rectangle 209">
                  <a:extLst>
                    <a:ext uri="{FF2B5EF4-FFF2-40B4-BE49-F238E27FC236}">
                      <a16:creationId xmlns:a16="http://schemas.microsoft.com/office/drawing/2014/main" id="{C6FBC110-B976-4D4C-8AA4-DC48D79D9741}"/>
                    </a:ext>
                  </a:extLst>
                </p:cNvPr>
                <p:cNvSpPr/>
                <p:nvPr/>
              </p:nvSpPr>
              <p:spPr>
                <a:xfrm>
                  <a:off x="8153672" y="5196840"/>
                  <a:ext cx="298480" cy="2616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US" sz="1100" dirty="0"/>
                </a:p>
              </p:txBody>
            </p:sp>
          </mc:Choice>
          <mc:Fallback xmlns="">
            <p:sp>
              <p:nvSpPr>
                <p:cNvPr id="210" name="Rectangle 209">
                  <a:extLst>
                    <a:ext uri="{FF2B5EF4-FFF2-40B4-BE49-F238E27FC236}">
                      <a16:creationId xmlns:a16="http://schemas.microsoft.com/office/drawing/2014/main" id="{C6FBC110-B976-4D4C-8AA4-DC48D79D974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53672" y="5196840"/>
                  <a:ext cx="298480" cy="26161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14" name="Straight Connector 213">
              <a:extLst>
                <a:ext uri="{FF2B5EF4-FFF2-40B4-BE49-F238E27FC236}">
                  <a16:creationId xmlns:a16="http://schemas.microsoft.com/office/drawing/2014/main" id="{A80A1AA1-F046-4FF0-8B68-6BACF3A13E81}"/>
                </a:ext>
              </a:extLst>
            </p:cNvPr>
            <p:cNvCxnSpPr>
              <a:stCxn id="203" idx="3"/>
              <a:endCxn id="203" idx="7"/>
            </p:cNvCxnSpPr>
            <p:nvPr/>
          </p:nvCxnSpPr>
          <p:spPr bwMode="auto">
            <a:xfrm flipV="1">
              <a:off x="7935126" y="4869470"/>
              <a:ext cx="700460" cy="700460"/>
            </a:xfrm>
            <a:prstGeom prst="line">
              <a:avLst/>
            </a:prstGeom>
            <a:solidFill>
              <a:srgbClr val="00B8FF"/>
            </a:solidFill>
            <a:ln w="3175" cap="flat" cmpd="sng" algn="ctr">
              <a:solidFill>
                <a:srgbClr val="0000FF"/>
              </a:solidFill>
              <a:prstDash val="sysDash"/>
              <a:round/>
              <a:headEnd type="oval" w="med" len="med"/>
              <a:tailEnd type="oval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5" name="Rectangle 214">
                  <a:extLst>
                    <a:ext uri="{FF2B5EF4-FFF2-40B4-BE49-F238E27FC236}">
                      <a16:creationId xmlns:a16="http://schemas.microsoft.com/office/drawing/2014/main" id="{060B29D5-A0CE-4A5D-8BC8-E1031BEEBD46}"/>
                    </a:ext>
                  </a:extLst>
                </p:cNvPr>
                <p:cNvSpPr/>
                <p:nvPr/>
              </p:nvSpPr>
              <p:spPr>
                <a:xfrm>
                  <a:off x="8549907" y="4601282"/>
                  <a:ext cx="387157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sz="14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1400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215" name="Rectangle 214">
                  <a:extLst>
                    <a:ext uri="{FF2B5EF4-FFF2-40B4-BE49-F238E27FC236}">
                      <a16:creationId xmlns:a16="http://schemas.microsoft.com/office/drawing/2014/main" id="{060B29D5-A0CE-4A5D-8BC8-E1031BEEBD46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49907" y="4601282"/>
                  <a:ext cx="387157" cy="307777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6" name="Rectangle 215">
                  <a:extLst>
                    <a:ext uri="{FF2B5EF4-FFF2-40B4-BE49-F238E27FC236}">
                      <a16:creationId xmlns:a16="http://schemas.microsoft.com/office/drawing/2014/main" id="{54F1076C-7EC9-46A6-BC98-AACA821C2A15}"/>
                    </a:ext>
                  </a:extLst>
                </p:cNvPr>
                <p:cNvSpPr/>
                <p:nvPr/>
              </p:nvSpPr>
              <p:spPr>
                <a:xfrm>
                  <a:off x="7741546" y="5507067"/>
                  <a:ext cx="391326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sz="14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1400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216" name="Rectangle 215">
                  <a:extLst>
                    <a:ext uri="{FF2B5EF4-FFF2-40B4-BE49-F238E27FC236}">
                      <a16:creationId xmlns:a16="http://schemas.microsoft.com/office/drawing/2014/main" id="{54F1076C-7EC9-46A6-BC98-AACA821C2A1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41546" y="5507067"/>
                  <a:ext cx="391326" cy="307777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7" name="Rectangle 216">
                  <a:extLst>
                    <a:ext uri="{FF2B5EF4-FFF2-40B4-BE49-F238E27FC236}">
                      <a16:creationId xmlns:a16="http://schemas.microsoft.com/office/drawing/2014/main" id="{33CEF4C9-D9F6-4869-817D-AB32A8B3B323}"/>
                    </a:ext>
                  </a:extLst>
                </p:cNvPr>
                <p:cNvSpPr/>
                <p:nvPr/>
              </p:nvSpPr>
              <p:spPr>
                <a:xfrm>
                  <a:off x="8359629" y="4968896"/>
                  <a:ext cx="484107" cy="28520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𝛿</m:t>
                            </m:r>
                            <m:r>
                              <a:rPr lang="en-US" sz="1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20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sub>
                        </m:sSub>
                      </m:oMath>
                    </m:oMathPara>
                  </a14:m>
                  <a:endParaRPr lang="en-US" sz="1200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217" name="Rectangle 216">
                  <a:extLst>
                    <a:ext uri="{FF2B5EF4-FFF2-40B4-BE49-F238E27FC236}">
                      <a16:creationId xmlns:a16="http://schemas.microsoft.com/office/drawing/2014/main" id="{33CEF4C9-D9F6-4869-817D-AB32A8B3B32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59629" y="4968896"/>
                  <a:ext cx="484107" cy="285206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8" name="Arc 217">
              <a:extLst>
                <a:ext uri="{FF2B5EF4-FFF2-40B4-BE49-F238E27FC236}">
                  <a16:creationId xmlns:a16="http://schemas.microsoft.com/office/drawing/2014/main" id="{8CCCDA0A-96AC-43CB-98EA-577CA312FB91}"/>
                </a:ext>
              </a:extLst>
            </p:cNvPr>
            <p:cNvSpPr/>
            <p:nvPr/>
          </p:nvSpPr>
          <p:spPr bwMode="auto">
            <a:xfrm>
              <a:off x="8289072" y="5134166"/>
              <a:ext cx="182880" cy="18288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A9387079-4292-4BC4-B8A4-4B9607D0E881}"/>
                    </a:ext>
                  </a:extLst>
                </p:cNvPr>
                <p:cNvSpPr/>
                <p:nvPr/>
              </p:nvSpPr>
              <p:spPr>
                <a:xfrm>
                  <a:off x="7953770" y="5894135"/>
                  <a:ext cx="978088" cy="44576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1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sz="11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1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=1+</m:t>
                        </m:r>
                        <m:sSup>
                          <m:sSupPr>
                            <m:ctrlPr>
                              <a:rPr lang="en-US" sz="11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1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1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sz="11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sup>
                        </m:sSup>
                      </m:oMath>
                    </m:oMathPara>
                  </a14:m>
                  <a:endParaRPr lang="en-US" sz="1100" b="0" dirty="0">
                    <a:solidFill>
                      <a:srgbClr val="0000FF"/>
                    </a:solidFill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1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sz="11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11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  <m:r>
                          <a:rPr lang="en-US" sz="11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11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1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1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sz="11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sup>
                        </m:sSup>
                      </m:oMath>
                    </m:oMathPara>
                  </a14:m>
                  <a:endParaRPr lang="en-US" sz="1100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A9387079-4292-4BC4-B8A4-4B9607D0E88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53770" y="5894135"/>
                  <a:ext cx="978088" cy="445763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6336736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E0E1C07-7756-4022-A749-7C144D2934C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0021" r="1"/>
          <a:stretch/>
        </p:blipFill>
        <p:spPr>
          <a:xfrm>
            <a:off x="8706143" y="4699672"/>
            <a:ext cx="104012" cy="104860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F9B0BBE-4EFB-4A61-AD66-1FD781B3AF2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0021" r="1"/>
          <a:stretch/>
        </p:blipFill>
        <p:spPr>
          <a:xfrm flipH="1">
            <a:off x="7766363" y="4699672"/>
            <a:ext cx="104012" cy="1048603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99802511-E022-45A4-8693-833792136EA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70537"/>
          <a:stretch/>
        </p:blipFill>
        <p:spPr>
          <a:xfrm flipV="1">
            <a:off x="7766791" y="5439773"/>
            <a:ext cx="1042506" cy="30894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A97B607-9A10-4CB0-A807-4C7BFD40F4F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70537"/>
          <a:stretch/>
        </p:blipFill>
        <p:spPr>
          <a:xfrm>
            <a:off x="7767886" y="4699536"/>
            <a:ext cx="1042506" cy="308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685802"/>
            <a:ext cx="8685214" cy="1065213"/>
          </a:xfrm>
        </p:spPr>
        <p:txBody>
          <a:bodyPr/>
          <a:lstStyle/>
          <a:p>
            <a:r>
              <a:rPr lang="en-US" sz="2800" dirty="0"/>
              <a:t>LOS channel matrix</a:t>
            </a:r>
            <a:endParaRPr lang="en-GB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3" y="333375"/>
            <a:ext cx="1874823" cy="273050"/>
          </a:xfrm>
        </p:spPr>
        <p:txBody>
          <a:bodyPr/>
          <a:lstStyle/>
          <a:p>
            <a:r>
              <a:rPr lang="en-US" dirty="0"/>
              <a:t>Sep, 2025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DBC01C91-D2B5-4B80-B5A3-80E7BD7DEE5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1" y="1573211"/>
                <a:ext cx="7770813" cy="4675189"/>
              </a:xfrm>
            </p:spPr>
            <p:txBody>
              <a:bodyPr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Consider 2 antenna arrays per STA</a:t>
                </a:r>
              </a:p>
              <a:p>
                <a:pPr marL="585788" lvl="1" indent="-285750" algn="just">
                  <a:spcBef>
                    <a:spcPts val="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>
                    <a:solidFill>
                      <a:schemeClr val="tx1"/>
                    </a:solidFill>
                  </a:rPr>
                  <a:t>Array separation =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 cm</a:t>
                </a:r>
              </a:p>
              <a:p>
                <a:pPr marL="585788" lvl="1" indent="-285750" algn="just">
                  <a:spcBef>
                    <a:spcPts val="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>
                    <a:solidFill>
                      <a:schemeClr val="tx1"/>
                    </a:solidFill>
                  </a:rPr>
                  <a:t>One digital chain per array, analog beamforming per array</a:t>
                </a:r>
              </a:p>
              <a:p>
                <a:pPr marL="585788" lvl="1" indent="-285750" algn="just">
                  <a:spcBef>
                    <a:spcPts val="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>
                    <a:solidFill>
                      <a:schemeClr val="tx1"/>
                    </a:solidFill>
                  </a:rPr>
                  <a:t>Identical beam per array, steered along LOS path towards peer STA</a:t>
                </a:r>
              </a:p>
              <a:p>
                <a:pPr marL="585788" lvl="1" indent="-285750" algn="just">
                  <a:spcBef>
                    <a:spcPts val="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>
                    <a:solidFill>
                      <a:schemeClr val="tx1"/>
                    </a:solidFill>
                  </a:rPr>
                  <a:t>Distance between STAs =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 m</a:t>
                </a:r>
              </a:p>
              <a:p>
                <a:pPr marL="285750" indent="-285750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en-US" dirty="0"/>
                  <a:t>2x2 LOS channel matrix (normalized) is</a:t>
                </a:r>
              </a:p>
              <a:p>
                <a:pPr marL="0" indent="0">
                  <a:spcBef>
                    <a:spcPts val="1200"/>
                  </a:spcBef>
                </a:pPr>
                <a:endParaRPr lang="en-US" sz="600" dirty="0"/>
              </a:p>
              <a:p>
                <a:pPr marL="0" indent="0">
                  <a:spcBef>
                    <a:spcPts val="18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16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sz="16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6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sSub>
                                    <m:sSubPr>
                                      <m:ctrlPr>
                                        <a:rPr lang="en-US" sz="1600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n-US" sz="1600" b="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𝛿</m:t>
                                      </m:r>
                                      <m:r>
                                        <a:rPr lang="en-US" sz="1600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sz="1600" b="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𝐷</m:t>
                                      </m:r>
                                    </m:sub>
                                  </m:sSub>
                                </m:sup>
                              </m:sSup>
                            </m:e>
                          </m:eqArr>
                          <m:eqArr>
                            <m:eqArrPr>
                              <m:ctrlPr>
                                <a:rPr lang="en-US" sz="16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sSub>
                                    <m:sSubPr>
                                      <m:ctrlPr>
                                        <a:rPr lang="en-US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n-US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𝛿</m:t>
                                      </m:r>
                                      <m:r>
                                        <a:rPr lang="en-US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sz="1600" b="0" i="1" smtClean="0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𝐷</m:t>
                                      </m:r>
                                    </m:sub>
                                  </m:sSub>
                                </m:sup>
                              </m:sSup>
                            </m:e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eqArr>
                        </m:e>
                      </m:d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𝑤h𝑒𝑟𝑒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n-US" sz="16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sz="16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  <m:r>
                            <a:rPr lang="en-US" sz="16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  <m:d>
                        <m:d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US" sz="16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6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e>
                                <m:sup>
                                  <m:r>
                                    <a:rPr lang="en-US" sz="16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6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𝛿</m:t>
                                  </m:r>
                                </m:e>
                                <m:sup>
                                  <m:r>
                                    <a:rPr lang="en-US" sz="16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a:rPr lang="en-US" sz="16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</m:oMath>
                  </m:oMathPara>
                </a14:m>
                <a:endParaRPr lang="en-US" sz="1600" b="0" dirty="0">
                  <a:solidFill>
                    <a:schemeClr val="tx1"/>
                  </a:solidFill>
                </a:endParaRPr>
              </a:p>
              <a:p>
                <a:pPr marL="285750" indent="-285750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sup>
                    </m:sSup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dirty="0"/>
                  <a:t>is circulant, yielding DFT precoders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en-US" b="1" i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dirty="0"/>
                  <a:t> with</a:t>
                </a:r>
              </a:p>
              <a:p>
                <a:pPr marL="0" indent="0">
                  <a:spcBef>
                    <a:spcPts val="1200"/>
                  </a:spcBef>
                </a:pPr>
                <a:endParaRPr lang="en-US" sz="1050" dirty="0"/>
              </a:p>
              <a:p>
                <a:pPr marL="0" indent="0">
                  <a:spcBef>
                    <a:spcPts val="18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6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Condition</m:t>
                      </m:r>
                      <m:r>
                        <m:rPr>
                          <m:nor/>
                        </m:rPr>
                        <a:rPr lang="en-US" sz="16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6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number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𝜅</m:t>
                      </m:r>
                      <m:d>
                        <m:d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16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sz="16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600" b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max</m:t>
                                  </m:r>
                                </m:e>
                                <m:lim>
                                  <m:r>
                                    <a:rPr lang="en-US" sz="16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lim>
                              </m:limLow>
                            </m:fName>
                            <m:e>
                              <m:r>
                                <a:rPr lang="en-US" sz="16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𝑅𝑒</m:t>
                              </m:r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sz="16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600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sz="1600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16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sz="16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600" b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min</m:t>
                                  </m:r>
                                </m:e>
                                <m:lim>
                                  <m:r>
                                    <a:rPr lang="en-US" sz="16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lim>
                              </m:limLow>
                            </m:fName>
                            <m:e>
                              <m:r>
                                <a:rPr lang="en-US" sz="16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𝑅𝑒</m:t>
                              </m:r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sz="16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600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sz="1600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func>
                        </m:den>
                      </m:f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max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16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±</m:t>
                                  </m:r>
                                  <m:func>
                                    <m:funcPr>
                                      <m:ctrlPr>
                                        <a:rPr lang="en-US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6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sSub>
                                        <m:sSubPr>
                                          <m:ctrlPr>
                                            <a:rPr lang="en-US" sz="1600" b="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b="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n-US" sz="1600" b="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𝛿</m:t>
                                          </m:r>
                                          <m:r>
                                            <a:rPr lang="en-US" sz="1600" b="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sz="1600" b="0" i="1">
                                              <a:solidFill>
                                                <a:srgbClr val="00B05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𝐷</m:t>
                                          </m:r>
                                        </m:sub>
                                      </m:sSub>
                                    </m:e>
                                  </m:func>
                                </m:e>
                              </m:d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16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600" b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16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16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±</m:t>
                                  </m:r>
                                  <m:func>
                                    <m:funcPr>
                                      <m:ctrlPr>
                                        <a:rPr lang="en-US" sz="1600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600" b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sSub>
                                        <m:sSubPr>
                                          <m:ctrlPr>
                                            <a:rPr lang="en-US" sz="1600" b="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b="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n-US" sz="1600" b="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𝛿</m:t>
                                          </m:r>
                                          <m:r>
                                            <a:rPr lang="en-US" sz="1600" b="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sz="1600" b="0" i="1">
                                              <a:solidFill>
                                                <a:srgbClr val="00B05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𝐷</m:t>
                                          </m:r>
                                        </m:sub>
                                      </m:sSub>
                                    </m:e>
                                  </m:func>
                                </m:e>
                              </m:d>
                            </m:e>
                          </m:func>
                        </m:den>
                      </m:f>
                    </m:oMath>
                  </m:oMathPara>
                </a14:m>
                <a:endParaRPr lang="en-US" sz="1600" b="0" dirty="0">
                  <a:solidFill>
                    <a:schemeClr val="tx1"/>
                  </a:solidFill>
                </a:endParaRPr>
              </a:p>
              <a:p>
                <a:pPr marL="285750" indent="-285750">
                  <a:spcBef>
                    <a:spcPts val="1800"/>
                  </a:spcBef>
                  <a:buFont typeface="Arial" panose="020B0604020202020204" pitchFamily="34" charset="0"/>
                  <a:buChar char="•"/>
                </a:pPr>
                <a:r>
                  <a:rPr lang="en-US" dirty="0">
                    <a:sym typeface="Wingdings" panose="05000000000000000000" pitchFamily="2" charset="2"/>
                  </a:rPr>
                  <a:t>Crux: (1) Cond(H) is good 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en-US" dirty="0"/>
                  <a:t> is in </a:t>
                </a:r>
                <a:r>
                  <a:rPr lang="en-US" dirty="0">
                    <a:solidFill>
                      <a:srgbClr val="00FF00"/>
                    </a:solidFill>
                  </a:rPr>
                  <a:t>good</a:t>
                </a:r>
                <a:r>
                  <a:rPr lang="en-US" dirty="0"/>
                  <a:t> range (next slide)</a:t>
                </a:r>
              </a:p>
              <a:p>
                <a:pPr marL="0" indent="0">
                  <a:spcBef>
                    <a:spcPts val="0"/>
                  </a:spcBef>
                </a:pPr>
                <a:r>
                  <a:rPr lang="en-US" dirty="0"/>
                  <a:t>		    (2) Right and left singular vectors are invariant!</a:t>
                </a:r>
              </a:p>
            </p:txBody>
          </p:sp>
        </mc:Choice>
        <mc:Fallback xmlns="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DBC01C91-D2B5-4B80-B5A3-80E7BD7DEE5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1" y="1573211"/>
                <a:ext cx="7770813" cy="4675189"/>
              </a:xfrm>
              <a:blipFill>
                <a:blip r:embed="rId5"/>
                <a:stretch>
                  <a:fillRect l="-549" t="-652" b="-58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2" name="Picture 201">
            <a:extLst>
              <a:ext uri="{FF2B5EF4-FFF2-40B4-BE49-F238E27FC236}">
                <a16:creationId xmlns:a16="http://schemas.microsoft.com/office/drawing/2014/main" id="{6F8B115E-D392-4FB8-BBAE-607BB80D062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91200" y="1447800"/>
            <a:ext cx="3474975" cy="723803"/>
          </a:xfrm>
          <a:prstGeom prst="rect">
            <a:avLst/>
          </a:prstGeom>
        </p:spPr>
      </p:pic>
      <p:sp>
        <p:nvSpPr>
          <p:cNvPr id="203" name="Oval 202">
            <a:extLst>
              <a:ext uri="{FF2B5EF4-FFF2-40B4-BE49-F238E27FC236}">
                <a16:creationId xmlns:a16="http://schemas.microsoft.com/office/drawing/2014/main" id="{EEC5C1F8-E0D9-4A08-9AB3-C592B182BE3B}"/>
              </a:ext>
            </a:extLst>
          </p:cNvPr>
          <p:cNvSpPr/>
          <p:nvPr/>
        </p:nvSpPr>
        <p:spPr bwMode="auto">
          <a:xfrm>
            <a:off x="7790056" y="4724400"/>
            <a:ext cx="990600" cy="990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05" name="Straight Arrow Connector 204">
            <a:extLst>
              <a:ext uri="{FF2B5EF4-FFF2-40B4-BE49-F238E27FC236}">
                <a16:creationId xmlns:a16="http://schemas.microsoft.com/office/drawing/2014/main" id="{34D8E201-4177-4F55-9BC9-D5BFC6A3F584}"/>
              </a:ext>
            </a:extLst>
          </p:cNvPr>
          <p:cNvCxnSpPr>
            <a:cxnSpLocks/>
            <a:stCxn id="203" idx="2"/>
          </p:cNvCxnSpPr>
          <p:nvPr/>
        </p:nvCxnSpPr>
        <p:spPr bwMode="auto">
          <a:xfrm>
            <a:off x="7790056" y="5219700"/>
            <a:ext cx="135394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8" name="Straight Connector 207">
            <a:extLst>
              <a:ext uri="{FF2B5EF4-FFF2-40B4-BE49-F238E27FC236}">
                <a16:creationId xmlns:a16="http://schemas.microsoft.com/office/drawing/2014/main" id="{04F6A26B-E980-495A-9EA5-3F8E04574132}"/>
              </a:ext>
            </a:extLst>
          </p:cNvPr>
          <p:cNvCxnSpPr>
            <a:cxnSpLocks/>
          </p:cNvCxnSpPr>
          <p:nvPr/>
        </p:nvCxnSpPr>
        <p:spPr bwMode="auto">
          <a:xfrm flipV="1">
            <a:off x="7790056" y="4495800"/>
            <a:ext cx="0" cy="14097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9" name="Oval 208">
            <a:extLst>
              <a:ext uri="{FF2B5EF4-FFF2-40B4-BE49-F238E27FC236}">
                <a16:creationId xmlns:a16="http://schemas.microsoft.com/office/drawing/2014/main" id="{3B3AE556-D9B3-4CDA-AB57-B3F0A2ED742C}"/>
              </a:ext>
            </a:extLst>
          </p:cNvPr>
          <p:cNvSpPr/>
          <p:nvPr/>
        </p:nvSpPr>
        <p:spPr bwMode="auto">
          <a:xfrm>
            <a:off x="8268629" y="5196840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0" name="Rectangle 209">
                <a:extLst>
                  <a:ext uri="{FF2B5EF4-FFF2-40B4-BE49-F238E27FC236}">
                    <a16:creationId xmlns:a16="http://schemas.microsoft.com/office/drawing/2014/main" id="{C6FBC110-B976-4D4C-8AA4-DC48D79D9741}"/>
                  </a:ext>
                </a:extLst>
              </p:cNvPr>
              <p:cNvSpPr/>
              <p:nvPr/>
            </p:nvSpPr>
            <p:spPr>
              <a:xfrm>
                <a:off x="8153672" y="5196840"/>
                <a:ext cx="298480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210" name="Rectangle 209">
                <a:extLst>
                  <a:ext uri="{FF2B5EF4-FFF2-40B4-BE49-F238E27FC236}">
                    <a16:creationId xmlns:a16="http://schemas.microsoft.com/office/drawing/2014/main" id="{C6FBC110-B976-4D4C-8AA4-DC48D79D97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672" y="5196840"/>
                <a:ext cx="298480" cy="2616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4" name="Straight Connector 213">
            <a:extLst>
              <a:ext uri="{FF2B5EF4-FFF2-40B4-BE49-F238E27FC236}">
                <a16:creationId xmlns:a16="http://schemas.microsoft.com/office/drawing/2014/main" id="{A80A1AA1-F046-4FF0-8B68-6BACF3A13E81}"/>
              </a:ext>
            </a:extLst>
          </p:cNvPr>
          <p:cNvCxnSpPr>
            <a:stCxn id="203" idx="3"/>
            <a:endCxn id="203" idx="7"/>
          </p:cNvCxnSpPr>
          <p:nvPr/>
        </p:nvCxnSpPr>
        <p:spPr bwMode="auto">
          <a:xfrm flipV="1">
            <a:off x="7935126" y="4869470"/>
            <a:ext cx="700460" cy="700460"/>
          </a:xfrm>
          <a:prstGeom prst="line">
            <a:avLst/>
          </a:prstGeom>
          <a:solidFill>
            <a:srgbClr val="00B8FF"/>
          </a:solidFill>
          <a:ln w="3175" cap="flat" cmpd="sng" algn="ctr">
            <a:solidFill>
              <a:srgbClr val="0000FF"/>
            </a:solidFill>
            <a:prstDash val="sysDash"/>
            <a:round/>
            <a:headEnd type="oval" w="med" len="med"/>
            <a:tailEnd type="oval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5" name="Rectangle 214">
                <a:extLst>
                  <a:ext uri="{FF2B5EF4-FFF2-40B4-BE49-F238E27FC236}">
                    <a16:creationId xmlns:a16="http://schemas.microsoft.com/office/drawing/2014/main" id="{060B29D5-A0CE-4A5D-8BC8-E1031BEEBD46}"/>
                  </a:ext>
                </a:extLst>
              </p:cNvPr>
              <p:cNvSpPr/>
              <p:nvPr/>
            </p:nvSpPr>
            <p:spPr>
              <a:xfrm>
                <a:off x="8549907" y="4601282"/>
                <a:ext cx="38715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15" name="Rectangle 214">
                <a:extLst>
                  <a:ext uri="{FF2B5EF4-FFF2-40B4-BE49-F238E27FC236}">
                    <a16:creationId xmlns:a16="http://schemas.microsoft.com/office/drawing/2014/main" id="{060B29D5-A0CE-4A5D-8BC8-E1031BEEBD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9907" y="4601282"/>
                <a:ext cx="387157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6" name="Rectangle 215">
                <a:extLst>
                  <a:ext uri="{FF2B5EF4-FFF2-40B4-BE49-F238E27FC236}">
                    <a16:creationId xmlns:a16="http://schemas.microsoft.com/office/drawing/2014/main" id="{54F1076C-7EC9-46A6-BC98-AACA821C2A15}"/>
                  </a:ext>
                </a:extLst>
              </p:cNvPr>
              <p:cNvSpPr/>
              <p:nvPr/>
            </p:nvSpPr>
            <p:spPr>
              <a:xfrm>
                <a:off x="7741546" y="5507067"/>
                <a:ext cx="39132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16" name="Rectangle 215">
                <a:extLst>
                  <a:ext uri="{FF2B5EF4-FFF2-40B4-BE49-F238E27FC236}">
                    <a16:creationId xmlns:a16="http://schemas.microsoft.com/office/drawing/2014/main" id="{54F1076C-7EC9-46A6-BC98-AACA821C2A1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1546" y="5507067"/>
                <a:ext cx="391326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7" name="Rectangle 216">
                <a:extLst>
                  <a:ext uri="{FF2B5EF4-FFF2-40B4-BE49-F238E27FC236}">
                    <a16:creationId xmlns:a16="http://schemas.microsoft.com/office/drawing/2014/main" id="{33CEF4C9-D9F6-4869-817D-AB32A8B3B323}"/>
                  </a:ext>
                </a:extLst>
              </p:cNvPr>
              <p:cNvSpPr/>
              <p:nvPr/>
            </p:nvSpPr>
            <p:spPr>
              <a:xfrm>
                <a:off x="8359629" y="4968896"/>
                <a:ext cx="484107" cy="2852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</m:oMath>
                  </m:oMathPara>
                </a14:m>
                <a:endParaRPr lang="en-US" sz="12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17" name="Rectangle 216">
                <a:extLst>
                  <a:ext uri="{FF2B5EF4-FFF2-40B4-BE49-F238E27FC236}">
                    <a16:creationId xmlns:a16="http://schemas.microsoft.com/office/drawing/2014/main" id="{33CEF4C9-D9F6-4869-817D-AB32A8B3B32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9629" y="4968896"/>
                <a:ext cx="484107" cy="28520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8" name="Arc 217">
            <a:extLst>
              <a:ext uri="{FF2B5EF4-FFF2-40B4-BE49-F238E27FC236}">
                <a16:creationId xmlns:a16="http://schemas.microsoft.com/office/drawing/2014/main" id="{8CCCDA0A-96AC-43CB-98EA-577CA312FB91}"/>
              </a:ext>
            </a:extLst>
          </p:cNvPr>
          <p:cNvSpPr/>
          <p:nvPr/>
        </p:nvSpPr>
        <p:spPr bwMode="auto">
          <a:xfrm>
            <a:off x="8289072" y="5134166"/>
            <a:ext cx="182880" cy="18288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13E3F50-1422-47B4-8FAB-E258A4EBA402}"/>
              </a:ext>
            </a:extLst>
          </p:cNvPr>
          <p:cNvSpPr/>
          <p:nvPr/>
        </p:nvSpPr>
        <p:spPr>
          <a:xfrm>
            <a:off x="8479131" y="4134353"/>
            <a:ext cx="6030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00FF00"/>
                </a:solidFill>
              </a:rPr>
              <a:t>Good</a:t>
            </a:r>
          </a:p>
          <a:p>
            <a:r>
              <a:rPr lang="en-US" sz="1400" b="1" dirty="0">
                <a:solidFill>
                  <a:srgbClr val="FF33CC"/>
                </a:solidFill>
              </a:rPr>
              <a:t>Poor</a:t>
            </a:r>
          </a:p>
        </p:txBody>
      </p:sp>
    </p:spTree>
    <p:extLst>
      <p:ext uri="{BB962C8B-B14F-4D97-AF65-F5344CB8AC3E}">
        <p14:creationId xmlns:p14="http://schemas.microsoft.com/office/powerpoint/2010/main" val="18666575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685802"/>
            <a:ext cx="8685214" cy="1065213"/>
          </a:xfrm>
        </p:spPr>
        <p:txBody>
          <a:bodyPr/>
          <a:lstStyle/>
          <a:p>
            <a:r>
              <a:rPr lang="en-US" sz="2800" dirty="0"/>
              <a:t>LOS channel matrix</a:t>
            </a:r>
            <a:endParaRPr lang="en-GB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3" y="333375"/>
            <a:ext cx="1874823" cy="273050"/>
          </a:xfrm>
        </p:spPr>
        <p:txBody>
          <a:bodyPr/>
          <a:lstStyle/>
          <a:p>
            <a:r>
              <a:rPr lang="en-US" dirty="0"/>
              <a:t>Sep, 2025</a:t>
            </a:r>
            <a:endParaRPr lang="en-GB" dirty="0"/>
          </a:p>
        </p:txBody>
      </p:sp>
      <p:pic>
        <p:nvPicPr>
          <p:cNvPr id="202" name="Picture 201">
            <a:extLst>
              <a:ext uri="{FF2B5EF4-FFF2-40B4-BE49-F238E27FC236}">
                <a16:creationId xmlns:a16="http://schemas.microsoft.com/office/drawing/2014/main" id="{6F8B115E-D392-4FB8-BBAE-607BB80D06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0185" y="2781397"/>
            <a:ext cx="3474975" cy="72380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0204FC98-6333-4CEB-97F0-D2AFC5316E6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499" y="3644419"/>
            <a:ext cx="3813371" cy="267121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0A597467-3701-4B4A-BBC5-80C830E443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9173" y="3644419"/>
            <a:ext cx="3813048" cy="275638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6" name="Content Placeholder 2">
                <a:extLst>
                  <a:ext uri="{FF2B5EF4-FFF2-40B4-BE49-F238E27FC236}">
                    <a16:creationId xmlns:a16="http://schemas.microsoft.com/office/drawing/2014/main" id="{55BB7A38-78BE-4311-A3F8-D2E8325995F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1" y="1573211"/>
                <a:ext cx="7770813" cy="4675189"/>
              </a:xfrm>
            </p:spPr>
            <p:txBody>
              <a:bodyPr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sym typeface="Wingdings" panose="05000000000000000000" pitchFamily="2" charset="2"/>
                  </a:rPr>
                  <a:t>At 60GHz (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𝝀</m:t>
                    </m:r>
                    <m:r>
                      <a:rPr lang="en-US" b="1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𝟓</m:t>
                    </m:r>
                    <m:r>
                      <a:rPr lang="en-US" b="1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𝒎𝒎</m:t>
                    </m:r>
                  </m:oMath>
                </a14:m>
                <a:r>
                  <a:rPr lang="en-US" dirty="0">
                    <a:sym typeface="Wingdings" panose="05000000000000000000" pitchFamily="2" charset="2"/>
                  </a:rPr>
                  <a:t>), we get Cond(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𝐻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𝛿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𝐷</m:t>
                        </m:r>
                      </m:e>
                    </m:d>
                  </m:oMath>
                </a14:m>
                <a:r>
                  <a:rPr lang="en-US" dirty="0">
                    <a:sym typeface="Wingdings" panose="05000000000000000000" pitchFamily="2" charset="2"/>
                  </a:rPr>
                  <a:t>) &lt; 10dB</a:t>
                </a:r>
                <a:endParaRPr lang="en-US" dirty="0"/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>
                    <a:solidFill>
                      <a:schemeClr val="tx1"/>
                    </a:solidFill>
                  </a:rPr>
                  <a:t>Over link distance of interest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≈1.5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𝑡𝑜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10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,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>
                    <a:solidFill>
                      <a:schemeClr val="tx1"/>
                    </a:solidFill>
                  </a:rPr>
                  <a:t>with antenna separation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≈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7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𝑡𝑜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10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, feasible for larger formfactor such as AP, laptop, TV,…</a:t>
                </a:r>
              </a:p>
            </p:txBody>
          </p:sp>
        </mc:Choice>
        <mc:Fallback xmlns="">
          <p:sp>
            <p:nvSpPr>
              <p:cNvPr id="46" name="Content Placeholder 2">
                <a:extLst>
                  <a:ext uri="{FF2B5EF4-FFF2-40B4-BE49-F238E27FC236}">
                    <a16:creationId xmlns:a16="http://schemas.microsoft.com/office/drawing/2014/main" id="{55BB7A38-78BE-4311-A3F8-D2E8325995F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1" y="1573211"/>
                <a:ext cx="7770813" cy="4675189"/>
              </a:xfrm>
              <a:blipFill>
                <a:blip r:embed="rId6"/>
                <a:stretch>
                  <a:fillRect l="-549" t="-652" r="-3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77143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EB0597E2-3F71-40D2-91D8-163E86D66CDB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685801" y="1573211"/>
                <a:ext cx="7770813" cy="4675189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257175" indent="-257175" algn="l" defTabSz="336947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8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557213" indent="-214313" algn="l" defTabSz="336947" rtl="0" eaLnBrk="1" fontAlgn="base" hangingPunct="1">
                  <a:spcBef>
                    <a:spcPts val="375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5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857250" indent="-171450" algn="l" defTabSz="336947" rtl="0" eaLnBrk="1" fontAlgn="base" hangingPunct="1">
                  <a:spcBef>
                    <a:spcPts val="338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200150" indent="-171450" algn="l" defTabSz="336947" rtl="0" eaLnBrk="1" fontAlgn="base" hangingPunct="1">
                  <a:spcBef>
                    <a:spcPts val="3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2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1543050" indent="-171450" algn="l" defTabSz="336947" rtl="0" eaLnBrk="1" fontAlgn="base" hangingPunct="1">
                  <a:spcBef>
                    <a:spcPts val="3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2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1885950" indent="-171450" algn="l" defTabSz="336947" rtl="0" eaLnBrk="1" fontAlgn="base" hangingPunct="1">
                  <a:spcBef>
                    <a:spcPts val="3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2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228850" indent="-171450" algn="l" defTabSz="336947" rtl="0" eaLnBrk="1" fontAlgn="base" hangingPunct="1">
                  <a:spcBef>
                    <a:spcPts val="3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2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2571750" indent="-171450" algn="l" defTabSz="336947" rtl="0" eaLnBrk="1" fontAlgn="base" hangingPunct="1">
                  <a:spcBef>
                    <a:spcPts val="3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2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2914650" indent="-171450" algn="l" defTabSz="336947" rtl="0" eaLnBrk="1" fontAlgn="base" hangingPunct="1">
                  <a:spcBef>
                    <a:spcPts val="3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2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kern="0" dirty="0">
                    <a:sym typeface="Wingdings" panose="05000000000000000000" pitchFamily="2" charset="2"/>
                  </a:rPr>
                  <a:t>At 60GHz (</a:t>
                </a:r>
                <a14:m>
                  <m:oMath xmlns:m="http://schemas.openxmlformats.org/officeDocument/2006/math">
                    <m:r>
                      <a:rPr lang="en-US" i="1" kern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𝝀</m:t>
                    </m:r>
                    <m:r>
                      <a:rPr lang="en-US" i="1" kern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i="1" kern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𝟓</m:t>
                    </m:r>
                    <m:r>
                      <a:rPr lang="en-US" i="1" kern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𝒎𝒎</m:t>
                    </m:r>
                  </m:oMath>
                </a14:m>
                <a:r>
                  <a:rPr lang="en-US" kern="0" dirty="0">
                    <a:sym typeface="Wingdings" panose="05000000000000000000" pitchFamily="2" charset="2"/>
                  </a:rPr>
                  <a:t>), we get Cond(</a:t>
                </a:r>
                <a14:m>
                  <m:oMath xmlns:m="http://schemas.openxmlformats.org/officeDocument/2006/math">
                    <m:r>
                      <a:rPr lang="en-US" b="0" i="1" kern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𝐻</m:t>
                    </m:r>
                    <m:d>
                      <m:dPr>
                        <m:ctrlPr>
                          <a:rPr lang="en-US" b="0" i="1" kern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b="0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𝛿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</m:t>
                        </m:r>
                        <m:r>
                          <a:rPr lang="en-US" b="0" i="1" kern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𝐷</m:t>
                        </m:r>
                      </m:e>
                    </m:d>
                  </m:oMath>
                </a14:m>
                <a:r>
                  <a:rPr lang="en-US" kern="0" dirty="0">
                    <a:sym typeface="Wingdings" panose="05000000000000000000" pitchFamily="2" charset="2"/>
                  </a:rPr>
                  <a:t>) &lt; 10dB</a:t>
                </a:r>
                <a:endParaRPr lang="en-US" kern="0" dirty="0"/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kern="0" dirty="0">
                    <a:solidFill>
                      <a:schemeClr val="tx1"/>
                    </a:solidFill>
                  </a:rPr>
                  <a:t>Over link distance of interest </a:t>
                </a:r>
                <a14:m>
                  <m:oMath xmlns:m="http://schemas.openxmlformats.org/officeDocument/2006/math">
                    <m:r>
                      <a:rPr lang="en-US" sz="16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6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≈1.5</m:t>
                    </m:r>
                    <m:r>
                      <a:rPr lang="en-US" sz="16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6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𝑡𝑜</m:t>
                    </m:r>
                    <m:r>
                      <a:rPr lang="en-US" sz="16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10</m:t>
                    </m:r>
                    <m:r>
                      <a:rPr lang="en-US" sz="16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600" kern="0" dirty="0">
                    <a:solidFill>
                      <a:schemeClr val="tx1"/>
                    </a:solidFill>
                  </a:rPr>
                  <a:t>,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kern="0" dirty="0">
                    <a:solidFill>
                      <a:schemeClr val="tx1"/>
                    </a:solidFill>
                  </a:rPr>
                  <a:t>with antenna separation of </a:t>
                </a:r>
                <a14:m>
                  <m:oMath xmlns:m="http://schemas.openxmlformats.org/officeDocument/2006/math">
                    <m:r>
                      <a:rPr lang="en-US" sz="16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sz="1600" i="1" ker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≈</m:t>
                    </m:r>
                    <m:r>
                      <a:rPr lang="en-US" sz="16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7</m:t>
                    </m:r>
                    <m:r>
                      <a:rPr lang="en-US" sz="16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en-US" sz="1600" i="1" ker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i="1" ker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𝑡𝑜</m:t>
                    </m:r>
                    <m:r>
                      <a:rPr lang="en-US" sz="1600" i="1" ker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10</m:t>
                    </m:r>
                    <m:r>
                      <a:rPr lang="en-US" sz="16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1600" i="1" ker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600" kern="0" dirty="0">
                    <a:solidFill>
                      <a:schemeClr val="tx1"/>
                    </a:solidFill>
                  </a:rPr>
                  <a:t>, feasible for larger formfactor such as AP, laptop, TV,…</a:t>
                </a:r>
              </a:p>
            </p:txBody>
          </p:sp>
        </mc:Choice>
        <mc:Fallback xmlns="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EB0597E2-3F71-40D2-91D8-163E86D66C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1" y="1573211"/>
                <a:ext cx="7770813" cy="4675189"/>
              </a:xfrm>
              <a:prstGeom prst="rect">
                <a:avLst/>
              </a:prstGeom>
              <a:blipFill>
                <a:blip r:embed="rId3"/>
                <a:stretch>
                  <a:fillRect l="-549" t="-652" r="-392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685802"/>
            <a:ext cx="8685214" cy="1065213"/>
          </a:xfrm>
        </p:spPr>
        <p:txBody>
          <a:bodyPr/>
          <a:lstStyle/>
          <a:p>
            <a:r>
              <a:rPr lang="en-US" sz="2800" dirty="0"/>
              <a:t>LOS channel matrix</a:t>
            </a:r>
            <a:endParaRPr lang="en-GB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3" y="333375"/>
            <a:ext cx="1874823" cy="273050"/>
          </a:xfrm>
        </p:spPr>
        <p:txBody>
          <a:bodyPr/>
          <a:lstStyle/>
          <a:p>
            <a:r>
              <a:rPr lang="en-US" dirty="0"/>
              <a:t>Sep, 2025</a:t>
            </a:r>
            <a:endParaRPr lang="en-GB" dirty="0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0204FC98-6333-4CEB-97F0-D2AFC5316E6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499" y="2936035"/>
            <a:ext cx="3813372" cy="2671848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0A597467-3701-4B4A-BBC5-80C830E443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9173" y="2901479"/>
            <a:ext cx="3813048" cy="275638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E4C30682-3FDA-4C32-BB9C-3D30DAC3C17D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685801" y="5715001"/>
                <a:ext cx="7770813" cy="94139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257175" indent="-257175" algn="l" defTabSz="336947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8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557213" indent="-214313" algn="l" defTabSz="336947" rtl="0" eaLnBrk="1" fontAlgn="base" hangingPunct="1">
                  <a:spcBef>
                    <a:spcPts val="375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5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857250" indent="-171450" algn="l" defTabSz="336947" rtl="0" eaLnBrk="1" fontAlgn="base" hangingPunct="1">
                  <a:spcBef>
                    <a:spcPts val="338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200150" indent="-171450" algn="l" defTabSz="336947" rtl="0" eaLnBrk="1" fontAlgn="base" hangingPunct="1">
                  <a:spcBef>
                    <a:spcPts val="3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2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1543050" indent="-171450" algn="l" defTabSz="336947" rtl="0" eaLnBrk="1" fontAlgn="base" hangingPunct="1">
                  <a:spcBef>
                    <a:spcPts val="3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2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1885950" indent="-171450" algn="l" defTabSz="336947" rtl="0" eaLnBrk="1" fontAlgn="base" hangingPunct="1">
                  <a:spcBef>
                    <a:spcPts val="3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2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228850" indent="-171450" algn="l" defTabSz="336947" rtl="0" eaLnBrk="1" fontAlgn="base" hangingPunct="1">
                  <a:spcBef>
                    <a:spcPts val="3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2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2571750" indent="-171450" algn="l" defTabSz="336947" rtl="0" eaLnBrk="1" fontAlgn="base" hangingPunct="1">
                  <a:spcBef>
                    <a:spcPts val="3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2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2914650" indent="-171450" algn="l" defTabSz="336947" rtl="0" eaLnBrk="1" fontAlgn="base" hangingPunct="1">
                  <a:spcBef>
                    <a:spcPts val="3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2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kern="0" dirty="0">
                    <a:sym typeface="Wingdings" panose="05000000000000000000" pitchFamily="2" charset="2"/>
                  </a:rPr>
                  <a:t>A general requirement on well-condition </a:t>
                </a:r>
                <a:r>
                  <a:rPr lang="en-US" kern="0" dirty="0" err="1">
                    <a:sym typeface="Wingdings" panose="05000000000000000000" pitchFamily="2" charset="2"/>
                  </a:rPr>
                  <a:t>MxN</a:t>
                </a:r>
                <a:r>
                  <a:rPr lang="en-US" kern="0" dirty="0">
                    <a:sym typeface="Wingdings" panose="05000000000000000000" pitchFamily="2" charset="2"/>
                  </a:rPr>
                  <a:t> LOS channel is given in [2]</a:t>
                </a:r>
                <a:endParaRPr lang="en-US" kern="0" dirty="0"/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sz="1600" b="0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sub>
                    </m:sSub>
                    <m:r>
                      <a:rPr lang="en-US" sz="1600" b="0" i="1" kern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⋅</m:t>
                    </m:r>
                    <m:sSub>
                      <m:sSubPr>
                        <m:ctrlPr>
                          <a:rPr lang="en-US" sz="1600" b="0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sz="1600" b="0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𝑅𝑋</m:t>
                        </m:r>
                      </m:sub>
                    </m:sSub>
                    <m:r>
                      <a:rPr lang="en-US" sz="1600" b="0" i="1" kern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1600" b="0" i="1" kern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𝑡h𝑟𝑒𝑠h𝑜𝑙𝑑</m:t>
                    </m:r>
                  </m:oMath>
                </a14:m>
                <a:endParaRPr lang="en-US" sz="1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E4C30682-3FDA-4C32-BB9C-3D30DAC3C1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1" y="5715001"/>
                <a:ext cx="7770813" cy="941390"/>
              </a:xfrm>
              <a:prstGeom prst="rect">
                <a:avLst/>
              </a:prstGeom>
              <a:blipFill>
                <a:blip r:embed="rId6"/>
                <a:stretch>
                  <a:fillRect l="-549" t="-3896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89524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ontent Placeholder 2">
            <a:extLst>
              <a:ext uri="{FF2B5EF4-FFF2-40B4-BE49-F238E27FC236}">
                <a16:creationId xmlns:a16="http://schemas.microsoft.com/office/drawing/2014/main" id="{872DB703-1B31-4214-80BD-62327DF6F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76400"/>
            <a:ext cx="7770813" cy="4113213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Larger formfactor devices can support up to 4 spatial streams</a:t>
            </a:r>
            <a:endParaRPr lang="en-US" dirty="0"/>
          </a:p>
          <a:p>
            <a:pPr marL="585788" lvl="1" indent="-285750" algn="just">
              <a:spcBef>
                <a:spcPts val="600"/>
              </a:spcBef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1600" dirty="0"/>
              <a:t>2 from polarization MIMO, 2 from LOS MIMO</a:t>
            </a:r>
          </a:p>
          <a:p>
            <a:pPr marL="585788" lvl="1" indent="-285750" algn="just">
              <a:spcBef>
                <a:spcPts val="600"/>
              </a:spcBef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1600" dirty="0">
                <a:highlight>
                  <a:srgbClr val="FFFF00"/>
                </a:highlight>
              </a:rPr>
              <a:t>TGbq should support up to 4 spatial streams</a:t>
            </a:r>
          </a:p>
          <a:p>
            <a:pPr marL="342900" indent="-342900">
              <a:spcBef>
                <a:spcPts val="1800"/>
              </a:spcBef>
              <a:buFont typeface="+mj-lt"/>
              <a:buAutoNum type="arabicPeriod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dirty="0">
                <a:solidFill>
                  <a:schemeClr val="tx1"/>
                </a:solidFill>
              </a:rPr>
              <a:t>Lower cost devices could implement only two digital chains and depending on orientation/channel characteristics, exploit polarization MIMO or LOS MIMO</a:t>
            </a:r>
          </a:p>
          <a:p>
            <a:pPr marL="342900" indent="-342900">
              <a:spcBef>
                <a:spcPts val="1800"/>
              </a:spcBef>
              <a:buFont typeface="+mj-lt"/>
              <a:buAutoNum type="arabicPeriod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dirty="0">
                <a:solidFill>
                  <a:schemeClr val="tx1"/>
                </a:solidFill>
              </a:rPr>
              <a:t>IMMW as fronthaul/backhaul between APs, in particular, in carpeted enterprise deployments</a:t>
            </a:r>
          </a:p>
          <a:p>
            <a:pPr marL="585788" lvl="1" indent="-285750" algn="just">
              <a:spcBef>
                <a:spcPts val="600"/>
              </a:spcBef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1600" dirty="0"/>
              <a:t>This can prove a catalyst for </a:t>
            </a:r>
            <a:r>
              <a:rPr lang="en-US" sz="1600" dirty="0" err="1"/>
              <a:t>mmWave</a:t>
            </a:r>
            <a:r>
              <a:rPr lang="en-US" sz="1600" dirty="0"/>
              <a:t> adoption by APs, ahead of large-scale adoption in client devices</a:t>
            </a:r>
          </a:p>
          <a:p>
            <a:pPr marL="585788" lvl="1" indent="-285750" algn="just">
              <a:spcBef>
                <a:spcPts val="600"/>
              </a:spcBef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1600" dirty="0"/>
              <a:t>Multiple non-collocated </a:t>
            </a:r>
            <a:r>
              <a:rPr lang="en-US" sz="1600" dirty="0" err="1"/>
              <a:t>mAP</a:t>
            </a:r>
            <a:r>
              <a:rPr lang="en-US" sz="1600" dirty="0"/>
              <a:t> in coverage of one </a:t>
            </a:r>
            <a:r>
              <a:rPr lang="en-US" sz="1600" dirty="0" err="1"/>
              <a:t>sAP</a:t>
            </a:r>
            <a:r>
              <a:rPr lang="en-US" sz="1600" dirty="0"/>
              <a:t> </a:t>
            </a:r>
            <a:r>
              <a:rPr lang="en-US" sz="1600" dirty="0">
                <a:sym typeface="Wingdings" panose="05000000000000000000" pitchFamily="2" charset="2"/>
              </a:rPr>
              <a:t> non-collocated MLD</a:t>
            </a:r>
            <a:endParaRPr lang="en-US" sz="1600" dirty="0"/>
          </a:p>
          <a:p>
            <a:pPr marL="885825" lvl="2" indent="-285750" algn="just">
              <a:spcBef>
                <a:spcPts val="600"/>
              </a:spcBef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1600" dirty="0"/>
              <a:t>using </a:t>
            </a:r>
            <a:r>
              <a:rPr lang="en-US" sz="1600" dirty="0" err="1"/>
              <a:t>mmWave</a:t>
            </a:r>
            <a:r>
              <a:rPr lang="en-US" sz="1600" dirty="0"/>
              <a:t> for wireless backhaul (no need to densify wired connections)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endParaRPr lang="en-US" b="1" kern="1200" dirty="0">
              <a:sym typeface="Wingdings" panose="05000000000000000000" pitchFamily="2" charset="2"/>
            </a:endParaRPr>
          </a:p>
          <a:p>
            <a:pPr marL="585788" lvl="1" indent="-285750" algn="just">
              <a:spcBef>
                <a:spcPts val="600"/>
              </a:spcBef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685802"/>
            <a:ext cx="8685214" cy="1065213"/>
          </a:xfrm>
        </p:spPr>
        <p:txBody>
          <a:bodyPr/>
          <a:lstStyle/>
          <a:p>
            <a:r>
              <a:rPr lang="en-US" sz="2800" dirty="0"/>
              <a:t>Design Implications for IMMW</a:t>
            </a:r>
            <a:endParaRPr lang="en-GB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3" y="333375"/>
            <a:ext cx="1874823" cy="273050"/>
          </a:xfrm>
        </p:spPr>
        <p:txBody>
          <a:bodyPr/>
          <a:lstStyle/>
          <a:p>
            <a:r>
              <a:rPr lang="en-US" dirty="0"/>
              <a:t>Sep,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0717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546"/>
            <a:ext cx="7770813" cy="1065213"/>
          </a:xfrm>
        </p:spPr>
        <p:txBody>
          <a:bodyPr/>
          <a:lstStyle/>
          <a:p>
            <a:r>
              <a:rPr lang="en-US" dirty="0"/>
              <a:t>Straw Poll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76401"/>
            <a:ext cx="7770813" cy="4418014"/>
          </a:xfrm>
        </p:spPr>
        <p:txBody>
          <a:bodyPr/>
          <a:lstStyle/>
          <a:p>
            <a:pPr marL="0" indent="0" algn="just">
              <a:spcBef>
                <a:spcPts val="1200"/>
              </a:spcBef>
            </a:pPr>
            <a:r>
              <a:rPr lang="en-US" dirty="0"/>
              <a:t>	11bq amendment should support up to 4 spatial streams: up to 2 spatial streams using polarization MIMO and up to 2 using LOS MIMO.</a:t>
            </a:r>
            <a:endParaRPr lang="en-GB" sz="1500" dirty="0"/>
          </a:p>
          <a:p>
            <a:pPr marL="0" indent="0" algn="just">
              <a:spcBef>
                <a:spcPts val="1200"/>
              </a:spcBef>
            </a:pPr>
            <a:endParaRPr lang="en-GB" sz="15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3" y="333375"/>
            <a:ext cx="1874823" cy="273050"/>
          </a:xfrm>
        </p:spPr>
        <p:txBody>
          <a:bodyPr/>
          <a:lstStyle/>
          <a:p>
            <a:r>
              <a:rPr lang="en-US" dirty="0"/>
              <a:t>Sep,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87940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14052</TotalTime>
  <Words>987</Words>
  <Application>Microsoft Office PowerPoint</Application>
  <PresentationFormat>On-screen Show (4:3)</PresentationFormat>
  <Paragraphs>153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 Unicode MS</vt:lpstr>
      <vt:lpstr>MS Gothic</vt:lpstr>
      <vt:lpstr>Arial</vt:lpstr>
      <vt:lpstr>Cambria Math</vt:lpstr>
      <vt:lpstr>Times New Roman</vt:lpstr>
      <vt:lpstr>Wingdings</vt:lpstr>
      <vt:lpstr>Office Theme</vt:lpstr>
      <vt:lpstr>Document</vt:lpstr>
      <vt:lpstr>On the Feasibility of LOS MIMO and the Number of Spatial Streams at 60GHz</vt:lpstr>
      <vt:lpstr>Overview</vt:lpstr>
      <vt:lpstr>LOS channel matrix</vt:lpstr>
      <vt:lpstr>LOS channel matrix</vt:lpstr>
      <vt:lpstr>LOS channel matrix</vt:lpstr>
      <vt:lpstr>LOS channel matrix</vt:lpstr>
      <vt:lpstr>LOS channel matrix</vt:lpstr>
      <vt:lpstr>Design Implications for IMMW</vt:lpstr>
      <vt:lpstr>Straw Poll</vt:lpstr>
      <vt:lpstr>References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Further Simplifications To Promote IMMW Adoption</dc:title>
  <dc:creator>bilal.sadiq@samsung.com</dc:creator>
  <cp:lastModifiedBy>Bilal Sadiq</cp:lastModifiedBy>
  <cp:revision>544</cp:revision>
  <cp:lastPrinted>1601-01-01T00:00:00Z</cp:lastPrinted>
  <dcterms:created xsi:type="dcterms:W3CDTF">2023-10-26T23:59:45Z</dcterms:created>
  <dcterms:modified xsi:type="dcterms:W3CDTF">2025-09-15T19:08:37Z</dcterms:modified>
</cp:coreProperties>
</file>