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3" r:id="rId2"/>
    <p:sldId id="1251" r:id="rId3"/>
    <p:sldId id="1304" r:id="rId4"/>
    <p:sldId id="1307" r:id="rId5"/>
    <p:sldId id="1305" r:id="rId6"/>
    <p:sldId id="1313" r:id="rId7"/>
    <p:sldId id="1281" r:id="rId8"/>
    <p:sldId id="1314" r:id="rId9"/>
    <p:sldId id="1309" r:id="rId10"/>
    <p:sldId id="1310" r:id="rId11"/>
    <p:sldId id="1311" r:id="rId12"/>
  </p:sldIdLst>
  <p:sldSz cx="9144000" cy="6858000" type="screen4x3"/>
  <p:notesSz cx="9939338" cy="6807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>
          <p15:clr>
            <a:srgbClr val="A4A3A4"/>
          </p15:clr>
        </p15:guide>
        <p15:guide id="2" pos="31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윤예린/연구원/C&amp;M표준(연)IoT커넥티비티표준Task(yl.yoon@lge.com)" initials="윤" lastIdx="25" clrIdx="0">
    <p:extLst>
      <p:ext uri="{19B8F6BF-5375-455C-9EA6-DF929625EA0E}">
        <p15:presenceInfo xmlns:p15="http://schemas.microsoft.com/office/powerpoint/2012/main" userId="S-1-5-21-2543426832-1914326140-3112152631-2663583" providerId="AD"/>
      </p:ext>
    </p:extLst>
  </p:cmAuthor>
  <p:cmAuthor id="2" name="차동주/연구원/C&amp;M표준(연)IoT커넥티비티표준TP(dongju.cha@lge.com)" initials="동차" lastIdx="5" clrIdx="1">
    <p:extLst>
      <p:ext uri="{19B8F6BF-5375-455C-9EA6-DF929625EA0E}">
        <p15:presenceInfo xmlns:p15="http://schemas.microsoft.com/office/powerpoint/2012/main" userId="S::dongju.cha@lge.com::8bd7ce68-320b-4735-9359-8f32c17f05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43667D"/>
    <a:srgbClr val="AA4C4C"/>
    <a:srgbClr val="0000FF"/>
    <a:srgbClr val="006C31"/>
    <a:srgbClr val="00863D"/>
    <a:srgbClr val="168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4" autoAdjust="0"/>
    <p:restoredTop sz="84744" autoAdjust="0"/>
  </p:normalViewPr>
  <p:slideViewPr>
    <p:cSldViewPr>
      <p:cViewPr varScale="1">
        <p:scale>
          <a:sx n="108" d="100"/>
          <a:sy n="108" d="100"/>
        </p:scale>
        <p:origin x="151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8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29" d="100"/>
          <a:sy n="129" d="100"/>
        </p:scale>
        <p:origin x="1698" y="126"/>
      </p:cViewPr>
      <p:guideLst>
        <p:guide orient="horz" pos="2144"/>
        <p:guide pos="313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746875" y="69850"/>
            <a:ext cx="21955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96950" y="6985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405688" y="6588125"/>
            <a:ext cx="165100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598988" y="6588125"/>
            <a:ext cx="5175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7C77D250-BF2B-474F-8F3A-CA096EC718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993775" y="284163"/>
            <a:ext cx="7951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993775" y="6588125"/>
            <a:ext cx="719138" cy="1857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>
                <a:cs typeface="Arial" charset="0"/>
              </a:rPr>
              <a:t>Submission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993775" y="6580188"/>
            <a:ext cx="8170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454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810030" y="13156"/>
            <a:ext cx="2195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802.11-25/1574r0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936625" y="13156"/>
            <a:ext cx="122783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3425" y="514350"/>
            <a:ext cx="3392488" cy="2544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33738"/>
            <a:ext cx="7291388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892925" y="6591300"/>
            <a:ext cx="21129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latinLnBrk="0" hangingPunct="0">
              <a:defRPr kumimoji="0">
                <a:ea typeface="+mn-ea"/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837113" y="6591300"/>
            <a:ext cx="5175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038225" y="6591300"/>
            <a:ext cx="719138" cy="1841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>
                <a:cs typeface="Arial" charset="0"/>
              </a:rPr>
              <a:t>Submission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038225" y="6589713"/>
            <a:ext cx="78628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930275" y="217488"/>
            <a:ext cx="8078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667200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938713" y="6591300"/>
            <a:ext cx="415925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ko-KR">
                <a:cs typeface="Arial" panose="020B0604020202020204" pitchFamily="34" charset="0"/>
              </a:rPr>
              <a:t>Page </a:t>
            </a:r>
            <a:fld id="{D16F94EA-742D-44CD-9688-170CD9FE9804}" type="slidenum">
              <a:rPr lang="en-US" altLang="ko-KR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ko-KR">
              <a:cs typeface="Arial" panose="020B0604020202020204" pitchFamily="34" charset="0"/>
            </a:endParaRPr>
          </a:p>
        </p:txBody>
      </p:sp>
      <p:sp>
        <p:nvSpPr>
          <p:cNvPr id="7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6469561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6B045-A925-A6C9-0F38-2537F812B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B54AB8C-29AD-2A59-8709-B0FA24CAF0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8A2CA32-B9E8-D584-2710-7B3ED29F32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3288DA54-A5AE-D056-A9AD-06DFAFF1E76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165D7BF-1610-FAA5-1D5E-3F04E103495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41BD1C4-0A0E-4A05-A2EA-6BC36711050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86D3D08-B630-5D77-58CE-74BC4B5F66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10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02371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45FB4-B244-40A6-2C35-B71F22554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D6BF49B9-6D9C-03F3-654C-969612F348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431C8DB-A77B-B519-A4E2-27BB428A0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E477B7E2-73E5-987A-050C-5983A17DF5A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A626C6D-DDB9-A171-6E95-8E423B3F2E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70CF85-CD2D-4952-00FB-C4CD05E125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8A8CEAC-D5FE-5BAF-F7D1-A1C8304338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11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56507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24498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B4956-944B-BA1A-A183-1776A3811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F72293F-E8E4-16B9-84CF-DB0F5FBA3D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8D0E3DA4-150E-F5C8-B0BC-600372113B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0ABD075A-13DF-65C6-A4A4-456BD0BFECF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80EF369-9861-31D0-DFBF-5D47CDF0F9E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DF054EB-1257-0068-3AAC-975B052791F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4169F75-2543-B6D7-BD26-1514B1A59C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63382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6B1CF-8288-5A21-B8C8-C5A280812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C0C9FC6-3FEB-5DE7-8525-61A9929E9A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DD36D94-7C64-CF6B-15E2-FF0F89D03F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ABE7AF9D-7B37-5A2A-504C-A6615E7E958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6248378-27FD-EC19-05CD-729332821F8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9CB4E7C-E866-9B2E-0071-0208A5FCF37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0B5ABD3-67B8-5722-5C33-A252580057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76184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2609B-8D08-75CC-1E64-08C18BAE9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76456DEC-8397-343C-DB4F-879F69C73C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67D5FBA-6235-D926-6C1C-F6334C68B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02C2AEEE-F33F-E6AE-8C79-4B117F13469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5860932-C07D-2FC9-5F24-D80F2D3EB52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C7E0612-9C47-FB7C-7162-D97EBFB0E7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3A50664-FD9C-DE47-32A7-E81F3BEE03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87178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BA858-4B79-6E08-95E8-74AE8BB60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2FAA395-6690-A4DF-1A0D-69736CA613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F348735-2F9B-B4C1-A4A5-A96A41E113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/>
              <a:t>P2P case</a:t>
            </a:r>
            <a:r>
              <a:rPr lang="ko-KR" altLang="en-US"/>
              <a:t>고려하면 </a:t>
            </a:r>
            <a:r>
              <a:rPr lang="en-US" altLang="ko-KR"/>
              <a:t>overlap</a:t>
            </a:r>
            <a:r>
              <a:rPr lang="ko-KR" altLang="en-US"/>
              <a:t>될 수 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F9AE9960-FCAB-1901-987D-C0B42EA49F2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46593AE-F871-7ADC-7CC2-BF17B8A16E1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E88E4DD-C4BD-4E68-6096-97EB9FCBF7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5154D17-E49A-B10A-6FB9-C2DB65AEF7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27792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D2FC4-F15E-F23E-EC6D-965D3DC82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C13A831-AE01-650C-DA17-4A6D13966A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46AA834-30B8-2C30-9B80-B822A764E8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22306DAE-B855-1CCE-43A6-81D42853F3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D7C41D4-3FD6-777D-B4C7-5AEF3FFDCDA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0AA6344-820C-3EBD-490A-ADF741EAFD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C16973C-05C7-2A49-2A22-6DDC30FF93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31104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E63E3-F1D5-A589-5924-6A705528B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4F5D0D5-AFA9-0E83-2DFC-568FE0C661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A5A2A30-E368-8AF2-ADBE-8425E9A199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5322B74B-B578-0D60-72CB-B682854C104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D0C5D0-27F9-3078-21CB-6D74295A1DE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05191AF-85D8-5B17-2607-A78A566AF5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1BE910C-4EA8-A28A-8413-EEFC02885F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47748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E94B1-0166-80F5-B6F0-7ED61A73C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E7CD2A6-26DF-0F4F-47C7-7E545E4F04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33BA7AD-EFD3-4C77-41B6-219C70619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F86E1399-7634-D50B-CDD9-EEAD66224DF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1ABECF6-3918-CB01-824F-1C844F62458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2D5A773-14E2-9EF8-2E1F-077717B3C9E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F819FE8-330B-3398-7E0B-67FAAD98AD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9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05616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501315" y="6475413"/>
            <a:ext cx="2042610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7344F568-301E-46A9-87B7-B3D2507D325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2091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501315" y="6475413"/>
            <a:ext cx="2042610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191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01315" y="6475413"/>
            <a:ext cx="20426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6E0A3520-BDA5-4137-83B2-D2C57FC18B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62485" y="332601"/>
            <a:ext cx="3283015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4572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lvl="4" algn="r">
              <a:defRPr/>
            </a:pPr>
            <a:r>
              <a:rPr kumimoji="0" lang="en-US" altLang="ko-KR" sz="1800" b="1" dirty="0">
                <a:cs typeface="Arial" charset="0"/>
              </a:rPr>
              <a:t>doc.: </a:t>
            </a:r>
            <a:r>
              <a:rPr kumimoji="0" lang="en-US" altLang="ko-KR" sz="1800" b="1">
                <a:cs typeface="Arial" charset="0"/>
              </a:rPr>
              <a:t>IEEE 802.11-25/1574r0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731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>
                <a:cs typeface="Arial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630200" y="294734"/>
            <a:ext cx="1579600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4572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sz="1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rPr>
              <a:t>September 2025</a:t>
            </a:r>
            <a:endParaRPr kumimoji="0" lang="en-US" altLang="ko-KR" sz="1800" b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1151" y="6475413"/>
            <a:ext cx="1702774" cy="184666"/>
          </a:xfrm>
        </p:spPr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 smtClean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ko-KR" sz="1200" b="0">
              <a:cs typeface="Arial" panose="020B0604020202020204" pitchFamily="34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05800" cy="1143000"/>
          </a:xfrm>
        </p:spPr>
        <p:txBody>
          <a:bodyPr/>
          <a:lstStyle/>
          <a:p>
            <a:r>
              <a:rPr lang="en-US" altLang="ko-KR">
                <a:solidFill>
                  <a:schemeClr val="tx1"/>
                </a:solidFill>
                <a:ea typeface="굴림" panose="020B0600000101010101" pitchFamily="50" charset="-127"/>
              </a:rPr>
              <a:t>Further Details on Channel Access in 11bq</a:t>
            </a:r>
            <a:endParaRPr lang="en-US" altLang="ko-KR" dirty="0">
              <a:solidFill>
                <a:schemeClr val="tx1"/>
              </a:solidFill>
              <a:ea typeface="굴림" panose="020B0600000101010101" pitchFamily="50" charset="-127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ko-KR" sz="2000" dirty="0">
                <a:ea typeface="굴림" panose="020B0600000101010101" pitchFamily="50" charset="-127"/>
              </a:rPr>
              <a:t>Date</a:t>
            </a:r>
            <a:r>
              <a:rPr lang="en-US" altLang="ko-KR" sz="2000">
                <a:ea typeface="굴림" panose="020B0600000101010101" pitchFamily="50" charset="-127"/>
              </a:rPr>
              <a:t>:</a:t>
            </a:r>
            <a:r>
              <a:rPr lang="en-US" altLang="ko-KR" sz="2000" b="0">
                <a:ea typeface="굴림" panose="020B0600000101010101" pitchFamily="50" charset="-127"/>
              </a:rPr>
              <a:t> 2025-09-17</a:t>
            </a:r>
            <a:endParaRPr lang="en-US" altLang="ko-KR" sz="2000" b="0" dirty="0">
              <a:ea typeface="굴림" panose="020B0600000101010101" pitchFamily="50" charset="-127"/>
            </a:endParaRPr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533400" y="2196913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kumimoji="0" lang="en-US" altLang="ko-KR" sz="2000">
                <a:cs typeface="Arial" panose="020B0604020202020204" pitchFamily="34" charset="0"/>
              </a:rPr>
              <a:t>Authors:</a:t>
            </a:r>
            <a:endParaRPr kumimoji="0" lang="en-US" altLang="ko-KR" sz="2000" b="0">
              <a:cs typeface="Arial" panose="020B0604020202020204" pitchFamily="34" charset="0"/>
            </a:endParaRPr>
          </a:p>
        </p:txBody>
      </p:sp>
      <p:graphicFrame>
        <p:nvGraphicFramePr>
          <p:cNvPr id="2" name="Table 12">
            <a:extLst>
              <a:ext uri="{FF2B5EF4-FFF2-40B4-BE49-F238E27FC236}">
                <a16:creationId xmlns:a16="http://schemas.microsoft.com/office/drawing/2014/main" id="{CDA0A7E2-D014-5733-4375-F09AF1154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965564"/>
              </p:ext>
            </p:extLst>
          </p:nvPr>
        </p:nvGraphicFramePr>
        <p:xfrm>
          <a:off x="685800" y="2641226"/>
          <a:ext cx="7772400" cy="3611637"/>
        </p:xfrm>
        <a:graphic>
          <a:graphicData uri="http://schemas.openxmlformats.org/drawingml/2006/table">
            <a:tbl>
              <a:tblPr/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7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8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0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15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74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Name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Affiliation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Phone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Email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12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 Cha</a:t>
                      </a: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LG Electronics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0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19, </a:t>
                      </a:r>
                      <a:r>
                        <a:rPr kumimoji="0" lang="en-US" altLang="ko-K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Yangjae-daero</a:t>
                      </a: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11gil, </a:t>
                      </a:r>
                      <a:r>
                        <a:rPr kumimoji="0" lang="en-US" altLang="ko-K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Seocho-gu</a:t>
                      </a: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, Seoul 137-130, Korea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dongju.cha@lge.com</a:t>
                      </a:r>
                      <a:endParaRPr kumimoji="0" lang="en-US" altLang="ko-K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9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 Jang</a:t>
                      </a: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35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insun.jang@</a:t>
                      </a:r>
                      <a:r>
                        <a:rPr kumimoji="0" lang="en-US" altLang="ko-K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 Lee</a:t>
                      </a: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65723"/>
                  </a:ext>
                </a:extLst>
              </a:tr>
              <a:tr h="2838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hongwon.lee@lge.com</a:t>
                      </a:r>
                      <a:endParaRPr kumimoji="0" lang="en-US" altLang="ko-K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652677"/>
                  </a:ext>
                </a:extLst>
              </a:tr>
              <a:tr h="3699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Jinsoo Choi</a:t>
                      </a: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86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js.choi@lge.com</a:t>
                      </a:r>
                      <a:endParaRPr kumimoji="0" lang="en-US" altLang="ko-K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12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altLang="ko-K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Eunsung</a:t>
                      </a:r>
                      <a:r>
                        <a:rPr kumimoji="0" lang="en-CA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 Park</a:t>
                      </a: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esung.park@lge.com </a:t>
                      </a: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1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</a:t>
                      </a: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Jung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insik0618.jung@lge.com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11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HanGyu</a:t>
                      </a:r>
                      <a:r>
                        <a:rPr lang="en-US" altLang="ko-KR" sz="1200" kern="1200" baseline="0" dirty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 Cho</a:t>
                      </a: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Malgun Gothic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/>
                        <a:t>hg.cho@lge.com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7022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</a:t>
                      </a: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Kim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10225 Willow Creek Rd, San Diego, CA, USA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sanggook.kim@lge.com</a:t>
                      </a:r>
                      <a:endParaRPr kumimoji="0" lang="ko-KR" altLang="en-US" sz="1100" b="0" i="0" u="none" strike="noStrike" kern="1200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FFF73-73ED-CE30-F43A-D1A2FE4C4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240240-93B1-D00A-6FB0-ABC59E81E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SP1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345DAC-5512-E6DB-A9BD-7460FB6D3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latinLnBrk="1"/>
            <a:r>
              <a:rPr lang="en-US" altLang="ko-KR"/>
              <a:t>Do you support the following text in TGbq?</a:t>
            </a:r>
            <a:endParaRPr lang="ko-KR" altLang="ko-KR"/>
          </a:p>
          <a:p>
            <a:pPr lvl="1" latinLnBrk="1"/>
            <a:r>
              <a:rPr lang="en-US" altLang="ko-KR"/>
              <a:t>An mmWave STA shall indicate the following to its peer mmWave STA</a:t>
            </a:r>
          </a:p>
          <a:p>
            <a:pPr lvl="2" latinLnBrk="1"/>
            <a:r>
              <a:rPr lang="en-US" altLang="ko-KR"/>
              <a:t>mmWave Switch Delay</a:t>
            </a:r>
          </a:p>
          <a:p>
            <a:pPr lvl="3" latinLnBrk="1"/>
            <a:r>
              <a:rPr lang="en-US" altLang="ko-KR"/>
              <a:t>Time it needs to transit from doze to awake state</a:t>
            </a:r>
            <a:endParaRPr lang="ko-KR" altLang="ko-KR"/>
          </a:p>
          <a:p>
            <a:pPr lvl="1" latinLnBrk="1"/>
            <a:r>
              <a:rPr lang="en-US" altLang="ko-KR"/>
              <a:t>How to signal is TBD</a:t>
            </a:r>
          </a:p>
          <a:p>
            <a:pPr lvl="3" latinLnBrk="1"/>
            <a:endParaRPr lang="en-US" altLang="ko-KR"/>
          </a:p>
          <a:p>
            <a:pPr marL="457200">
              <a:buFont typeface="Arial" panose="020B0604020202020204" pitchFamily="34" charset="0"/>
              <a:buChar char="•"/>
            </a:pPr>
            <a:endParaRPr lang="en-US" altLang="ko-KR" sz="1800">
              <a:solidFill>
                <a:schemeClr val="tx1"/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F8FFD4F-B398-80B7-9779-25385C7F2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C6CE56B-ADF2-3482-DB40-5309A9569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10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80361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ACB15-A732-0A11-4738-36B874699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AFF610-3E1D-4E12-45B3-A07AB31D0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SP2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9A3FE6-2449-3CFE-0E3C-652F2F58B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latinLnBrk="1"/>
            <a:r>
              <a:rPr lang="en-US" altLang="ko-KR"/>
              <a:t>Do you support the following text in TGbq?</a:t>
            </a:r>
            <a:endParaRPr lang="ko-KR" altLang="ko-KR"/>
          </a:p>
          <a:p>
            <a:pPr lvl="1" latinLnBrk="1"/>
            <a:r>
              <a:rPr lang="en-US" altLang="ko-KR"/>
              <a:t>When an mmWave STA switches to awake state, it shall not initiate a transmission to its peer mmWave STA until the peer mmWave STA’s mmWave Switching Delay has elapsed since TBD switch start time</a:t>
            </a:r>
          </a:p>
          <a:p>
            <a:pPr lvl="1" latinLnBrk="1"/>
            <a:endParaRPr lang="en-US" altLang="ko-KR"/>
          </a:p>
          <a:p>
            <a:pPr lvl="3" latinLnBrk="1"/>
            <a:endParaRPr lang="en-US" altLang="ko-KR"/>
          </a:p>
          <a:p>
            <a:pPr marL="457200">
              <a:buFont typeface="Arial" panose="020B0604020202020204" pitchFamily="34" charset="0"/>
              <a:buChar char="•"/>
            </a:pPr>
            <a:endParaRPr lang="en-US" altLang="ko-KR" sz="1800"/>
          </a:p>
          <a:p>
            <a:pPr marL="457200">
              <a:buFont typeface="Arial" panose="020B0604020202020204" pitchFamily="34" charset="0"/>
              <a:buChar char="•"/>
            </a:pPr>
            <a:endParaRPr lang="en-US" altLang="ko-KR" sz="1800">
              <a:solidFill>
                <a:schemeClr val="tx1"/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28726A8-B8C5-CCFA-3448-364A57653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9864039-ED0F-E32D-503A-C32401275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3623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6A3375-5020-4FFB-A022-A2E48F5AF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Introduction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D8D2E86-51A1-C489-36D0-FE9A07E0F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>
                <a:solidFill>
                  <a:schemeClr val="tx1"/>
                </a:solidFill>
              </a:rPr>
              <a:t>In</a:t>
            </a:r>
            <a:r>
              <a:rPr lang="ko-KR" altLang="en-US" sz="1800">
                <a:solidFill>
                  <a:schemeClr val="tx1"/>
                </a:solidFill>
              </a:rPr>
              <a:t> </a:t>
            </a:r>
            <a:r>
              <a:rPr lang="en-US" altLang="ko-KR" sz="1800">
                <a:solidFill>
                  <a:schemeClr val="tx1"/>
                </a:solidFill>
              </a:rPr>
              <a:t>previous</a:t>
            </a:r>
            <a:r>
              <a:rPr lang="ko-KR" altLang="en-US" sz="1800">
                <a:solidFill>
                  <a:schemeClr val="tx1"/>
                </a:solidFill>
              </a:rPr>
              <a:t> </a:t>
            </a:r>
            <a:r>
              <a:rPr lang="en-US" altLang="ko-KR" sz="1800"/>
              <a:t>contribution [1], we shared our high level views on IMMW scheduling and channel access</a:t>
            </a:r>
            <a:r>
              <a:rPr lang="en-US" altLang="ko-KR" sz="1400"/>
              <a:t> </a:t>
            </a:r>
            <a:endParaRPr lang="en-US" altLang="ko-KR" sz="2000"/>
          </a:p>
          <a:p>
            <a:pPr lvl="1"/>
            <a:r>
              <a:rPr lang="en-US" altLang="ko-KR" sz="1600"/>
              <a:t>Mainly focused on periodic traffic: Scheduling service period(s) between STAs in mmWave link through sub-7GHz band</a:t>
            </a:r>
          </a:p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>
                <a:solidFill>
                  <a:schemeClr val="tx1"/>
                </a:solidFill>
              </a:rPr>
              <a:t>In this contribution, we share our thoughts on how to operate on-demand service period on mmWave link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E46C53-0250-CB2B-5BE2-524C750D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61B1EFF-2EF4-00B2-A106-BD5883B29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81536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B83D1-31A1-4571-412C-601B86A8A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5C72C9-5EB9-3573-B1D8-1B08E7648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mmWave Switch Delay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4E61DE8-8F26-44F2-0E68-37C5D82C8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/>
              <a:t>To reduce power consumption on mmWave link, STA may not be always in an awake state</a:t>
            </a:r>
            <a:r>
              <a:rPr lang="en-US" altLang="ko-KR" sz="1400"/>
              <a:t> </a:t>
            </a:r>
            <a:endParaRPr lang="en-US" altLang="ko-KR" sz="2000"/>
          </a:p>
          <a:p>
            <a:pPr lvl="1"/>
            <a:r>
              <a:rPr lang="en-US" altLang="ko-KR" sz="1600"/>
              <a:t>Go into doze state if it is outside of its scheduled service period</a:t>
            </a:r>
            <a:endParaRPr lang="en-US" altLang="ko-KR" sz="1800">
              <a:solidFill>
                <a:schemeClr val="tx1"/>
              </a:solidFill>
            </a:endParaRPr>
          </a:p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/>
              <a:t>For mmWave STA, some time to complete preparation for channel access may be needed (be</a:t>
            </a:r>
            <a:r>
              <a:rPr lang="ko-KR" altLang="en-US" sz="1800"/>
              <a:t> </a:t>
            </a:r>
            <a:r>
              <a:rPr lang="en-US" altLang="ko-KR" sz="1800"/>
              <a:t>ready to receive and/or transmit frames)</a:t>
            </a:r>
            <a:endParaRPr lang="en-US" altLang="ko-KR" sz="2000"/>
          </a:p>
          <a:p>
            <a:pPr lvl="1"/>
            <a:r>
              <a:rPr lang="en-US" altLang="ko-KR" sz="1600"/>
              <a:t>Refer this as mmWave Switch Delay in this contribution</a:t>
            </a:r>
            <a:endParaRPr lang="en-US" altLang="ko-KR" sz="2000"/>
          </a:p>
          <a:p>
            <a:pPr lvl="1"/>
            <a:r>
              <a:rPr lang="en-US" altLang="ko-KR" sz="1600"/>
              <a:t>Delay needed to transit from doze to awake state may include</a:t>
            </a:r>
          </a:p>
          <a:p>
            <a:pPr lvl="2"/>
            <a:r>
              <a:rPr lang="en-US" altLang="ko-KR" sz="1400"/>
              <a:t>a processing delay that occurs internally in MLD to process/decode the ICF/ICR exchange on sub-7GHz</a:t>
            </a:r>
          </a:p>
          <a:p>
            <a:pPr lvl="2"/>
            <a:r>
              <a:rPr lang="en-US" altLang="ko-KR" sz="1400"/>
              <a:t>a hardware processing delay that occurs in mmWave STA to align it’s antenna or radio to its peer STA for frame exchange</a:t>
            </a:r>
            <a:r>
              <a:rPr lang="en-US" altLang="ko-KR"/>
              <a:t> </a:t>
            </a:r>
            <a:r>
              <a:rPr lang="en-US" altLang="ko-KR" sz="1400"/>
              <a:t>(under assumption that BFT has been done)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E722129-41D6-CC70-1EBB-7FAB7F453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12559FB-D897-2B40-A4E1-000023552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1069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5DE60-6A87-89EE-4F5D-689AB3C7B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2C7EA8-D83E-1DC5-4E5D-FCA035DDE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mmWave Switch Delay (Cont’d)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C8DFBA-0C2C-76AF-B0B6-A50798C50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4224547"/>
            <a:ext cx="8382000" cy="2362200"/>
          </a:xfrm>
        </p:spPr>
        <p:txBody>
          <a:bodyPr/>
          <a:lstStyle/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/>
              <a:t>To guarantee successful channel access on mmWave link these may need to be considered</a:t>
            </a:r>
            <a:endParaRPr lang="en-US" altLang="ko-KR" sz="1600"/>
          </a:p>
          <a:p>
            <a:pPr lvl="1"/>
            <a:r>
              <a:rPr lang="en-US" altLang="ko-KR" sz="1600"/>
              <a:t>Singaling its mmWave Switch Delay to peer STA</a:t>
            </a:r>
            <a:endParaRPr lang="en-US" altLang="ko-KR" sz="2000"/>
          </a:p>
          <a:p>
            <a:pPr lvl="1"/>
            <a:r>
              <a:rPr lang="en-US" altLang="ko-KR" sz="1600"/>
              <a:t>After exchanging ICF/ICR on sub-7GHz, when transitter can initiate a TXOP?</a:t>
            </a:r>
          </a:p>
          <a:p>
            <a:pPr lvl="1"/>
            <a:r>
              <a:rPr lang="en-US" altLang="ko-KR" sz="1600">
                <a:solidFill>
                  <a:schemeClr val="tx1"/>
                </a:solidFill>
              </a:rPr>
              <a:t>How to guarantee </a:t>
            </a:r>
            <a:r>
              <a:rPr lang="en-US" altLang="ko-KR" sz="1600"/>
              <a:t>scheduled service period and on-demand service period without any problems?</a:t>
            </a:r>
            <a:endParaRPr lang="en-US" altLang="ko-KR" sz="1800">
              <a:solidFill>
                <a:schemeClr val="tx1"/>
              </a:solidFill>
            </a:endParaRPr>
          </a:p>
          <a:p>
            <a:pPr marL="457200">
              <a:buFont typeface="Arial" panose="020B0604020202020204" pitchFamily="34" charset="0"/>
              <a:buChar char="•"/>
            </a:pPr>
            <a:endParaRPr lang="en-US" altLang="ko-KR" sz="1800">
              <a:solidFill>
                <a:schemeClr val="tx1"/>
              </a:solidFill>
            </a:endParaRPr>
          </a:p>
          <a:p>
            <a:pPr marL="457200">
              <a:buFont typeface="Arial" panose="020B0604020202020204" pitchFamily="34" charset="0"/>
              <a:buChar char="•"/>
            </a:pPr>
            <a:endParaRPr lang="en-US" altLang="ko-KR" sz="180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D3D4AF0-3886-C984-95D3-E57B0177A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71838FB-17D9-824E-2000-525D8218B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2E73213-20B9-997E-27CD-BC3FD23F18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318" y="1661007"/>
            <a:ext cx="7791363" cy="256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961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FF096-D4E0-C395-5579-4B69A4804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EE86E0-8B06-0A7A-CB00-3229FD1B1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Case 1) On-demand service period w/ scheduling infomation</a:t>
            </a:r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6D2DC1B-95C6-912A-605A-AC2BC978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3C1EEE7-9B5C-6A4E-A524-CFCECD45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55AB3E7F-41F6-5CFE-6311-D7BCE1584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071" y="4568224"/>
            <a:ext cx="8327858" cy="1375376"/>
          </a:xfrm>
        </p:spPr>
        <p:txBody>
          <a:bodyPr/>
          <a:lstStyle/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/>
              <a:t>In case of non-AP STA requesting on-demand SP, ICF/ICR exchange on sub-7GHz may carry scheduling information (e.g., Start Time and Frame Exchange Duration), and it is to awake pair of STAs on mmWave band</a:t>
            </a:r>
            <a:endParaRPr lang="en-US" altLang="ko-KR" sz="2000"/>
          </a:p>
          <a:p>
            <a:pPr lvl="1"/>
            <a:r>
              <a:rPr lang="en-US" altLang="ko-KR" sz="1600"/>
              <a:t>mAP1 and mSTA1 start to transit into awake mode considering its’ mmWave Switch Delay and Start Time of on-demand SP </a:t>
            </a:r>
          </a:p>
          <a:p>
            <a:pPr lvl="1"/>
            <a:r>
              <a:rPr lang="en-US" altLang="ko-KR" sz="1600"/>
              <a:t>Complete transitting into awake mode at the start of Start Time</a:t>
            </a:r>
            <a:endParaRPr lang="en-US" altLang="ko-KR"/>
          </a:p>
          <a:p>
            <a:pPr marL="457200">
              <a:buFont typeface="Arial" panose="020B0604020202020204" pitchFamily="34" charset="0"/>
              <a:buChar char="•"/>
            </a:pPr>
            <a:endParaRPr lang="en-US" altLang="ko-KR" sz="20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3C6102-C224-225A-F5EB-B8FFFBA31F57}"/>
              </a:ext>
            </a:extLst>
          </p:cNvPr>
          <p:cNvSpPr txBox="1"/>
          <p:nvPr/>
        </p:nvSpPr>
        <p:spPr>
          <a:xfrm>
            <a:off x="6248400" y="2031051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/>
              <a:t>….</a:t>
            </a:r>
            <a:endParaRPr lang="ko-KR" altLang="en-US" b="1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8F174519-9924-5805-CBFE-1A797E4CE8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81" y="1600200"/>
            <a:ext cx="8604838" cy="3161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3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E79D2-3758-42B8-DFB4-A424137B5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D84892-F0CE-496A-64E6-C2236E259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Case 1) On-demand service period w/ scheduling information (Cont’d)</a:t>
            </a:r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BF36817-89AB-C41D-E117-ABFB96F19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450F158-9B8A-FA0D-48B6-F0E260D1C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90C6B2-3BF8-AACB-0D60-25D36DD934A3}"/>
              </a:ext>
            </a:extLst>
          </p:cNvPr>
          <p:cNvSpPr txBox="1"/>
          <p:nvPr/>
        </p:nvSpPr>
        <p:spPr>
          <a:xfrm>
            <a:off x="-838200" y="152400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/>
              <a:t>….</a:t>
            </a:r>
            <a:endParaRPr lang="ko-KR" altLang="en-US" b="1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FF6F6742-4631-5ADE-3182-1D3E7BC3A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>
                <a:solidFill>
                  <a:schemeClr val="tx1"/>
                </a:solidFill>
              </a:rPr>
              <a:t>For Case 1), following aspects need to be considered</a:t>
            </a:r>
          </a:p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/>
              <a:t>On-demand SP not to be overlapped with pre-scheduled SP,</a:t>
            </a:r>
            <a:endParaRPr lang="en-US" altLang="ko-KR" sz="2000"/>
          </a:p>
          <a:p>
            <a:pPr lvl="1"/>
            <a:r>
              <a:rPr lang="en-US" altLang="ko-KR" sz="1600"/>
              <a:t>mmWave non-AP STA requesting on-demand SP, may not be aware of pre-scheduled SP(s) between mAP and </a:t>
            </a:r>
            <a:r>
              <a:rPr lang="en-US" altLang="ko-KR" sz="1600" i="1"/>
              <a:t>mSTAx </a:t>
            </a:r>
            <a:r>
              <a:rPr lang="en-US" altLang="ko-KR" sz="1600"/>
              <a:t>(blue box in slide 5)</a:t>
            </a:r>
          </a:p>
          <a:p>
            <a:pPr lvl="1"/>
            <a:r>
              <a:rPr lang="en-US" altLang="ko-KR" sz="1600"/>
              <a:t>To deal with this issue, scheduling info. may be needed to avoid on-demand SP from overlapping with pre-scheduled (or on-going) SP(s)</a:t>
            </a:r>
            <a:endParaRPr lang="en-US" altLang="ko-KR" sz="1800"/>
          </a:p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/>
              <a:t>To guarantee that recipient has done switching to awake state and be ready to receive frame,</a:t>
            </a:r>
            <a:endParaRPr lang="en-US" altLang="ko-KR" sz="2000"/>
          </a:p>
          <a:p>
            <a:pPr lvl="1"/>
            <a:r>
              <a:rPr lang="en-US" altLang="ko-KR" sz="1600"/>
              <a:t>Start Time need to be set considering mmWave Switch Delay of mmWave STAs</a:t>
            </a:r>
          </a:p>
          <a:p>
            <a:pPr lvl="1"/>
            <a:r>
              <a:rPr lang="en-US" altLang="ko-KR" sz="1600"/>
              <a:t>mmWave STA starts to transit into awake mode at</a:t>
            </a:r>
            <a:r>
              <a:rPr lang="ko-KR" altLang="en-US" sz="1600"/>
              <a:t> </a:t>
            </a:r>
            <a:r>
              <a:rPr lang="en-US" altLang="ko-KR" sz="1600"/>
              <a:t>least before (Start Time – mmWave Switch Delay of mmWave STA)</a:t>
            </a:r>
            <a:endParaRPr lang="en-US" altLang="ko-KR" sz="1800"/>
          </a:p>
          <a:p>
            <a:pPr lvl="1"/>
            <a:r>
              <a:rPr lang="en-US" altLang="ko-KR" sz="1600"/>
              <a:t>At the Start Time, both of transitter and receiver are ready to exchange frame</a:t>
            </a:r>
          </a:p>
        </p:txBody>
      </p:sp>
    </p:spTree>
    <p:extLst>
      <p:ext uri="{BB962C8B-B14F-4D97-AF65-F5344CB8AC3E}">
        <p14:creationId xmlns:p14="http://schemas.microsoft.com/office/powerpoint/2010/main" val="679457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145AF-1303-A709-4BE7-A10BA92F4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6B05E1-BDDE-0B6C-41C7-BEB1116A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Case 2) On-demand service period w/o scheduling infomation</a:t>
            </a:r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5C4856A-930B-C1E3-1205-0C4AEDA5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90335A2-859D-7711-480E-1FDAA96C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2EABF848-E5B5-0702-9299-E2D0A6155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029200"/>
            <a:ext cx="7772400" cy="1219200"/>
          </a:xfrm>
        </p:spPr>
        <p:txBody>
          <a:bodyPr/>
          <a:lstStyle/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/>
              <a:t>In case of AP requesting on-demand SP, ICF/ICR exchange on sub-7GHz may not carry scheduling information, but to awake pair of STAs on mmWave band</a:t>
            </a:r>
            <a:endParaRPr lang="en-US" altLang="ko-KR" sz="2000"/>
          </a:p>
          <a:p>
            <a:pPr lvl="1"/>
            <a:r>
              <a:rPr lang="en-US" altLang="ko-KR" sz="1600"/>
              <a:t>mAP1 and mSTA1 start to transit into awake mode after transmitting and receiving ICR on sub-7GHz, respectively</a:t>
            </a:r>
            <a:endParaRPr lang="en-US" altLang="ko-KR"/>
          </a:p>
          <a:p>
            <a:pPr marL="457200">
              <a:buFont typeface="Arial" panose="020B0604020202020204" pitchFamily="34" charset="0"/>
              <a:buChar char="•"/>
            </a:pPr>
            <a:endParaRPr lang="en-US" altLang="ko-KR" sz="200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A831A6F-EC41-E070-D63C-DA0C9C3002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071" y="1782937"/>
            <a:ext cx="8327858" cy="329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1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B7F08-7F65-28F8-B79A-8F9235740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0C8295-27A3-F96C-2663-18D739EB9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Case 2) On-demand service period w/o scheduling information (Cont’d)</a:t>
            </a:r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839EAB-32B3-023C-B546-F9A08E8E2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58806E8-F741-9AF9-C653-1CB6BA321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F961C9-7E8B-2C24-3D78-C239CE3F8E09}"/>
              </a:ext>
            </a:extLst>
          </p:cNvPr>
          <p:cNvSpPr txBox="1"/>
          <p:nvPr/>
        </p:nvSpPr>
        <p:spPr>
          <a:xfrm>
            <a:off x="-838200" y="152400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/>
              <a:t>….</a:t>
            </a:r>
            <a:endParaRPr lang="ko-KR" altLang="en-US" b="1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7D3DAF1D-C18E-4DFA-51B4-B4156E995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>
                <a:solidFill>
                  <a:schemeClr val="tx1"/>
                </a:solidFill>
              </a:rPr>
              <a:t>For Case 2), following aspects need to be considered</a:t>
            </a:r>
          </a:p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/>
              <a:t>mmWave AP can manage its on-demand SP itself on mmWave link not to be overlapped with any pre-scheduled SP w/o exchanging scheduling info</a:t>
            </a:r>
          </a:p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/>
              <a:t>To guarantee that recipient has done switching to awake state and be ready to receive frame,</a:t>
            </a:r>
            <a:endParaRPr lang="en-US" altLang="ko-KR" sz="2000"/>
          </a:p>
          <a:p>
            <a:pPr lvl="1"/>
            <a:r>
              <a:rPr lang="en-US" altLang="ko-KR" sz="1600"/>
              <a:t>mmWave STA shall not initiate frame exchange until the recipient’s STA mmWave Switch Delay has been elapsed since TBD switch start time</a:t>
            </a:r>
          </a:p>
          <a:p>
            <a:pPr lvl="1"/>
            <a:endParaRPr lang="en-US" altLang="ko-KR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75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A623A-6354-0523-BD50-F5AA4F1D4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C3DA6D-55C7-0375-A36E-E53232E3F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Conclusion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8CD433-3E99-79E4-21BF-C05E303A8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1800">
                <a:solidFill>
                  <a:schemeClr val="tx1"/>
                </a:solidFill>
              </a:rPr>
              <a:t>In this contribution, we shared our thoughts on how to successfully operate on-demand service period in mmWave link in perspective of</a:t>
            </a:r>
            <a:r>
              <a:rPr lang="en-US" altLang="ko-KR" sz="1400"/>
              <a:t> </a:t>
            </a:r>
            <a:endParaRPr lang="en-US" altLang="ko-KR" sz="2000"/>
          </a:p>
          <a:p>
            <a:pPr lvl="1"/>
            <a:r>
              <a:rPr lang="en-US" altLang="ko-KR" sz="1600"/>
              <a:t>mmWave Switch Delay</a:t>
            </a:r>
          </a:p>
          <a:p>
            <a:pPr lvl="1"/>
            <a:r>
              <a:rPr lang="en-US" altLang="ko-KR" sz="1600"/>
              <a:t>Scheduling information (e.g., Start Time, Frame Exchange Duration, etc.)</a:t>
            </a:r>
          </a:p>
          <a:p>
            <a:pPr lvl="1"/>
            <a:r>
              <a:rPr lang="en-US" altLang="ko-KR" sz="1600"/>
              <a:t>Interoperate pre-scheduled SP w/ on-demand SP</a:t>
            </a:r>
          </a:p>
          <a:p>
            <a:pPr marL="457200">
              <a:buFont typeface="Arial" panose="020B0604020202020204" pitchFamily="34" charset="0"/>
              <a:buChar char="•"/>
            </a:pPr>
            <a:endParaRPr lang="en-US" altLang="ko-KR" sz="1800">
              <a:solidFill>
                <a:schemeClr val="tx1"/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93F4226-5202-7348-18F9-143F0566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ko-KR"/>
              <a:t>Dongju Cha et. al,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DBAB6AD-6FFD-947B-75CA-639E153F0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9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45756896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349578</TotalTime>
  <Words>1164</Words>
  <Application>Microsoft Office PowerPoint</Application>
  <PresentationFormat>화면 슬라이드 쇼(4:3)</PresentationFormat>
  <Paragraphs>152</Paragraphs>
  <Slides>11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5" baseType="lpstr">
      <vt:lpstr>굴림</vt:lpstr>
      <vt:lpstr>Arial</vt:lpstr>
      <vt:lpstr>Times New Roman</vt:lpstr>
      <vt:lpstr>802-11-Submission</vt:lpstr>
      <vt:lpstr>Further Details on Channel Access in 11bq</vt:lpstr>
      <vt:lpstr>Introduction</vt:lpstr>
      <vt:lpstr>mmWave Switch Delay</vt:lpstr>
      <vt:lpstr>mmWave Switch Delay (Cont’d)</vt:lpstr>
      <vt:lpstr>Case 1) On-demand service period w/ scheduling infomation</vt:lpstr>
      <vt:lpstr>Case 1) On-demand service period w/ scheduling information (Cont’d)</vt:lpstr>
      <vt:lpstr>Case 2) On-demand service period w/o scheduling infomation</vt:lpstr>
      <vt:lpstr>Case 2) On-demand service period w/o scheduling information (Cont’d)</vt:lpstr>
      <vt:lpstr>Conclusion</vt:lpstr>
      <vt:lpstr>SP1</vt:lpstr>
      <vt:lpstr>SP2</vt:lpstr>
    </vt:vector>
  </TitlesOfParts>
  <Company>LG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Secondary Channel Access Operation</dc:title>
  <dc:creator>Dongju Cha</dc:creator>
  <cp:lastModifiedBy>차동주/선임연구원/C&amp;M표준(연)IoT커넥티비티표준TP</cp:lastModifiedBy>
  <cp:revision>17146</cp:revision>
  <cp:lastPrinted>2018-10-31T23:27:01Z</cp:lastPrinted>
  <dcterms:created xsi:type="dcterms:W3CDTF">2007-05-21T21:00:37Z</dcterms:created>
  <dcterms:modified xsi:type="dcterms:W3CDTF">2025-09-17T03:05:19Z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d59f345-fd0b-4b4e-aba2-7c7a20c52995_Enabled">
    <vt:lpwstr>true</vt:lpwstr>
  </property>
  <property fmtid="{D5CDD505-2E9C-101B-9397-08002B2CF9AE}" pid="3" name="MSIP_Label_dd59f345-fd0b-4b4e-aba2-7c7a20c52995_SetDate">
    <vt:lpwstr>2025-04-02T06:01:46Z</vt:lpwstr>
  </property>
  <property fmtid="{D5CDD505-2E9C-101B-9397-08002B2CF9AE}" pid="4" name="MSIP_Label_dd59f345-fd0b-4b4e-aba2-7c7a20c52995_Method">
    <vt:lpwstr>Privileged</vt:lpwstr>
  </property>
  <property fmtid="{D5CDD505-2E9C-101B-9397-08002B2CF9AE}" pid="5" name="MSIP_Label_dd59f345-fd0b-4b4e-aba2-7c7a20c52995_Name">
    <vt:lpwstr>General</vt:lpwstr>
  </property>
  <property fmtid="{D5CDD505-2E9C-101B-9397-08002B2CF9AE}" pid="6" name="MSIP_Label_dd59f345-fd0b-4b4e-aba2-7c7a20c52995_SiteId">
    <vt:lpwstr>5069cde4-642a-45c0-8094-d0c2dec10be3</vt:lpwstr>
  </property>
  <property fmtid="{D5CDD505-2E9C-101B-9397-08002B2CF9AE}" pid="7" name="MSIP_Label_dd59f345-fd0b-4b4e-aba2-7c7a20c52995_ActionId">
    <vt:lpwstr>5b98fa37-5cd3-407d-9fe1-719f0347bdfa</vt:lpwstr>
  </property>
  <property fmtid="{D5CDD505-2E9C-101B-9397-08002B2CF9AE}" pid="8" name="MSIP_Label_dd59f345-fd0b-4b4e-aba2-7c7a20c52995_ContentBits">
    <vt:lpwstr>0</vt:lpwstr>
  </property>
  <property fmtid="{D5CDD505-2E9C-101B-9397-08002B2CF9AE}" pid="9" name="MSIP_Label_dd59f345-fd0b-4b4e-aba2-7c7a20c52995_Tag">
    <vt:lpwstr>10, 0, 1, 1</vt:lpwstr>
  </property>
</Properties>
</file>