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9" r:id="rId1"/>
  </p:sldMasterIdLst>
  <p:notesMasterIdLst>
    <p:notesMasterId r:id="rId12"/>
  </p:notesMasterIdLst>
  <p:sldIdLst>
    <p:sldId id="348" r:id="rId2"/>
    <p:sldId id="258" r:id="rId3"/>
    <p:sldId id="383" r:id="rId4"/>
    <p:sldId id="396" r:id="rId5"/>
    <p:sldId id="391" r:id="rId6"/>
    <p:sldId id="392" r:id="rId7"/>
    <p:sldId id="382" r:id="rId8"/>
    <p:sldId id="379" r:id="rId9"/>
    <p:sldId id="397" r:id="rId10"/>
    <p:sldId id="381" r:id="rId11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1pPr>
    <a:lvl2pPr marL="0" marR="0" indent="4572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2pPr>
    <a:lvl3pPr marL="0" marR="0" indent="9144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3pPr>
    <a:lvl4pPr marL="0" marR="0" indent="13716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4pPr>
    <a:lvl5pPr marL="0" marR="0" indent="18288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5pPr>
    <a:lvl6pPr marL="0" marR="0" indent="22860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6pPr>
    <a:lvl7pPr marL="0" marR="0" indent="27432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7pPr>
    <a:lvl8pPr marL="0" marR="0" indent="32004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8pPr>
    <a:lvl9pPr marL="0" marR="0" indent="36576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FD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ECDD"/>
          </a:solidFill>
        </a:fill>
      </a:tcStyle>
    </a:wholeTbl>
    <a:band2H>
      <a:tcTxStyle/>
      <a:tcStyle>
        <a:tcBdr/>
        <a:fill>
          <a:solidFill>
            <a:srgbClr val="E6F6EF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CCCE6"/>
          </a:solidFill>
        </a:fill>
      </a:tcStyle>
    </a:wholeTbl>
    <a:band2H>
      <a:tcTxStyle/>
      <a:tcStyle>
        <a:tcBdr/>
        <a:fill>
          <a:solidFill>
            <a:srgbClr val="E7E7F3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75DCB02-9BB8-47FD-8907-85C794F793BA}" styleName="テーマ スタイル 1 - アクセント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テーマ スタイル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952" autoAdjust="0"/>
    <p:restoredTop sz="85504"/>
  </p:normalViewPr>
  <p:slideViewPr>
    <p:cSldViewPr snapToGrid="0">
      <p:cViewPr varScale="1">
        <p:scale>
          <a:sx n="91" d="100"/>
          <a:sy n="91" d="100"/>
        </p:scale>
        <p:origin x="216" y="8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7" name="Shape 5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1pPr>
    <a:lvl2pPr indent="2286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2pPr>
    <a:lvl3pPr indent="4572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3pPr>
    <a:lvl4pPr indent="6858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4pPr>
    <a:lvl5pPr indent="9144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5pPr>
    <a:lvl6pPr indent="11430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6pPr>
    <a:lvl7pPr indent="13716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7pPr>
    <a:lvl8pPr indent="16002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8pPr>
    <a:lvl9pPr indent="1828800" defTabSz="449262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20723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12746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402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55191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タイトルテキスト"/>
          <p:cNvSpPr txBox="1">
            <a:spLocks noGrp="1"/>
          </p:cNvSpPr>
          <p:nvPr>
            <p:ph type="title"/>
          </p:nvPr>
        </p:nvSpPr>
        <p:spPr>
          <a:xfrm>
            <a:off x="914400" y="685801"/>
            <a:ext cx="10361085" cy="777239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ja-JP" altLang="en-US"/>
              <a:t>マスター タイトルの書式設定</a:t>
            </a:r>
            <a:endParaRPr dirty="0"/>
          </a:p>
        </p:txBody>
      </p:sp>
      <p:sp>
        <p:nvSpPr>
          <p:cNvPr id="24" name="本文レベル1…"/>
          <p:cNvSpPr txBox="1">
            <a:spLocks noGrp="1"/>
          </p:cNvSpPr>
          <p:nvPr>
            <p:ph type="body" idx="1" hasCustomPrompt="1"/>
          </p:nvPr>
        </p:nvSpPr>
        <p:spPr>
          <a:xfrm>
            <a:off x="914400" y="1463040"/>
            <a:ext cx="10895798" cy="4631374"/>
          </a:xfrm>
          <a:prstGeom prst="rect">
            <a:avLst/>
          </a:prstGeom>
        </p:spPr>
        <p:txBody>
          <a:bodyPr>
            <a:noAutofit/>
          </a:bodyPr>
          <a:lstStyle>
            <a:lvl4pPr>
              <a:defRPr b="0"/>
            </a:lvl4pPr>
          </a:lstStyle>
          <a:p>
            <a:r>
              <a:rPr dirty="0"/>
              <a:t>本文レベル1</a:t>
            </a:r>
          </a:p>
          <a:p>
            <a:pPr lvl="1"/>
            <a:r>
              <a:rPr dirty="0"/>
              <a:t>本文レベル2</a:t>
            </a:r>
          </a:p>
          <a:p>
            <a:pPr lvl="2"/>
            <a:r>
              <a:rPr dirty="0"/>
              <a:t>本文レベル3</a:t>
            </a:r>
            <a:endParaRPr lang="en-US" dirty="0"/>
          </a:p>
          <a:p>
            <a:pPr lvl="3"/>
            <a:endParaRPr dirty="0"/>
          </a:p>
        </p:txBody>
      </p:sp>
      <p:sp>
        <p:nvSpPr>
          <p:cNvPr id="25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 lang="en-US" altLang="ja-JP" smtClean="0"/>
              <a:t>‹#›</a:t>
            </a:fld>
            <a:endParaRPr lang="ja-JP" altLang="en-US"/>
          </a:p>
        </p:txBody>
      </p:sp>
      <p:sp>
        <p:nvSpPr>
          <p:cNvPr id="2" name="フッター プレースホルダー 8">
            <a:extLst>
              <a:ext uri="{FF2B5EF4-FFF2-40B4-BE49-F238E27FC236}">
                <a16:creationId xmlns:a16="http://schemas.microsoft.com/office/drawing/2014/main" id="{A385723D-DABD-A6AB-B3CE-01769360BD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339469" y="6491304"/>
            <a:ext cx="22429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kumimoji="1" lang="en-US" altLang="ja-JP" dirty="0"/>
              <a:t>Jing Ma (Toyota)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240776"/>
      </p:ext>
    </p:extLst>
  </p:cSld>
  <p:clrMapOvr>
    <a:masterClrMapping/>
  </p:clrMapOvr>
  <p:transition spd="med"/>
  <p:hf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312845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B8B76B8-34F8-562A-0F24-6AD312E028D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23077" y="296955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5" name="Table 14">
            <a:extLst>
              <a:ext uri="{FF2B5EF4-FFF2-40B4-BE49-F238E27FC236}">
                <a16:creationId xmlns:a16="http://schemas.microsoft.com/office/drawing/2014/main" id="{6C703E9F-AFC6-3BEE-F3A3-2077040A8D8E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610833422"/>
              </p:ext>
            </p:extLst>
          </p:nvPr>
        </p:nvGraphicFramePr>
        <p:xfrm>
          <a:off x="1022686" y="3429000"/>
          <a:ext cx="9910230" cy="1935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140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85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84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+mj-lt"/>
                        </a:rPr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+mj-lt"/>
                        </a:rPr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+mj-lt"/>
                        </a:rPr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+mj-lt"/>
                        </a:rPr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+mj-lt"/>
                        </a:rPr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+mj-lt"/>
                        </a:rPr>
                        <a:t>Jing 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+mj-lt"/>
                        </a:rPr>
                        <a:t>Toyota Motor Corporation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+mj-lt"/>
                        </a:rPr>
                        <a:t>Otemachi</a:t>
                      </a:r>
                      <a:r>
                        <a:rPr lang="en-US" dirty="0">
                          <a:latin typeface="+mj-lt"/>
                        </a:rPr>
                        <a:t> Bldg. 6F, 1-6-1 </a:t>
                      </a:r>
                      <a:r>
                        <a:rPr lang="en-US" dirty="0" err="1">
                          <a:latin typeface="+mj-lt"/>
                        </a:rPr>
                        <a:t>Otemachi</a:t>
                      </a:r>
                      <a:r>
                        <a:rPr lang="en-US" dirty="0">
                          <a:latin typeface="+mj-lt"/>
                        </a:rPr>
                        <a:t>, Chiyoda-</a:t>
                      </a:r>
                      <a:r>
                        <a:rPr lang="en-US" dirty="0" err="1">
                          <a:latin typeface="+mj-lt"/>
                        </a:rPr>
                        <a:t>ku</a:t>
                      </a:r>
                      <a:r>
                        <a:rPr lang="en-US" dirty="0">
                          <a:latin typeface="+mj-lt"/>
                        </a:rPr>
                        <a:t>, Tokyo, 100-0004, Japan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+mj-lt"/>
                        </a:rPr>
                        <a:t>Jing.ma@Toyota.global</a:t>
                      </a:r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フッター プレースホルダー 8">
            <a:extLst>
              <a:ext uri="{FF2B5EF4-FFF2-40B4-BE49-F238E27FC236}">
                <a16:creationId xmlns:a16="http://schemas.microsoft.com/office/drawing/2014/main" id="{788D2E5B-788A-02B9-D962-4FB4979D4F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339469" y="6491304"/>
            <a:ext cx="22429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kumimoji="1" lang="en-US" altLang="ja-JP" dirty="0"/>
              <a:t>Jing Ma (Toyota)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1795906"/>
      </p:ext>
    </p:extLst>
  </p:cSld>
  <p:clrMapOvr>
    <a:masterClrMapping/>
  </p:clrMapOvr>
  <p:hf hdr="0" ftr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Off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6"/>
          <p:cNvSpPr/>
          <p:nvPr/>
        </p:nvSpPr>
        <p:spPr>
          <a:xfrm>
            <a:off x="914399" y="609599"/>
            <a:ext cx="10363201" cy="159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" name="Line 8"/>
          <p:cNvSpPr/>
          <p:nvPr/>
        </p:nvSpPr>
        <p:spPr>
          <a:xfrm>
            <a:off x="914399" y="6476999"/>
            <a:ext cx="10464801" cy="159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" name="Date Placeholder 3"/>
          <p:cNvSpPr txBox="1"/>
          <p:nvPr/>
        </p:nvSpPr>
        <p:spPr>
          <a:xfrm>
            <a:off x="6667503" y="353217"/>
            <a:ext cx="4667284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b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/>
            </a:lvl1pPr>
          </a:lstStyle>
          <a:p>
            <a:r>
              <a:rPr dirty="0"/>
              <a:t>doc.: IEEE 802.1</a:t>
            </a:r>
            <a:r>
              <a:rPr lang="en-US" dirty="0"/>
              <a:t>1-25/1571r0</a:t>
            </a:r>
            <a:endParaRPr dirty="0"/>
          </a:p>
        </p:txBody>
      </p:sp>
      <p:sp>
        <p:nvSpPr>
          <p:cNvPr id="5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6055975" y="6475414"/>
            <a:ext cx="179536" cy="184666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</a:defRPr>
            </a:lvl1pPr>
          </a:lstStyle>
          <a:p>
            <a:fld id="{86CB4B4D-7CA3-9044-876B-883B54F8677D}" type="slidenum">
              <a:rPr lang="en-US" altLang="ja-JP" smtClean="0"/>
              <a:pPr/>
              <a:t>‹#›</a:t>
            </a:fld>
            <a:endParaRPr lang="ja-JP" altLang="en-US" dirty="0"/>
          </a:p>
        </p:txBody>
      </p:sp>
      <p:sp>
        <p:nvSpPr>
          <p:cNvPr id="6" name="タイトルテキスト"/>
          <p:cNvSpPr txBox="1">
            <a:spLocks noGrp="1"/>
          </p:cNvSpPr>
          <p:nvPr>
            <p:ph type="title"/>
          </p:nvPr>
        </p:nvSpPr>
        <p:spPr>
          <a:xfrm>
            <a:off x="609600" y="609598"/>
            <a:ext cx="10972800" cy="6948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6079" tIns="46079" rIns="46079" bIns="46079" anchor="ctr"/>
          <a:lstStyle/>
          <a:p>
            <a:r>
              <a:rPr dirty="0" err="1"/>
              <a:t>タイトルテキスト</a:t>
            </a:r>
            <a:endParaRPr dirty="0"/>
          </a:p>
        </p:txBody>
      </p:sp>
      <p:sp>
        <p:nvSpPr>
          <p:cNvPr id="7" name="本文レベル1…"/>
          <p:cNvSpPr txBox="1">
            <a:spLocks noGrp="1"/>
          </p:cNvSpPr>
          <p:nvPr>
            <p:ph type="body" idx="1"/>
          </p:nvPr>
        </p:nvSpPr>
        <p:spPr>
          <a:xfrm>
            <a:off x="609600" y="1318263"/>
            <a:ext cx="10972800" cy="51460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6079" tIns="46079" rIns="46079" bIns="46079"/>
          <a:lstStyle/>
          <a:p>
            <a:r>
              <a:rPr dirty="0"/>
              <a:t>本文レベル1</a:t>
            </a:r>
          </a:p>
          <a:p>
            <a:pPr lvl="1"/>
            <a:r>
              <a:rPr dirty="0"/>
              <a:t>本文レベル2</a:t>
            </a:r>
            <a:endParaRPr lang="en-US" dirty="0"/>
          </a:p>
          <a:p>
            <a:pPr lvl="2"/>
            <a:r>
              <a:rPr dirty="0"/>
              <a:t>本文レベル3</a:t>
            </a:r>
            <a:endParaRPr lang="en-US" dirty="0"/>
          </a:p>
          <a:p>
            <a:pPr lvl="3"/>
            <a:endParaRPr lang="en-US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DD5ADA56-BBEA-8178-F529-E12E8C977028}"/>
              </a:ext>
            </a:extLst>
          </p:cNvPr>
          <p:cNvSpPr txBox="1"/>
          <p:nvPr/>
        </p:nvSpPr>
        <p:spPr>
          <a:xfrm>
            <a:off x="939125" y="339857"/>
            <a:ext cx="1799618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0" tIns="0" rIns="0" bIns="0" anchor="b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/>
            </a:lvl1pPr>
          </a:lstStyle>
          <a:p>
            <a:pPr algn="l"/>
            <a:r>
              <a:rPr lang="en-US" dirty="0"/>
              <a:t>September 2025</a:t>
            </a:r>
            <a:endParaRPr dirty="0"/>
          </a:p>
        </p:txBody>
      </p:sp>
      <p:sp>
        <p:nvSpPr>
          <p:cNvPr id="9" name="フッター プレースホルダー 8">
            <a:extLst>
              <a:ext uri="{FF2B5EF4-FFF2-40B4-BE49-F238E27FC236}">
                <a16:creationId xmlns:a16="http://schemas.microsoft.com/office/drawing/2014/main" id="{1741683A-8A20-5F36-8400-FC00E3870F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339469" y="6491304"/>
            <a:ext cx="22429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kumimoji="1" lang="en-US" altLang="ja-JP" dirty="0"/>
              <a:t>Jing Ma (Toyota)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2511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</p:sldLayoutIdLst>
  <p:transition spd="med"/>
  <p:hf hdr="0" ftr="0"/>
  <p:txStyles>
    <p:titleStyle>
      <a:lvl1pPr marL="0" marR="0" indent="0" algn="ctr" defTabSz="449262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kumimoji="1" sz="32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1pPr>
      <a:lvl2pPr marL="0" marR="0" indent="457200" algn="ctr" defTabSz="449262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kumimoji="1" sz="32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2pPr>
      <a:lvl3pPr marL="0" marR="0" indent="914400" algn="ctr" defTabSz="449262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kumimoji="1" sz="32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3pPr>
      <a:lvl4pPr marL="0" marR="0" indent="1371600" algn="ctr" defTabSz="449262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kumimoji="1" sz="32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4pPr>
      <a:lvl5pPr marL="0" marR="0" indent="1828800" algn="ctr" defTabSz="449262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kumimoji="1" sz="32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5pPr>
      <a:lvl6pPr marL="0" marR="0" indent="2286000" algn="ctr" defTabSz="449262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kumimoji="1" sz="32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6pPr>
      <a:lvl7pPr marL="0" marR="0" indent="2743200" algn="ctr" defTabSz="449262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kumimoji="1" sz="32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7pPr>
      <a:lvl8pPr marL="0" marR="0" indent="3200400" algn="ctr" defTabSz="449262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kumimoji="1" sz="32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8pPr>
      <a:lvl9pPr marL="0" marR="0" indent="3657600" algn="ctr" defTabSz="449262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kumimoji="1" sz="32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9pPr>
    </p:titleStyle>
    <p:bodyStyle>
      <a:lvl1pPr marL="342900" marR="0" indent="-342900" algn="l" defTabSz="449262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Tx/>
        <a:buSzPct val="60000"/>
        <a:buFont typeface="Wingdings" pitchFamily="2" charset="2"/>
        <a:buChar char="l"/>
        <a:tabLst/>
        <a:defRPr kumimoji="1" sz="24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1pPr>
      <a:lvl2pPr marL="613800" marR="0" indent="-288000" algn="l" defTabSz="449262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kumimoji="1" sz="22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2pPr>
      <a:lvl3pPr marL="720000" marR="0" indent="-213750" algn="l" defTabSz="449262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Tx/>
        <a:buSzTx/>
        <a:buFont typeface="システムフォント（レギュラー）"/>
        <a:buChar char="-"/>
        <a:tabLst/>
        <a:defRPr kumimoji="1"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3pPr>
      <a:lvl4pPr marL="342900" marR="0" indent="554400" algn="l" defTabSz="449262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kumimoji="1" sz="18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4pPr>
      <a:lvl5pPr marL="342900" marR="0" indent="1485900" algn="l" defTabSz="449262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kumimoji="1" sz="24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5pPr>
      <a:lvl6pPr marL="342900" marR="0" indent="1943100" algn="l" defTabSz="449262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kumimoji="1" sz="24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6pPr>
      <a:lvl7pPr marL="342900" marR="0" indent="2400300" algn="l" defTabSz="449262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kumimoji="1" sz="24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7pPr>
      <a:lvl8pPr marL="342900" marR="0" indent="2857500" algn="l" defTabSz="449262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kumimoji="1" sz="24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8pPr>
      <a:lvl9pPr marL="342900" marR="0" indent="3314700" algn="l" defTabSz="449262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kumimoji="1" sz="2400" b="1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9pPr>
    </p:bodyStyle>
    <p:otherStyle>
      <a:lvl1pPr marL="0" marR="0" indent="0" algn="ctr" defTabSz="449262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kumimoji="1"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457200" algn="ctr" defTabSz="449262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kumimoji="1"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914400" algn="ctr" defTabSz="449262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kumimoji="1"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1371600" algn="ctr" defTabSz="449262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kumimoji="1"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1828800" algn="ctr" defTabSz="449262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kumimoji="1"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2286000" algn="ctr" defTabSz="449262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kumimoji="1"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2743200" algn="ctr" defTabSz="449262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kumimoji="1"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3200400" algn="ctr" defTabSz="449262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kumimoji="1"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3657600" algn="ctr" defTabSz="449262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kumimoji="1"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4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7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Relationship Id="rId9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07C592CA-E576-242F-47B4-7509A450D81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/>
              <a:t>Further Consideration on HD-Map Downloads and Sensor-Data Sharing Use cases</a:t>
            </a: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3421E05-92C2-86A9-7FF6-E1916BA11C30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2026900" y="6475413"/>
            <a:ext cx="165100" cy="184150"/>
          </a:xfrm>
        </p:spPr>
        <p:txBody>
          <a:bodyPr/>
          <a:lstStyle/>
          <a:p>
            <a:fld id="{86CB4B4D-7CA3-9044-876B-883B54F8677D}" type="slidenum">
              <a:rPr lang="en-US" altLang="ja-JP" smtClean="0"/>
              <a:t>1</a:t>
            </a:fld>
            <a:endParaRPr lang="ja-JP" altLang="en-US"/>
          </a:p>
        </p:txBody>
      </p:sp>
      <p:sp>
        <p:nvSpPr>
          <p:cNvPr id="2" name="フッター プレースホルダー 4">
            <a:extLst>
              <a:ext uri="{FF2B5EF4-FFF2-40B4-BE49-F238E27FC236}">
                <a16:creationId xmlns:a16="http://schemas.microsoft.com/office/drawing/2014/main" id="{200B7E5C-E3D3-267A-2585-495DA52AFFC7}"/>
              </a:ext>
            </a:extLst>
          </p:cNvPr>
          <p:cNvSpPr txBox="1"/>
          <p:nvPr/>
        </p:nvSpPr>
        <p:spPr>
          <a:xfrm>
            <a:off x="7143756" y="6475414"/>
            <a:ext cx="4246028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rPr dirty="0"/>
              <a:t>Jing Ma (Toyota)</a:t>
            </a:r>
          </a:p>
        </p:txBody>
      </p:sp>
    </p:spTree>
    <p:extLst>
      <p:ext uri="{BB962C8B-B14F-4D97-AF65-F5344CB8AC3E}">
        <p14:creationId xmlns:p14="http://schemas.microsoft.com/office/powerpoint/2010/main" val="1363904125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EBC66EE9-D95F-FC30-8914-83AA078CD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References  </a:t>
            </a:r>
            <a:endParaRPr lang="ja-JP" altLang="en-US"/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7380682-A340-23A4-C7C1-A704D1FD5F3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fontAlgn="base" hangingPunct="0">
              <a:buNone/>
            </a:pPr>
            <a:r>
              <a:rPr lang="en-US" altLang="ja-JP" sz="2000" dirty="0"/>
              <a:t>[1] 802.11-24/1526/r1, Automotive WLAN use case study</a:t>
            </a:r>
            <a:endParaRPr lang="ja-JP" altLang="ja-JP" sz="2000"/>
          </a:p>
          <a:p>
            <a:pPr marL="0" lvl="0" indent="0" fontAlgn="base" hangingPunct="0">
              <a:buNone/>
            </a:pPr>
            <a:r>
              <a:rPr lang="en-US" altLang="ja-JP" sz="2000" dirty="0"/>
              <a:t>[2] 802.11-25/69/r1, Follow-up of Automotive WLAN use case study</a:t>
            </a:r>
            <a:endParaRPr lang="ja-JP" altLang="ja-JP" sz="2000"/>
          </a:p>
          <a:p>
            <a:pPr marL="0" indent="0">
              <a:buNone/>
            </a:pPr>
            <a:r>
              <a:rPr lang="en-US" altLang="ja-JP" sz="2000" dirty="0"/>
              <a:t>[3] 802.11-25/1295/r1, Proposed Technical Report Text on Regional HD-Map Downloads and Sensor-Data Sharing Use Cases </a:t>
            </a:r>
          </a:p>
          <a:p>
            <a:pPr marL="0" indent="0">
              <a:buNone/>
            </a:pPr>
            <a:r>
              <a:rPr lang="en-US" altLang="ja-JP" sz="2000" dirty="0"/>
              <a:t>[4] AECC, Operational Behavior of a High-Definition Map Application White Papers, May 26, 2020</a:t>
            </a:r>
            <a:endParaRPr lang="ja-JP" altLang="ja-JP" sz="2000"/>
          </a:p>
          <a:p>
            <a:pPr marL="0" lvl="0" indent="0" fontAlgn="base" hangingPunct="0">
              <a:buNone/>
            </a:pPr>
            <a:r>
              <a:rPr lang="en-US" altLang="ja-JP" sz="2000" dirty="0"/>
              <a:t>[5] 5AGG, TR, C-V2X Use Cases and Service Level Requirements volume 1, 2023</a:t>
            </a:r>
            <a:endParaRPr lang="ja-JP" altLang="ja-JP" sz="2000"/>
          </a:p>
          <a:p>
            <a:pPr marL="0" lvl="0" indent="0" fontAlgn="base" hangingPunct="0">
              <a:buNone/>
            </a:pPr>
            <a:r>
              <a:rPr lang="en-US" altLang="ja-JP" sz="2000" dirty="0"/>
              <a:t>[6]5AGG, TR, C-V2X Use Cases and Service Level Requirements volume 2, 2023</a:t>
            </a:r>
            <a:endParaRPr lang="ja-JP" altLang="ja-JP" sz="2000"/>
          </a:p>
          <a:p>
            <a:pPr marL="0" lvl="0" indent="0" fontAlgn="base" hangingPunct="0">
              <a:buNone/>
            </a:pPr>
            <a:r>
              <a:rPr lang="en-US" altLang="ja-JP" sz="2000" dirty="0"/>
              <a:t>[7]5AGG, TR, C-V2X Use Cases and Service Level Requirements volume 3, 2023</a:t>
            </a:r>
            <a:endParaRPr lang="ja-JP" altLang="ja-JP" sz="2000"/>
          </a:p>
          <a:p>
            <a:pPr marL="0" indent="0">
              <a:buNone/>
            </a:pPr>
            <a:r>
              <a:rPr lang="en-US" altLang="ja-JP" sz="2000" dirty="0"/>
              <a:t>[8]</a:t>
            </a:r>
            <a:r>
              <a:rPr lang="en" altLang="ja-JP" sz="2000" b="1" dirty="0">
                <a:latin typeface="Arial" panose="020B0604020202020204" pitchFamily="34" charset="0"/>
              </a:rPr>
              <a:t> </a:t>
            </a:r>
            <a:r>
              <a:rPr lang="en" altLang="ja-JP" sz="2000" dirty="0"/>
              <a:t>Study on the Median Opening Length of a Freeway Work Zone Based on a Naturalistic Driving Experiment</a:t>
            </a:r>
          </a:p>
          <a:p>
            <a:endParaRPr lang="ja-JP" altLang="en-US"/>
          </a:p>
        </p:txBody>
      </p:sp>
      <p:sp>
        <p:nvSpPr>
          <p:cNvPr id="2" name="フッター プレースホルダー 4">
            <a:extLst>
              <a:ext uri="{FF2B5EF4-FFF2-40B4-BE49-F238E27FC236}">
                <a16:creationId xmlns:a16="http://schemas.microsoft.com/office/drawing/2014/main" id="{ACFD36A4-7C25-F6B1-FCBF-1210CAAD80DB}"/>
              </a:ext>
            </a:extLst>
          </p:cNvPr>
          <p:cNvSpPr txBox="1"/>
          <p:nvPr/>
        </p:nvSpPr>
        <p:spPr>
          <a:xfrm>
            <a:off x="7143756" y="6475414"/>
            <a:ext cx="4246028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rPr dirty="0"/>
              <a:t>Jing Ma (Toyota)</a:t>
            </a:r>
          </a:p>
        </p:txBody>
      </p:sp>
    </p:spTree>
    <p:extLst>
      <p:ext uri="{BB962C8B-B14F-4D97-AF65-F5344CB8AC3E}">
        <p14:creationId xmlns:p14="http://schemas.microsoft.com/office/powerpoint/2010/main" val="3666534651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フッター プレースホルダー 4"/>
          <p:cNvSpPr txBox="1"/>
          <p:nvPr/>
        </p:nvSpPr>
        <p:spPr>
          <a:xfrm>
            <a:off x="7143756" y="6475414"/>
            <a:ext cx="4246028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rPr dirty="0"/>
              <a:t>Jing Ma (Toyota)</a:t>
            </a:r>
          </a:p>
        </p:txBody>
      </p:sp>
      <p:sp>
        <p:nvSpPr>
          <p:cNvPr id="71" name="タイトル 1"/>
          <p:cNvSpPr txBox="1">
            <a:spLocks noGrp="1"/>
          </p:cNvSpPr>
          <p:nvPr>
            <p:ph type="title"/>
          </p:nvPr>
        </p:nvSpPr>
        <p:spPr>
          <a:xfrm>
            <a:off x="914401" y="685801"/>
            <a:ext cx="10361084" cy="106521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Abstract</a:t>
            </a:r>
            <a:r>
              <a:rPr dirty="0"/>
              <a:t> </a:t>
            </a:r>
          </a:p>
        </p:txBody>
      </p:sp>
      <p:sp>
        <p:nvSpPr>
          <p:cNvPr id="72" name="コンテンツ プレースホルダー 2"/>
          <p:cNvSpPr txBox="1">
            <a:spLocks noGrp="1"/>
          </p:cNvSpPr>
          <p:nvPr>
            <p:ph type="body" idx="1"/>
          </p:nvPr>
        </p:nvSpPr>
        <p:spPr>
          <a:xfrm>
            <a:off x="857250" y="1628585"/>
            <a:ext cx="11070590" cy="4113214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endParaRPr kumimoji="1" lang="en-US" altLang="ja-JP" b="1" dirty="0"/>
          </a:p>
          <a:p>
            <a:pPr>
              <a:lnSpc>
                <a:spcPct val="90000"/>
              </a:lnSpc>
            </a:pPr>
            <a:r>
              <a:rPr lang="en-US" altLang="ja-JP" b="1" dirty="0"/>
              <a:t>Use cases of</a:t>
            </a:r>
            <a:r>
              <a:rPr kumimoji="1" lang="en-US" altLang="ja-JP" b="1" dirty="0"/>
              <a:t> regional HD-Map download and sensor-data sharing were discussed [1, 2] and the drafted tech report[3].</a:t>
            </a:r>
          </a:p>
          <a:p>
            <a:pPr>
              <a:lnSpc>
                <a:spcPct val="90000"/>
              </a:lnSpc>
            </a:pPr>
            <a:endParaRPr lang="en-US" altLang="ja-JP" b="1" dirty="0"/>
          </a:p>
          <a:p>
            <a:pPr>
              <a:lnSpc>
                <a:spcPct val="90000"/>
              </a:lnSpc>
            </a:pPr>
            <a:r>
              <a:rPr lang="en-US" altLang="ja-JP" b="1" dirty="0"/>
              <a:t>Further consideration for the complementary use of WLAN connectivity between vehicles is discussed in this contribution</a:t>
            </a:r>
            <a:endParaRPr kumimoji="1" lang="en-US" altLang="ja-JP" b="1" dirty="0"/>
          </a:p>
          <a:p>
            <a:pPr>
              <a:lnSpc>
                <a:spcPct val="90000"/>
              </a:lnSpc>
            </a:pPr>
            <a:endParaRPr kumimoji="1" lang="en-US" altLang="ja-JP" b="1" dirty="0"/>
          </a:p>
        </p:txBody>
      </p:sp>
      <p:sp>
        <p:nvSpPr>
          <p:cNvPr id="73" name="スライド番号プレースホルダー 3"/>
          <p:cNvSpPr txBox="1">
            <a:spLocks noGrp="1"/>
          </p:cNvSpPr>
          <p:nvPr>
            <p:ph type="sldNum" sz="quarter" idx="2"/>
          </p:nvPr>
        </p:nvSpPr>
        <p:spPr>
          <a:xfrm>
            <a:off x="6082242" y="6475414"/>
            <a:ext cx="127001" cy="184027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t>2</a:t>
            </a:fld>
            <a:endParaRPr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CEB9F0-D8E6-132D-65C1-A7FB51A729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化 12">
            <a:extLst>
              <a:ext uri="{FF2B5EF4-FFF2-40B4-BE49-F238E27FC236}">
                <a16:creationId xmlns:a16="http://schemas.microsoft.com/office/drawing/2014/main" id="{EF8EC0D5-5A56-7061-E70D-8F0BD4C4F8BF}"/>
              </a:ext>
            </a:extLst>
          </p:cNvPr>
          <p:cNvGrpSpPr/>
          <p:nvPr/>
        </p:nvGrpSpPr>
        <p:grpSpPr>
          <a:xfrm>
            <a:off x="6142200" y="3752229"/>
            <a:ext cx="2477842" cy="1770904"/>
            <a:chOff x="0" y="0"/>
            <a:chExt cx="2978718" cy="2286001"/>
          </a:xfrm>
        </p:grpSpPr>
        <p:grpSp>
          <p:nvGrpSpPr>
            <p:cNvPr id="33" name="グループ化 16">
              <a:extLst>
                <a:ext uri="{FF2B5EF4-FFF2-40B4-BE49-F238E27FC236}">
                  <a16:creationId xmlns:a16="http://schemas.microsoft.com/office/drawing/2014/main" id="{D22551AE-98F4-CC37-0690-C017E3F6CAD1}"/>
                </a:ext>
              </a:extLst>
            </p:cNvPr>
            <p:cNvGrpSpPr/>
            <p:nvPr/>
          </p:nvGrpSpPr>
          <p:grpSpPr>
            <a:xfrm>
              <a:off x="0" y="0"/>
              <a:ext cx="2978718" cy="2286001"/>
              <a:chOff x="0" y="0"/>
              <a:chExt cx="2978717" cy="2286000"/>
            </a:xfrm>
          </p:grpSpPr>
          <p:grpSp>
            <p:nvGrpSpPr>
              <p:cNvPr id="35" name="グループ化 18">
                <a:extLst>
                  <a:ext uri="{FF2B5EF4-FFF2-40B4-BE49-F238E27FC236}">
                    <a16:creationId xmlns:a16="http://schemas.microsoft.com/office/drawing/2014/main" id="{6B4897C5-4E40-F900-DDC5-F461B09392BA}"/>
                  </a:ext>
                </a:extLst>
              </p:cNvPr>
              <p:cNvGrpSpPr/>
              <p:nvPr/>
            </p:nvGrpSpPr>
            <p:grpSpPr>
              <a:xfrm>
                <a:off x="0" y="0"/>
                <a:ext cx="2978718" cy="2286001"/>
                <a:chOff x="0" y="0"/>
                <a:chExt cx="2978717" cy="2286000"/>
              </a:xfrm>
            </p:grpSpPr>
            <p:pic>
              <p:nvPicPr>
                <p:cNvPr id="37" name="Picture 8" descr="Picture 8">
                  <a:extLst>
                    <a:ext uri="{FF2B5EF4-FFF2-40B4-BE49-F238E27FC236}">
                      <a16:creationId xmlns:a16="http://schemas.microsoft.com/office/drawing/2014/main" id="{86C97960-C7E0-1208-2C9B-8A6C3504412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0" y="0"/>
                  <a:ext cx="2978718" cy="2286001"/>
                </a:xfrm>
                <a:prstGeom prst="rect">
                  <a:avLst/>
                </a:prstGeom>
                <a:ln w="12700" cap="flat">
                  <a:noFill/>
                  <a:miter lim="400000"/>
                </a:ln>
                <a:effectLst/>
              </p:spPr>
            </p:pic>
            <p:pic>
              <p:nvPicPr>
                <p:cNvPr id="38" name="図 21" descr="図 21">
                  <a:extLst>
                    <a:ext uri="{FF2B5EF4-FFF2-40B4-BE49-F238E27FC236}">
                      <a16:creationId xmlns:a16="http://schemas.microsoft.com/office/drawing/2014/main" id="{A9033B28-E589-88D1-A6F7-841A98741EB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1869462" y="468988"/>
                  <a:ext cx="324091" cy="159245"/>
                </a:xfrm>
                <a:prstGeom prst="rect">
                  <a:avLst/>
                </a:prstGeom>
                <a:ln w="12700" cap="flat">
                  <a:noFill/>
                  <a:miter lim="400000"/>
                </a:ln>
                <a:effectLst/>
              </p:spPr>
            </p:pic>
          </p:grpSp>
          <p:sp>
            <p:nvSpPr>
              <p:cNvPr id="36" name="正方形/長方形 19">
                <a:extLst>
                  <a:ext uri="{FF2B5EF4-FFF2-40B4-BE49-F238E27FC236}">
                    <a16:creationId xmlns:a16="http://schemas.microsoft.com/office/drawing/2014/main" id="{4D23D750-1048-A98B-D9A4-57053B6856CA}"/>
                  </a:ext>
                </a:extLst>
              </p:cNvPr>
              <p:cNvSpPr/>
              <p:nvPr/>
            </p:nvSpPr>
            <p:spPr>
              <a:xfrm>
                <a:off x="832477" y="1437339"/>
                <a:ext cx="541422" cy="469232"/>
              </a:xfrm>
              <a:prstGeom prst="rect">
                <a:avLst/>
              </a:prstGeom>
              <a:solidFill>
                <a:schemeClr val="accent3">
                  <a:lumOff val="44000"/>
                </a:schemeClr>
              </a:solidFill>
              <a:ln w="25400" cap="flat">
                <a:solidFill>
                  <a:schemeClr val="accent3">
                    <a:lumOff val="44000"/>
                  </a:scheme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chemeClr val="accent3">
                        <a:lumOff val="44000"/>
                      </a:schemeClr>
                    </a:solidFill>
                  </a:defRPr>
                </a:pPr>
                <a:endParaRPr/>
              </a:p>
            </p:txBody>
          </p:sp>
        </p:grpSp>
        <p:pic>
          <p:nvPicPr>
            <p:cNvPr id="34" name="Picture 6" descr="Picture 6">
              <a:extLst>
                <a:ext uri="{FF2B5EF4-FFF2-40B4-BE49-F238E27FC236}">
                  <a16:creationId xmlns:a16="http://schemas.microsoft.com/office/drawing/2014/main" id="{DDE57077-0DFA-1A85-D933-44863F8EFF4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65212" y="1343162"/>
              <a:ext cx="708687" cy="70868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41" name="object 34">
            <a:extLst>
              <a:ext uri="{FF2B5EF4-FFF2-40B4-BE49-F238E27FC236}">
                <a16:creationId xmlns:a16="http://schemas.microsoft.com/office/drawing/2014/main" id="{E8013188-3CCD-73C4-930B-96BE887B4F05}"/>
              </a:ext>
            </a:extLst>
          </p:cNvPr>
          <p:cNvSpPr/>
          <p:nvPr/>
        </p:nvSpPr>
        <p:spPr>
          <a:xfrm>
            <a:off x="6265716" y="4499300"/>
            <a:ext cx="2384939" cy="1433264"/>
          </a:xfrm>
          <a:custGeom>
            <a:avLst/>
            <a:gdLst/>
            <a:ahLst/>
            <a:cxnLst/>
            <a:rect l="l" t="t" r="r" b="b"/>
            <a:pathLst>
              <a:path w="3453129" h="2056130">
                <a:moveTo>
                  <a:pt x="2209927" y="0"/>
                </a:moveTo>
                <a:lnTo>
                  <a:pt x="1243076" y="0"/>
                </a:lnTo>
                <a:lnTo>
                  <a:pt x="0" y="2055622"/>
                </a:lnTo>
                <a:lnTo>
                  <a:pt x="3453003" y="2055622"/>
                </a:lnTo>
                <a:lnTo>
                  <a:pt x="2209927" y="0"/>
                </a:lnTo>
                <a:close/>
              </a:path>
            </a:pathLst>
          </a:custGeom>
          <a:solidFill>
            <a:srgbClr val="0170EB">
              <a:alpha val="1411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7DDB437C-6E1F-F9A9-1E2B-7CB1ACDCA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Recap: Regional HD-Map Download Use Case</a:t>
            </a:r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187818D-9202-9820-F650-CC246C72EE74}"/>
              </a:ext>
            </a:extLst>
          </p:cNvPr>
          <p:cNvSpPr/>
          <p:nvPr/>
        </p:nvSpPr>
        <p:spPr bwMode="auto">
          <a:xfrm>
            <a:off x="586807" y="5373259"/>
            <a:ext cx="8402419" cy="548678"/>
          </a:xfrm>
          <a:prstGeom prst="rect">
            <a:avLst/>
          </a:prstGeom>
          <a:solidFill>
            <a:schemeClr val="bg1">
              <a:lumMod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lt"/>
              <a:ea typeface="Meiryo UI" pitchFamily="50" charset="-128"/>
              <a:cs typeface="Meiryo UI" pitchFamily="50" charset="-128"/>
            </a:endParaRP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E9F1EA3E-5446-958E-9C84-6E6FB60271D2}"/>
              </a:ext>
            </a:extLst>
          </p:cNvPr>
          <p:cNvGrpSpPr/>
          <p:nvPr/>
        </p:nvGrpSpPr>
        <p:grpSpPr>
          <a:xfrm flipH="1">
            <a:off x="7921577" y="5108659"/>
            <a:ext cx="560228" cy="582218"/>
            <a:chOff x="1248827" y="2884676"/>
            <a:chExt cx="1165626" cy="1128792"/>
          </a:xfrm>
        </p:grpSpPr>
        <p:pic>
          <p:nvPicPr>
            <p:cNvPr id="31" name="Picture 18" descr="Free Car SVG, PNG Icon, Symbol. Download Image.">
              <a:extLst>
                <a:ext uri="{FF2B5EF4-FFF2-40B4-BE49-F238E27FC236}">
                  <a16:creationId xmlns:a16="http://schemas.microsoft.com/office/drawing/2014/main" id="{C2F30502-7DB5-1EB2-EF0A-9082663A023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48827" y="2975138"/>
              <a:ext cx="1165626" cy="103833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2" name="Picture 20" descr="無料のWi-Fiアイコン | アイコン素材ダウンロードサイト「icooon-mono」 | 商用利用可能なアイコン 素材が無料(フリー)ダウンロードできるサイト">
              <a:extLst>
                <a:ext uri="{FF2B5EF4-FFF2-40B4-BE49-F238E27FC236}">
                  <a16:creationId xmlns:a16="http://schemas.microsoft.com/office/drawing/2014/main" id="{59301505-637C-1DCB-A19E-83786538EEF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08045" y="2884676"/>
              <a:ext cx="442825" cy="4081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8" name="Picture 4" descr="Picture 4">
            <a:extLst>
              <a:ext uri="{FF2B5EF4-FFF2-40B4-BE49-F238E27FC236}">
                <a16:creationId xmlns:a16="http://schemas.microsoft.com/office/drawing/2014/main" id="{14BE4EA2-27EE-5020-F70C-BA6B8BDE04B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285076" y="4125368"/>
            <a:ext cx="262689" cy="354402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07ABCC8D-4FF2-A2FF-3AC5-2204988D27A9}"/>
              </a:ext>
            </a:extLst>
          </p:cNvPr>
          <p:cNvCxnSpPr>
            <a:cxnSpLocks/>
            <a:stCxn id="9" idx="1"/>
            <a:endCxn id="9" idx="3"/>
          </p:cNvCxnSpPr>
          <p:nvPr/>
        </p:nvCxnSpPr>
        <p:spPr bwMode="auto">
          <a:xfrm>
            <a:off x="586807" y="5647598"/>
            <a:ext cx="8402419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bg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" name="直線矢印コネクタ 4">
            <a:extLst>
              <a:ext uri="{FF2B5EF4-FFF2-40B4-BE49-F238E27FC236}">
                <a16:creationId xmlns:a16="http://schemas.microsoft.com/office/drawing/2014/main" id="{CF49F634-4C1E-F1E2-74BE-4D38AC069101}"/>
              </a:ext>
            </a:extLst>
          </p:cNvPr>
          <p:cNvCxnSpPr>
            <a:cxnSpLocks/>
          </p:cNvCxnSpPr>
          <p:nvPr/>
        </p:nvCxnSpPr>
        <p:spPr>
          <a:xfrm>
            <a:off x="6265717" y="6032620"/>
            <a:ext cx="2449286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784E59D0-E7C1-E730-8651-527BB581C940}"/>
              </a:ext>
            </a:extLst>
          </p:cNvPr>
          <p:cNvCxnSpPr>
            <a:cxnSpLocks/>
          </p:cNvCxnSpPr>
          <p:nvPr/>
        </p:nvCxnSpPr>
        <p:spPr>
          <a:xfrm>
            <a:off x="635210" y="6005114"/>
            <a:ext cx="5384537" cy="7135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3" name="グループ化 42">
            <a:extLst>
              <a:ext uri="{FF2B5EF4-FFF2-40B4-BE49-F238E27FC236}">
                <a16:creationId xmlns:a16="http://schemas.microsoft.com/office/drawing/2014/main" id="{C4A0A01D-3D75-ADE7-0948-FFA97B7DE0E2}"/>
              </a:ext>
            </a:extLst>
          </p:cNvPr>
          <p:cNvGrpSpPr/>
          <p:nvPr/>
        </p:nvGrpSpPr>
        <p:grpSpPr>
          <a:xfrm>
            <a:off x="1783631" y="4836297"/>
            <a:ext cx="1788329" cy="1082284"/>
            <a:chOff x="1939567" y="4070994"/>
            <a:chExt cx="1788329" cy="1082284"/>
          </a:xfrm>
        </p:grpSpPr>
        <p:sp>
          <p:nvSpPr>
            <p:cNvPr id="39" name="object 34">
              <a:extLst>
                <a:ext uri="{FF2B5EF4-FFF2-40B4-BE49-F238E27FC236}">
                  <a16:creationId xmlns:a16="http://schemas.microsoft.com/office/drawing/2014/main" id="{6977E0B6-1F95-ACE6-0D11-008000175EAD}"/>
                </a:ext>
              </a:extLst>
            </p:cNvPr>
            <p:cNvSpPr/>
            <p:nvPr/>
          </p:nvSpPr>
          <p:spPr>
            <a:xfrm>
              <a:off x="1939567" y="4070994"/>
              <a:ext cx="1788329" cy="1082284"/>
            </a:xfrm>
            <a:custGeom>
              <a:avLst/>
              <a:gdLst/>
              <a:ahLst/>
              <a:cxnLst/>
              <a:rect l="l" t="t" r="r" b="b"/>
              <a:pathLst>
                <a:path w="3453129" h="2056130">
                  <a:moveTo>
                    <a:pt x="2209927" y="0"/>
                  </a:moveTo>
                  <a:lnTo>
                    <a:pt x="1243076" y="0"/>
                  </a:lnTo>
                  <a:lnTo>
                    <a:pt x="0" y="2055622"/>
                  </a:lnTo>
                  <a:lnTo>
                    <a:pt x="3453003" y="2055622"/>
                  </a:lnTo>
                  <a:lnTo>
                    <a:pt x="2209927" y="0"/>
                  </a:lnTo>
                  <a:close/>
                </a:path>
              </a:pathLst>
            </a:custGeom>
            <a:solidFill>
              <a:srgbClr val="0170EB">
                <a:alpha val="1411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" name="図 16" descr="Network Wireless Router · Free vector graphic on Pixabay">
              <a:extLst>
                <a:ext uri="{FF2B5EF4-FFF2-40B4-BE49-F238E27FC236}">
                  <a16:creationId xmlns:a16="http://schemas.microsoft.com/office/drawing/2014/main" id="{6E394E4F-BC82-1ABB-1A02-E5C072BA9D9F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27877" y="4157527"/>
              <a:ext cx="379446" cy="471036"/>
            </a:xfrm>
            <a:prstGeom prst="rect">
              <a:avLst/>
            </a:prstGeom>
          </p:spPr>
        </p:pic>
      </p:grpSp>
      <p:grpSp>
        <p:nvGrpSpPr>
          <p:cNvPr id="42" name="グループ化 41">
            <a:extLst>
              <a:ext uri="{FF2B5EF4-FFF2-40B4-BE49-F238E27FC236}">
                <a16:creationId xmlns:a16="http://schemas.microsoft.com/office/drawing/2014/main" id="{E11D25E5-74FA-B2F3-FB30-2B4834096297}"/>
              </a:ext>
            </a:extLst>
          </p:cNvPr>
          <p:cNvGrpSpPr/>
          <p:nvPr/>
        </p:nvGrpSpPr>
        <p:grpSpPr>
          <a:xfrm>
            <a:off x="2930655" y="4839653"/>
            <a:ext cx="1788329" cy="1082284"/>
            <a:chOff x="3086591" y="4074350"/>
            <a:chExt cx="1788329" cy="1082284"/>
          </a:xfrm>
        </p:grpSpPr>
        <p:pic>
          <p:nvPicPr>
            <p:cNvPr id="16" name="図 15" descr="Network Wireless Router · Free vector graphic on Pixabay">
              <a:extLst>
                <a:ext uri="{FF2B5EF4-FFF2-40B4-BE49-F238E27FC236}">
                  <a16:creationId xmlns:a16="http://schemas.microsoft.com/office/drawing/2014/main" id="{4B2AB383-3F36-A071-204F-F1764F5FD177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91033" y="4132863"/>
              <a:ext cx="379446" cy="471036"/>
            </a:xfrm>
            <a:prstGeom prst="rect">
              <a:avLst/>
            </a:prstGeom>
          </p:spPr>
        </p:pic>
        <p:sp>
          <p:nvSpPr>
            <p:cNvPr id="30" name="object 34">
              <a:extLst>
                <a:ext uri="{FF2B5EF4-FFF2-40B4-BE49-F238E27FC236}">
                  <a16:creationId xmlns:a16="http://schemas.microsoft.com/office/drawing/2014/main" id="{350E22C2-BF06-24AA-4511-0849677D969E}"/>
                </a:ext>
              </a:extLst>
            </p:cNvPr>
            <p:cNvSpPr/>
            <p:nvPr/>
          </p:nvSpPr>
          <p:spPr>
            <a:xfrm>
              <a:off x="3086591" y="4074350"/>
              <a:ext cx="1788329" cy="1082284"/>
            </a:xfrm>
            <a:custGeom>
              <a:avLst/>
              <a:gdLst/>
              <a:ahLst/>
              <a:cxnLst/>
              <a:rect l="l" t="t" r="r" b="b"/>
              <a:pathLst>
                <a:path w="3453129" h="2056130">
                  <a:moveTo>
                    <a:pt x="2209927" y="0"/>
                  </a:moveTo>
                  <a:lnTo>
                    <a:pt x="1243076" y="0"/>
                  </a:lnTo>
                  <a:lnTo>
                    <a:pt x="0" y="2055622"/>
                  </a:lnTo>
                  <a:lnTo>
                    <a:pt x="3453003" y="2055622"/>
                  </a:lnTo>
                  <a:lnTo>
                    <a:pt x="2209927" y="0"/>
                  </a:lnTo>
                  <a:close/>
                </a:path>
              </a:pathLst>
            </a:custGeom>
            <a:solidFill>
              <a:srgbClr val="0170EB">
                <a:alpha val="1411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4" name="グループ化 43">
            <a:extLst>
              <a:ext uri="{FF2B5EF4-FFF2-40B4-BE49-F238E27FC236}">
                <a16:creationId xmlns:a16="http://schemas.microsoft.com/office/drawing/2014/main" id="{3967F0E3-6C0F-83AE-5886-D2CFA85E2C56}"/>
              </a:ext>
            </a:extLst>
          </p:cNvPr>
          <p:cNvGrpSpPr/>
          <p:nvPr/>
        </p:nvGrpSpPr>
        <p:grpSpPr>
          <a:xfrm>
            <a:off x="635210" y="4842754"/>
            <a:ext cx="1788329" cy="1082284"/>
            <a:chOff x="791146" y="4077451"/>
            <a:chExt cx="1788329" cy="1082284"/>
          </a:xfrm>
        </p:grpSpPr>
        <p:pic>
          <p:nvPicPr>
            <p:cNvPr id="27" name="図 26" descr="Network Wireless Router · Free vector graphic on Pixabay">
              <a:extLst>
                <a:ext uri="{FF2B5EF4-FFF2-40B4-BE49-F238E27FC236}">
                  <a16:creationId xmlns:a16="http://schemas.microsoft.com/office/drawing/2014/main" id="{AA48C450-2A7E-1534-39B1-BD60E406E5D7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77681" y="4126288"/>
              <a:ext cx="379446" cy="471036"/>
            </a:xfrm>
            <a:prstGeom prst="rect">
              <a:avLst/>
            </a:prstGeom>
          </p:spPr>
        </p:pic>
        <p:sp>
          <p:nvSpPr>
            <p:cNvPr id="40" name="object 34">
              <a:extLst>
                <a:ext uri="{FF2B5EF4-FFF2-40B4-BE49-F238E27FC236}">
                  <a16:creationId xmlns:a16="http://schemas.microsoft.com/office/drawing/2014/main" id="{842308DB-53F8-D73D-68FF-0C6DE8BF623C}"/>
                </a:ext>
              </a:extLst>
            </p:cNvPr>
            <p:cNvSpPr/>
            <p:nvPr/>
          </p:nvSpPr>
          <p:spPr>
            <a:xfrm>
              <a:off x="791146" y="4077451"/>
              <a:ext cx="1788329" cy="1082284"/>
            </a:xfrm>
            <a:custGeom>
              <a:avLst/>
              <a:gdLst/>
              <a:ahLst/>
              <a:cxnLst/>
              <a:rect l="l" t="t" r="r" b="b"/>
              <a:pathLst>
                <a:path w="3453129" h="2056130">
                  <a:moveTo>
                    <a:pt x="2209927" y="0"/>
                  </a:moveTo>
                  <a:lnTo>
                    <a:pt x="1243076" y="0"/>
                  </a:lnTo>
                  <a:lnTo>
                    <a:pt x="0" y="2055622"/>
                  </a:lnTo>
                  <a:lnTo>
                    <a:pt x="3453003" y="2055622"/>
                  </a:lnTo>
                  <a:lnTo>
                    <a:pt x="2209927" y="0"/>
                  </a:lnTo>
                  <a:close/>
                </a:path>
              </a:pathLst>
            </a:custGeom>
            <a:solidFill>
              <a:srgbClr val="0170EB">
                <a:alpha val="1411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0" name="グループ化 49">
            <a:extLst>
              <a:ext uri="{FF2B5EF4-FFF2-40B4-BE49-F238E27FC236}">
                <a16:creationId xmlns:a16="http://schemas.microsoft.com/office/drawing/2014/main" id="{3D6C8D55-AA3D-3C4D-F0FE-1B44AD597373}"/>
              </a:ext>
            </a:extLst>
          </p:cNvPr>
          <p:cNvGrpSpPr/>
          <p:nvPr/>
        </p:nvGrpSpPr>
        <p:grpSpPr>
          <a:xfrm flipH="1">
            <a:off x="3609549" y="5473731"/>
            <a:ext cx="560228" cy="582218"/>
            <a:chOff x="1248827" y="2884676"/>
            <a:chExt cx="1165626" cy="1128792"/>
          </a:xfrm>
        </p:grpSpPr>
        <p:pic>
          <p:nvPicPr>
            <p:cNvPr id="51" name="Picture 18" descr="Free Car SVG, PNG Icon, Symbol. Download Image.">
              <a:extLst>
                <a:ext uri="{FF2B5EF4-FFF2-40B4-BE49-F238E27FC236}">
                  <a16:creationId xmlns:a16="http://schemas.microsoft.com/office/drawing/2014/main" id="{42674DEA-9169-4D2F-B9EB-983EAC783D0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48827" y="2975138"/>
              <a:ext cx="1165626" cy="103833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" name="Picture 20" descr="無料のWi-Fiアイコン | アイコン素材ダウンロードサイト「icooon-mono」 | 商用利用可能なアイコン 素材が無料(フリー)ダウンロードできるサイト">
              <a:extLst>
                <a:ext uri="{FF2B5EF4-FFF2-40B4-BE49-F238E27FC236}">
                  <a16:creationId xmlns:a16="http://schemas.microsoft.com/office/drawing/2014/main" id="{05E81C2B-7C43-07FE-29F3-28990386FC3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08045" y="2884676"/>
              <a:ext cx="442825" cy="4081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81044A0B-9395-AF86-1E44-B8F0C5BD2C4A}"/>
              </a:ext>
            </a:extLst>
          </p:cNvPr>
          <p:cNvSpPr txBox="1"/>
          <p:nvPr/>
        </p:nvSpPr>
        <p:spPr>
          <a:xfrm>
            <a:off x="635210" y="4306105"/>
            <a:ext cx="3941970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altLang="ja-JP" sz="1800" dirty="0"/>
              <a:t>Local Dynamic Map when Drive-thru</a:t>
            </a:r>
            <a:endParaRPr lang="ja-JP" altLang="en-US" sz="1800"/>
          </a:p>
        </p:txBody>
      </p:sp>
      <p:sp>
        <p:nvSpPr>
          <p:cNvPr id="129" name="object 66">
            <a:extLst>
              <a:ext uri="{FF2B5EF4-FFF2-40B4-BE49-F238E27FC236}">
                <a16:creationId xmlns:a16="http://schemas.microsoft.com/office/drawing/2014/main" id="{1BF45C57-028B-A951-CF7F-7542EDB2A5DF}"/>
              </a:ext>
            </a:extLst>
          </p:cNvPr>
          <p:cNvSpPr/>
          <p:nvPr/>
        </p:nvSpPr>
        <p:spPr>
          <a:xfrm rot="10800000">
            <a:off x="8465496" y="6313246"/>
            <a:ext cx="289066" cy="338455"/>
          </a:xfrm>
          <a:custGeom>
            <a:avLst/>
            <a:gdLst/>
            <a:ahLst/>
            <a:cxnLst/>
            <a:rect l="l" t="t" r="r" b="b"/>
            <a:pathLst>
              <a:path w="854710" h="338455">
                <a:moveTo>
                  <a:pt x="0" y="177037"/>
                </a:moveTo>
                <a:lnTo>
                  <a:pt x="854710" y="177673"/>
                </a:lnTo>
              </a:path>
              <a:path w="854710" h="338455">
                <a:moveTo>
                  <a:pt x="854710" y="0"/>
                </a:moveTo>
                <a:lnTo>
                  <a:pt x="854710" y="337947"/>
                </a:lnTo>
              </a:path>
            </a:pathLst>
          </a:custGeom>
          <a:solidFill>
            <a:schemeClr val="accent1"/>
          </a:solidFill>
          <a:ln w="28575">
            <a:solidFill>
              <a:schemeClr val="accent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66">
            <a:extLst>
              <a:ext uri="{FF2B5EF4-FFF2-40B4-BE49-F238E27FC236}">
                <a16:creationId xmlns:a16="http://schemas.microsoft.com/office/drawing/2014/main" id="{2A6FCD23-F7DF-16D3-4F46-EA2B277B3094}"/>
              </a:ext>
            </a:extLst>
          </p:cNvPr>
          <p:cNvSpPr/>
          <p:nvPr/>
        </p:nvSpPr>
        <p:spPr>
          <a:xfrm rot="10800000">
            <a:off x="6302738" y="6342417"/>
            <a:ext cx="45719" cy="338455"/>
          </a:xfrm>
          <a:custGeom>
            <a:avLst/>
            <a:gdLst/>
            <a:ahLst/>
            <a:cxnLst/>
            <a:rect l="l" t="t" r="r" b="b"/>
            <a:pathLst>
              <a:path w="854710" h="338455">
                <a:moveTo>
                  <a:pt x="0" y="177037"/>
                </a:moveTo>
                <a:lnTo>
                  <a:pt x="854710" y="177673"/>
                </a:lnTo>
              </a:path>
              <a:path w="854710" h="338455">
                <a:moveTo>
                  <a:pt x="854710" y="0"/>
                </a:moveTo>
                <a:lnTo>
                  <a:pt x="854710" y="337947"/>
                </a:lnTo>
              </a:path>
            </a:pathLst>
          </a:custGeom>
          <a:ln w="28575">
            <a:solidFill>
              <a:schemeClr val="bg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65">
            <a:extLst>
              <a:ext uri="{FF2B5EF4-FFF2-40B4-BE49-F238E27FC236}">
                <a16:creationId xmlns:a16="http://schemas.microsoft.com/office/drawing/2014/main" id="{3DD4F0FE-2153-1D2C-9ACB-EB4E9240F520}"/>
              </a:ext>
            </a:extLst>
          </p:cNvPr>
          <p:cNvSpPr txBox="1"/>
          <p:nvPr/>
        </p:nvSpPr>
        <p:spPr>
          <a:xfrm>
            <a:off x="5802057" y="6675603"/>
            <a:ext cx="1297041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200" dirty="0">
                <a:latin typeface="Arial"/>
                <a:cs typeface="Arial"/>
              </a:rPr>
              <a:t>WLAN Disconnect </a:t>
            </a:r>
            <a:endParaRPr sz="1200" dirty="0">
              <a:latin typeface="Arial"/>
              <a:cs typeface="Arial"/>
            </a:endParaRPr>
          </a:p>
        </p:txBody>
      </p:sp>
      <p:cxnSp>
        <p:nvCxnSpPr>
          <p:cNvPr id="138" name="直線矢印コネクタ 137">
            <a:extLst>
              <a:ext uri="{FF2B5EF4-FFF2-40B4-BE49-F238E27FC236}">
                <a16:creationId xmlns:a16="http://schemas.microsoft.com/office/drawing/2014/main" id="{D8E80A8E-2F9D-B70C-F055-1E6E90CA810D}"/>
              </a:ext>
            </a:extLst>
          </p:cNvPr>
          <p:cNvCxnSpPr>
            <a:cxnSpLocks/>
          </p:cNvCxnSpPr>
          <p:nvPr/>
        </p:nvCxnSpPr>
        <p:spPr>
          <a:xfrm>
            <a:off x="6296544" y="6472907"/>
            <a:ext cx="2100892" cy="0"/>
          </a:xfrm>
          <a:prstGeom prst="straightConnector1">
            <a:avLst/>
          </a:prstGeom>
          <a:ln w="38100">
            <a:solidFill>
              <a:schemeClr val="accent2"/>
            </a:solidFill>
            <a:prstDash val="solid"/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4" name="テキスト ボックス 153">
            <a:extLst>
              <a:ext uri="{FF2B5EF4-FFF2-40B4-BE49-F238E27FC236}">
                <a16:creationId xmlns:a16="http://schemas.microsoft.com/office/drawing/2014/main" id="{038FAA8B-6043-174E-0363-5AF36AC2FA59}"/>
              </a:ext>
            </a:extLst>
          </p:cNvPr>
          <p:cNvSpPr txBox="1"/>
          <p:nvPr/>
        </p:nvSpPr>
        <p:spPr>
          <a:xfrm>
            <a:off x="8491004" y="3871274"/>
            <a:ext cx="3700996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altLang="ja-JP" sz="1800" dirty="0"/>
              <a:t>Stationary/ Near-stationary Download </a:t>
            </a:r>
            <a:endParaRPr lang="ja-JP" altLang="en-US" sz="1800"/>
          </a:p>
        </p:txBody>
      </p:sp>
      <p:sp>
        <p:nvSpPr>
          <p:cNvPr id="157" name="object 66">
            <a:extLst>
              <a:ext uri="{FF2B5EF4-FFF2-40B4-BE49-F238E27FC236}">
                <a16:creationId xmlns:a16="http://schemas.microsoft.com/office/drawing/2014/main" id="{DED6BBB8-FFEE-B323-8750-DA7D06AA1106}"/>
              </a:ext>
            </a:extLst>
          </p:cNvPr>
          <p:cNvSpPr/>
          <p:nvPr/>
        </p:nvSpPr>
        <p:spPr>
          <a:xfrm rot="10800000">
            <a:off x="2139951" y="6329557"/>
            <a:ext cx="4156591" cy="338455"/>
          </a:xfrm>
          <a:custGeom>
            <a:avLst/>
            <a:gdLst/>
            <a:ahLst/>
            <a:cxnLst/>
            <a:rect l="l" t="t" r="r" b="b"/>
            <a:pathLst>
              <a:path w="854710" h="338455">
                <a:moveTo>
                  <a:pt x="0" y="177037"/>
                </a:moveTo>
                <a:lnTo>
                  <a:pt x="854710" y="177673"/>
                </a:lnTo>
              </a:path>
              <a:path w="854710" h="338455">
                <a:moveTo>
                  <a:pt x="854710" y="0"/>
                </a:moveTo>
                <a:lnTo>
                  <a:pt x="854710" y="337947"/>
                </a:lnTo>
              </a:path>
            </a:pathLst>
          </a:custGeom>
          <a:solidFill>
            <a:schemeClr val="accent1"/>
          </a:solidFill>
          <a:ln w="28575">
            <a:solidFill>
              <a:schemeClr val="tx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66">
            <a:extLst>
              <a:ext uri="{FF2B5EF4-FFF2-40B4-BE49-F238E27FC236}">
                <a16:creationId xmlns:a16="http://schemas.microsoft.com/office/drawing/2014/main" id="{2DEE05D7-075B-A1C9-D283-FB48E6AEE335}"/>
              </a:ext>
            </a:extLst>
          </p:cNvPr>
          <p:cNvSpPr/>
          <p:nvPr/>
        </p:nvSpPr>
        <p:spPr>
          <a:xfrm rot="10800000">
            <a:off x="4509083" y="6329558"/>
            <a:ext cx="356651" cy="338455"/>
          </a:xfrm>
          <a:custGeom>
            <a:avLst/>
            <a:gdLst/>
            <a:ahLst/>
            <a:cxnLst/>
            <a:rect l="l" t="t" r="r" b="b"/>
            <a:pathLst>
              <a:path w="854710" h="338455">
                <a:moveTo>
                  <a:pt x="0" y="177037"/>
                </a:moveTo>
                <a:lnTo>
                  <a:pt x="854710" y="177673"/>
                </a:lnTo>
              </a:path>
              <a:path w="854710" h="338455">
                <a:moveTo>
                  <a:pt x="854710" y="0"/>
                </a:moveTo>
                <a:lnTo>
                  <a:pt x="854710" y="337947"/>
                </a:lnTo>
              </a:path>
            </a:pathLst>
          </a:custGeom>
          <a:solidFill>
            <a:schemeClr val="accent1"/>
          </a:solidFill>
          <a:ln w="28575">
            <a:solidFill>
              <a:schemeClr val="accent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E0300EBB-AF2A-BD65-088E-F7B0D609142C}"/>
              </a:ext>
            </a:extLst>
          </p:cNvPr>
          <p:cNvCxnSpPr>
            <a:stCxn id="31" idx="2"/>
            <a:endCxn id="31" idx="2"/>
          </p:cNvCxnSpPr>
          <p:nvPr/>
        </p:nvCxnSpPr>
        <p:spPr>
          <a:xfrm>
            <a:off x="8201691" y="5690877"/>
            <a:ext cx="0" cy="0"/>
          </a:xfrm>
          <a:prstGeom prst="line">
            <a:avLst/>
          </a:prstGeom>
          <a:ln>
            <a:solidFill>
              <a:schemeClr val="tx1"/>
            </a:solidFill>
            <a:prstDash val="solid"/>
            <a:headEnd type="non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7F29B90E-1FD2-F19E-2710-A172472D3EF1}"/>
              </a:ext>
            </a:extLst>
          </p:cNvPr>
          <p:cNvCxnSpPr>
            <a:cxnSpLocks/>
          </p:cNvCxnSpPr>
          <p:nvPr/>
        </p:nvCxnSpPr>
        <p:spPr>
          <a:xfrm>
            <a:off x="8226182" y="5923760"/>
            <a:ext cx="0" cy="125897"/>
          </a:xfrm>
          <a:prstGeom prst="line">
            <a:avLst/>
          </a:prstGeom>
          <a:ln>
            <a:solidFill>
              <a:schemeClr val="tx1"/>
            </a:solidFill>
            <a:prstDash val="solid"/>
            <a:headEnd type="non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C9AFBB66-1A7B-6A1A-A207-7D52BE33FA36}"/>
              </a:ext>
            </a:extLst>
          </p:cNvPr>
          <p:cNvCxnSpPr>
            <a:cxnSpLocks/>
          </p:cNvCxnSpPr>
          <p:nvPr/>
        </p:nvCxnSpPr>
        <p:spPr>
          <a:xfrm>
            <a:off x="6528010" y="5912870"/>
            <a:ext cx="0" cy="125897"/>
          </a:xfrm>
          <a:prstGeom prst="line">
            <a:avLst/>
          </a:prstGeom>
          <a:ln>
            <a:solidFill>
              <a:schemeClr val="tx1"/>
            </a:solidFill>
            <a:prstDash val="solid"/>
            <a:headEnd type="non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object 63">
            <a:extLst>
              <a:ext uri="{FF2B5EF4-FFF2-40B4-BE49-F238E27FC236}">
                <a16:creationId xmlns:a16="http://schemas.microsoft.com/office/drawing/2014/main" id="{C74E1E13-70AD-5D93-5D99-834C1A90B79F}"/>
              </a:ext>
            </a:extLst>
          </p:cNvPr>
          <p:cNvSpPr txBox="1"/>
          <p:nvPr/>
        </p:nvSpPr>
        <p:spPr>
          <a:xfrm>
            <a:off x="5802057" y="5814759"/>
            <a:ext cx="968600" cy="3949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1200" spc="-10" dirty="0">
                <a:solidFill>
                  <a:schemeClr val="tx1"/>
                </a:solidFill>
                <a:latin typeface="Arial"/>
                <a:cs typeface="Arial"/>
              </a:rPr>
              <a:t>Leave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1200" spc="-10" dirty="0">
                <a:solidFill>
                  <a:schemeClr val="tx1"/>
                </a:solidFill>
                <a:latin typeface="Arial"/>
                <a:cs typeface="Arial"/>
              </a:rPr>
              <a:t>(~10km/h)</a:t>
            </a:r>
            <a:endParaRPr sz="12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8" name="object 64">
            <a:extLst>
              <a:ext uri="{FF2B5EF4-FFF2-40B4-BE49-F238E27FC236}">
                <a16:creationId xmlns:a16="http://schemas.microsoft.com/office/drawing/2014/main" id="{688AB2B3-0EC1-28B0-ED84-1E68D72FA4AF}"/>
              </a:ext>
            </a:extLst>
          </p:cNvPr>
          <p:cNvSpPr txBox="1"/>
          <p:nvPr/>
        </p:nvSpPr>
        <p:spPr>
          <a:xfrm>
            <a:off x="6743862" y="5808329"/>
            <a:ext cx="1248138" cy="3949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solidFill>
                  <a:schemeClr val="tx1"/>
                </a:solidFill>
                <a:latin typeface="Arial"/>
                <a:cs typeface="Arial"/>
              </a:rPr>
              <a:t>Vehicle</a:t>
            </a:r>
            <a:r>
              <a:rPr sz="1200" spc="-3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chemeClr val="tx1"/>
                </a:solidFill>
                <a:latin typeface="Arial"/>
                <a:cs typeface="Arial"/>
              </a:rPr>
              <a:t>Parked</a:t>
            </a:r>
            <a:endParaRPr lang="en-US" sz="1200" spc="-10" dirty="0">
              <a:solidFill>
                <a:schemeClr val="tx1"/>
              </a:solidFill>
              <a:latin typeface="Arial"/>
              <a:cs typeface="Arial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1200" spc="-10" dirty="0">
                <a:solidFill>
                  <a:schemeClr val="tx1"/>
                </a:solidFill>
                <a:latin typeface="Arial"/>
                <a:cs typeface="Arial"/>
              </a:rPr>
              <a:t>(stationary)</a:t>
            </a:r>
            <a:endParaRPr sz="12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9" name="object 69">
            <a:extLst>
              <a:ext uri="{FF2B5EF4-FFF2-40B4-BE49-F238E27FC236}">
                <a16:creationId xmlns:a16="http://schemas.microsoft.com/office/drawing/2014/main" id="{C7C12B69-7746-E352-8096-E1443F6D28FC}"/>
              </a:ext>
            </a:extLst>
          </p:cNvPr>
          <p:cNvSpPr txBox="1"/>
          <p:nvPr/>
        </p:nvSpPr>
        <p:spPr>
          <a:xfrm>
            <a:off x="8046045" y="5808776"/>
            <a:ext cx="948314" cy="3949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altLang="ja-JP" sz="1200" spc="-10" dirty="0">
                <a:solidFill>
                  <a:schemeClr val="tx1"/>
                </a:solidFill>
                <a:latin typeface="Arial"/>
                <a:cs typeface="Arial"/>
              </a:rPr>
              <a:t>Arrive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altLang="ja-JP" sz="1200" spc="-10" dirty="0">
                <a:solidFill>
                  <a:schemeClr val="tx1"/>
                </a:solidFill>
                <a:latin typeface="Arial"/>
                <a:cs typeface="Arial"/>
              </a:rPr>
              <a:t>(~10km/h)</a:t>
            </a:r>
            <a:endParaRPr sz="12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4" name="object 64">
            <a:extLst>
              <a:ext uri="{FF2B5EF4-FFF2-40B4-BE49-F238E27FC236}">
                <a16:creationId xmlns:a16="http://schemas.microsoft.com/office/drawing/2014/main" id="{553D2ECB-A8AB-3715-6EEF-B8707F1A2E4A}"/>
              </a:ext>
            </a:extLst>
          </p:cNvPr>
          <p:cNvSpPr txBox="1"/>
          <p:nvPr/>
        </p:nvSpPr>
        <p:spPr>
          <a:xfrm>
            <a:off x="2079450" y="5796352"/>
            <a:ext cx="1248138" cy="3949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1200" spc="-10" dirty="0">
                <a:solidFill>
                  <a:schemeClr val="tx1"/>
                </a:solidFill>
                <a:latin typeface="Arial"/>
                <a:cs typeface="Arial"/>
              </a:rPr>
              <a:t>Moving 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1200" spc="-10" dirty="0">
                <a:solidFill>
                  <a:schemeClr val="tx1"/>
                </a:solidFill>
                <a:latin typeface="Arial"/>
                <a:cs typeface="Arial"/>
              </a:rPr>
              <a:t>(~60km/h)</a:t>
            </a:r>
            <a:endParaRPr sz="12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158" name="直線矢印コネクタ 157">
            <a:extLst>
              <a:ext uri="{FF2B5EF4-FFF2-40B4-BE49-F238E27FC236}">
                <a16:creationId xmlns:a16="http://schemas.microsoft.com/office/drawing/2014/main" id="{37DC9CDE-CEC6-AA1D-2F26-A52FF28E93C2}"/>
              </a:ext>
            </a:extLst>
          </p:cNvPr>
          <p:cNvCxnSpPr>
            <a:cxnSpLocks/>
          </p:cNvCxnSpPr>
          <p:nvPr/>
        </p:nvCxnSpPr>
        <p:spPr>
          <a:xfrm>
            <a:off x="653611" y="6494679"/>
            <a:ext cx="3861669" cy="0"/>
          </a:xfrm>
          <a:prstGeom prst="straightConnector1">
            <a:avLst/>
          </a:prstGeom>
          <a:ln w="38100">
            <a:solidFill>
              <a:schemeClr val="accent2"/>
            </a:solidFill>
            <a:prstDash val="solid"/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object 65">
            <a:extLst>
              <a:ext uri="{FF2B5EF4-FFF2-40B4-BE49-F238E27FC236}">
                <a16:creationId xmlns:a16="http://schemas.microsoft.com/office/drawing/2014/main" id="{F9111970-E946-D2FE-8E3A-504D81085FF7}"/>
              </a:ext>
            </a:extLst>
          </p:cNvPr>
          <p:cNvSpPr txBox="1"/>
          <p:nvPr/>
        </p:nvSpPr>
        <p:spPr>
          <a:xfrm>
            <a:off x="3889663" y="6689086"/>
            <a:ext cx="1297041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200" dirty="0">
                <a:latin typeface="Arial"/>
                <a:cs typeface="Arial"/>
              </a:rPr>
              <a:t>WLAN Connected 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45" name="object 65">
            <a:extLst>
              <a:ext uri="{FF2B5EF4-FFF2-40B4-BE49-F238E27FC236}">
                <a16:creationId xmlns:a16="http://schemas.microsoft.com/office/drawing/2014/main" id="{56F3475B-6FA0-C400-675B-B0E611DC62AD}"/>
              </a:ext>
            </a:extLst>
          </p:cNvPr>
          <p:cNvSpPr txBox="1"/>
          <p:nvPr/>
        </p:nvSpPr>
        <p:spPr>
          <a:xfrm>
            <a:off x="198132" y="6657632"/>
            <a:ext cx="1297041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200" dirty="0">
                <a:latin typeface="Arial"/>
                <a:cs typeface="Arial"/>
              </a:rPr>
              <a:t>WLAN Disconnect 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46" name="object 65">
            <a:extLst>
              <a:ext uri="{FF2B5EF4-FFF2-40B4-BE49-F238E27FC236}">
                <a16:creationId xmlns:a16="http://schemas.microsoft.com/office/drawing/2014/main" id="{94CF815A-DD18-38C5-34B5-F6D994BF5758}"/>
              </a:ext>
            </a:extLst>
          </p:cNvPr>
          <p:cNvSpPr txBox="1"/>
          <p:nvPr/>
        </p:nvSpPr>
        <p:spPr>
          <a:xfrm>
            <a:off x="7871681" y="6689086"/>
            <a:ext cx="1297041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200" dirty="0">
                <a:latin typeface="Arial"/>
                <a:cs typeface="Arial"/>
              </a:rPr>
              <a:t>WLAN Connected </a:t>
            </a:r>
            <a:endParaRPr sz="1200" dirty="0">
              <a:latin typeface="Arial"/>
              <a:cs typeface="Arial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2A9028E3-D784-3AA8-AA49-61D40C02E55E}"/>
              </a:ext>
            </a:extLst>
          </p:cNvPr>
          <p:cNvGrpSpPr/>
          <p:nvPr/>
        </p:nvGrpSpPr>
        <p:grpSpPr>
          <a:xfrm>
            <a:off x="4562943" y="3777015"/>
            <a:ext cx="973575" cy="892350"/>
            <a:chOff x="9397987" y="1463040"/>
            <a:chExt cx="1161514" cy="1029523"/>
          </a:xfrm>
        </p:grpSpPr>
        <p:pic>
          <p:nvPicPr>
            <p:cNvPr id="11" name="Picture 6" descr="Router Icon Clip Art Image - ClipSafari">
              <a:extLst>
                <a:ext uri="{FF2B5EF4-FFF2-40B4-BE49-F238E27FC236}">
                  <a16:creationId xmlns:a16="http://schemas.microsoft.com/office/drawing/2014/main" id="{975CD5B8-FB45-1639-E035-A90C58644CC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71276" y="2284428"/>
              <a:ext cx="319791" cy="20813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1" name="Picture 4" descr="クラウドのアイコン | フリーのアイコンイラスト素材 icon-pit">
              <a:extLst>
                <a:ext uri="{FF2B5EF4-FFF2-40B4-BE49-F238E27FC236}">
                  <a16:creationId xmlns:a16="http://schemas.microsoft.com/office/drawing/2014/main" id="{A07499AE-BCAD-0EAC-683A-385E99C8CB2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97987" y="1463040"/>
              <a:ext cx="1161514" cy="9652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2" name="Picture 2" descr="Server Icons &amp; Symbols">
              <a:extLst>
                <a:ext uri="{FF2B5EF4-FFF2-40B4-BE49-F238E27FC236}">
                  <a16:creationId xmlns:a16="http://schemas.microsoft.com/office/drawing/2014/main" id="{5AB17D95-C4DE-9211-D5F4-5FF700C0434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72899" y="1966503"/>
              <a:ext cx="319862" cy="3198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23" name="曲線コネクタ 22">
            <a:extLst>
              <a:ext uri="{FF2B5EF4-FFF2-40B4-BE49-F238E27FC236}">
                <a16:creationId xmlns:a16="http://schemas.microsoft.com/office/drawing/2014/main" id="{E1D7A5A5-DA8D-2603-773F-4F023A89B1F9}"/>
              </a:ext>
            </a:extLst>
          </p:cNvPr>
          <p:cNvCxnSpPr>
            <a:cxnSpLocks/>
            <a:endCxn id="11" idx="3"/>
          </p:cNvCxnSpPr>
          <p:nvPr/>
        </p:nvCxnSpPr>
        <p:spPr>
          <a:xfrm rot="10800000" flipV="1">
            <a:off x="5143880" y="4264396"/>
            <a:ext cx="3205523" cy="314768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61" name="表 60">
            <a:extLst>
              <a:ext uri="{FF2B5EF4-FFF2-40B4-BE49-F238E27FC236}">
                <a16:creationId xmlns:a16="http://schemas.microsoft.com/office/drawing/2014/main" id="{67F17D0D-C767-C8F5-2A72-E9C7BA7B95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6170044"/>
              </p:ext>
            </p:extLst>
          </p:nvPr>
        </p:nvGraphicFramePr>
        <p:xfrm>
          <a:off x="421613" y="1593530"/>
          <a:ext cx="11441174" cy="204521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04967">
                  <a:extLst>
                    <a:ext uri="{9D8B030D-6E8A-4147-A177-3AD203B41FA5}">
                      <a16:colId xmlns:a16="http://schemas.microsoft.com/office/drawing/2014/main" val="1327538183"/>
                    </a:ext>
                  </a:extLst>
                </a:gridCol>
                <a:gridCol w="4364219">
                  <a:extLst>
                    <a:ext uri="{9D8B030D-6E8A-4147-A177-3AD203B41FA5}">
                      <a16:colId xmlns:a16="http://schemas.microsoft.com/office/drawing/2014/main" val="1410101867"/>
                    </a:ext>
                  </a:extLst>
                </a:gridCol>
                <a:gridCol w="4471988">
                  <a:extLst>
                    <a:ext uri="{9D8B030D-6E8A-4147-A177-3AD203B41FA5}">
                      <a16:colId xmlns:a16="http://schemas.microsoft.com/office/drawing/2014/main" val="3302736580"/>
                    </a:ext>
                  </a:extLst>
                </a:gridCol>
              </a:tblGrid>
              <a:tr h="269283">
                <a:tc>
                  <a:txBody>
                    <a:bodyPr/>
                    <a:lstStyle/>
                    <a:p>
                      <a:pPr algn="l"/>
                      <a:endParaRPr kumimoji="1" lang="ja-JP" altLang="en-US" sz="1800" b="0" i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800" b="1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Stationary or near-stationary Download </a:t>
                      </a:r>
                      <a:endParaRPr kumimoji="1" lang="ja-JP" altLang="en-US" sz="1800" b="1" i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800" b="1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Local Dynamic Map Updates when drive-thru </a:t>
                      </a:r>
                      <a:endParaRPr kumimoji="1" lang="ja-JP" altLang="en-US" sz="1800" b="1" i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6421673"/>
                  </a:ext>
                </a:extLst>
              </a:tr>
              <a:tr h="875169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800" b="1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DL data (example size)</a:t>
                      </a:r>
                      <a:endParaRPr kumimoji="1" lang="ja-JP" altLang="en-US" sz="1800" b="1" i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1" lang="en-US" altLang="ja-JP" sz="1800" b="0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Full-region map refresh~8GB, </a:t>
                      </a:r>
                    </a:p>
                    <a:p>
                      <a:pPr marL="0" marR="0" lvl="0" indent="0" algn="l" defTabSz="4492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1" lang="en-US" altLang="ja-JP" sz="1800" b="0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On-demand seg pull, incremental map updates (~300MB)</a:t>
                      </a:r>
                      <a:endParaRPr kumimoji="1" lang="ja-JP" altLang="en-US" sz="1800" b="0" i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800" b="0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Temporary road warnings, construction zones, hazard notifications with time sensitive (</a:t>
                      </a:r>
                      <a:r>
                        <a:rPr kumimoji="1" lang="en" altLang="ja-JP" sz="1800" b="0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10KB~50MB)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0363872"/>
                  </a:ext>
                </a:extLst>
              </a:tr>
              <a:tr h="490734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800" b="1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Encounter  window</a:t>
                      </a:r>
                      <a:endParaRPr kumimoji="1" lang="ja-JP" altLang="en-US" sz="1800" b="1" i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kumimoji="1" lang="en-US" altLang="ja-JP" sz="1800" b="0" i="0" u="none" strike="noStrike" cap="none" spc="0" baseline="0" dirty="0">
                          <a:solidFill>
                            <a:schemeClr val="tx1"/>
                          </a:solidFill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Times New Roman"/>
                        </a:rPr>
                        <a:t>15min or 3-5 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800" b="0" i="0" u="none" strike="noStrike" cap="none" spc="0" baseline="0" dirty="0">
                          <a:solidFill>
                            <a:schemeClr val="tx1"/>
                          </a:solidFill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Times New Roman"/>
                        </a:rPr>
                        <a:t>10~20s</a:t>
                      </a:r>
                      <a:endParaRPr kumimoji="1" lang="ja-JP" altLang="en-US" sz="2400" b="0" i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2561203"/>
                  </a:ext>
                </a:extLst>
              </a:tr>
            </a:tbl>
          </a:graphicData>
        </a:graphic>
      </p:graphicFrame>
      <p:sp>
        <p:nvSpPr>
          <p:cNvPr id="26" name="左矢印 25">
            <a:extLst>
              <a:ext uri="{FF2B5EF4-FFF2-40B4-BE49-F238E27FC236}">
                <a16:creationId xmlns:a16="http://schemas.microsoft.com/office/drawing/2014/main" id="{064CB1E0-D09D-4D2D-9F31-FDB1D0755727}"/>
              </a:ext>
            </a:extLst>
          </p:cNvPr>
          <p:cNvSpPr/>
          <p:nvPr/>
        </p:nvSpPr>
        <p:spPr>
          <a:xfrm rot="16200000">
            <a:off x="7096784" y="4580254"/>
            <a:ext cx="551467" cy="350498"/>
          </a:xfrm>
          <a:prstGeom prst="leftArrow">
            <a:avLst/>
          </a:prstGeom>
          <a:solidFill>
            <a:schemeClr val="accent1">
              <a:lumMod val="50000"/>
            </a:schemeClr>
          </a:solidFill>
          <a:ln w="127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6000" tIns="36000" rIns="36000" bIns="36000" numCol="1" spcCol="38100" rtlCol="0" anchor="ctr" anchorCtr="0">
            <a:noAutofit/>
          </a:bodyPr>
          <a:lstStyle/>
          <a:p>
            <a:pPr marL="0" marR="0" indent="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Times New Roman"/>
            </a:endParaRPr>
          </a:p>
        </p:txBody>
      </p:sp>
      <p:cxnSp>
        <p:nvCxnSpPr>
          <p:cNvPr id="47" name="曲線コネクタ 46">
            <a:extLst>
              <a:ext uri="{FF2B5EF4-FFF2-40B4-BE49-F238E27FC236}">
                <a16:creationId xmlns:a16="http://schemas.microsoft.com/office/drawing/2014/main" id="{77C5267E-AA51-784A-594E-863D074DBB36}"/>
              </a:ext>
            </a:extLst>
          </p:cNvPr>
          <p:cNvCxnSpPr>
            <a:cxnSpLocks/>
          </p:cNvCxnSpPr>
          <p:nvPr/>
        </p:nvCxnSpPr>
        <p:spPr>
          <a:xfrm rot="10800000" flipV="1">
            <a:off x="3827066" y="4575098"/>
            <a:ext cx="1015434" cy="313514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左矢印 48">
            <a:extLst>
              <a:ext uri="{FF2B5EF4-FFF2-40B4-BE49-F238E27FC236}">
                <a16:creationId xmlns:a16="http://schemas.microsoft.com/office/drawing/2014/main" id="{C10968E4-3648-5014-AFA5-D8CE7ACC704F}"/>
              </a:ext>
            </a:extLst>
          </p:cNvPr>
          <p:cNvSpPr/>
          <p:nvPr/>
        </p:nvSpPr>
        <p:spPr>
          <a:xfrm rot="16200000">
            <a:off x="3826261" y="5145705"/>
            <a:ext cx="551467" cy="212834"/>
          </a:xfrm>
          <a:prstGeom prst="leftArrow">
            <a:avLst/>
          </a:prstGeom>
          <a:solidFill>
            <a:schemeClr val="accent1">
              <a:lumMod val="50000"/>
            </a:schemeClr>
          </a:solidFill>
          <a:ln w="127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6000" tIns="36000" rIns="36000" bIns="36000" numCol="1" spcCol="38100" rtlCol="0" anchor="ctr" anchorCtr="0">
            <a:noAutofit/>
          </a:bodyPr>
          <a:lstStyle/>
          <a:p>
            <a:pPr marL="0" marR="0" indent="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Times New Roman"/>
            </a:endParaRPr>
          </a:p>
        </p:txBody>
      </p:sp>
      <p:sp>
        <p:nvSpPr>
          <p:cNvPr id="20" name="フッター プレースホルダー 4">
            <a:extLst>
              <a:ext uri="{FF2B5EF4-FFF2-40B4-BE49-F238E27FC236}">
                <a16:creationId xmlns:a16="http://schemas.microsoft.com/office/drawing/2014/main" id="{D12B77EF-D547-DBBA-B090-4A4123ED8F82}"/>
              </a:ext>
            </a:extLst>
          </p:cNvPr>
          <p:cNvSpPr txBox="1"/>
          <p:nvPr/>
        </p:nvSpPr>
        <p:spPr>
          <a:xfrm>
            <a:off x="7143756" y="6475414"/>
            <a:ext cx="4246028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rPr dirty="0"/>
              <a:t>Jing Ma (Toyota)</a:t>
            </a:r>
          </a:p>
        </p:txBody>
      </p:sp>
    </p:spTree>
    <p:extLst>
      <p:ext uri="{BB962C8B-B14F-4D97-AF65-F5344CB8AC3E}">
        <p14:creationId xmlns:p14="http://schemas.microsoft.com/office/powerpoint/2010/main" val="1677461047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8CEBC8-72EB-99FE-C3F7-2A5C7104B9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化 12">
            <a:extLst>
              <a:ext uri="{FF2B5EF4-FFF2-40B4-BE49-F238E27FC236}">
                <a16:creationId xmlns:a16="http://schemas.microsoft.com/office/drawing/2014/main" id="{2E8ED4EA-51D3-C971-B9F4-6D7CE77A13CC}"/>
              </a:ext>
            </a:extLst>
          </p:cNvPr>
          <p:cNvGrpSpPr/>
          <p:nvPr/>
        </p:nvGrpSpPr>
        <p:grpSpPr>
          <a:xfrm>
            <a:off x="6142200" y="3752229"/>
            <a:ext cx="2477842" cy="1770904"/>
            <a:chOff x="0" y="0"/>
            <a:chExt cx="2978718" cy="2286001"/>
          </a:xfrm>
        </p:grpSpPr>
        <p:grpSp>
          <p:nvGrpSpPr>
            <p:cNvPr id="33" name="グループ化 16">
              <a:extLst>
                <a:ext uri="{FF2B5EF4-FFF2-40B4-BE49-F238E27FC236}">
                  <a16:creationId xmlns:a16="http://schemas.microsoft.com/office/drawing/2014/main" id="{6C743172-488D-F7DF-1D69-030ED0FCF79C}"/>
                </a:ext>
              </a:extLst>
            </p:cNvPr>
            <p:cNvGrpSpPr/>
            <p:nvPr/>
          </p:nvGrpSpPr>
          <p:grpSpPr>
            <a:xfrm>
              <a:off x="0" y="0"/>
              <a:ext cx="2978718" cy="2286001"/>
              <a:chOff x="0" y="0"/>
              <a:chExt cx="2978717" cy="2286000"/>
            </a:xfrm>
          </p:grpSpPr>
          <p:grpSp>
            <p:nvGrpSpPr>
              <p:cNvPr id="35" name="グループ化 18">
                <a:extLst>
                  <a:ext uri="{FF2B5EF4-FFF2-40B4-BE49-F238E27FC236}">
                    <a16:creationId xmlns:a16="http://schemas.microsoft.com/office/drawing/2014/main" id="{406A7CCF-6EB6-C18D-6FA7-D3E628EE41C2}"/>
                  </a:ext>
                </a:extLst>
              </p:cNvPr>
              <p:cNvGrpSpPr/>
              <p:nvPr/>
            </p:nvGrpSpPr>
            <p:grpSpPr>
              <a:xfrm>
                <a:off x="0" y="0"/>
                <a:ext cx="2978718" cy="2286001"/>
                <a:chOff x="0" y="0"/>
                <a:chExt cx="2978717" cy="2286000"/>
              </a:xfrm>
            </p:grpSpPr>
            <p:pic>
              <p:nvPicPr>
                <p:cNvPr id="37" name="Picture 8" descr="Picture 8">
                  <a:extLst>
                    <a:ext uri="{FF2B5EF4-FFF2-40B4-BE49-F238E27FC236}">
                      <a16:creationId xmlns:a16="http://schemas.microsoft.com/office/drawing/2014/main" id="{43AE6057-86D7-A5AE-EB6D-EB7EE20687E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0" y="0"/>
                  <a:ext cx="2978718" cy="2286001"/>
                </a:xfrm>
                <a:prstGeom prst="rect">
                  <a:avLst/>
                </a:prstGeom>
                <a:ln w="12700" cap="flat">
                  <a:noFill/>
                  <a:miter lim="400000"/>
                </a:ln>
                <a:effectLst/>
              </p:spPr>
            </p:pic>
            <p:pic>
              <p:nvPicPr>
                <p:cNvPr id="38" name="図 21" descr="図 21">
                  <a:extLst>
                    <a:ext uri="{FF2B5EF4-FFF2-40B4-BE49-F238E27FC236}">
                      <a16:creationId xmlns:a16="http://schemas.microsoft.com/office/drawing/2014/main" id="{0FCDDA32-AB39-BC89-ADBE-EC8418D58BB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1869462" y="468988"/>
                  <a:ext cx="324091" cy="159245"/>
                </a:xfrm>
                <a:prstGeom prst="rect">
                  <a:avLst/>
                </a:prstGeom>
                <a:ln w="12700" cap="flat">
                  <a:noFill/>
                  <a:miter lim="400000"/>
                </a:ln>
                <a:effectLst/>
              </p:spPr>
            </p:pic>
          </p:grpSp>
          <p:sp>
            <p:nvSpPr>
              <p:cNvPr id="36" name="正方形/長方形 19">
                <a:extLst>
                  <a:ext uri="{FF2B5EF4-FFF2-40B4-BE49-F238E27FC236}">
                    <a16:creationId xmlns:a16="http://schemas.microsoft.com/office/drawing/2014/main" id="{DC6EC0A6-FC32-4BB4-8BDB-C7E0E633CF60}"/>
                  </a:ext>
                </a:extLst>
              </p:cNvPr>
              <p:cNvSpPr/>
              <p:nvPr/>
            </p:nvSpPr>
            <p:spPr>
              <a:xfrm>
                <a:off x="832477" y="1437339"/>
                <a:ext cx="541422" cy="469232"/>
              </a:xfrm>
              <a:prstGeom prst="rect">
                <a:avLst/>
              </a:prstGeom>
              <a:solidFill>
                <a:schemeClr val="accent3">
                  <a:lumOff val="44000"/>
                </a:schemeClr>
              </a:solidFill>
              <a:ln w="25400" cap="flat">
                <a:solidFill>
                  <a:schemeClr val="accent3">
                    <a:lumOff val="44000"/>
                  </a:schemeClr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>
                  <a:defRPr>
                    <a:solidFill>
                      <a:schemeClr val="accent3">
                        <a:lumOff val="44000"/>
                      </a:schemeClr>
                    </a:solidFill>
                  </a:defRPr>
                </a:pPr>
                <a:endParaRPr/>
              </a:p>
            </p:txBody>
          </p:sp>
        </p:grpSp>
        <p:pic>
          <p:nvPicPr>
            <p:cNvPr id="34" name="Picture 6" descr="Picture 6">
              <a:extLst>
                <a:ext uri="{FF2B5EF4-FFF2-40B4-BE49-F238E27FC236}">
                  <a16:creationId xmlns:a16="http://schemas.microsoft.com/office/drawing/2014/main" id="{11C42322-1636-7729-0DC1-D94D98CBF0C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65212" y="1343162"/>
              <a:ext cx="708687" cy="708686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41" name="object 34">
            <a:extLst>
              <a:ext uri="{FF2B5EF4-FFF2-40B4-BE49-F238E27FC236}">
                <a16:creationId xmlns:a16="http://schemas.microsoft.com/office/drawing/2014/main" id="{34375F4D-8E93-8F58-C7CD-CE7EB1DD736A}"/>
              </a:ext>
            </a:extLst>
          </p:cNvPr>
          <p:cNvSpPr/>
          <p:nvPr/>
        </p:nvSpPr>
        <p:spPr>
          <a:xfrm>
            <a:off x="6265716" y="4499300"/>
            <a:ext cx="2384939" cy="1433264"/>
          </a:xfrm>
          <a:custGeom>
            <a:avLst/>
            <a:gdLst/>
            <a:ahLst/>
            <a:cxnLst/>
            <a:rect l="l" t="t" r="r" b="b"/>
            <a:pathLst>
              <a:path w="3453129" h="2056130">
                <a:moveTo>
                  <a:pt x="2209927" y="0"/>
                </a:moveTo>
                <a:lnTo>
                  <a:pt x="1243076" y="0"/>
                </a:lnTo>
                <a:lnTo>
                  <a:pt x="0" y="2055622"/>
                </a:lnTo>
                <a:lnTo>
                  <a:pt x="3453003" y="2055622"/>
                </a:lnTo>
                <a:lnTo>
                  <a:pt x="2209927" y="0"/>
                </a:lnTo>
                <a:close/>
              </a:path>
            </a:pathLst>
          </a:custGeom>
          <a:solidFill>
            <a:srgbClr val="0170EB">
              <a:alpha val="1411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175A48E4-330C-727B-042E-18DDE9BAADB0}"/>
              </a:ext>
            </a:extLst>
          </p:cNvPr>
          <p:cNvSpPr/>
          <p:nvPr/>
        </p:nvSpPr>
        <p:spPr bwMode="auto">
          <a:xfrm>
            <a:off x="586807" y="5373259"/>
            <a:ext cx="8402419" cy="548678"/>
          </a:xfrm>
          <a:prstGeom prst="rect">
            <a:avLst/>
          </a:prstGeom>
          <a:solidFill>
            <a:schemeClr val="bg1">
              <a:lumMod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lt"/>
              <a:ea typeface="Meiryo UI" pitchFamily="50" charset="-128"/>
              <a:cs typeface="Meiryo UI" pitchFamily="50" charset="-128"/>
            </a:endParaRP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24C29F81-F54F-867E-38CE-ADD3972AB4CC}"/>
              </a:ext>
            </a:extLst>
          </p:cNvPr>
          <p:cNvGrpSpPr/>
          <p:nvPr/>
        </p:nvGrpSpPr>
        <p:grpSpPr>
          <a:xfrm flipH="1">
            <a:off x="7921577" y="5108659"/>
            <a:ext cx="560228" cy="582218"/>
            <a:chOff x="1248827" y="2884676"/>
            <a:chExt cx="1165626" cy="1128792"/>
          </a:xfrm>
        </p:grpSpPr>
        <p:pic>
          <p:nvPicPr>
            <p:cNvPr id="31" name="Picture 18" descr="Free Car SVG, PNG Icon, Symbol. Download Image.">
              <a:extLst>
                <a:ext uri="{FF2B5EF4-FFF2-40B4-BE49-F238E27FC236}">
                  <a16:creationId xmlns:a16="http://schemas.microsoft.com/office/drawing/2014/main" id="{F435F757-743A-9439-556C-3E0F56B9071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48827" y="2975138"/>
              <a:ext cx="1165626" cy="103833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2" name="Picture 20" descr="無料のWi-Fiアイコン | アイコン素材ダウンロードサイト「icooon-mono」 | 商用利用可能なアイコン 素材が無料(フリー)ダウンロードできるサイト">
              <a:extLst>
                <a:ext uri="{FF2B5EF4-FFF2-40B4-BE49-F238E27FC236}">
                  <a16:creationId xmlns:a16="http://schemas.microsoft.com/office/drawing/2014/main" id="{3DDEFBFA-9524-8DE0-00D0-692438A65C7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08045" y="2884676"/>
              <a:ext cx="442825" cy="4081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8" name="Picture 4" descr="Picture 4">
            <a:extLst>
              <a:ext uri="{FF2B5EF4-FFF2-40B4-BE49-F238E27FC236}">
                <a16:creationId xmlns:a16="http://schemas.microsoft.com/office/drawing/2014/main" id="{76AE867C-142D-C83F-F9E1-E4D18116E3B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285076" y="4125368"/>
            <a:ext cx="262689" cy="354402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72BC3E54-DF5E-E9F6-C3CC-4884C8EC4C54}"/>
              </a:ext>
            </a:extLst>
          </p:cNvPr>
          <p:cNvCxnSpPr>
            <a:cxnSpLocks/>
            <a:stCxn id="9" idx="1"/>
            <a:endCxn id="9" idx="3"/>
          </p:cNvCxnSpPr>
          <p:nvPr/>
        </p:nvCxnSpPr>
        <p:spPr bwMode="auto">
          <a:xfrm>
            <a:off x="586807" y="5647598"/>
            <a:ext cx="8402419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bg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" name="直線矢印コネクタ 4">
            <a:extLst>
              <a:ext uri="{FF2B5EF4-FFF2-40B4-BE49-F238E27FC236}">
                <a16:creationId xmlns:a16="http://schemas.microsoft.com/office/drawing/2014/main" id="{5665942D-EF6A-3A2F-7C92-F4169FBEE83D}"/>
              </a:ext>
            </a:extLst>
          </p:cNvPr>
          <p:cNvCxnSpPr>
            <a:cxnSpLocks/>
          </p:cNvCxnSpPr>
          <p:nvPr/>
        </p:nvCxnSpPr>
        <p:spPr>
          <a:xfrm>
            <a:off x="6265717" y="6032620"/>
            <a:ext cx="2449286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47B7D5D0-B584-B27C-F9B4-9099FC272678}"/>
              </a:ext>
            </a:extLst>
          </p:cNvPr>
          <p:cNvCxnSpPr>
            <a:cxnSpLocks/>
          </p:cNvCxnSpPr>
          <p:nvPr/>
        </p:nvCxnSpPr>
        <p:spPr>
          <a:xfrm>
            <a:off x="635210" y="6005114"/>
            <a:ext cx="5384537" cy="7135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3" name="グループ化 42">
            <a:extLst>
              <a:ext uri="{FF2B5EF4-FFF2-40B4-BE49-F238E27FC236}">
                <a16:creationId xmlns:a16="http://schemas.microsoft.com/office/drawing/2014/main" id="{FE13DA28-9746-B08B-42E8-E26998E60E4E}"/>
              </a:ext>
            </a:extLst>
          </p:cNvPr>
          <p:cNvGrpSpPr/>
          <p:nvPr/>
        </p:nvGrpSpPr>
        <p:grpSpPr>
          <a:xfrm>
            <a:off x="1783631" y="4836297"/>
            <a:ext cx="1788329" cy="1082284"/>
            <a:chOff x="1939567" y="4070994"/>
            <a:chExt cx="1788329" cy="1082284"/>
          </a:xfrm>
        </p:grpSpPr>
        <p:sp>
          <p:nvSpPr>
            <p:cNvPr id="39" name="object 34">
              <a:extLst>
                <a:ext uri="{FF2B5EF4-FFF2-40B4-BE49-F238E27FC236}">
                  <a16:creationId xmlns:a16="http://schemas.microsoft.com/office/drawing/2014/main" id="{7109D1DE-4473-7DB7-06F3-513E7EF679A7}"/>
                </a:ext>
              </a:extLst>
            </p:cNvPr>
            <p:cNvSpPr/>
            <p:nvPr/>
          </p:nvSpPr>
          <p:spPr>
            <a:xfrm>
              <a:off x="1939567" y="4070994"/>
              <a:ext cx="1788329" cy="1082284"/>
            </a:xfrm>
            <a:custGeom>
              <a:avLst/>
              <a:gdLst/>
              <a:ahLst/>
              <a:cxnLst/>
              <a:rect l="l" t="t" r="r" b="b"/>
              <a:pathLst>
                <a:path w="3453129" h="2056130">
                  <a:moveTo>
                    <a:pt x="2209927" y="0"/>
                  </a:moveTo>
                  <a:lnTo>
                    <a:pt x="1243076" y="0"/>
                  </a:lnTo>
                  <a:lnTo>
                    <a:pt x="0" y="2055622"/>
                  </a:lnTo>
                  <a:lnTo>
                    <a:pt x="3453003" y="2055622"/>
                  </a:lnTo>
                  <a:lnTo>
                    <a:pt x="2209927" y="0"/>
                  </a:lnTo>
                  <a:close/>
                </a:path>
              </a:pathLst>
            </a:custGeom>
            <a:solidFill>
              <a:srgbClr val="0170EB">
                <a:alpha val="1411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" name="図 16" descr="Network Wireless Router · Free vector graphic on Pixabay">
              <a:extLst>
                <a:ext uri="{FF2B5EF4-FFF2-40B4-BE49-F238E27FC236}">
                  <a16:creationId xmlns:a16="http://schemas.microsoft.com/office/drawing/2014/main" id="{34EC161B-4209-E0E3-FC7D-57050EC6776E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27877" y="4157527"/>
              <a:ext cx="379446" cy="471036"/>
            </a:xfrm>
            <a:prstGeom prst="rect">
              <a:avLst/>
            </a:prstGeom>
          </p:spPr>
        </p:pic>
      </p:grpSp>
      <p:grpSp>
        <p:nvGrpSpPr>
          <p:cNvPr id="42" name="グループ化 41">
            <a:extLst>
              <a:ext uri="{FF2B5EF4-FFF2-40B4-BE49-F238E27FC236}">
                <a16:creationId xmlns:a16="http://schemas.microsoft.com/office/drawing/2014/main" id="{27BA15EC-1FB8-DB70-F071-17364F797B8E}"/>
              </a:ext>
            </a:extLst>
          </p:cNvPr>
          <p:cNvGrpSpPr/>
          <p:nvPr/>
        </p:nvGrpSpPr>
        <p:grpSpPr>
          <a:xfrm>
            <a:off x="2930655" y="4839653"/>
            <a:ext cx="1788329" cy="1082284"/>
            <a:chOff x="3086591" y="4074350"/>
            <a:chExt cx="1788329" cy="1082284"/>
          </a:xfrm>
        </p:grpSpPr>
        <p:pic>
          <p:nvPicPr>
            <p:cNvPr id="16" name="図 15" descr="Network Wireless Router · Free vector graphic on Pixabay">
              <a:extLst>
                <a:ext uri="{FF2B5EF4-FFF2-40B4-BE49-F238E27FC236}">
                  <a16:creationId xmlns:a16="http://schemas.microsoft.com/office/drawing/2014/main" id="{68AF6D54-3731-40D1-1E52-5A508AB1143B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91033" y="4132863"/>
              <a:ext cx="379446" cy="471036"/>
            </a:xfrm>
            <a:prstGeom prst="rect">
              <a:avLst/>
            </a:prstGeom>
          </p:spPr>
        </p:pic>
        <p:sp>
          <p:nvSpPr>
            <p:cNvPr id="30" name="object 34">
              <a:extLst>
                <a:ext uri="{FF2B5EF4-FFF2-40B4-BE49-F238E27FC236}">
                  <a16:creationId xmlns:a16="http://schemas.microsoft.com/office/drawing/2014/main" id="{EFB54CDE-F7B5-322C-3EF9-190322924A47}"/>
                </a:ext>
              </a:extLst>
            </p:cNvPr>
            <p:cNvSpPr/>
            <p:nvPr/>
          </p:nvSpPr>
          <p:spPr>
            <a:xfrm>
              <a:off x="3086591" y="4074350"/>
              <a:ext cx="1788329" cy="1082284"/>
            </a:xfrm>
            <a:custGeom>
              <a:avLst/>
              <a:gdLst/>
              <a:ahLst/>
              <a:cxnLst/>
              <a:rect l="l" t="t" r="r" b="b"/>
              <a:pathLst>
                <a:path w="3453129" h="2056130">
                  <a:moveTo>
                    <a:pt x="2209927" y="0"/>
                  </a:moveTo>
                  <a:lnTo>
                    <a:pt x="1243076" y="0"/>
                  </a:lnTo>
                  <a:lnTo>
                    <a:pt x="0" y="2055622"/>
                  </a:lnTo>
                  <a:lnTo>
                    <a:pt x="3453003" y="2055622"/>
                  </a:lnTo>
                  <a:lnTo>
                    <a:pt x="2209927" y="0"/>
                  </a:lnTo>
                  <a:close/>
                </a:path>
              </a:pathLst>
            </a:custGeom>
            <a:solidFill>
              <a:srgbClr val="0170EB">
                <a:alpha val="1411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4" name="グループ化 43">
            <a:extLst>
              <a:ext uri="{FF2B5EF4-FFF2-40B4-BE49-F238E27FC236}">
                <a16:creationId xmlns:a16="http://schemas.microsoft.com/office/drawing/2014/main" id="{3508E97E-2311-51EA-2A48-B93E7C2D15A4}"/>
              </a:ext>
            </a:extLst>
          </p:cNvPr>
          <p:cNvGrpSpPr/>
          <p:nvPr/>
        </p:nvGrpSpPr>
        <p:grpSpPr>
          <a:xfrm>
            <a:off x="635210" y="4842754"/>
            <a:ext cx="1788329" cy="1082284"/>
            <a:chOff x="791146" y="4077451"/>
            <a:chExt cx="1788329" cy="1082284"/>
          </a:xfrm>
        </p:grpSpPr>
        <p:pic>
          <p:nvPicPr>
            <p:cNvPr id="27" name="図 26" descr="Network Wireless Router · Free vector graphic on Pixabay">
              <a:extLst>
                <a:ext uri="{FF2B5EF4-FFF2-40B4-BE49-F238E27FC236}">
                  <a16:creationId xmlns:a16="http://schemas.microsoft.com/office/drawing/2014/main" id="{BC2C390A-F020-E163-9D9D-0B0CEAE8C35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77681" y="4126288"/>
              <a:ext cx="379446" cy="471036"/>
            </a:xfrm>
            <a:prstGeom prst="rect">
              <a:avLst/>
            </a:prstGeom>
          </p:spPr>
        </p:pic>
        <p:sp>
          <p:nvSpPr>
            <p:cNvPr id="40" name="object 34">
              <a:extLst>
                <a:ext uri="{FF2B5EF4-FFF2-40B4-BE49-F238E27FC236}">
                  <a16:creationId xmlns:a16="http://schemas.microsoft.com/office/drawing/2014/main" id="{A88AAC37-25AF-F441-9D24-4D7A2C633E23}"/>
                </a:ext>
              </a:extLst>
            </p:cNvPr>
            <p:cNvSpPr/>
            <p:nvPr/>
          </p:nvSpPr>
          <p:spPr>
            <a:xfrm>
              <a:off x="791146" y="4077451"/>
              <a:ext cx="1788329" cy="1082284"/>
            </a:xfrm>
            <a:custGeom>
              <a:avLst/>
              <a:gdLst/>
              <a:ahLst/>
              <a:cxnLst/>
              <a:rect l="l" t="t" r="r" b="b"/>
              <a:pathLst>
                <a:path w="3453129" h="2056130">
                  <a:moveTo>
                    <a:pt x="2209927" y="0"/>
                  </a:moveTo>
                  <a:lnTo>
                    <a:pt x="1243076" y="0"/>
                  </a:lnTo>
                  <a:lnTo>
                    <a:pt x="0" y="2055622"/>
                  </a:lnTo>
                  <a:lnTo>
                    <a:pt x="3453003" y="2055622"/>
                  </a:lnTo>
                  <a:lnTo>
                    <a:pt x="2209927" y="0"/>
                  </a:lnTo>
                  <a:close/>
                </a:path>
              </a:pathLst>
            </a:custGeom>
            <a:solidFill>
              <a:srgbClr val="0170EB">
                <a:alpha val="1411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0" name="グループ化 49">
            <a:extLst>
              <a:ext uri="{FF2B5EF4-FFF2-40B4-BE49-F238E27FC236}">
                <a16:creationId xmlns:a16="http://schemas.microsoft.com/office/drawing/2014/main" id="{715AD040-CAD1-4732-D8D9-52C8A2777B96}"/>
              </a:ext>
            </a:extLst>
          </p:cNvPr>
          <p:cNvGrpSpPr/>
          <p:nvPr/>
        </p:nvGrpSpPr>
        <p:grpSpPr>
          <a:xfrm flipH="1">
            <a:off x="3609549" y="5473731"/>
            <a:ext cx="560228" cy="582218"/>
            <a:chOff x="1248827" y="2884676"/>
            <a:chExt cx="1165626" cy="1128792"/>
          </a:xfrm>
        </p:grpSpPr>
        <p:pic>
          <p:nvPicPr>
            <p:cNvPr id="51" name="Picture 18" descr="Free Car SVG, PNG Icon, Symbol. Download Image.">
              <a:extLst>
                <a:ext uri="{FF2B5EF4-FFF2-40B4-BE49-F238E27FC236}">
                  <a16:creationId xmlns:a16="http://schemas.microsoft.com/office/drawing/2014/main" id="{1A4C177D-629E-4AB1-056E-A49257E3245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48827" y="2975138"/>
              <a:ext cx="1165626" cy="103833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2" name="Picture 20" descr="無料のWi-Fiアイコン | アイコン素材ダウンロードサイト「icooon-mono」 | 商用利用可能なアイコン 素材が無料(フリー)ダウンロードできるサイト">
              <a:extLst>
                <a:ext uri="{FF2B5EF4-FFF2-40B4-BE49-F238E27FC236}">
                  <a16:creationId xmlns:a16="http://schemas.microsoft.com/office/drawing/2014/main" id="{30CB24DF-801F-B2F6-32CE-FA1CAE225AF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08045" y="2884676"/>
              <a:ext cx="442825" cy="4081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63F8E9FC-12A8-0B5B-87D7-B37B07E833F2}"/>
              </a:ext>
            </a:extLst>
          </p:cNvPr>
          <p:cNvSpPr txBox="1"/>
          <p:nvPr/>
        </p:nvSpPr>
        <p:spPr>
          <a:xfrm>
            <a:off x="198132" y="4306105"/>
            <a:ext cx="4379048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kumimoji="1" lang="en-US" altLang="ja-JP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Time-Sensitive Event Reporting in Motion </a:t>
            </a:r>
            <a:endParaRPr kumimoji="1" lang="ja-JP" altLang="en-US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9" name="object 66">
            <a:extLst>
              <a:ext uri="{FF2B5EF4-FFF2-40B4-BE49-F238E27FC236}">
                <a16:creationId xmlns:a16="http://schemas.microsoft.com/office/drawing/2014/main" id="{F4092153-609B-1FC1-618A-1F77DF03CE74}"/>
              </a:ext>
            </a:extLst>
          </p:cNvPr>
          <p:cNvSpPr/>
          <p:nvPr/>
        </p:nvSpPr>
        <p:spPr>
          <a:xfrm rot="10800000">
            <a:off x="8465496" y="6313246"/>
            <a:ext cx="289066" cy="338455"/>
          </a:xfrm>
          <a:custGeom>
            <a:avLst/>
            <a:gdLst/>
            <a:ahLst/>
            <a:cxnLst/>
            <a:rect l="l" t="t" r="r" b="b"/>
            <a:pathLst>
              <a:path w="854710" h="338455">
                <a:moveTo>
                  <a:pt x="0" y="177037"/>
                </a:moveTo>
                <a:lnTo>
                  <a:pt x="854710" y="177673"/>
                </a:lnTo>
              </a:path>
              <a:path w="854710" h="338455">
                <a:moveTo>
                  <a:pt x="854710" y="0"/>
                </a:moveTo>
                <a:lnTo>
                  <a:pt x="854710" y="337947"/>
                </a:lnTo>
              </a:path>
            </a:pathLst>
          </a:custGeom>
          <a:solidFill>
            <a:schemeClr val="accent1"/>
          </a:solidFill>
          <a:ln w="28575">
            <a:solidFill>
              <a:schemeClr val="accent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66">
            <a:extLst>
              <a:ext uri="{FF2B5EF4-FFF2-40B4-BE49-F238E27FC236}">
                <a16:creationId xmlns:a16="http://schemas.microsoft.com/office/drawing/2014/main" id="{F2AF2E52-35C2-150F-8956-CEF8F2E27AFB}"/>
              </a:ext>
            </a:extLst>
          </p:cNvPr>
          <p:cNvSpPr/>
          <p:nvPr/>
        </p:nvSpPr>
        <p:spPr>
          <a:xfrm rot="10800000">
            <a:off x="6302738" y="6342417"/>
            <a:ext cx="45719" cy="338455"/>
          </a:xfrm>
          <a:custGeom>
            <a:avLst/>
            <a:gdLst/>
            <a:ahLst/>
            <a:cxnLst/>
            <a:rect l="l" t="t" r="r" b="b"/>
            <a:pathLst>
              <a:path w="854710" h="338455">
                <a:moveTo>
                  <a:pt x="0" y="177037"/>
                </a:moveTo>
                <a:lnTo>
                  <a:pt x="854710" y="177673"/>
                </a:lnTo>
              </a:path>
              <a:path w="854710" h="338455">
                <a:moveTo>
                  <a:pt x="854710" y="0"/>
                </a:moveTo>
                <a:lnTo>
                  <a:pt x="854710" y="337947"/>
                </a:lnTo>
              </a:path>
            </a:pathLst>
          </a:custGeom>
          <a:ln w="28575">
            <a:solidFill>
              <a:schemeClr val="bg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65">
            <a:extLst>
              <a:ext uri="{FF2B5EF4-FFF2-40B4-BE49-F238E27FC236}">
                <a16:creationId xmlns:a16="http://schemas.microsoft.com/office/drawing/2014/main" id="{67619719-AC16-BC3D-4B5D-18FDB2435757}"/>
              </a:ext>
            </a:extLst>
          </p:cNvPr>
          <p:cNvSpPr txBox="1"/>
          <p:nvPr/>
        </p:nvSpPr>
        <p:spPr>
          <a:xfrm>
            <a:off x="5802057" y="6675603"/>
            <a:ext cx="1297041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200" dirty="0">
                <a:latin typeface="Arial"/>
                <a:cs typeface="Arial"/>
              </a:rPr>
              <a:t>WLAN Disconnect </a:t>
            </a:r>
            <a:endParaRPr sz="1200" dirty="0">
              <a:latin typeface="Arial"/>
              <a:cs typeface="Arial"/>
            </a:endParaRPr>
          </a:p>
        </p:txBody>
      </p:sp>
      <p:cxnSp>
        <p:nvCxnSpPr>
          <p:cNvPr id="138" name="直線矢印コネクタ 137">
            <a:extLst>
              <a:ext uri="{FF2B5EF4-FFF2-40B4-BE49-F238E27FC236}">
                <a16:creationId xmlns:a16="http://schemas.microsoft.com/office/drawing/2014/main" id="{EBB68475-2326-A8DC-395D-80FBBD915C32}"/>
              </a:ext>
            </a:extLst>
          </p:cNvPr>
          <p:cNvCxnSpPr>
            <a:cxnSpLocks/>
          </p:cNvCxnSpPr>
          <p:nvPr/>
        </p:nvCxnSpPr>
        <p:spPr>
          <a:xfrm>
            <a:off x="6296544" y="6472907"/>
            <a:ext cx="2100892" cy="0"/>
          </a:xfrm>
          <a:prstGeom prst="straightConnector1">
            <a:avLst/>
          </a:prstGeom>
          <a:ln w="38100">
            <a:solidFill>
              <a:schemeClr val="accent2"/>
            </a:solidFill>
            <a:prstDash val="solid"/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7" name="object 66">
            <a:extLst>
              <a:ext uri="{FF2B5EF4-FFF2-40B4-BE49-F238E27FC236}">
                <a16:creationId xmlns:a16="http://schemas.microsoft.com/office/drawing/2014/main" id="{A3B6A507-CDA3-EC1B-C7DD-168FFF5B124D}"/>
              </a:ext>
            </a:extLst>
          </p:cNvPr>
          <p:cNvSpPr/>
          <p:nvPr/>
        </p:nvSpPr>
        <p:spPr>
          <a:xfrm rot="10800000">
            <a:off x="2139951" y="6329557"/>
            <a:ext cx="4156591" cy="338455"/>
          </a:xfrm>
          <a:custGeom>
            <a:avLst/>
            <a:gdLst/>
            <a:ahLst/>
            <a:cxnLst/>
            <a:rect l="l" t="t" r="r" b="b"/>
            <a:pathLst>
              <a:path w="854710" h="338455">
                <a:moveTo>
                  <a:pt x="0" y="177037"/>
                </a:moveTo>
                <a:lnTo>
                  <a:pt x="854710" y="177673"/>
                </a:lnTo>
              </a:path>
              <a:path w="854710" h="338455">
                <a:moveTo>
                  <a:pt x="854710" y="0"/>
                </a:moveTo>
                <a:lnTo>
                  <a:pt x="854710" y="337947"/>
                </a:lnTo>
              </a:path>
            </a:pathLst>
          </a:custGeom>
          <a:solidFill>
            <a:schemeClr val="accent1"/>
          </a:solidFill>
          <a:ln w="28575">
            <a:solidFill>
              <a:schemeClr val="tx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66">
            <a:extLst>
              <a:ext uri="{FF2B5EF4-FFF2-40B4-BE49-F238E27FC236}">
                <a16:creationId xmlns:a16="http://schemas.microsoft.com/office/drawing/2014/main" id="{69B8E69F-84E6-77A3-B299-6066A7056268}"/>
              </a:ext>
            </a:extLst>
          </p:cNvPr>
          <p:cNvSpPr/>
          <p:nvPr/>
        </p:nvSpPr>
        <p:spPr>
          <a:xfrm rot="10800000">
            <a:off x="4509083" y="6329558"/>
            <a:ext cx="356651" cy="338455"/>
          </a:xfrm>
          <a:custGeom>
            <a:avLst/>
            <a:gdLst/>
            <a:ahLst/>
            <a:cxnLst/>
            <a:rect l="l" t="t" r="r" b="b"/>
            <a:pathLst>
              <a:path w="854710" h="338455">
                <a:moveTo>
                  <a:pt x="0" y="177037"/>
                </a:moveTo>
                <a:lnTo>
                  <a:pt x="854710" y="177673"/>
                </a:lnTo>
              </a:path>
              <a:path w="854710" h="338455">
                <a:moveTo>
                  <a:pt x="854710" y="0"/>
                </a:moveTo>
                <a:lnTo>
                  <a:pt x="854710" y="337947"/>
                </a:lnTo>
              </a:path>
            </a:pathLst>
          </a:custGeom>
          <a:solidFill>
            <a:schemeClr val="accent1"/>
          </a:solidFill>
          <a:ln w="28575">
            <a:solidFill>
              <a:schemeClr val="accent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BA768DDB-7887-59E7-544D-48E75D77C435}"/>
              </a:ext>
            </a:extLst>
          </p:cNvPr>
          <p:cNvCxnSpPr>
            <a:stCxn id="31" idx="2"/>
            <a:endCxn id="31" idx="2"/>
          </p:cNvCxnSpPr>
          <p:nvPr/>
        </p:nvCxnSpPr>
        <p:spPr>
          <a:xfrm>
            <a:off x="8201691" y="5690877"/>
            <a:ext cx="0" cy="0"/>
          </a:xfrm>
          <a:prstGeom prst="line">
            <a:avLst/>
          </a:prstGeom>
          <a:ln>
            <a:solidFill>
              <a:schemeClr val="tx1"/>
            </a:solidFill>
            <a:prstDash val="solid"/>
            <a:headEnd type="non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EE02ACB5-FDB2-AE5C-5445-4263117F59E0}"/>
              </a:ext>
            </a:extLst>
          </p:cNvPr>
          <p:cNvCxnSpPr>
            <a:cxnSpLocks/>
          </p:cNvCxnSpPr>
          <p:nvPr/>
        </p:nvCxnSpPr>
        <p:spPr>
          <a:xfrm>
            <a:off x="8226182" y="5923760"/>
            <a:ext cx="0" cy="125897"/>
          </a:xfrm>
          <a:prstGeom prst="line">
            <a:avLst/>
          </a:prstGeom>
          <a:ln>
            <a:solidFill>
              <a:schemeClr val="tx1"/>
            </a:solidFill>
            <a:prstDash val="solid"/>
            <a:headEnd type="non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3D678639-E787-9AE9-D02E-82C113A41705}"/>
              </a:ext>
            </a:extLst>
          </p:cNvPr>
          <p:cNvCxnSpPr>
            <a:cxnSpLocks/>
          </p:cNvCxnSpPr>
          <p:nvPr/>
        </p:nvCxnSpPr>
        <p:spPr>
          <a:xfrm>
            <a:off x="6528010" y="5912870"/>
            <a:ext cx="0" cy="125897"/>
          </a:xfrm>
          <a:prstGeom prst="line">
            <a:avLst/>
          </a:prstGeom>
          <a:ln>
            <a:solidFill>
              <a:schemeClr val="tx1"/>
            </a:solidFill>
            <a:prstDash val="solid"/>
            <a:headEnd type="non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object 63">
            <a:extLst>
              <a:ext uri="{FF2B5EF4-FFF2-40B4-BE49-F238E27FC236}">
                <a16:creationId xmlns:a16="http://schemas.microsoft.com/office/drawing/2014/main" id="{9E84A4C9-C3A1-CCE8-9685-C1304BEAAB59}"/>
              </a:ext>
            </a:extLst>
          </p:cNvPr>
          <p:cNvSpPr txBox="1"/>
          <p:nvPr/>
        </p:nvSpPr>
        <p:spPr>
          <a:xfrm>
            <a:off x="5802057" y="5814759"/>
            <a:ext cx="968600" cy="3949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1200" spc="-10" dirty="0">
                <a:solidFill>
                  <a:schemeClr val="tx1"/>
                </a:solidFill>
                <a:latin typeface="Arial"/>
                <a:cs typeface="Arial"/>
              </a:rPr>
              <a:t>Leave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1200" spc="-10" dirty="0">
                <a:solidFill>
                  <a:schemeClr val="tx1"/>
                </a:solidFill>
                <a:latin typeface="Arial"/>
                <a:cs typeface="Arial"/>
              </a:rPr>
              <a:t>(~10km/h)</a:t>
            </a:r>
            <a:endParaRPr sz="12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8" name="object 64">
            <a:extLst>
              <a:ext uri="{FF2B5EF4-FFF2-40B4-BE49-F238E27FC236}">
                <a16:creationId xmlns:a16="http://schemas.microsoft.com/office/drawing/2014/main" id="{2EF73323-B653-738D-9A53-270C5FAC92B7}"/>
              </a:ext>
            </a:extLst>
          </p:cNvPr>
          <p:cNvSpPr txBox="1"/>
          <p:nvPr/>
        </p:nvSpPr>
        <p:spPr>
          <a:xfrm>
            <a:off x="6743862" y="5808329"/>
            <a:ext cx="1248138" cy="3949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200" spc="-10" dirty="0">
                <a:solidFill>
                  <a:schemeClr val="tx1"/>
                </a:solidFill>
                <a:latin typeface="Arial"/>
                <a:cs typeface="Arial"/>
              </a:rPr>
              <a:t>Vehicle</a:t>
            </a:r>
            <a:r>
              <a:rPr sz="1200" spc="-3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chemeClr val="tx1"/>
                </a:solidFill>
                <a:latin typeface="Arial"/>
                <a:cs typeface="Arial"/>
              </a:rPr>
              <a:t>Parked</a:t>
            </a:r>
            <a:endParaRPr lang="en-US" sz="1200" spc="-10" dirty="0">
              <a:solidFill>
                <a:schemeClr val="tx1"/>
              </a:solidFill>
              <a:latin typeface="Arial"/>
              <a:cs typeface="Arial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1200" spc="-10" dirty="0">
                <a:solidFill>
                  <a:schemeClr val="tx1"/>
                </a:solidFill>
                <a:latin typeface="Arial"/>
                <a:cs typeface="Arial"/>
              </a:rPr>
              <a:t>(stationary)</a:t>
            </a:r>
            <a:endParaRPr sz="12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9" name="object 69">
            <a:extLst>
              <a:ext uri="{FF2B5EF4-FFF2-40B4-BE49-F238E27FC236}">
                <a16:creationId xmlns:a16="http://schemas.microsoft.com/office/drawing/2014/main" id="{640DF67B-E5F3-C342-5B3C-2AF9B8BEEDFC}"/>
              </a:ext>
            </a:extLst>
          </p:cNvPr>
          <p:cNvSpPr txBox="1"/>
          <p:nvPr/>
        </p:nvSpPr>
        <p:spPr>
          <a:xfrm>
            <a:off x="8046045" y="5808776"/>
            <a:ext cx="948314" cy="3949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altLang="ja-JP" sz="1200" spc="-10" dirty="0">
                <a:solidFill>
                  <a:schemeClr val="tx1"/>
                </a:solidFill>
                <a:latin typeface="Arial"/>
                <a:cs typeface="Arial"/>
              </a:rPr>
              <a:t>Arrive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altLang="ja-JP" sz="1200" spc="-10" dirty="0">
                <a:solidFill>
                  <a:schemeClr val="tx1"/>
                </a:solidFill>
                <a:latin typeface="Arial"/>
                <a:cs typeface="Arial"/>
              </a:rPr>
              <a:t>(~10km/h)</a:t>
            </a:r>
            <a:endParaRPr sz="12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4" name="object 64">
            <a:extLst>
              <a:ext uri="{FF2B5EF4-FFF2-40B4-BE49-F238E27FC236}">
                <a16:creationId xmlns:a16="http://schemas.microsoft.com/office/drawing/2014/main" id="{D77A7F13-364D-9B38-9E11-5AECB62FDEFD}"/>
              </a:ext>
            </a:extLst>
          </p:cNvPr>
          <p:cNvSpPr txBox="1"/>
          <p:nvPr/>
        </p:nvSpPr>
        <p:spPr>
          <a:xfrm>
            <a:off x="2079450" y="5796352"/>
            <a:ext cx="1248138" cy="3949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1200" spc="-10" dirty="0">
                <a:solidFill>
                  <a:schemeClr val="tx1"/>
                </a:solidFill>
                <a:latin typeface="Arial"/>
                <a:cs typeface="Arial"/>
              </a:rPr>
              <a:t>Moving 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1200" spc="-10" dirty="0">
                <a:solidFill>
                  <a:schemeClr val="tx1"/>
                </a:solidFill>
                <a:latin typeface="Arial"/>
                <a:cs typeface="Arial"/>
              </a:rPr>
              <a:t>(~60km/h)</a:t>
            </a:r>
            <a:endParaRPr sz="12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cxnSp>
        <p:nvCxnSpPr>
          <p:cNvPr id="158" name="直線矢印コネクタ 157">
            <a:extLst>
              <a:ext uri="{FF2B5EF4-FFF2-40B4-BE49-F238E27FC236}">
                <a16:creationId xmlns:a16="http://schemas.microsoft.com/office/drawing/2014/main" id="{210D0C17-03FF-80C2-5EF4-60374DE7EEDA}"/>
              </a:ext>
            </a:extLst>
          </p:cNvPr>
          <p:cNvCxnSpPr>
            <a:cxnSpLocks/>
          </p:cNvCxnSpPr>
          <p:nvPr/>
        </p:nvCxnSpPr>
        <p:spPr>
          <a:xfrm>
            <a:off x="653611" y="6494679"/>
            <a:ext cx="3861669" cy="0"/>
          </a:xfrm>
          <a:prstGeom prst="straightConnector1">
            <a:avLst/>
          </a:prstGeom>
          <a:ln w="38100">
            <a:solidFill>
              <a:schemeClr val="accent2"/>
            </a:solidFill>
            <a:prstDash val="solid"/>
            <a:headEnd type="oval" w="med" len="med"/>
            <a:tailEnd type="oval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object 65">
            <a:extLst>
              <a:ext uri="{FF2B5EF4-FFF2-40B4-BE49-F238E27FC236}">
                <a16:creationId xmlns:a16="http://schemas.microsoft.com/office/drawing/2014/main" id="{8BEC37BB-CC75-CCD8-F4F7-83BFFBCFA025}"/>
              </a:ext>
            </a:extLst>
          </p:cNvPr>
          <p:cNvSpPr txBox="1"/>
          <p:nvPr/>
        </p:nvSpPr>
        <p:spPr>
          <a:xfrm>
            <a:off x="3889663" y="6689086"/>
            <a:ext cx="1297041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200" dirty="0">
                <a:latin typeface="Arial"/>
                <a:cs typeface="Arial"/>
              </a:rPr>
              <a:t>WLAN Connected 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45" name="object 65">
            <a:extLst>
              <a:ext uri="{FF2B5EF4-FFF2-40B4-BE49-F238E27FC236}">
                <a16:creationId xmlns:a16="http://schemas.microsoft.com/office/drawing/2014/main" id="{B6F1C2BD-27FF-AF33-B595-F11B6C1A67DB}"/>
              </a:ext>
            </a:extLst>
          </p:cNvPr>
          <p:cNvSpPr txBox="1"/>
          <p:nvPr/>
        </p:nvSpPr>
        <p:spPr>
          <a:xfrm>
            <a:off x="198132" y="6657632"/>
            <a:ext cx="1297041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200" dirty="0">
                <a:latin typeface="Arial"/>
                <a:cs typeface="Arial"/>
              </a:rPr>
              <a:t>WLAN Disconnect 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46" name="object 65">
            <a:extLst>
              <a:ext uri="{FF2B5EF4-FFF2-40B4-BE49-F238E27FC236}">
                <a16:creationId xmlns:a16="http://schemas.microsoft.com/office/drawing/2014/main" id="{40EB5C8A-A755-70EF-5B36-A8DDE06212F7}"/>
              </a:ext>
            </a:extLst>
          </p:cNvPr>
          <p:cNvSpPr txBox="1"/>
          <p:nvPr/>
        </p:nvSpPr>
        <p:spPr>
          <a:xfrm>
            <a:off x="7871681" y="6689086"/>
            <a:ext cx="1297041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200" dirty="0">
                <a:latin typeface="Arial"/>
                <a:cs typeface="Arial"/>
              </a:rPr>
              <a:t>WLAN Connected </a:t>
            </a:r>
            <a:endParaRPr sz="1200" dirty="0">
              <a:latin typeface="Arial"/>
              <a:cs typeface="Arial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CB49EA36-CCA4-D11F-08CF-B278E2EC6612}"/>
              </a:ext>
            </a:extLst>
          </p:cNvPr>
          <p:cNvGrpSpPr/>
          <p:nvPr/>
        </p:nvGrpSpPr>
        <p:grpSpPr>
          <a:xfrm>
            <a:off x="4562943" y="3777015"/>
            <a:ext cx="973575" cy="892350"/>
            <a:chOff x="9397987" y="1463040"/>
            <a:chExt cx="1161514" cy="1029523"/>
          </a:xfrm>
        </p:grpSpPr>
        <p:pic>
          <p:nvPicPr>
            <p:cNvPr id="11" name="Picture 6" descr="Router Icon Clip Art Image - ClipSafari">
              <a:extLst>
                <a:ext uri="{FF2B5EF4-FFF2-40B4-BE49-F238E27FC236}">
                  <a16:creationId xmlns:a16="http://schemas.microsoft.com/office/drawing/2014/main" id="{1DBF768C-FC13-F85F-FAC3-8408B98E204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71276" y="2284428"/>
              <a:ext cx="319791" cy="20813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1" name="Picture 4" descr="クラウドのアイコン | フリーのアイコンイラスト素材 icon-pit">
              <a:extLst>
                <a:ext uri="{FF2B5EF4-FFF2-40B4-BE49-F238E27FC236}">
                  <a16:creationId xmlns:a16="http://schemas.microsoft.com/office/drawing/2014/main" id="{D93DF434-F868-4B04-A17E-D6429434B6E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97987" y="1463040"/>
              <a:ext cx="1161514" cy="9652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2" name="Picture 2" descr="Server Icons &amp; Symbols">
              <a:extLst>
                <a:ext uri="{FF2B5EF4-FFF2-40B4-BE49-F238E27FC236}">
                  <a16:creationId xmlns:a16="http://schemas.microsoft.com/office/drawing/2014/main" id="{1D0D1D97-4DCA-1F04-685B-05267FB4157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72899" y="1966503"/>
              <a:ext cx="319862" cy="3198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23" name="曲線コネクタ 22">
            <a:extLst>
              <a:ext uri="{FF2B5EF4-FFF2-40B4-BE49-F238E27FC236}">
                <a16:creationId xmlns:a16="http://schemas.microsoft.com/office/drawing/2014/main" id="{A5D03CA4-858F-8B12-E366-29CDF2D1C1AD}"/>
              </a:ext>
            </a:extLst>
          </p:cNvPr>
          <p:cNvCxnSpPr>
            <a:cxnSpLocks/>
            <a:endCxn id="11" idx="3"/>
          </p:cNvCxnSpPr>
          <p:nvPr/>
        </p:nvCxnSpPr>
        <p:spPr>
          <a:xfrm rot="10800000" flipV="1">
            <a:off x="5143880" y="4264396"/>
            <a:ext cx="3205523" cy="314768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左矢印 25">
            <a:extLst>
              <a:ext uri="{FF2B5EF4-FFF2-40B4-BE49-F238E27FC236}">
                <a16:creationId xmlns:a16="http://schemas.microsoft.com/office/drawing/2014/main" id="{014273C3-7932-E6D8-22E1-808A40649CB2}"/>
              </a:ext>
            </a:extLst>
          </p:cNvPr>
          <p:cNvSpPr/>
          <p:nvPr/>
        </p:nvSpPr>
        <p:spPr>
          <a:xfrm rot="5400000">
            <a:off x="6995399" y="4498964"/>
            <a:ext cx="412926" cy="350498"/>
          </a:xfrm>
          <a:prstGeom prst="leftArrow">
            <a:avLst/>
          </a:prstGeom>
          <a:solidFill>
            <a:schemeClr val="accent1">
              <a:lumMod val="50000"/>
            </a:schemeClr>
          </a:solidFill>
          <a:ln w="127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6000" tIns="36000" rIns="36000" bIns="36000" numCol="1" spcCol="38100" rtlCol="0" anchor="ctr" anchorCtr="0">
            <a:noAutofit/>
          </a:bodyPr>
          <a:lstStyle/>
          <a:p>
            <a:pPr marL="0" marR="0" indent="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Times New Roman"/>
            </a:endParaRPr>
          </a:p>
        </p:txBody>
      </p:sp>
      <p:cxnSp>
        <p:nvCxnSpPr>
          <p:cNvPr id="47" name="曲線コネクタ 46">
            <a:extLst>
              <a:ext uri="{FF2B5EF4-FFF2-40B4-BE49-F238E27FC236}">
                <a16:creationId xmlns:a16="http://schemas.microsoft.com/office/drawing/2014/main" id="{D0B35E59-40EE-A995-EA4C-C04D8653C2B5}"/>
              </a:ext>
            </a:extLst>
          </p:cNvPr>
          <p:cNvCxnSpPr>
            <a:cxnSpLocks/>
          </p:cNvCxnSpPr>
          <p:nvPr/>
        </p:nvCxnSpPr>
        <p:spPr>
          <a:xfrm rot="10800000" flipV="1">
            <a:off x="3827066" y="4575098"/>
            <a:ext cx="1015434" cy="313514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814E1B0-9FBD-26F7-60D1-408165A1052D}"/>
              </a:ext>
            </a:extLst>
          </p:cNvPr>
          <p:cNvSpPr txBox="1"/>
          <p:nvPr/>
        </p:nvSpPr>
        <p:spPr>
          <a:xfrm>
            <a:off x="8498948" y="3973946"/>
            <a:ext cx="3205523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kumimoji="1" lang="en-US" altLang="ja-JP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Bulk Sensor Data Upload While Stationary/Near-stationary </a:t>
            </a:r>
            <a:endParaRPr kumimoji="1" lang="ja-JP" altLang="en-US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タイトル 2">
            <a:extLst>
              <a:ext uri="{FF2B5EF4-FFF2-40B4-BE49-F238E27FC236}">
                <a16:creationId xmlns:a16="http://schemas.microsoft.com/office/drawing/2014/main" id="{9565BB32-EBB1-653C-C41C-B4371608F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1"/>
            <a:ext cx="10361085" cy="777239"/>
          </a:xfrm>
        </p:spPr>
        <p:txBody>
          <a:bodyPr>
            <a:normAutofit/>
          </a:bodyPr>
          <a:lstStyle/>
          <a:p>
            <a:r>
              <a:rPr lang="en-US" altLang="ja-JP" dirty="0"/>
              <a:t>Recap: Sensor-Data Sharing Use Case</a:t>
            </a:r>
            <a:endParaRPr lang="ja-JP" altLang="en-US"/>
          </a:p>
        </p:txBody>
      </p:sp>
      <p:graphicFrame>
        <p:nvGraphicFramePr>
          <p:cNvPr id="53" name="表 52">
            <a:extLst>
              <a:ext uri="{FF2B5EF4-FFF2-40B4-BE49-F238E27FC236}">
                <a16:creationId xmlns:a16="http://schemas.microsoft.com/office/drawing/2014/main" id="{C24A7F67-C47D-C782-F89A-66B149EE34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9065388"/>
              </p:ext>
            </p:extLst>
          </p:nvPr>
        </p:nvGraphicFramePr>
        <p:xfrm>
          <a:off x="346014" y="1849598"/>
          <a:ext cx="10912085" cy="200598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84502">
                  <a:extLst>
                    <a:ext uri="{9D8B030D-6E8A-4147-A177-3AD203B41FA5}">
                      <a16:colId xmlns:a16="http://schemas.microsoft.com/office/drawing/2014/main" val="1327538183"/>
                    </a:ext>
                  </a:extLst>
                </a:gridCol>
                <a:gridCol w="4405410">
                  <a:extLst>
                    <a:ext uri="{9D8B030D-6E8A-4147-A177-3AD203B41FA5}">
                      <a16:colId xmlns:a16="http://schemas.microsoft.com/office/drawing/2014/main" val="1410101867"/>
                    </a:ext>
                  </a:extLst>
                </a:gridCol>
                <a:gridCol w="4022173">
                  <a:extLst>
                    <a:ext uri="{9D8B030D-6E8A-4147-A177-3AD203B41FA5}">
                      <a16:colId xmlns:a16="http://schemas.microsoft.com/office/drawing/2014/main" val="3302736580"/>
                    </a:ext>
                  </a:extLst>
                </a:gridCol>
              </a:tblGrid>
              <a:tr h="269283">
                <a:tc>
                  <a:txBody>
                    <a:bodyPr/>
                    <a:lstStyle/>
                    <a:p>
                      <a:pPr algn="l"/>
                      <a:endParaRPr kumimoji="1" lang="ja-JP" altLang="en-US" sz="1800" b="0" i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800" b="0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Bulk Sensor Data Upload While Stationary/Near-stationary </a:t>
                      </a:r>
                      <a:endParaRPr kumimoji="1" lang="ja-JP" altLang="en-US" sz="1800" b="0" i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800" b="0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Time-Sensitive Event Reporting in Motion </a:t>
                      </a:r>
                      <a:endParaRPr kumimoji="1" lang="ja-JP" altLang="en-US" sz="1800" b="0" i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6421673"/>
                  </a:ext>
                </a:extLst>
              </a:tr>
              <a:tr h="875169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800" b="0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UL data (example size)</a:t>
                      </a:r>
                      <a:endParaRPr kumimoji="1" lang="ja-JP" altLang="en-US" sz="1800" b="0" i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1" lang="en-US" altLang="ja-JP" sz="1800" b="0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Extensive sensor data (LiDAR </a:t>
                      </a:r>
                      <a:r>
                        <a:rPr kumimoji="1" lang="en-US" altLang="ja-JP" sz="1800" b="0" i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e.t.</a:t>
                      </a:r>
                      <a:r>
                        <a:rPr kumimoji="1" lang="en-US" altLang="ja-JP" sz="1800" b="0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(~5GB) </a:t>
                      </a:r>
                    </a:p>
                    <a:p>
                      <a:pPr marL="0" marR="0" lvl="0" indent="0" algn="l" defTabSz="4492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1" lang="en-US" altLang="ja-JP" sz="1800" b="0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Driving behavior analytics (~300MB)</a:t>
                      </a:r>
                      <a:endParaRPr kumimoji="1" lang="ja-JP" altLang="en-US" sz="1800" b="0" i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492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1" lang="en-US" altLang="ja-JP" sz="1800" b="0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Uploading compact event reports, Traffic condition updates  (</a:t>
                      </a:r>
                      <a:r>
                        <a:rPr kumimoji="1" lang="en" altLang="ja-JP" sz="1800" b="0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10KB)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0363872"/>
                  </a:ext>
                </a:extLst>
              </a:tr>
              <a:tr h="490734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800" b="0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Encounter  window</a:t>
                      </a:r>
                      <a:endParaRPr kumimoji="1" lang="ja-JP" altLang="en-US" sz="1800" b="0" i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kumimoji="1" lang="en-US" altLang="ja-JP" sz="1800" b="0" i="0" u="none" strike="noStrike" cap="none" spc="0" baseline="0" dirty="0">
                          <a:solidFill>
                            <a:schemeClr val="tx1"/>
                          </a:solidFill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Times New Roman"/>
                        </a:rPr>
                        <a:t>15min or 3-5 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800" b="0" i="0" u="none" strike="noStrike" cap="none" spc="0" baseline="0" dirty="0">
                          <a:solidFill>
                            <a:schemeClr val="tx1"/>
                          </a:solidFill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Times New Roman"/>
                        </a:rPr>
                        <a:t>10~20s</a:t>
                      </a:r>
                      <a:endParaRPr kumimoji="1" lang="ja-JP" altLang="en-US" sz="2400" b="0" i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2561203"/>
                  </a:ext>
                </a:extLst>
              </a:tr>
            </a:tbl>
          </a:graphicData>
        </a:graphic>
      </p:graphicFrame>
      <p:pic>
        <p:nvPicPr>
          <p:cNvPr id="55" name="Picture 18" descr="Free Car SVG, PNG Icon, Symbol. Download Image.">
            <a:extLst>
              <a:ext uri="{FF2B5EF4-FFF2-40B4-BE49-F238E27FC236}">
                <a16:creationId xmlns:a16="http://schemas.microsoft.com/office/drawing/2014/main" id="{8BB834C9-C836-0171-F0A5-3550929C3D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68877" y="5464936"/>
            <a:ext cx="742100" cy="664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6" name="下矢印 55">
            <a:extLst>
              <a:ext uri="{FF2B5EF4-FFF2-40B4-BE49-F238E27FC236}">
                <a16:creationId xmlns:a16="http://schemas.microsoft.com/office/drawing/2014/main" id="{2ED42AFF-43B6-99E6-285D-486C45AF8B40}"/>
              </a:ext>
            </a:extLst>
          </p:cNvPr>
          <p:cNvSpPr/>
          <p:nvPr/>
        </p:nvSpPr>
        <p:spPr>
          <a:xfrm rot="10800000">
            <a:off x="1721512" y="5219281"/>
            <a:ext cx="200572" cy="363994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127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6000" tIns="36000" rIns="36000" bIns="36000" numCol="1" spcCol="38100" rtlCol="0" anchor="ctr" anchorCtr="0">
            <a:noAutofit/>
          </a:bodyPr>
          <a:lstStyle/>
          <a:p>
            <a:pPr marL="0" marR="0" indent="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Times New Roman"/>
            </a:endParaRPr>
          </a:p>
        </p:txBody>
      </p:sp>
      <p:pic>
        <p:nvPicPr>
          <p:cNvPr id="57" name="Picture 4">
            <a:extLst>
              <a:ext uri="{FF2B5EF4-FFF2-40B4-BE49-F238E27FC236}">
                <a16:creationId xmlns:a16="http://schemas.microsoft.com/office/drawing/2014/main" id="{8C4CDDDF-04A0-230F-FC99-933787190A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47538" y="5632511"/>
            <a:ext cx="304367" cy="284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FC52B95B-C84B-3C5C-C4CC-E5A83F54DD62}"/>
              </a:ext>
            </a:extLst>
          </p:cNvPr>
          <p:cNvSpPr txBox="1"/>
          <p:nvPr/>
        </p:nvSpPr>
        <p:spPr>
          <a:xfrm>
            <a:off x="7143756" y="6475414"/>
            <a:ext cx="4246028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rPr dirty="0"/>
              <a:t>Jing Ma (Toyota)</a:t>
            </a:r>
          </a:p>
        </p:txBody>
      </p:sp>
    </p:spTree>
    <p:extLst>
      <p:ext uri="{BB962C8B-B14F-4D97-AF65-F5344CB8AC3E}">
        <p14:creationId xmlns:p14="http://schemas.microsoft.com/office/powerpoint/2010/main" val="1313378420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91ECAC-7ECE-59EE-7092-F69CA78264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43010835-0AC4-24B5-F389-71F2EABB1A1C}"/>
              </a:ext>
            </a:extLst>
          </p:cNvPr>
          <p:cNvSpPr txBox="1"/>
          <p:nvPr/>
        </p:nvSpPr>
        <p:spPr>
          <a:xfrm>
            <a:off x="621531" y="1364612"/>
            <a:ext cx="10657059" cy="397031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altLang="ja-JP" sz="1800" b="1" dirty="0"/>
              <a:t>Why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1800" dirty="0"/>
              <a:t>Short “drive-thru” WLAN encounter windows; Some vehicle miss APs; redundant AP unicasts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1800" dirty="0"/>
              <a:t>Event reports need low latency when WLAN AP is far</a:t>
            </a:r>
          </a:p>
          <a:p>
            <a:endParaRPr lang="en-US" altLang="ja-JP" sz="1800" dirty="0"/>
          </a:p>
          <a:p>
            <a:r>
              <a:rPr lang="en-US" altLang="ja-JP" sz="1800" b="1" dirty="0"/>
              <a:t>How</a:t>
            </a:r>
            <a:r>
              <a:rPr lang="en-US" altLang="ja-JP" sz="1800" dirty="0"/>
              <a:t> (Using V2V connection)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ja-JP" sz="1800" b="1" dirty="0"/>
              <a:t>Ferry re-distribution</a:t>
            </a:r>
          </a:p>
          <a:p>
            <a:r>
              <a:rPr lang="en" altLang="ja-JP" sz="1800" dirty="0"/>
              <a:t>A few “ferry” vehicles prefetch tiles at AP, then relay nearby cars via secure group + unicast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" altLang="ja-JP" sz="1800" b="1" dirty="0"/>
              <a:t>Aggregator uploads</a:t>
            </a:r>
          </a:p>
          <a:p>
            <a:r>
              <a:rPr lang="en" altLang="ja-JP" sz="1800" dirty="0"/>
              <a:t>vehicles that regularly see WLAN APs collect encrypted clips from neighbors, dedupe, and upload on their behalf at the next AP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" altLang="ja-JP" sz="1800" b="1" dirty="0"/>
              <a:t>Fast local signaling</a:t>
            </a:r>
          </a:p>
          <a:p>
            <a:r>
              <a:rPr lang="en" altLang="ja-JP" sz="1800" dirty="0"/>
              <a:t>Tiny event reports (~10 KB) hop V2V connection in short (e.g. ≤50 </a:t>
            </a:r>
            <a:r>
              <a:rPr lang="en" altLang="ja-JP" sz="1800" dirty="0" err="1"/>
              <a:t>ms</a:t>
            </a:r>
            <a:r>
              <a:rPr lang="en" altLang="ja-JP" sz="1800" dirty="0"/>
              <a:t>), keeping time-sensitive logic alive</a:t>
            </a:r>
          </a:p>
          <a:p>
            <a:endParaRPr lang="en" altLang="ja-JP" sz="1800" dirty="0"/>
          </a:p>
          <a:p>
            <a:endParaRPr lang="en-US" altLang="ja-JP" sz="1800" dirty="0"/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B4612740-CECC-501D-FEBC-2FC170075BC5}"/>
              </a:ext>
            </a:extLst>
          </p:cNvPr>
          <p:cNvSpPr txBox="1"/>
          <p:nvPr/>
        </p:nvSpPr>
        <p:spPr>
          <a:xfrm>
            <a:off x="3560952" y="4760449"/>
            <a:ext cx="4778215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altLang="ja-JP" sz="1800" u="sng" dirty="0"/>
              <a:t>Example: Ferry re-distribution for HD Map data</a:t>
            </a:r>
            <a:endParaRPr lang="ja-JP" altLang="en-US" sz="1800" u="sng"/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CDE4BB62-ECCD-8513-07C3-30DE995C3B31}"/>
              </a:ext>
            </a:extLst>
          </p:cNvPr>
          <p:cNvGrpSpPr/>
          <p:nvPr/>
        </p:nvGrpSpPr>
        <p:grpSpPr>
          <a:xfrm>
            <a:off x="6853663" y="5045647"/>
            <a:ext cx="4504233" cy="1409824"/>
            <a:chOff x="6937078" y="5077772"/>
            <a:chExt cx="4504233" cy="1409824"/>
          </a:xfrm>
        </p:grpSpPr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E8F037B6-0244-43C8-717D-BD5DD0996E77}"/>
                </a:ext>
              </a:extLst>
            </p:cNvPr>
            <p:cNvSpPr/>
            <p:nvPr/>
          </p:nvSpPr>
          <p:spPr bwMode="auto">
            <a:xfrm>
              <a:off x="7002518" y="5654254"/>
              <a:ext cx="4438793" cy="548678"/>
            </a:xfrm>
            <a:prstGeom prst="rect">
              <a:avLst/>
            </a:prstGeom>
            <a:solidFill>
              <a:schemeClr val="bg1">
                <a:lumMod val="9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eiryo UI" pitchFamily="50" charset="-128"/>
                <a:cs typeface="Meiryo UI" pitchFamily="50" charset="-128"/>
              </a:endParaRPr>
            </a:p>
          </p:txBody>
        </p:sp>
        <p:cxnSp>
          <p:nvCxnSpPr>
            <p:cNvPr id="10" name="直線コネクタ 9">
              <a:extLst>
                <a:ext uri="{FF2B5EF4-FFF2-40B4-BE49-F238E27FC236}">
                  <a16:creationId xmlns:a16="http://schemas.microsoft.com/office/drawing/2014/main" id="{C19DAFD4-9D51-D099-89F8-3A6A145693D5}"/>
                </a:ext>
              </a:extLst>
            </p:cNvPr>
            <p:cNvCxnSpPr>
              <a:cxnSpLocks/>
              <a:endCxn id="9" idx="3"/>
            </p:cNvCxnSpPr>
            <p:nvPr/>
          </p:nvCxnSpPr>
          <p:spPr bwMode="auto">
            <a:xfrm>
              <a:off x="7065148" y="5928593"/>
              <a:ext cx="4376163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bg1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20" name="グループ化 19">
              <a:extLst>
                <a:ext uri="{FF2B5EF4-FFF2-40B4-BE49-F238E27FC236}">
                  <a16:creationId xmlns:a16="http://schemas.microsoft.com/office/drawing/2014/main" id="{2E961EB7-E5BB-D8D6-7544-5D6828EB7CA2}"/>
                </a:ext>
              </a:extLst>
            </p:cNvPr>
            <p:cNvGrpSpPr/>
            <p:nvPr/>
          </p:nvGrpSpPr>
          <p:grpSpPr>
            <a:xfrm flipH="1">
              <a:off x="9668630" y="5779359"/>
              <a:ext cx="560228" cy="582218"/>
              <a:chOff x="1248827" y="2884676"/>
              <a:chExt cx="1165626" cy="1128792"/>
            </a:xfrm>
          </p:grpSpPr>
          <p:pic>
            <p:nvPicPr>
              <p:cNvPr id="25" name="Picture 18" descr="Free Car SVG, PNG Icon, Symbol. Download Image.">
                <a:extLst>
                  <a:ext uri="{FF2B5EF4-FFF2-40B4-BE49-F238E27FC236}">
                    <a16:creationId xmlns:a16="http://schemas.microsoft.com/office/drawing/2014/main" id="{8ABA9D50-D7B4-F115-498D-88F32F47C74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48827" y="2975138"/>
                <a:ext cx="1165626" cy="103833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6" name="Picture 20" descr="無料のWi-Fiアイコン | アイコン素材ダウンロードサイト「icooon-mono」 | 商用利用可能なアイコン 素材が無料(フリー)ダウンロードできるサイト">
                <a:extLst>
                  <a:ext uri="{FF2B5EF4-FFF2-40B4-BE49-F238E27FC236}">
                    <a16:creationId xmlns:a16="http://schemas.microsoft.com/office/drawing/2014/main" id="{E0F2AF0E-97AA-462A-C4E3-D16C56FEAD6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08045" y="2884676"/>
                <a:ext cx="442825" cy="40811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50" name="グループ化 49">
              <a:extLst>
                <a:ext uri="{FF2B5EF4-FFF2-40B4-BE49-F238E27FC236}">
                  <a16:creationId xmlns:a16="http://schemas.microsoft.com/office/drawing/2014/main" id="{4E5997C9-B43C-559D-EADE-8CDE97CCDB70}"/>
                </a:ext>
              </a:extLst>
            </p:cNvPr>
            <p:cNvGrpSpPr/>
            <p:nvPr/>
          </p:nvGrpSpPr>
          <p:grpSpPr>
            <a:xfrm flipH="1">
              <a:off x="7223287" y="5817305"/>
              <a:ext cx="560228" cy="582218"/>
              <a:chOff x="1248827" y="2884676"/>
              <a:chExt cx="1165626" cy="1128792"/>
            </a:xfrm>
          </p:grpSpPr>
          <p:pic>
            <p:nvPicPr>
              <p:cNvPr id="51" name="Picture 18" descr="Free Car SVG, PNG Icon, Symbol. Download Image.">
                <a:extLst>
                  <a:ext uri="{FF2B5EF4-FFF2-40B4-BE49-F238E27FC236}">
                    <a16:creationId xmlns:a16="http://schemas.microsoft.com/office/drawing/2014/main" id="{E54C0B12-A42B-2356-5067-7957C4E65C5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48827" y="2975138"/>
                <a:ext cx="1165626" cy="103833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2" name="Picture 20" descr="無料のWi-Fiアイコン | アイコン素材ダウンロードサイト「icooon-mono」 | 商用利用可能なアイコン 素材が無料(フリー)ダウンロードできるサイト">
                <a:extLst>
                  <a:ext uri="{FF2B5EF4-FFF2-40B4-BE49-F238E27FC236}">
                    <a16:creationId xmlns:a16="http://schemas.microsoft.com/office/drawing/2014/main" id="{DFCF394B-F1C6-7C72-2282-E880C9DB97C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08045" y="2884676"/>
                <a:ext cx="442825" cy="40811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49" name="グループ化 48">
              <a:extLst>
                <a:ext uri="{FF2B5EF4-FFF2-40B4-BE49-F238E27FC236}">
                  <a16:creationId xmlns:a16="http://schemas.microsoft.com/office/drawing/2014/main" id="{A35C592A-86F0-D0FA-75A2-4CA99122C84E}"/>
                </a:ext>
              </a:extLst>
            </p:cNvPr>
            <p:cNvGrpSpPr/>
            <p:nvPr/>
          </p:nvGrpSpPr>
          <p:grpSpPr>
            <a:xfrm flipH="1">
              <a:off x="8371708" y="5802688"/>
              <a:ext cx="560228" cy="582218"/>
              <a:chOff x="1248827" y="2884676"/>
              <a:chExt cx="1165626" cy="1128792"/>
            </a:xfrm>
          </p:grpSpPr>
          <p:pic>
            <p:nvPicPr>
              <p:cNvPr id="53" name="Picture 18" descr="Free Car SVG, PNG Icon, Symbol. Download Image.">
                <a:extLst>
                  <a:ext uri="{FF2B5EF4-FFF2-40B4-BE49-F238E27FC236}">
                    <a16:creationId xmlns:a16="http://schemas.microsoft.com/office/drawing/2014/main" id="{31B71434-40DE-09A6-2BA1-C25371BB4D1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48827" y="2975138"/>
                <a:ext cx="1165626" cy="103833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5" name="Picture 20" descr="無料のWi-Fiアイコン | アイコン素材ダウンロードサイト「icooon-mono」 | 商用利用可能なアイコン 素材が無料(フリー)ダウンロードできるサイト">
                <a:extLst>
                  <a:ext uri="{FF2B5EF4-FFF2-40B4-BE49-F238E27FC236}">
                    <a16:creationId xmlns:a16="http://schemas.microsoft.com/office/drawing/2014/main" id="{34224914-CE38-40D0-6644-D6DCE015F35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08045" y="2884676"/>
                <a:ext cx="442825" cy="40811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16" name="object 64">
              <a:extLst>
                <a:ext uri="{FF2B5EF4-FFF2-40B4-BE49-F238E27FC236}">
                  <a16:creationId xmlns:a16="http://schemas.microsoft.com/office/drawing/2014/main" id="{129269B7-E76D-32F4-EE7B-D119EA7990F0}"/>
                </a:ext>
              </a:extLst>
            </p:cNvPr>
            <p:cNvSpPr txBox="1"/>
            <p:nvPr/>
          </p:nvSpPr>
          <p:spPr>
            <a:xfrm>
              <a:off x="9300001" y="5591404"/>
              <a:ext cx="1248138" cy="259045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 algn="ctr">
                <a:lnSpc>
                  <a:spcPct val="100000"/>
                </a:lnSpc>
                <a:spcBef>
                  <a:spcPts val="100"/>
                </a:spcBef>
              </a:pPr>
              <a:r>
                <a:rPr lang="en-US" sz="1600" spc="-1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Ferry vehicle</a:t>
              </a:r>
              <a:endParaRPr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42" name="グループ化 41">
              <a:extLst>
                <a:ext uri="{FF2B5EF4-FFF2-40B4-BE49-F238E27FC236}">
                  <a16:creationId xmlns:a16="http://schemas.microsoft.com/office/drawing/2014/main" id="{59F084D7-7FBE-B683-8C8F-7CA68F50F395}"/>
                </a:ext>
              </a:extLst>
            </p:cNvPr>
            <p:cNvGrpSpPr/>
            <p:nvPr/>
          </p:nvGrpSpPr>
          <p:grpSpPr>
            <a:xfrm>
              <a:off x="9627526" y="5077772"/>
              <a:ext cx="1788329" cy="1082284"/>
              <a:chOff x="791146" y="4077451"/>
              <a:chExt cx="1788329" cy="1082284"/>
            </a:xfrm>
          </p:grpSpPr>
          <p:pic>
            <p:nvPicPr>
              <p:cNvPr id="43" name="図 42" descr="Network Wireless Router · Free vector graphic on Pixabay">
                <a:extLst>
                  <a:ext uri="{FF2B5EF4-FFF2-40B4-BE49-F238E27FC236}">
                    <a16:creationId xmlns:a16="http://schemas.microsoft.com/office/drawing/2014/main" id="{D4A7D099-5ECF-F981-BB4A-ACA59D2D14D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477681" y="4126288"/>
                <a:ext cx="379446" cy="471036"/>
              </a:xfrm>
              <a:prstGeom prst="rect">
                <a:avLst/>
              </a:prstGeom>
            </p:spPr>
          </p:pic>
          <p:sp>
            <p:nvSpPr>
              <p:cNvPr id="44" name="object 34">
                <a:extLst>
                  <a:ext uri="{FF2B5EF4-FFF2-40B4-BE49-F238E27FC236}">
                    <a16:creationId xmlns:a16="http://schemas.microsoft.com/office/drawing/2014/main" id="{7899A711-4A37-B501-C5E9-AC417DB415BF}"/>
                  </a:ext>
                </a:extLst>
              </p:cNvPr>
              <p:cNvSpPr/>
              <p:nvPr/>
            </p:nvSpPr>
            <p:spPr>
              <a:xfrm>
                <a:off x="791146" y="4077451"/>
                <a:ext cx="1788329" cy="1082284"/>
              </a:xfrm>
              <a:custGeom>
                <a:avLst/>
                <a:gdLst/>
                <a:ahLst/>
                <a:cxnLst/>
                <a:rect l="l" t="t" r="r" b="b"/>
                <a:pathLst>
                  <a:path w="3453129" h="2056130">
                    <a:moveTo>
                      <a:pt x="2209927" y="0"/>
                    </a:moveTo>
                    <a:lnTo>
                      <a:pt x="1243076" y="0"/>
                    </a:lnTo>
                    <a:lnTo>
                      <a:pt x="0" y="2055622"/>
                    </a:lnTo>
                    <a:lnTo>
                      <a:pt x="3453003" y="2055622"/>
                    </a:lnTo>
                    <a:lnTo>
                      <a:pt x="2209927" y="0"/>
                    </a:lnTo>
                    <a:close/>
                  </a:path>
                </a:pathLst>
              </a:custGeom>
              <a:solidFill>
                <a:srgbClr val="0170EB">
                  <a:alpha val="14117"/>
                </a:srgbClr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cxnSp>
          <p:nvCxnSpPr>
            <p:cNvPr id="136" name="直線矢印コネクタ 135">
              <a:extLst>
                <a:ext uri="{FF2B5EF4-FFF2-40B4-BE49-F238E27FC236}">
                  <a16:creationId xmlns:a16="http://schemas.microsoft.com/office/drawing/2014/main" id="{89B8FB68-D9F4-CBC8-04A8-A5F375A7E77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002518" y="6283385"/>
              <a:ext cx="4236205" cy="1076"/>
            </a:xfrm>
            <a:prstGeom prst="straightConnector1">
              <a:avLst/>
            </a:prstGeom>
            <a:ln>
              <a:solidFill>
                <a:schemeClr val="tx1"/>
              </a:solidFill>
              <a:prstDash val="solid"/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7" name="object 64">
              <a:extLst>
                <a:ext uri="{FF2B5EF4-FFF2-40B4-BE49-F238E27FC236}">
                  <a16:creationId xmlns:a16="http://schemas.microsoft.com/office/drawing/2014/main" id="{1B609D8A-C7CD-CA6E-7C2B-E8F537AA9915}"/>
                </a:ext>
              </a:extLst>
            </p:cNvPr>
            <p:cNvSpPr txBox="1"/>
            <p:nvPr/>
          </p:nvSpPr>
          <p:spPr>
            <a:xfrm>
              <a:off x="9990585" y="6092616"/>
              <a:ext cx="1248138" cy="394980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 algn="ctr">
                <a:lnSpc>
                  <a:spcPct val="100000"/>
                </a:lnSpc>
                <a:spcBef>
                  <a:spcPts val="100"/>
                </a:spcBef>
              </a:pPr>
              <a:r>
                <a:rPr lang="en-US" sz="1200" spc="-10" dirty="0">
                  <a:solidFill>
                    <a:schemeClr val="tx1"/>
                  </a:solidFill>
                  <a:latin typeface="Arial"/>
                  <a:cs typeface="Arial"/>
                </a:rPr>
                <a:t>Moving </a:t>
              </a:r>
            </a:p>
            <a:p>
              <a:pPr marL="12700" algn="ctr">
                <a:lnSpc>
                  <a:spcPct val="100000"/>
                </a:lnSpc>
                <a:spcBef>
                  <a:spcPts val="100"/>
                </a:spcBef>
              </a:pPr>
              <a:r>
                <a:rPr lang="en-US" sz="1200" spc="-10" dirty="0">
                  <a:solidFill>
                    <a:schemeClr val="tx1"/>
                  </a:solidFill>
                  <a:latin typeface="Arial"/>
                  <a:cs typeface="Arial"/>
                </a:rPr>
                <a:t>(~60km/h)</a:t>
              </a:r>
              <a:endParaRPr sz="1200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142" name="左右矢印 141">
              <a:extLst>
                <a:ext uri="{FF2B5EF4-FFF2-40B4-BE49-F238E27FC236}">
                  <a16:creationId xmlns:a16="http://schemas.microsoft.com/office/drawing/2014/main" id="{73FF8096-4C46-14A8-6DC4-E52BD3583FDE}"/>
                </a:ext>
              </a:extLst>
            </p:cNvPr>
            <p:cNvSpPr/>
            <p:nvPr/>
          </p:nvSpPr>
          <p:spPr>
            <a:xfrm>
              <a:off x="7828710" y="5844400"/>
              <a:ext cx="585040" cy="157601"/>
            </a:xfrm>
            <a:prstGeom prst="leftRightArrow">
              <a:avLst/>
            </a:prstGeom>
            <a:solidFill>
              <a:schemeClr val="accent1">
                <a:lumMod val="75000"/>
              </a:schemeClr>
            </a:solidFill>
            <a:ln w="127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36000" tIns="36000" rIns="36000" bIns="36000" numCol="1" spcCol="38100" rtlCol="0" anchor="ctr" anchorCtr="0">
              <a:noAutofit/>
            </a:bodyPr>
            <a:lstStyle/>
            <a:p>
              <a:pPr marL="0" marR="0" indent="0" algn="l" defTabSz="44926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Times New Roman"/>
              </a:endParaRPr>
            </a:p>
          </p:txBody>
        </p:sp>
        <p:sp>
          <p:nvSpPr>
            <p:cNvPr id="144" name="object 64">
              <a:extLst>
                <a:ext uri="{FF2B5EF4-FFF2-40B4-BE49-F238E27FC236}">
                  <a16:creationId xmlns:a16="http://schemas.microsoft.com/office/drawing/2014/main" id="{18A437DD-F056-D67E-2F62-FB476EAEBE55}"/>
                </a:ext>
              </a:extLst>
            </p:cNvPr>
            <p:cNvSpPr txBox="1"/>
            <p:nvPr/>
          </p:nvSpPr>
          <p:spPr>
            <a:xfrm>
              <a:off x="8150855" y="5608454"/>
              <a:ext cx="1248138" cy="259045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 algn="ctr">
                <a:lnSpc>
                  <a:spcPct val="100000"/>
                </a:lnSpc>
                <a:spcBef>
                  <a:spcPts val="100"/>
                </a:spcBef>
              </a:pPr>
              <a:r>
                <a:rPr lang="en-US" sz="1600" spc="-1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Ferry vehicle</a:t>
              </a:r>
              <a:endParaRPr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5" name="object 64">
              <a:extLst>
                <a:ext uri="{FF2B5EF4-FFF2-40B4-BE49-F238E27FC236}">
                  <a16:creationId xmlns:a16="http://schemas.microsoft.com/office/drawing/2014/main" id="{AEE57BBD-DD13-CCE7-1B78-9B88F190BE55}"/>
                </a:ext>
              </a:extLst>
            </p:cNvPr>
            <p:cNvSpPr txBox="1"/>
            <p:nvPr/>
          </p:nvSpPr>
          <p:spPr>
            <a:xfrm>
              <a:off x="6937078" y="5496781"/>
              <a:ext cx="1248138" cy="259045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 algn="ctr">
                <a:lnSpc>
                  <a:spcPct val="100000"/>
                </a:lnSpc>
                <a:spcBef>
                  <a:spcPts val="100"/>
                </a:spcBef>
              </a:pPr>
              <a:r>
                <a:rPr lang="en-US" sz="1600" spc="-1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Nearby vehicle</a:t>
              </a:r>
              <a:endParaRPr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6" name="タイトル 2">
            <a:extLst>
              <a:ext uri="{FF2B5EF4-FFF2-40B4-BE49-F238E27FC236}">
                <a16:creationId xmlns:a16="http://schemas.microsoft.com/office/drawing/2014/main" id="{C8949946-DC4B-C59E-B51D-084F05F1A9D4}"/>
              </a:ext>
            </a:extLst>
          </p:cNvPr>
          <p:cNvSpPr txBox="1">
            <a:spLocks/>
          </p:cNvSpPr>
          <p:nvPr/>
        </p:nvSpPr>
        <p:spPr>
          <a:xfrm>
            <a:off x="-177109" y="522744"/>
            <a:ext cx="12546218" cy="777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6079" tIns="46079" rIns="46079" bIns="46079" anchor="ctr">
            <a:normAutofit fontScale="82500" lnSpcReduction="10000"/>
          </a:bodyPr>
          <a:lstStyle>
            <a:lvl1pPr marL="0" marR="0" indent="0" algn="ctr" defTabSz="449262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1" sz="32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1pPr>
            <a:lvl2pPr marL="0" marR="0" indent="457200" algn="ctr" defTabSz="449262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1" sz="32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2pPr>
            <a:lvl3pPr marL="0" marR="0" indent="914400" algn="ctr" defTabSz="449262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1" sz="32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3pPr>
            <a:lvl4pPr marL="0" marR="0" indent="1371600" algn="ctr" defTabSz="449262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1" sz="32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4pPr>
            <a:lvl5pPr marL="0" marR="0" indent="1828800" algn="ctr" defTabSz="449262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1" sz="32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5pPr>
            <a:lvl6pPr marL="0" marR="0" indent="2286000" algn="ctr" defTabSz="449262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1" sz="32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6pPr>
            <a:lvl7pPr marL="0" marR="0" indent="2743200" algn="ctr" defTabSz="449262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1" sz="32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7pPr>
            <a:lvl8pPr marL="0" marR="0" indent="3200400" algn="ctr" defTabSz="449262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1" sz="32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8pPr>
            <a:lvl9pPr marL="0" marR="0" indent="3657600" algn="ctr" defTabSz="449262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1" sz="32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9pPr>
          </a:lstStyle>
          <a:p>
            <a:r>
              <a:rPr lang="en-US" altLang="ja-JP" dirty="0"/>
              <a:t>Further consideration on complementing HD-Map download &amp; sensor-data sharing</a:t>
            </a:r>
            <a:endParaRPr lang="ja-JP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E66283AA-71CE-DF1A-B129-EF7A1225B7F8}"/>
                  </a:ext>
                </a:extLst>
              </p:cNvPr>
              <p:cNvSpPr txBox="1"/>
              <p:nvPr/>
            </p:nvSpPr>
            <p:spPr>
              <a:xfrm>
                <a:off x="311938" y="5115773"/>
                <a:ext cx="6727318" cy="35830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wrap="square">
                <a:spAutoFit/>
              </a:bodyPr>
              <a:lstStyle/>
              <a:p>
                <a:r>
                  <a:rPr lang="en-US" altLang="ja-JP" sz="1600" dirty="0"/>
                  <a:t>Encounter window = 2 * effective range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16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1600" b="0" i="1" dirty="0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altLang="ja-JP" sz="1600" b="0" i="1" dirty="0" smtClean="0">
                            <a:latin typeface="Cambria Math" panose="02040503050406030204" pitchFamily="18" charset="0"/>
                          </a:rPr>
                          <m:t>𝑒𝑓𝑓</m:t>
                        </m:r>
                      </m:sub>
                    </m:sSub>
                  </m:oMath>
                </a14:m>
                <a:r>
                  <a:rPr lang="en-US" altLang="ja-JP" sz="1600" dirty="0"/>
                  <a:t>) / relative speed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16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1600" b="0" i="1" dirty="0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altLang="ja-JP" sz="1600" b="0" i="1" dirty="0" smtClean="0">
                            <a:latin typeface="Cambria Math" panose="02040503050406030204" pitchFamily="18" charset="0"/>
                          </a:rPr>
                          <m:t>𝑟𝑒𝑙</m:t>
                        </m:r>
                      </m:sub>
                    </m:sSub>
                  </m:oMath>
                </a14:m>
                <a:r>
                  <a:rPr lang="en-US" altLang="ja-JP" sz="1600" dirty="0"/>
                  <a:t>)</a:t>
                </a:r>
                <a:endParaRPr lang="ja-JP" altLang="en-US" sz="1600"/>
              </a:p>
            </p:txBody>
          </p:sp>
        </mc:Choice>
        <mc:Fallback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E66283AA-71CE-DF1A-B129-EF7A1225B7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938" y="5115773"/>
                <a:ext cx="6727318" cy="358303"/>
              </a:xfrm>
              <a:prstGeom prst="rect">
                <a:avLst/>
              </a:prstGeom>
              <a:blipFill>
                <a:blip r:embed="rId5"/>
                <a:stretch>
                  <a:fillRect l="-377" t="-3333" b="-13333"/>
                </a:stretch>
              </a:blipFill>
              <a:ln w="12700" cap="flat">
                <a:noFill/>
                <a:miter lim="400000"/>
              </a:ln>
              <a:effectLst/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0C57739-DC60-E184-D2B3-A7683C925168}"/>
              </a:ext>
            </a:extLst>
          </p:cNvPr>
          <p:cNvSpPr txBox="1"/>
          <p:nvPr/>
        </p:nvSpPr>
        <p:spPr>
          <a:xfrm>
            <a:off x="386992" y="6460170"/>
            <a:ext cx="11249837" cy="30777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altLang="ja-JP" sz="1400" dirty="0"/>
              <a:t>※ it is an </a:t>
            </a:r>
            <a:r>
              <a:rPr lang="en" altLang="ja-JP" sz="1400" dirty="0"/>
              <a:t>operational envelope that matches typical lane-speed differences on urban arterials [4]</a:t>
            </a:r>
            <a:endParaRPr lang="ja-JP" altLang="en-US" sz="140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3121BB7E-BFB7-0535-C439-2C085096D080}"/>
                  </a:ext>
                </a:extLst>
              </p:cNvPr>
              <p:cNvSpPr txBox="1"/>
              <p:nvPr/>
            </p:nvSpPr>
            <p:spPr>
              <a:xfrm>
                <a:off x="555171" y="5398771"/>
                <a:ext cx="7188760" cy="1362937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wrap="square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altLang="ja-JP" sz="1600" dirty="0"/>
                  <a:t>Oncoming (opposite direction):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16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1600" i="1" dirty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altLang="ja-JP" sz="1600" i="1" dirty="0">
                            <a:latin typeface="Cambria Math" panose="02040503050406030204" pitchFamily="18" charset="0"/>
                          </a:rPr>
                          <m:t>𝑟𝑒𝑙</m:t>
                        </m:r>
                      </m:sub>
                    </m:sSub>
                    <m:r>
                      <a:rPr lang="en-US" altLang="ja-JP" sz="1600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ja-JP" sz="1600" b="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" altLang="ja-JP" sz="1600" dirty="0"/>
                  <a:t>≈ v₁+v₂, e.g. v₁=v₂=60km/h, </a:t>
                </a:r>
              </a:p>
              <a:p>
                <a:r>
                  <a:rPr lang="ja-JP" altLang="en-US" sz="1600"/>
                  <a:t>→</a:t>
                </a:r>
                <a:r>
                  <a:rPr lang="en-US" altLang="ja-JP" sz="1600" dirty="0"/>
                  <a:t> 4–9 s window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16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1600" i="1" dirty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altLang="ja-JP" sz="1600" i="1" dirty="0">
                            <a:latin typeface="Cambria Math" panose="02040503050406030204" pitchFamily="18" charset="0"/>
                          </a:rPr>
                          <m:t>𝑒𝑓𝑓</m:t>
                        </m:r>
                      </m:sub>
                    </m:sSub>
                    <m:r>
                      <a:rPr lang="en-US" altLang="ja-JP" sz="16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ja-JP" sz="1600" dirty="0"/>
                  <a:t>80~150m) ※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altLang="ja-JP" sz="1600" b="1" dirty="0"/>
                  <a:t>Parallel (same direction):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16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1600" i="1" dirty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altLang="ja-JP" sz="1600" i="1" dirty="0">
                            <a:latin typeface="Cambria Math" panose="02040503050406030204" pitchFamily="18" charset="0"/>
                          </a:rPr>
                          <m:t>𝑟𝑒𝑙</m:t>
                        </m:r>
                      </m:sub>
                    </m:sSub>
                    <m:r>
                      <a:rPr lang="en-US" altLang="ja-JP" sz="16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" altLang="ja-JP" sz="1600" dirty="0"/>
                  <a:t>≈ |v₁−v₂|, e.g.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16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1600" i="1" dirty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altLang="ja-JP" sz="1600" i="1" dirty="0">
                            <a:latin typeface="Cambria Math" panose="02040503050406030204" pitchFamily="18" charset="0"/>
                          </a:rPr>
                          <m:t>𝑟𝑒𝑙</m:t>
                        </m:r>
                      </m:sub>
                    </m:sSub>
                    <m:r>
                      <a:rPr lang="en-US" altLang="ja-JP" sz="16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ja-JP" sz="1600" dirty="0"/>
                  <a:t>= 5-20km/h</a:t>
                </a:r>
              </a:p>
              <a:p>
                <a:r>
                  <a:rPr lang="ja-JP" altLang="en-US" sz="1600"/>
                  <a:t>→</a:t>
                </a:r>
                <a:r>
                  <a:rPr lang="en-US" altLang="ja-JP" sz="1600" dirty="0"/>
                  <a:t> 30–150 s window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16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1600" i="1" dirty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altLang="ja-JP" sz="1600" i="1" dirty="0">
                            <a:latin typeface="Cambria Math" panose="02040503050406030204" pitchFamily="18" charset="0"/>
                          </a:rPr>
                          <m:t>𝑒𝑓𝑓</m:t>
                        </m:r>
                      </m:sub>
                    </m:sSub>
                    <m:r>
                      <a:rPr lang="en-US" altLang="ja-JP" sz="1600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ja-JP" sz="1600" b="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ja-JP" sz="1600" dirty="0"/>
                  <a:t>80~150m) ※</a:t>
                </a:r>
              </a:p>
              <a:p>
                <a:endParaRPr lang="ja-JP" altLang="en-US" sz="1600"/>
              </a:p>
            </p:txBody>
          </p:sp>
        </mc:Choice>
        <mc:Fallback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3121BB7E-BFB7-0535-C439-2C085096D0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171" y="5398771"/>
                <a:ext cx="7188760" cy="1362937"/>
              </a:xfrm>
              <a:prstGeom prst="rect">
                <a:avLst/>
              </a:prstGeom>
              <a:blipFill>
                <a:blip r:embed="rId6"/>
                <a:stretch>
                  <a:fillRect l="-353" t="-1852"/>
                </a:stretch>
              </a:blipFill>
              <a:ln w="12700" cap="flat">
                <a:noFill/>
                <a:miter lim="400000"/>
              </a:ln>
              <a:effectLst/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6F5CA9C8-4471-4BC6-6086-EB9478542DE5}"/>
              </a:ext>
            </a:extLst>
          </p:cNvPr>
          <p:cNvSpPr/>
          <p:nvPr/>
        </p:nvSpPr>
        <p:spPr>
          <a:xfrm>
            <a:off x="304800" y="5129780"/>
            <a:ext cx="6047921" cy="297921"/>
          </a:xfrm>
          <a:prstGeom prst="rect">
            <a:avLst/>
          </a:prstGeom>
          <a:noFill/>
          <a:ln w="12700" cap="flat">
            <a:solidFill>
              <a:schemeClr val="tx1"/>
            </a:solidFill>
            <a:prstDash val="solid"/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6000" tIns="36000" rIns="36000" bIns="36000" numCol="1" spcCol="38100" rtlCol="0" anchor="ctr" anchorCtr="0">
            <a:noAutofit/>
          </a:bodyPr>
          <a:lstStyle/>
          <a:p>
            <a:pPr marL="0" marR="0" indent="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Times New Roman"/>
            </a:endParaRPr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CC518E5A-CA7C-D173-3DC3-4536DBB6EC03}"/>
              </a:ext>
            </a:extLst>
          </p:cNvPr>
          <p:cNvSpPr txBox="1"/>
          <p:nvPr/>
        </p:nvSpPr>
        <p:spPr>
          <a:xfrm>
            <a:off x="7143756" y="6475414"/>
            <a:ext cx="4246028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rPr dirty="0"/>
              <a:t>Jing Ma (Toyota)</a:t>
            </a:r>
          </a:p>
        </p:txBody>
      </p:sp>
    </p:spTree>
    <p:extLst>
      <p:ext uri="{BB962C8B-B14F-4D97-AF65-F5344CB8AC3E}">
        <p14:creationId xmlns:p14="http://schemas.microsoft.com/office/powerpoint/2010/main" val="334777143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2DFDF0-9514-7054-C0D8-9C9800F62F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A34745B-A667-2C89-766F-FD1FFA74F6AA}"/>
              </a:ext>
            </a:extLst>
          </p:cNvPr>
          <p:cNvSpPr txBox="1"/>
          <p:nvPr/>
        </p:nvSpPr>
        <p:spPr>
          <a:xfrm>
            <a:off x="378164" y="1482447"/>
            <a:ext cx="6889647" cy="230832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altLang="ja-JP" sz="1800" b="1" dirty="0"/>
              <a:t>Example flow:</a:t>
            </a:r>
          </a:p>
          <a:p>
            <a:pPr marL="342900" indent="-342900">
              <a:buFontTx/>
              <a:buChar char="-"/>
            </a:pPr>
            <a:r>
              <a:rPr lang="en" altLang="ja-JP" sz="1800" dirty="0"/>
              <a:t>Discover peer &amp; authenticate (e.g., token/cert)</a:t>
            </a:r>
          </a:p>
          <a:p>
            <a:pPr marL="342900" indent="-342900">
              <a:buFontTx/>
              <a:buChar char="-"/>
            </a:pPr>
            <a:r>
              <a:rPr lang="en" altLang="ja-JP" sz="1800" dirty="0"/>
              <a:t>Secure connect: mutual auth., etc..</a:t>
            </a:r>
          </a:p>
          <a:p>
            <a:pPr marL="342900" indent="-342900">
              <a:buFontTx/>
              <a:buChar char="-"/>
            </a:pPr>
            <a:r>
              <a:rPr lang="en" altLang="ja-JP" sz="1800" dirty="0"/>
              <a:t>Ferry vehicle announces service: HD-map relay capability &amp; region</a:t>
            </a:r>
          </a:p>
          <a:p>
            <a:pPr marL="342900" indent="-342900">
              <a:buFontTx/>
              <a:buChar char="-"/>
            </a:pPr>
            <a:r>
              <a:rPr lang="en" altLang="ja-JP" sz="1800" dirty="0"/>
              <a:t>Ferry vehicle sends tile catalog/index; </a:t>
            </a:r>
          </a:p>
          <a:p>
            <a:pPr marL="342900" indent="-342900">
              <a:buFontTx/>
              <a:buChar char="-"/>
            </a:pPr>
            <a:r>
              <a:rPr lang="en" altLang="ja-JP" sz="1800" dirty="0"/>
              <a:t>Nearby vehicle receives and selects needed tiles</a:t>
            </a:r>
          </a:p>
          <a:p>
            <a:pPr marL="342900" indent="-342900">
              <a:buFontTx/>
              <a:buChar char="-"/>
            </a:pPr>
            <a:r>
              <a:rPr lang="en" altLang="ja-JP" sz="1800" dirty="0"/>
              <a:t>Ferry vehicle </a:t>
            </a:r>
            <a:r>
              <a:rPr lang="ja-JP" altLang="en-US" sz="1800"/>
              <a:t>→</a:t>
            </a:r>
            <a:r>
              <a:rPr lang="en-US" altLang="ja-JP" sz="1800" dirty="0"/>
              <a:t> nearby vehicle:</a:t>
            </a:r>
            <a:r>
              <a:rPr lang="en" altLang="ja-JP" sz="1800" dirty="0"/>
              <a:t> delta overlays</a:t>
            </a:r>
          </a:p>
          <a:p>
            <a:pPr marL="342900" indent="-342900">
              <a:buFontTx/>
              <a:buChar char="-"/>
            </a:pPr>
            <a:r>
              <a:rPr lang="en" altLang="ja-JP" sz="1800" dirty="0"/>
              <a:t>Acknowledge + end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5776585B-3B84-EDAA-0134-EED4085CFBF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94104524"/>
                  </p:ext>
                </p:extLst>
              </p:nvPr>
            </p:nvGraphicFramePr>
            <p:xfrm>
              <a:off x="146703" y="3937428"/>
              <a:ext cx="11898593" cy="230676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949933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916688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159627">
                      <a:extLst>
                        <a:ext uri="{9D8B030D-6E8A-4147-A177-3AD203B41FA5}">
                          <a16:colId xmlns:a16="http://schemas.microsoft.com/office/drawing/2014/main" val="3745914553"/>
                        </a:ext>
                      </a:extLst>
                    </a:gridCol>
                    <a:gridCol w="2274530">
                      <a:extLst>
                        <a:ext uri="{9D8B030D-6E8A-4147-A177-3AD203B41FA5}">
                          <a16:colId xmlns:a16="http://schemas.microsoft.com/office/drawing/2014/main" val="3152372578"/>
                        </a:ext>
                      </a:extLst>
                    </a:gridCol>
                    <a:gridCol w="2597815">
                      <a:extLst>
                        <a:ext uri="{9D8B030D-6E8A-4147-A177-3AD203B41FA5}">
                          <a16:colId xmlns:a16="http://schemas.microsoft.com/office/drawing/2014/main" val="605490754"/>
                        </a:ext>
                      </a:extLst>
                    </a:gridCol>
                  </a:tblGrid>
                  <a:tr h="48045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sz="1800" b="1" i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Relayed data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sz="1800" b="1" i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Typical item size</a:t>
                          </a:r>
                          <a:endParaRPr lang="en-US" sz="1800" b="1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/>
                          <a:r>
                            <a:rPr lang="en-US" sz="1800" b="1" i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[4-8]</a:t>
                          </a:r>
                          <a:endParaRPr sz="1800" b="1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defRPr b="1"/>
                          </a:pPr>
                          <a:r>
                            <a:rPr sz="1800" b="1" i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Window budget</a:t>
                          </a:r>
                          <a:r>
                            <a:rPr lang="en-US" sz="1800" b="1" i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(parallel)</a:t>
                          </a:r>
                          <a:endParaRPr sz="1800" b="1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defRPr b="1"/>
                          </a:pPr>
                          <a:r>
                            <a:rPr sz="1800" b="1" i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Per-encounter goal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defRPr b="1"/>
                          </a:pPr>
                          <a:r>
                            <a:rPr sz="1800" b="1" i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Notes / priority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48045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sz="1800" b="1" i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Tile catalog / index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sz="1800" b="0" i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50–200 KB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defRPr sz="1400"/>
                          </a:pPr>
                          <a:r>
                            <a:rPr lang="en" altLang="ja-JP" sz="1800" b="0" i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30–150 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defRPr sz="1400"/>
                          </a:pPr>
                          <a:r>
                            <a:rPr sz="1800" b="0" i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When needed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defRPr sz="1400"/>
                          </a:pPr>
                          <a:r>
                            <a:rPr sz="1800" b="0" i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Only first time or when version changes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8652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sz="1800" b="1" i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Delta overlays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sz="1800" b="0" i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0.5–2 MB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defRPr sz="1400"/>
                          </a:pPr>
                          <a:r>
                            <a:rPr sz="1800" b="0" i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30–150 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defRPr sz="1400"/>
                          </a:pPr>
                          <a:r>
                            <a:rPr sz="1800" b="0" i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2–4 overlays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defRPr sz="1400"/>
                          </a:pPr>
                          <a:r>
                            <a:rPr sz="1800" b="0" i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Still highest priority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48045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sz="1800" b="1" i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Base tiles (optional)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sz="1800" b="0" i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5–10 MB per tile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defRPr sz="1400"/>
                          </a:pPr>
                          <a:r>
                            <a:rPr sz="1800" b="0" i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30–150 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defRPr sz="1400"/>
                          </a:pPr>
                          <a:r>
                            <a:rPr sz="1800" b="0" i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3–6 tiles (or more)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defRPr sz="1400"/>
                          </a:pPr>
                          <a:r>
                            <a:rPr sz="1800" b="0" i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Adjust by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ja-JP" sz="18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1800" b="0" i="1" dirty="0" smtClean="0"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altLang="ja-JP" sz="1800" b="0" i="1" dirty="0" smtClean="0">
                                      <a:latin typeface="Cambria Math" panose="02040503050406030204" pitchFamily="18" charset="0"/>
                                    </a:rPr>
                                    <m:t>𝑟𝑒𝑙</m:t>
                                  </m:r>
                                </m:sub>
                              </m:sSub>
                            </m:oMath>
                          </a14:m>
                          <a:r>
                            <a:rPr sz="1800" b="0" i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and channel conditions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5776585B-3B84-EDAA-0134-EED4085CFBF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94104524"/>
                  </p:ext>
                </p:extLst>
              </p:nvPr>
            </p:nvGraphicFramePr>
            <p:xfrm>
              <a:off x="146703" y="3937428"/>
              <a:ext cx="11898593" cy="230676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949933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916688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159627">
                      <a:extLst>
                        <a:ext uri="{9D8B030D-6E8A-4147-A177-3AD203B41FA5}">
                          <a16:colId xmlns:a16="http://schemas.microsoft.com/office/drawing/2014/main" val="3745914553"/>
                        </a:ext>
                      </a:extLst>
                    </a:gridCol>
                    <a:gridCol w="2274530">
                      <a:extLst>
                        <a:ext uri="{9D8B030D-6E8A-4147-A177-3AD203B41FA5}">
                          <a16:colId xmlns:a16="http://schemas.microsoft.com/office/drawing/2014/main" val="3152372578"/>
                        </a:ext>
                      </a:extLst>
                    </a:gridCol>
                    <a:gridCol w="2597815">
                      <a:extLst>
                        <a:ext uri="{9D8B030D-6E8A-4147-A177-3AD203B41FA5}">
                          <a16:colId xmlns:a16="http://schemas.microsoft.com/office/drawing/2014/main" val="605490754"/>
                        </a:ext>
                      </a:extLst>
                    </a:gridCol>
                  </a:tblGrid>
                  <a:tr h="640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sz="1800" b="1" i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Relayed data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sz="1800" b="1" i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Typical item size</a:t>
                          </a:r>
                          <a:endParaRPr lang="en-US" sz="1800" b="1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/>
                          <a:r>
                            <a:rPr lang="en-US" sz="1800" b="1" i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[4-8]</a:t>
                          </a:r>
                          <a:endParaRPr sz="1800" b="1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defRPr b="1"/>
                          </a:pPr>
                          <a:r>
                            <a:rPr sz="1800" b="1" i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Window budget</a:t>
                          </a:r>
                          <a:r>
                            <a:rPr lang="en-US" sz="1800" b="1" i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(parallel)</a:t>
                          </a:r>
                          <a:endParaRPr sz="1800" b="1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defRPr b="1"/>
                          </a:pPr>
                          <a:r>
                            <a:rPr sz="1800" b="1" i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Per-encounter goal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defRPr b="1"/>
                          </a:pPr>
                          <a:r>
                            <a:rPr sz="1800" b="1" i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Notes / priority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sz="1800" b="1" i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Tile catalog / index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sz="1800" b="0" i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50–200 KB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defRPr sz="1400"/>
                          </a:pPr>
                          <a:r>
                            <a:rPr lang="en" altLang="ja-JP" sz="1800" b="0" i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30–150 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defRPr sz="1400"/>
                          </a:pPr>
                          <a:r>
                            <a:rPr sz="1800" b="0" i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When needed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defRPr sz="1400"/>
                          </a:pPr>
                          <a:r>
                            <a:rPr sz="1800" b="0" i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Only first time or when version changes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8652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sz="1800" b="1" i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Delta overlays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sz="1800" b="0" i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0.5–2 MB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defRPr sz="1400"/>
                          </a:pPr>
                          <a:r>
                            <a:rPr sz="1800" b="0" i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30–150 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defRPr sz="1400"/>
                          </a:pPr>
                          <a:r>
                            <a:rPr sz="1800" b="0" i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2–4 overlays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defRPr sz="1400"/>
                          </a:pPr>
                          <a:r>
                            <a:rPr sz="1800" b="0" i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Still highest priority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sz="1800" b="1" i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Base tiles (optional)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sz="1800" b="0" i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5–10 MB per tile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defRPr sz="1400"/>
                          </a:pPr>
                          <a:r>
                            <a:rPr sz="1800" b="0" i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30–150 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>
                            <a:defRPr sz="1400"/>
                          </a:pPr>
                          <a:r>
                            <a:rPr sz="1800" b="0" i="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3–6 tiles (or more)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blipFill>
                          <a:blip r:embed="rId3"/>
                          <a:stretch>
                            <a:fillRect l="-357561" t="-262745" r="-976" b="-1568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05EBD4CD-5871-D48A-F5BA-310944737240}"/>
              </a:ext>
            </a:extLst>
          </p:cNvPr>
          <p:cNvSpPr txBox="1"/>
          <p:nvPr/>
        </p:nvSpPr>
        <p:spPr>
          <a:xfrm>
            <a:off x="3941815" y="1100216"/>
            <a:ext cx="4778215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altLang="ja-JP" sz="1800" u="sng" dirty="0"/>
              <a:t>Example: Ferry re-distribution for HD Map data</a:t>
            </a:r>
            <a:endParaRPr lang="ja-JP" altLang="en-US" sz="1800" u="sng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23FC0991-D727-F38B-63A4-EB46B94D79D6}"/>
                  </a:ext>
                </a:extLst>
              </p:cNvPr>
              <p:cNvSpPr txBox="1"/>
              <p:nvPr/>
            </p:nvSpPr>
            <p:spPr>
              <a:xfrm>
                <a:off x="7883202" y="3211471"/>
                <a:ext cx="2018294" cy="32502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1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1400" i="1" dirty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altLang="ja-JP" sz="1400" i="1" dirty="0">
                            <a:latin typeface="Cambria Math" panose="02040503050406030204" pitchFamily="18" charset="0"/>
                          </a:rPr>
                          <m:t>𝑒𝑓𝑓</m:t>
                        </m:r>
                      </m:sub>
                    </m:sSub>
                    <m:r>
                      <a:rPr lang="en-US" altLang="ja-JP" sz="1400" b="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" altLang="ja-JP" sz="1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(80~150m)</a:t>
                </a:r>
              </a:p>
            </p:txBody>
          </p:sp>
        </mc:Choice>
        <mc:Fallback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23FC0991-D727-F38B-63A4-EB46B94D79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3202" y="3211471"/>
                <a:ext cx="2018294" cy="325025"/>
              </a:xfrm>
              <a:prstGeom prst="rect">
                <a:avLst/>
              </a:prstGeom>
              <a:blipFill>
                <a:blip r:embed="rId4"/>
                <a:stretch>
                  <a:fillRect t="-3704" b="-11111"/>
                </a:stretch>
              </a:blipFill>
              <a:ln w="12700" cap="flat">
                <a:noFill/>
                <a:miter lim="400000"/>
              </a:ln>
              <a:effectLst/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DE516377-3F46-51A4-0788-581EA5933A80}"/>
              </a:ext>
            </a:extLst>
          </p:cNvPr>
          <p:cNvGrpSpPr/>
          <p:nvPr/>
        </p:nvGrpSpPr>
        <p:grpSpPr>
          <a:xfrm>
            <a:off x="7440460" y="1874105"/>
            <a:ext cx="4438793" cy="1535807"/>
            <a:chOff x="7440460" y="2059163"/>
            <a:chExt cx="4438793" cy="1535807"/>
          </a:xfrm>
        </p:grpSpPr>
        <p:sp>
          <p:nvSpPr>
            <p:cNvPr id="7" name="正方形/長方形 6">
              <a:extLst>
                <a:ext uri="{FF2B5EF4-FFF2-40B4-BE49-F238E27FC236}">
                  <a16:creationId xmlns:a16="http://schemas.microsoft.com/office/drawing/2014/main" id="{54B9A476-4A9D-C57E-1444-1B4F90E0E853}"/>
                </a:ext>
              </a:extLst>
            </p:cNvPr>
            <p:cNvSpPr/>
            <p:nvPr/>
          </p:nvSpPr>
          <p:spPr bwMode="auto">
            <a:xfrm>
              <a:off x="7440460" y="2635645"/>
              <a:ext cx="4438793" cy="548678"/>
            </a:xfrm>
            <a:prstGeom prst="rect">
              <a:avLst/>
            </a:prstGeom>
            <a:solidFill>
              <a:schemeClr val="bg1">
                <a:lumMod val="9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Meiryo UI" pitchFamily="50" charset="-128"/>
                <a:cs typeface="Meiryo UI" pitchFamily="50" charset="-128"/>
              </a:endParaRPr>
            </a:p>
          </p:txBody>
        </p:sp>
        <p:cxnSp>
          <p:nvCxnSpPr>
            <p:cNvPr id="8" name="直線コネクタ 7">
              <a:extLst>
                <a:ext uri="{FF2B5EF4-FFF2-40B4-BE49-F238E27FC236}">
                  <a16:creationId xmlns:a16="http://schemas.microsoft.com/office/drawing/2014/main" id="{6163A748-1511-8223-DA3E-E2DBF44615F2}"/>
                </a:ext>
              </a:extLst>
            </p:cNvPr>
            <p:cNvCxnSpPr>
              <a:cxnSpLocks/>
              <a:endCxn id="7" idx="3"/>
            </p:cNvCxnSpPr>
            <p:nvPr/>
          </p:nvCxnSpPr>
          <p:spPr bwMode="auto">
            <a:xfrm>
              <a:off x="7503090" y="2909984"/>
              <a:ext cx="4376163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bg1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11" name="グループ化 10">
              <a:extLst>
                <a:ext uri="{FF2B5EF4-FFF2-40B4-BE49-F238E27FC236}">
                  <a16:creationId xmlns:a16="http://schemas.microsoft.com/office/drawing/2014/main" id="{751F79F6-8925-0BC1-D633-FB39635A84DA}"/>
                </a:ext>
              </a:extLst>
            </p:cNvPr>
            <p:cNvGrpSpPr/>
            <p:nvPr/>
          </p:nvGrpSpPr>
          <p:grpSpPr>
            <a:xfrm flipH="1">
              <a:off x="10106572" y="2760750"/>
              <a:ext cx="560228" cy="582218"/>
              <a:chOff x="1248827" y="2884676"/>
              <a:chExt cx="1165626" cy="1128792"/>
            </a:xfrm>
          </p:grpSpPr>
          <p:pic>
            <p:nvPicPr>
              <p:cNvPr id="31" name="Picture 18" descr="Free Car SVG, PNG Icon, Symbol. Download Image.">
                <a:extLst>
                  <a:ext uri="{FF2B5EF4-FFF2-40B4-BE49-F238E27FC236}">
                    <a16:creationId xmlns:a16="http://schemas.microsoft.com/office/drawing/2014/main" id="{6983385C-AE1F-4C5B-69A2-F162E90B970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48827" y="2975138"/>
                <a:ext cx="1165626" cy="103833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2" name="Picture 20" descr="無料のWi-Fiアイコン | アイコン素材ダウンロードサイト「icooon-mono」 | 商用利用可能なアイコン 素材が無料(フリー)ダウンロードできるサイト">
                <a:extLst>
                  <a:ext uri="{FF2B5EF4-FFF2-40B4-BE49-F238E27FC236}">
                    <a16:creationId xmlns:a16="http://schemas.microsoft.com/office/drawing/2014/main" id="{03F4A5BF-662B-7861-E976-BFEE4B9490C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08045" y="2884676"/>
                <a:ext cx="442825" cy="40811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2" name="グループ化 11">
              <a:extLst>
                <a:ext uri="{FF2B5EF4-FFF2-40B4-BE49-F238E27FC236}">
                  <a16:creationId xmlns:a16="http://schemas.microsoft.com/office/drawing/2014/main" id="{0CBC0ACE-5764-C34E-6080-9B62925519D6}"/>
                </a:ext>
              </a:extLst>
            </p:cNvPr>
            <p:cNvGrpSpPr/>
            <p:nvPr/>
          </p:nvGrpSpPr>
          <p:grpSpPr>
            <a:xfrm flipH="1">
              <a:off x="7661229" y="2798696"/>
              <a:ext cx="560228" cy="582218"/>
              <a:chOff x="1248827" y="2884676"/>
              <a:chExt cx="1165626" cy="1128792"/>
            </a:xfrm>
          </p:grpSpPr>
          <p:pic>
            <p:nvPicPr>
              <p:cNvPr id="29" name="Picture 18" descr="Free Car SVG, PNG Icon, Symbol. Download Image.">
                <a:extLst>
                  <a:ext uri="{FF2B5EF4-FFF2-40B4-BE49-F238E27FC236}">
                    <a16:creationId xmlns:a16="http://schemas.microsoft.com/office/drawing/2014/main" id="{3D35745E-D21F-01E3-8B04-1703D690F82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48827" y="2975138"/>
                <a:ext cx="1165626" cy="103833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0" name="Picture 20" descr="無料のWi-Fiアイコン | アイコン素材ダウンロードサイト「icooon-mono」 | 商用利用可能なアイコン 素材が無料(フリー)ダウンロードできるサイト">
                <a:extLst>
                  <a:ext uri="{FF2B5EF4-FFF2-40B4-BE49-F238E27FC236}">
                    <a16:creationId xmlns:a16="http://schemas.microsoft.com/office/drawing/2014/main" id="{93DC5F4C-98B8-4FEA-8E10-1A9A43846E6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08045" y="2884676"/>
                <a:ext cx="442825" cy="40811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3" name="グループ化 12">
              <a:extLst>
                <a:ext uri="{FF2B5EF4-FFF2-40B4-BE49-F238E27FC236}">
                  <a16:creationId xmlns:a16="http://schemas.microsoft.com/office/drawing/2014/main" id="{F972406E-EAEF-0AFF-1B6E-30DE18676D83}"/>
                </a:ext>
              </a:extLst>
            </p:cNvPr>
            <p:cNvGrpSpPr/>
            <p:nvPr/>
          </p:nvGrpSpPr>
          <p:grpSpPr>
            <a:xfrm flipH="1">
              <a:off x="8809650" y="2784079"/>
              <a:ext cx="560228" cy="582218"/>
              <a:chOff x="1248827" y="2884676"/>
              <a:chExt cx="1165626" cy="1128792"/>
            </a:xfrm>
          </p:grpSpPr>
          <p:pic>
            <p:nvPicPr>
              <p:cNvPr id="27" name="Picture 18" descr="Free Car SVG, PNG Icon, Symbol. Download Image.">
                <a:extLst>
                  <a:ext uri="{FF2B5EF4-FFF2-40B4-BE49-F238E27FC236}">
                    <a16:creationId xmlns:a16="http://schemas.microsoft.com/office/drawing/2014/main" id="{13CB61F2-5584-1619-8F13-5857A742BA9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48827" y="2975138"/>
                <a:ext cx="1165626" cy="103833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8" name="Picture 20" descr="無料のWi-Fiアイコン | アイコン素材ダウンロードサイト「icooon-mono」 | 商用利用可能なアイコン 素材が無料(フリー)ダウンロードできるサイト">
                <a:extLst>
                  <a:ext uri="{FF2B5EF4-FFF2-40B4-BE49-F238E27FC236}">
                    <a16:creationId xmlns:a16="http://schemas.microsoft.com/office/drawing/2014/main" id="{AF4FED92-C1A9-D5C6-C9C9-C9A56BA74FB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08045" y="2884676"/>
                <a:ext cx="442825" cy="40811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14" name="object 64">
              <a:extLst>
                <a:ext uri="{FF2B5EF4-FFF2-40B4-BE49-F238E27FC236}">
                  <a16:creationId xmlns:a16="http://schemas.microsoft.com/office/drawing/2014/main" id="{C6CB1CB7-B8C8-C6FC-BD0B-3F89B0293859}"/>
                </a:ext>
              </a:extLst>
            </p:cNvPr>
            <p:cNvSpPr txBox="1"/>
            <p:nvPr/>
          </p:nvSpPr>
          <p:spPr>
            <a:xfrm>
              <a:off x="9809502" y="2574330"/>
              <a:ext cx="1248138" cy="228268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 algn="ctr">
                <a:lnSpc>
                  <a:spcPct val="100000"/>
                </a:lnSpc>
                <a:spcBef>
                  <a:spcPts val="100"/>
                </a:spcBef>
              </a:pPr>
              <a:r>
                <a:rPr lang="en-US" sz="1400" spc="-1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Ferry vehicle</a:t>
              </a:r>
              <a:endParaRPr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5" name="グループ化 14">
              <a:extLst>
                <a:ext uri="{FF2B5EF4-FFF2-40B4-BE49-F238E27FC236}">
                  <a16:creationId xmlns:a16="http://schemas.microsoft.com/office/drawing/2014/main" id="{AD775AA6-A8FF-A3C2-5A4F-7CE6D74650FE}"/>
                </a:ext>
              </a:extLst>
            </p:cNvPr>
            <p:cNvGrpSpPr/>
            <p:nvPr/>
          </p:nvGrpSpPr>
          <p:grpSpPr>
            <a:xfrm>
              <a:off x="10065468" y="2059163"/>
              <a:ext cx="1788329" cy="1082284"/>
              <a:chOff x="791146" y="4077451"/>
              <a:chExt cx="1788329" cy="1082284"/>
            </a:xfrm>
          </p:grpSpPr>
          <p:pic>
            <p:nvPicPr>
              <p:cNvPr id="23" name="図 22" descr="Network Wireless Router · Free vector graphic on Pixabay">
                <a:extLst>
                  <a:ext uri="{FF2B5EF4-FFF2-40B4-BE49-F238E27FC236}">
                    <a16:creationId xmlns:a16="http://schemas.microsoft.com/office/drawing/2014/main" id="{6A589EFC-45AB-9F2C-257D-BDCEAE46AA6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477681" y="4126288"/>
                <a:ext cx="379446" cy="471036"/>
              </a:xfrm>
              <a:prstGeom prst="rect">
                <a:avLst/>
              </a:prstGeom>
            </p:spPr>
          </p:pic>
          <p:sp>
            <p:nvSpPr>
              <p:cNvPr id="24" name="object 34">
                <a:extLst>
                  <a:ext uri="{FF2B5EF4-FFF2-40B4-BE49-F238E27FC236}">
                    <a16:creationId xmlns:a16="http://schemas.microsoft.com/office/drawing/2014/main" id="{34CD5991-BF42-B8EB-5120-5DCFE2DFFED3}"/>
                  </a:ext>
                </a:extLst>
              </p:cNvPr>
              <p:cNvSpPr/>
              <p:nvPr/>
            </p:nvSpPr>
            <p:spPr>
              <a:xfrm>
                <a:off x="791146" y="4077451"/>
                <a:ext cx="1788329" cy="1082284"/>
              </a:xfrm>
              <a:custGeom>
                <a:avLst/>
                <a:gdLst/>
                <a:ahLst/>
                <a:cxnLst/>
                <a:rect l="l" t="t" r="r" b="b"/>
                <a:pathLst>
                  <a:path w="3453129" h="2056130">
                    <a:moveTo>
                      <a:pt x="2209927" y="0"/>
                    </a:moveTo>
                    <a:lnTo>
                      <a:pt x="1243076" y="0"/>
                    </a:lnTo>
                    <a:lnTo>
                      <a:pt x="0" y="2055622"/>
                    </a:lnTo>
                    <a:lnTo>
                      <a:pt x="3453003" y="2055622"/>
                    </a:lnTo>
                    <a:lnTo>
                      <a:pt x="2209927" y="0"/>
                    </a:lnTo>
                    <a:close/>
                  </a:path>
                </a:pathLst>
              </a:custGeom>
              <a:solidFill>
                <a:srgbClr val="0170EB">
                  <a:alpha val="14117"/>
                </a:srgbClr>
              </a:solidFill>
            </p:spPr>
            <p:txBody>
              <a:bodyPr wrap="square" lIns="0" tIns="0" rIns="0" bIns="0" rtlCol="0"/>
              <a:lstStyle/>
              <a:p>
                <a:endParaRPr sz="1400"/>
              </a:p>
            </p:txBody>
          </p:sp>
        </p:grpSp>
        <p:sp>
          <p:nvSpPr>
            <p:cNvPr id="18" name="object 64">
              <a:extLst>
                <a:ext uri="{FF2B5EF4-FFF2-40B4-BE49-F238E27FC236}">
                  <a16:creationId xmlns:a16="http://schemas.microsoft.com/office/drawing/2014/main" id="{91487100-C0A2-93DB-2B25-5A5F85A1B0CE}"/>
                </a:ext>
              </a:extLst>
            </p:cNvPr>
            <p:cNvSpPr txBox="1"/>
            <p:nvPr/>
          </p:nvSpPr>
          <p:spPr>
            <a:xfrm>
              <a:off x="8469692" y="2601206"/>
              <a:ext cx="1248138" cy="228268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 algn="ctr">
                <a:lnSpc>
                  <a:spcPct val="100000"/>
                </a:lnSpc>
                <a:spcBef>
                  <a:spcPts val="100"/>
                </a:spcBef>
              </a:pPr>
              <a:r>
                <a:rPr lang="en-US" sz="1400" spc="-1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Ferry vehicle</a:t>
              </a:r>
              <a:endParaRPr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1" name="直線矢印コネクタ 20">
              <a:extLst>
                <a:ext uri="{FF2B5EF4-FFF2-40B4-BE49-F238E27FC236}">
                  <a16:creationId xmlns:a16="http://schemas.microsoft.com/office/drawing/2014/main" id="{865F640E-4B19-A279-9A5C-04C50562596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440460" y="3264776"/>
              <a:ext cx="4236205" cy="1076"/>
            </a:xfrm>
            <a:prstGeom prst="straightConnector1">
              <a:avLst/>
            </a:prstGeom>
            <a:ln>
              <a:solidFill>
                <a:schemeClr val="tx1"/>
              </a:solidFill>
              <a:prstDash val="solid"/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2" name="object 64">
              <a:extLst>
                <a:ext uri="{FF2B5EF4-FFF2-40B4-BE49-F238E27FC236}">
                  <a16:creationId xmlns:a16="http://schemas.microsoft.com/office/drawing/2014/main" id="{2E9A9809-DF1D-9997-7C19-DD83DC5C5230}"/>
                </a:ext>
              </a:extLst>
            </p:cNvPr>
            <p:cNvSpPr txBox="1"/>
            <p:nvPr/>
          </p:nvSpPr>
          <p:spPr>
            <a:xfrm>
              <a:off x="10450430" y="3023602"/>
              <a:ext cx="1248138" cy="456535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 algn="ctr">
                <a:lnSpc>
                  <a:spcPct val="100000"/>
                </a:lnSpc>
                <a:spcBef>
                  <a:spcPts val="100"/>
                </a:spcBef>
              </a:pPr>
              <a:r>
                <a:rPr lang="en-US" sz="1400" spc="-1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Moving </a:t>
              </a:r>
            </a:p>
            <a:p>
              <a:pPr marL="12700" algn="ctr">
                <a:lnSpc>
                  <a:spcPct val="100000"/>
                </a:lnSpc>
                <a:spcBef>
                  <a:spcPts val="100"/>
                </a:spcBef>
              </a:pPr>
              <a:r>
                <a:rPr lang="en-US" sz="1400" spc="-1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(~60km/h)</a:t>
              </a:r>
              <a:endParaRPr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B91726A0-799C-3EC3-FB72-44888FBB1D9E}"/>
                </a:ext>
              </a:extLst>
            </p:cNvPr>
            <p:cNvCxnSpPr/>
            <p:nvPr/>
          </p:nvCxnSpPr>
          <p:spPr>
            <a:xfrm>
              <a:off x="7941343" y="3184323"/>
              <a:ext cx="0" cy="410647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  <a:headEnd type="none"/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直線コネクタ 34">
              <a:extLst>
                <a:ext uri="{FF2B5EF4-FFF2-40B4-BE49-F238E27FC236}">
                  <a16:creationId xmlns:a16="http://schemas.microsoft.com/office/drawing/2014/main" id="{011710C6-660C-8536-0D2D-975D23D9C492}"/>
                </a:ext>
              </a:extLst>
            </p:cNvPr>
            <p:cNvCxnSpPr/>
            <p:nvPr/>
          </p:nvCxnSpPr>
          <p:spPr>
            <a:xfrm>
              <a:off x="9089764" y="3160973"/>
              <a:ext cx="0" cy="410647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  <a:headEnd type="none"/>
              <a:tail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直線矢印コネクタ 36">
              <a:extLst>
                <a:ext uri="{FF2B5EF4-FFF2-40B4-BE49-F238E27FC236}">
                  <a16:creationId xmlns:a16="http://schemas.microsoft.com/office/drawing/2014/main" id="{01FB74FA-13E8-713D-D3F8-1CD235A1DF56}"/>
                </a:ext>
              </a:extLst>
            </p:cNvPr>
            <p:cNvCxnSpPr/>
            <p:nvPr/>
          </p:nvCxnSpPr>
          <p:spPr>
            <a:xfrm>
              <a:off x="7941343" y="3389646"/>
              <a:ext cx="1148421" cy="0"/>
            </a:xfrm>
            <a:prstGeom prst="straightConnector1">
              <a:avLst/>
            </a:prstGeom>
            <a:ln>
              <a:solidFill>
                <a:schemeClr val="tx1"/>
              </a:solidFill>
              <a:prstDash val="solid"/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直線矢印コネクタ 45">
              <a:extLst>
                <a:ext uri="{FF2B5EF4-FFF2-40B4-BE49-F238E27FC236}">
                  <a16:creationId xmlns:a16="http://schemas.microsoft.com/office/drawing/2014/main" id="{05A0C761-9FD0-5EFE-98BA-8B4349799A06}"/>
                </a:ext>
              </a:extLst>
            </p:cNvPr>
            <p:cNvCxnSpPr/>
            <p:nvPr/>
          </p:nvCxnSpPr>
          <p:spPr>
            <a:xfrm flipH="1">
              <a:off x="7803316" y="2627848"/>
              <a:ext cx="1478394" cy="0"/>
            </a:xfrm>
            <a:prstGeom prst="straightConnector1">
              <a:avLst/>
            </a:prstGeom>
            <a:ln>
              <a:solidFill>
                <a:schemeClr val="tx1"/>
              </a:solidFill>
              <a:prstDash val="solid"/>
              <a:headEnd type="non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7" name="テキスト ボックス 46">
                  <a:extLst>
                    <a:ext uri="{FF2B5EF4-FFF2-40B4-BE49-F238E27FC236}">
                      <a16:creationId xmlns:a16="http://schemas.microsoft.com/office/drawing/2014/main" id="{2051AFE3-4894-DAA1-6CA6-8264E9844F9D}"/>
                    </a:ext>
                  </a:extLst>
                </p:cNvPr>
                <p:cNvSpPr txBox="1"/>
                <p:nvPr/>
              </p:nvSpPr>
              <p:spPr>
                <a:xfrm>
                  <a:off x="7823564" y="2303353"/>
                  <a:ext cx="2021566" cy="307777"/>
                </a:xfrm>
                <a:prstGeom prst="rect">
                  <a:avLst/>
                </a:prstGeom>
                <a:noFill/>
                <a:ln w="12700" cap="flat">
                  <a:noFill/>
                  <a:miter lim="400000"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wrap="square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altLang="ja-JP" sz="140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sz="1400" i="1" dirty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altLang="ja-JP" sz="1400" i="1" dirty="0">
                              <a:latin typeface="Cambria Math" panose="02040503050406030204" pitchFamily="18" charset="0"/>
                            </a:rPr>
                            <m:t>𝑟𝑒𝑙</m:t>
                          </m:r>
                        </m:sub>
                      </m:sSub>
                      <m:r>
                        <a:rPr lang="en-US" altLang="ja-JP" sz="14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a14:m>
                  <a:r>
                    <a:rPr lang="en-US" altLang="ja-JP" sz="14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(5~20km/h)</a:t>
                  </a:r>
                  <a:endParaRPr lang="en" altLang="ja-JP" sz="1400" dirty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>
            <p:sp>
              <p:nvSpPr>
                <p:cNvPr id="47" name="テキスト ボックス 46">
                  <a:extLst>
                    <a:ext uri="{FF2B5EF4-FFF2-40B4-BE49-F238E27FC236}">
                      <a16:creationId xmlns:a16="http://schemas.microsoft.com/office/drawing/2014/main" id="{2051AFE3-4894-DAA1-6CA6-8264E9844F9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23564" y="2303353"/>
                  <a:ext cx="2021566" cy="307777"/>
                </a:xfrm>
                <a:prstGeom prst="rect">
                  <a:avLst/>
                </a:prstGeom>
                <a:blipFill>
                  <a:blip r:embed="rId8"/>
                  <a:stretch>
                    <a:fillRect b="-19231"/>
                  </a:stretch>
                </a:blipFill>
                <a:ln w="12700" cap="flat">
                  <a:noFill/>
                  <a:miter lim="400000"/>
                </a:ln>
                <a:effectLst/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8" name="左右矢印 47">
              <a:extLst>
                <a:ext uri="{FF2B5EF4-FFF2-40B4-BE49-F238E27FC236}">
                  <a16:creationId xmlns:a16="http://schemas.microsoft.com/office/drawing/2014/main" id="{CE77D18E-4A23-9993-E7D0-593D38B7E510}"/>
                </a:ext>
              </a:extLst>
            </p:cNvPr>
            <p:cNvSpPr/>
            <p:nvPr/>
          </p:nvSpPr>
          <p:spPr>
            <a:xfrm>
              <a:off x="8221457" y="2866001"/>
              <a:ext cx="585040" cy="157601"/>
            </a:xfrm>
            <a:prstGeom prst="leftRightArrow">
              <a:avLst/>
            </a:prstGeom>
            <a:solidFill>
              <a:schemeClr val="accent1">
                <a:lumMod val="75000"/>
              </a:schemeClr>
            </a:solidFill>
            <a:ln w="127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36000" tIns="36000" rIns="36000" bIns="36000" numCol="1" spcCol="38100" rtlCol="0" anchor="ctr" anchorCtr="0">
              <a:noAutofit/>
            </a:bodyPr>
            <a:lstStyle/>
            <a:p>
              <a:pPr marL="0" marR="0" indent="0" algn="l" defTabSz="44926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Times New Roman"/>
              </a:endParaRPr>
            </a:p>
          </p:txBody>
        </p:sp>
      </p:grpSp>
      <p:sp>
        <p:nvSpPr>
          <p:cNvPr id="54" name="線吹き出し 1 (枠付き) 53">
            <a:extLst>
              <a:ext uri="{FF2B5EF4-FFF2-40B4-BE49-F238E27FC236}">
                <a16:creationId xmlns:a16="http://schemas.microsoft.com/office/drawing/2014/main" id="{63B99F7D-D1F3-53F2-42EB-19EE4C2AFFC1}"/>
              </a:ext>
            </a:extLst>
          </p:cNvPr>
          <p:cNvSpPr/>
          <p:nvPr/>
        </p:nvSpPr>
        <p:spPr>
          <a:xfrm>
            <a:off x="258658" y="1531445"/>
            <a:ext cx="6907643" cy="2213241"/>
          </a:xfrm>
          <a:prstGeom prst="borderCallout1">
            <a:avLst>
              <a:gd name="adj1" fmla="val 9062"/>
              <a:gd name="adj2" fmla="val 99423"/>
              <a:gd name="adj3" fmla="val 54759"/>
              <a:gd name="adj4" fmla="val 109283"/>
            </a:avLst>
          </a:prstGeom>
          <a:noFill/>
          <a:ln w="28575" cap="flat">
            <a:solidFill>
              <a:schemeClr val="accent1">
                <a:lumMod val="50000"/>
              </a:schemeClr>
            </a:solidFill>
            <a:prstDash val="solid"/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6000" tIns="36000" rIns="36000" bIns="36000" numCol="1" spcCol="38100" rtlCol="0" anchor="ctr" anchorCtr="0">
            <a:noAutofit/>
          </a:bodyPr>
          <a:lstStyle/>
          <a:p>
            <a:pPr marL="0" marR="0" indent="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Times New Roman"/>
            </a:endParaRPr>
          </a:p>
        </p:txBody>
      </p:sp>
      <p:sp>
        <p:nvSpPr>
          <p:cNvPr id="9" name="タイトル 2">
            <a:extLst>
              <a:ext uri="{FF2B5EF4-FFF2-40B4-BE49-F238E27FC236}">
                <a16:creationId xmlns:a16="http://schemas.microsoft.com/office/drawing/2014/main" id="{E2ED1B05-56AD-8CA1-6BDB-FCAD3137F811}"/>
              </a:ext>
            </a:extLst>
          </p:cNvPr>
          <p:cNvSpPr txBox="1">
            <a:spLocks/>
          </p:cNvSpPr>
          <p:nvPr/>
        </p:nvSpPr>
        <p:spPr>
          <a:xfrm>
            <a:off x="-177109" y="522744"/>
            <a:ext cx="12546218" cy="777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6079" tIns="46079" rIns="46079" bIns="46079" anchor="ctr">
            <a:normAutofit fontScale="82500" lnSpcReduction="10000"/>
          </a:bodyPr>
          <a:lstStyle>
            <a:lvl1pPr marL="0" marR="0" indent="0" algn="ctr" defTabSz="449262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1" sz="32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1pPr>
            <a:lvl2pPr marL="0" marR="0" indent="457200" algn="ctr" defTabSz="449262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1" sz="32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2pPr>
            <a:lvl3pPr marL="0" marR="0" indent="914400" algn="ctr" defTabSz="449262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1" sz="32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3pPr>
            <a:lvl4pPr marL="0" marR="0" indent="1371600" algn="ctr" defTabSz="449262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1" sz="32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4pPr>
            <a:lvl5pPr marL="0" marR="0" indent="1828800" algn="ctr" defTabSz="449262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1" sz="32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5pPr>
            <a:lvl6pPr marL="0" marR="0" indent="2286000" algn="ctr" defTabSz="449262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1" sz="32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6pPr>
            <a:lvl7pPr marL="0" marR="0" indent="2743200" algn="ctr" defTabSz="449262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1" sz="32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7pPr>
            <a:lvl8pPr marL="0" marR="0" indent="3200400" algn="ctr" defTabSz="449262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1" sz="32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8pPr>
            <a:lvl9pPr marL="0" marR="0" indent="3657600" algn="ctr" defTabSz="449262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1" sz="32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9pPr>
          </a:lstStyle>
          <a:p>
            <a:r>
              <a:rPr lang="en-US" altLang="ja-JP" dirty="0"/>
              <a:t>Further consideration on complementing HD-Map download &amp; sensor-data sharing</a:t>
            </a:r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D0BE66B9-D105-3194-B4DA-4EAD8A4D3B60}"/>
              </a:ext>
            </a:extLst>
          </p:cNvPr>
          <p:cNvSpPr txBox="1"/>
          <p:nvPr/>
        </p:nvSpPr>
        <p:spPr>
          <a:xfrm>
            <a:off x="7143756" y="6475414"/>
            <a:ext cx="4246028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rPr dirty="0"/>
              <a:t>Jing Ma (Toyota)</a:t>
            </a:r>
          </a:p>
        </p:txBody>
      </p:sp>
    </p:spTree>
    <p:extLst>
      <p:ext uri="{BB962C8B-B14F-4D97-AF65-F5344CB8AC3E}">
        <p14:creationId xmlns:p14="http://schemas.microsoft.com/office/powerpoint/2010/main" val="1769271928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8DA6EE-033F-69C1-8B8B-EF36A74CAA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5611D1CD-E6A9-96D5-DD0F-01059E79C44B}"/>
              </a:ext>
            </a:extLst>
          </p:cNvPr>
          <p:cNvSpPr txBox="1"/>
          <p:nvPr/>
        </p:nvSpPr>
        <p:spPr>
          <a:xfrm>
            <a:off x="6876408" y="1220354"/>
            <a:ext cx="5070679" cy="203132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altLang="ja-JP" sz="1800" b="1" dirty="0"/>
              <a:t>Example flow of sensor-data relay:</a:t>
            </a:r>
          </a:p>
          <a:p>
            <a:pPr marL="342900" indent="-342900">
              <a:buFontTx/>
              <a:buChar char="-"/>
            </a:pPr>
            <a:r>
              <a:rPr lang="en" altLang="ja-JP" sz="1800" dirty="0"/>
              <a:t>Discover (peer + service)</a:t>
            </a:r>
          </a:p>
          <a:p>
            <a:pPr marL="342900" indent="-342900">
              <a:buFontTx/>
              <a:buChar char="-"/>
            </a:pPr>
            <a:r>
              <a:rPr lang="en" altLang="ja-JP" sz="1800" dirty="0"/>
              <a:t>Secure join</a:t>
            </a:r>
          </a:p>
          <a:p>
            <a:pPr marL="342900" indent="-342900">
              <a:buFontTx/>
              <a:buChar char="-"/>
            </a:pPr>
            <a:r>
              <a:rPr lang="en" altLang="ja-JP" sz="1800" dirty="0"/>
              <a:t>Nearby vehicle </a:t>
            </a:r>
            <a:r>
              <a:rPr lang="ja-JP" altLang="en-US" sz="1800"/>
              <a:t>→</a:t>
            </a:r>
            <a:r>
              <a:rPr lang="en-US" altLang="ja-JP" sz="1800" dirty="0"/>
              <a:t>Aggregator (Event report)</a:t>
            </a:r>
          </a:p>
          <a:p>
            <a:pPr marL="342900" indent="-342900">
              <a:buFontTx/>
              <a:buChar char="-"/>
            </a:pPr>
            <a:r>
              <a:rPr lang="en" altLang="ja-JP" sz="1800" dirty="0"/>
              <a:t>Acknowledge</a:t>
            </a:r>
          </a:p>
          <a:p>
            <a:pPr marL="342900" indent="-342900">
              <a:buFontTx/>
              <a:buChar char="-"/>
            </a:pPr>
            <a:r>
              <a:rPr lang="en" altLang="ja-JP" sz="1800" dirty="0"/>
              <a:t>Aggregator forwards via cellular right away for time-sensitive event; bulk uploads at next AP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4" name="Table 3">
                <a:extLst>
                  <a:ext uri="{FF2B5EF4-FFF2-40B4-BE49-F238E27FC236}">
                    <a16:creationId xmlns:a16="http://schemas.microsoft.com/office/drawing/2014/main" id="{22C536A2-A979-7663-1DFF-70E394C0A83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90763175"/>
                  </p:ext>
                </p:extLst>
              </p:nvPr>
            </p:nvGraphicFramePr>
            <p:xfrm>
              <a:off x="214496" y="3642549"/>
              <a:ext cx="11763007" cy="29260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9464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872343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046514">
                      <a:extLst>
                        <a:ext uri="{9D8B030D-6E8A-4147-A177-3AD203B41FA5}">
                          <a16:colId xmlns:a16="http://schemas.microsoft.com/office/drawing/2014/main" val="3663613312"/>
                        </a:ext>
                      </a:extLst>
                    </a:gridCol>
                    <a:gridCol w="2133600">
                      <a:extLst>
                        <a:ext uri="{9D8B030D-6E8A-4147-A177-3AD203B41FA5}">
                          <a16:colId xmlns:a16="http://schemas.microsoft.com/office/drawing/2014/main" val="1293613625"/>
                        </a:ext>
                      </a:extLst>
                    </a:gridCol>
                    <a:gridCol w="2764150">
                      <a:extLst>
                        <a:ext uri="{9D8B030D-6E8A-4147-A177-3AD203B41FA5}">
                          <a16:colId xmlns:a16="http://schemas.microsoft.com/office/drawing/2014/main" val="94682145"/>
                        </a:ext>
                      </a:extLst>
                    </a:gridCol>
                  </a:tblGrid>
                  <a:tr h="470140">
                    <a:tc>
                      <a:txBody>
                        <a:bodyPr/>
                        <a:lstStyle/>
                        <a:p>
                          <a:r>
                            <a:rPr sz="1800" b="1" dirty="0">
                              <a:latin typeface="Times New Roman"/>
                            </a:rPr>
                            <a:t>Relayed data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sz="1800" b="1" dirty="0">
                              <a:latin typeface="Times New Roman"/>
                            </a:rPr>
                            <a:t>Typical item size</a:t>
                          </a:r>
                          <a:endParaRPr lang="en-US" sz="1800" b="1" dirty="0">
                            <a:latin typeface="Times New Roman"/>
                          </a:endParaRPr>
                        </a:p>
                        <a:p>
                          <a:r>
                            <a:rPr lang="en-US" sz="1800" b="1" dirty="0">
                              <a:latin typeface="Times New Roman"/>
                            </a:rPr>
                            <a:t>[4-8]</a:t>
                          </a:r>
                          <a:endParaRPr sz="1800" b="1" dirty="0">
                            <a:latin typeface="Times New Roman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sz="1800" b="1" dirty="0">
                              <a:latin typeface="Times New Roman"/>
                            </a:rPr>
                            <a:t>Window budget</a:t>
                          </a:r>
                          <a:r>
                            <a:rPr lang="en-US" sz="1800" b="1" dirty="0">
                              <a:latin typeface="Times New Roman"/>
                            </a:rPr>
                            <a:t> (parallel)</a:t>
                          </a:r>
                          <a:endParaRPr sz="1800" b="1" dirty="0">
                            <a:latin typeface="Times New Roman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sz="1800" b="1" dirty="0">
                              <a:latin typeface="Times New Roman"/>
                            </a:rPr>
                            <a:t>Per‑encounter goal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sz="1800" b="1" dirty="0">
                              <a:latin typeface="Times New Roman"/>
                            </a:rPr>
                            <a:t>Notes / priority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470140">
                    <a:tc>
                      <a:txBody>
                        <a:bodyPr/>
                        <a:lstStyle/>
                        <a:p>
                          <a:r>
                            <a:rPr sz="1800" b="1" dirty="0">
                              <a:latin typeface="Times New Roman"/>
                            </a:rPr>
                            <a:t>Time‑sensitive event report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sz="1800" dirty="0">
                              <a:latin typeface="Times New Roman"/>
                            </a:rPr>
                            <a:t>≈10 KB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" altLang="ja-JP" sz="1800" dirty="0">
                              <a:latin typeface="Times New Roman"/>
                            </a:rPr>
                            <a:t>30–150 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sz="1800" dirty="0">
                              <a:latin typeface="Times New Roman"/>
                            </a:rPr>
                            <a:t>Send </a:t>
                          </a:r>
                          <a:r>
                            <a:rPr lang="en-US" sz="1800" dirty="0">
                              <a:latin typeface="Times New Roman"/>
                            </a:rPr>
                            <a:t>with low latency</a:t>
                          </a:r>
                          <a:r>
                            <a:rPr sz="1800" dirty="0">
                              <a:latin typeface="Times New Roman"/>
                            </a:rPr>
                            <a:t>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sz="1800" dirty="0">
                              <a:latin typeface="Times New Roman"/>
                            </a:rPr>
                            <a:t>Maintain state; suppress duplicates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268651">
                    <a:tc>
                      <a:txBody>
                        <a:bodyPr/>
                        <a:lstStyle/>
                        <a:p>
                          <a:r>
                            <a:rPr sz="1800" b="1" dirty="0">
                              <a:latin typeface="Times New Roman"/>
                            </a:rPr>
                            <a:t>Object list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sz="1800">
                              <a:latin typeface="Times New Roman"/>
                            </a:rPr>
                            <a:t>20–100 KB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sz="1800" dirty="0">
                              <a:latin typeface="Times New Roman"/>
                            </a:rPr>
                            <a:t>30–150 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sz="1800" dirty="0">
                              <a:latin typeface="Times New Roman"/>
                            </a:rPr>
                            <a:t>≥2 sets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sz="1800" dirty="0">
                              <a:latin typeface="Times New Roman"/>
                            </a:rPr>
                            <a:t>Higher‑fidelity context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470140">
                    <a:tc>
                      <a:txBody>
                        <a:bodyPr/>
                        <a:lstStyle/>
                        <a:p>
                          <a:r>
                            <a:rPr sz="1800" b="1" dirty="0">
                              <a:latin typeface="Times New Roman"/>
                            </a:rPr>
                            <a:t>Evidence snippet (image/video, compressed)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sz="1800" dirty="0">
                              <a:latin typeface="Times New Roman"/>
                            </a:rPr>
                            <a:t>100–500 KB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sz="1800" dirty="0">
                              <a:latin typeface="Times New Roman"/>
                            </a:rPr>
                            <a:t>30–150 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sz="1800" dirty="0">
                              <a:latin typeface="Times New Roman"/>
                            </a:rPr>
                            <a:t>2–4 items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sz="1800" dirty="0">
                              <a:latin typeface="Times New Roman"/>
                            </a:rPr>
                            <a:t>If channel allows; prioritize compressed formats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470140">
                    <a:tc>
                      <a:txBody>
                        <a:bodyPr/>
                        <a:lstStyle/>
                        <a:p>
                          <a:r>
                            <a:rPr sz="1800" b="1" dirty="0">
                              <a:latin typeface="Times New Roman"/>
                            </a:rPr>
                            <a:t>LiDAR sub‑sample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sz="1800">
                              <a:latin typeface="Times New Roman"/>
                            </a:rPr>
                            <a:t>1–5 MB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sz="1800" dirty="0">
                              <a:latin typeface="Times New Roman"/>
                            </a:rPr>
                            <a:t>30–150 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sz="1800">
                              <a:latin typeface="Times New Roman"/>
                            </a:rPr>
                            <a:t>1–2 slices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" sz="1800" dirty="0">
                              <a:latin typeface="Times New Roman"/>
                            </a:rPr>
                            <a:t>Adjust by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ar-AE" altLang="ja-JP" sz="180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ar-AE" altLang="ja-JP" sz="1800" b="0" i="1" dirty="0" smtClean="0"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ar-AE" altLang="ja-JP" sz="1800" b="0" i="1" dirty="0" smtClean="0">
                                      <a:latin typeface="Cambria Math" panose="02040503050406030204" pitchFamily="18" charset="0"/>
                                    </a:rPr>
                                    <m:t>𝑟𝑒𝑙</m:t>
                                  </m:r>
                                </m:sub>
                              </m:sSub>
                              <m:r>
                                <a:rPr lang="ar-AE" altLang="ja-JP" sz="1800" b="0" i="1" dirty="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oMath>
                          </a14:m>
                          <a:r>
                            <a:rPr lang="en" sz="1800" dirty="0">
                              <a:latin typeface="Times New Roman"/>
                            </a:rPr>
                            <a:t>and RF; chunked transfer</a:t>
                          </a:r>
                          <a:endParaRPr sz="1800" dirty="0">
                            <a:latin typeface="Times New Roman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4" name="Table 3">
                <a:extLst>
                  <a:ext uri="{FF2B5EF4-FFF2-40B4-BE49-F238E27FC236}">
                    <a16:creationId xmlns:a16="http://schemas.microsoft.com/office/drawing/2014/main" id="{22C536A2-A979-7663-1DFF-70E394C0A83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90763175"/>
                  </p:ext>
                </p:extLst>
              </p:nvPr>
            </p:nvGraphicFramePr>
            <p:xfrm>
              <a:off x="214496" y="3642549"/>
              <a:ext cx="11763007" cy="29260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9464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872343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046514">
                      <a:extLst>
                        <a:ext uri="{9D8B030D-6E8A-4147-A177-3AD203B41FA5}">
                          <a16:colId xmlns:a16="http://schemas.microsoft.com/office/drawing/2014/main" val="3663613312"/>
                        </a:ext>
                      </a:extLst>
                    </a:gridCol>
                    <a:gridCol w="2133600">
                      <a:extLst>
                        <a:ext uri="{9D8B030D-6E8A-4147-A177-3AD203B41FA5}">
                          <a16:colId xmlns:a16="http://schemas.microsoft.com/office/drawing/2014/main" val="1293613625"/>
                        </a:ext>
                      </a:extLst>
                    </a:gridCol>
                    <a:gridCol w="2764150">
                      <a:extLst>
                        <a:ext uri="{9D8B030D-6E8A-4147-A177-3AD203B41FA5}">
                          <a16:colId xmlns:a16="http://schemas.microsoft.com/office/drawing/2014/main" val="94682145"/>
                        </a:ext>
                      </a:extLst>
                    </a:gridCol>
                  </a:tblGrid>
                  <a:tr h="640080">
                    <a:tc>
                      <a:txBody>
                        <a:bodyPr/>
                        <a:lstStyle/>
                        <a:p>
                          <a:r>
                            <a:rPr sz="1800" b="1" dirty="0">
                              <a:latin typeface="Times New Roman"/>
                            </a:rPr>
                            <a:t>Relayed data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sz="1800" b="1" dirty="0">
                              <a:latin typeface="Times New Roman"/>
                            </a:rPr>
                            <a:t>Typical item size</a:t>
                          </a:r>
                          <a:endParaRPr lang="en-US" sz="1800" b="1" dirty="0">
                            <a:latin typeface="Times New Roman"/>
                          </a:endParaRPr>
                        </a:p>
                        <a:p>
                          <a:r>
                            <a:rPr lang="en-US" sz="1800" b="1" dirty="0">
                              <a:latin typeface="Times New Roman"/>
                            </a:rPr>
                            <a:t>[4-8]</a:t>
                          </a:r>
                          <a:endParaRPr sz="1800" b="1" dirty="0">
                            <a:latin typeface="Times New Roman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sz="1800" b="1" dirty="0">
                              <a:latin typeface="Times New Roman"/>
                            </a:rPr>
                            <a:t>Window budget</a:t>
                          </a:r>
                          <a:r>
                            <a:rPr lang="en-US" sz="1800" b="1" dirty="0">
                              <a:latin typeface="Times New Roman"/>
                            </a:rPr>
                            <a:t> (parallel)</a:t>
                          </a:r>
                          <a:endParaRPr sz="1800" b="1" dirty="0">
                            <a:latin typeface="Times New Roman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sz="1800" b="1" dirty="0">
                              <a:latin typeface="Times New Roman"/>
                            </a:rPr>
                            <a:t>Per‑encounter goal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sz="1800" b="1" dirty="0">
                              <a:latin typeface="Times New Roman"/>
                            </a:rPr>
                            <a:t>Notes / priority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sz="1800" b="1" dirty="0">
                              <a:latin typeface="Times New Roman"/>
                            </a:rPr>
                            <a:t>Time‑sensitive event report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sz="1800" dirty="0">
                              <a:latin typeface="Times New Roman"/>
                            </a:rPr>
                            <a:t>≈10 KB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" altLang="ja-JP" sz="1800" dirty="0">
                              <a:latin typeface="Times New Roman"/>
                            </a:rPr>
                            <a:t>30–150 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sz="1800" dirty="0">
                              <a:latin typeface="Times New Roman"/>
                            </a:rPr>
                            <a:t>Send </a:t>
                          </a:r>
                          <a:r>
                            <a:rPr lang="en-US" sz="1800" dirty="0">
                              <a:latin typeface="Times New Roman"/>
                            </a:rPr>
                            <a:t>with low latency</a:t>
                          </a:r>
                          <a:r>
                            <a:rPr sz="1800" dirty="0">
                              <a:latin typeface="Times New Roman"/>
                            </a:rPr>
                            <a:t>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sz="1800" dirty="0">
                              <a:latin typeface="Times New Roman"/>
                            </a:rPr>
                            <a:t>Maintain state; suppress duplicates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sz="1800" b="1" dirty="0">
                              <a:latin typeface="Times New Roman"/>
                            </a:rPr>
                            <a:t>Object list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sz="1800">
                              <a:latin typeface="Times New Roman"/>
                            </a:rPr>
                            <a:t>20–100 KB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sz="1800" dirty="0">
                              <a:latin typeface="Times New Roman"/>
                            </a:rPr>
                            <a:t>30–150 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sz="1800" dirty="0">
                              <a:latin typeface="Times New Roman"/>
                            </a:rPr>
                            <a:t>≥2 sets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sz="1800" dirty="0">
                              <a:latin typeface="Times New Roman"/>
                            </a:rPr>
                            <a:t>Higher‑fidelity context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sz="1800" b="1" dirty="0">
                              <a:latin typeface="Times New Roman"/>
                            </a:rPr>
                            <a:t>Evidence snippet (image/video, compressed)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sz="1800" dirty="0">
                              <a:latin typeface="Times New Roman"/>
                            </a:rPr>
                            <a:t>100–500 KB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sz="1800" dirty="0">
                              <a:latin typeface="Times New Roman"/>
                            </a:rPr>
                            <a:t>30–150 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sz="1800" dirty="0">
                              <a:latin typeface="Times New Roman"/>
                            </a:rPr>
                            <a:t>2–4 items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sz="1800" dirty="0">
                              <a:latin typeface="Times New Roman"/>
                            </a:rPr>
                            <a:t>If channel allows; prioritize compressed formats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sz="1800" b="1" dirty="0">
                              <a:latin typeface="Times New Roman"/>
                            </a:rPr>
                            <a:t>LiDAR sub‑sample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sz="1800">
                              <a:latin typeface="Times New Roman"/>
                            </a:rPr>
                            <a:t>1–5 MB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sz="1800" dirty="0">
                              <a:latin typeface="Times New Roman"/>
                            </a:rPr>
                            <a:t>30–150 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sz="1800">
                              <a:latin typeface="Times New Roman"/>
                            </a:rPr>
                            <a:t>1–2 slices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blipFill>
                          <a:blip r:embed="rId3"/>
                          <a:stretch>
                            <a:fillRect l="-325688" t="-358824" r="-917" b="-1372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8" name="線吹き出し 1 (枠付き) 27">
            <a:extLst>
              <a:ext uri="{FF2B5EF4-FFF2-40B4-BE49-F238E27FC236}">
                <a16:creationId xmlns:a16="http://schemas.microsoft.com/office/drawing/2014/main" id="{77D82F52-AB70-6BED-1021-1D3C2EC07368}"/>
              </a:ext>
            </a:extLst>
          </p:cNvPr>
          <p:cNvSpPr/>
          <p:nvPr/>
        </p:nvSpPr>
        <p:spPr>
          <a:xfrm>
            <a:off x="6822545" y="1246280"/>
            <a:ext cx="5031349" cy="1997086"/>
          </a:xfrm>
          <a:prstGeom prst="borderCallout1">
            <a:avLst>
              <a:gd name="adj1" fmla="val 28229"/>
              <a:gd name="adj2" fmla="val 113"/>
              <a:gd name="adj3" fmla="val 60163"/>
              <a:gd name="adj4" fmla="val -16613"/>
            </a:avLst>
          </a:prstGeom>
          <a:noFill/>
          <a:ln w="28575" cap="flat">
            <a:solidFill>
              <a:schemeClr val="accent1">
                <a:lumMod val="50000"/>
              </a:schemeClr>
            </a:solidFill>
            <a:prstDash val="solid"/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6000" tIns="36000" rIns="36000" bIns="36000" numCol="1" spcCol="38100" rtlCol="0" anchor="ctr" anchorCtr="0">
            <a:noAutofit/>
          </a:bodyPr>
          <a:lstStyle/>
          <a:p>
            <a:pPr marL="0" marR="0" indent="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1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Times New Roman"/>
            </a:endParaRPr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5FADC04F-8348-11E9-80E8-5543724282DD}"/>
              </a:ext>
            </a:extLst>
          </p:cNvPr>
          <p:cNvGrpSpPr/>
          <p:nvPr/>
        </p:nvGrpSpPr>
        <p:grpSpPr>
          <a:xfrm>
            <a:off x="938253" y="1136813"/>
            <a:ext cx="5779902" cy="2507516"/>
            <a:chOff x="1139998" y="1365413"/>
            <a:chExt cx="5779902" cy="2507516"/>
          </a:xfrm>
        </p:grpSpPr>
        <p:grpSp>
          <p:nvGrpSpPr>
            <p:cNvPr id="27" name="グループ化 26">
              <a:extLst>
                <a:ext uri="{FF2B5EF4-FFF2-40B4-BE49-F238E27FC236}">
                  <a16:creationId xmlns:a16="http://schemas.microsoft.com/office/drawing/2014/main" id="{C680C7D2-E599-5A4E-DB7C-77B5D8E11E4D}"/>
                </a:ext>
              </a:extLst>
            </p:cNvPr>
            <p:cNvGrpSpPr/>
            <p:nvPr/>
          </p:nvGrpSpPr>
          <p:grpSpPr>
            <a:xfrm>
              <a:off x="1139998" y="1510333"/>
              <a:ext cx="5355916" cy="2362596"/>
              <a:chOff x="6546408" y="2234473"/>
              <a:chExt cx="5355916" cy="2362596"/>
            </a:xfrm>
          </p:grpSpPr>
          <p:sp>
            <p:nvSpPr>
              <p:cNvPr id="9" name="正方形/長方形 8">
                <a:extLst>
                  <a:ext uri="{FF2B5EF4-FFF2-40B4-BE49-F238E27FC236}">
                    <a16:creationId xmlns:a16="http://schemas.microsoft.com/office/drawing/2014/main" id="{487AE4E7-ECD3-9F44-2750-C9BB7E9C962D}"/>
                  </a:ext>
                </a:extLst>
              </p:cNvPr>
              <p:cNvSpPr/>
              <p:nvPr/>
            </p:nvSpPr>
            <p:spPr bwMode="auto">
              <a:xfrm>
                <a:off x="6736699" y="3769178"/>
                <a:ext cx="5165625" cy="548678"/>
              </a:xfrm>
              <a:prstGeom prst="rect">
                <a:avLst/>
              </a:prstGeom>
              <a:solidFill>
                <a:schemeClr val="bg1">
                  <a:lumMod val="90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Meiryo UI" pitchFamily="50" charset="-128"/>
                  <a:cs typeface="Meiryo UI" pitchFamily="50" charset="-128"/>
                </a:endParaRPr>
              </a:p>
            </p:txBody>
          </p:sp>
          <p:sp>
            <p:nvSpPr>
              <p:cNvPr id="41" name="object 34">
                <a:extLst>
                  <a:ext uri="{FF2B5EF4-FFF2-40B4-BE49-F238E27FC236}">
                    <a16:creationId xmlns:a16="http://schemas.microsoft.com/office/drawing/2014/main" id="{95A18DA4-ED96-942A-6240-31EC47EA3749}"/>
                  </a:ext>
                </a:extLst>
              </p:cNvPr>
              <p:cNvSpPr/>
              <p:nvPr/>
            </p:nvSpPr>
            <p:spPr>
              <a:xfrm>
                <a:off x="7010067" y="2832874"/>
                <a:ext cx="2384939" cy="978890"/>
              </a:xfrm>
              <a:custGeom>
                <a:avLst/>
                <a:gdLst/>
                <a:ahLst/>
                <a:cxnLst/>
                <a:rect l="l" t="t" r="r" b="b"/>
                <a:pathLst>
                  <a:path w="3453129" h="2056130">
                    <a:moveTo>
                      <a:pt x="2209927" y="0"/>
                    </a:moveTo>
                    <a:lnTo>
                      <a:pt x="1243076" y="0"/>
                    </a:lnTo>
                    <a:lnTo>
                      <a:pt x="0" y="2055622"/>
                    </a:lnTo>
                    <a:lnTo>
                      <a:pt x="3453003" y="2055622"/>
                    </a:lnTo>
                    <a:lnTo>
                      <a:pt x="2209927" y="0"/>
                    </a:lnTo>
                    <a:close/>
                  </a:path>
                </a:pathLst>
              </a:custGeom>
              <a:solidFill>
                <a:srgbClr val="0170EB">
                  <a:alpha val="14117"/>
                </a:srgbClr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grpSp>
            <p:nvGrpSpPr>
              <p:cNvPr id="6" name="グループ化 12">
                <a:extLst>
                  <a:ext uri="{FF2B5EF4-FFF2-40B4-BE49-F238E27FC236}">
                    <a16:creationId xmlns:a16="http://schemas.microsoft.com/office/drawing/2014/main" id="{B6D21275-048E-A2AB-352A-E2DD0234A961}"/>
                  </a:ext>
                </a:extLst>
              </p:cNvPr>
              <p:cNvGrpSpPr/>
              <p:nvPr/>
            </p:nvGrpSpPr>
            <p:grpSpPr>
              <a:xfrm>
                <a:off x="6886551" y="2234473"/>
                <a:ext cx="2248707" cy="1675992"/>
                <a:chOff x="0" y="204962"/>
                <a:chExt cx="2978720" cy="2081041"/>
              </a:xfrm>
            </p:grpSpPr>
            <p:grpSp>
              <p:nvGrpSpPr>
                <p:cNvPr id="33" name="グループ化 16">
                  <a:extLst>
                    <a:ext uri="{FF2B5EF4-FFF2-40B4-BE49-F238E27FC236}">
                      <a16:creationId xmlns:a16="http://schemas.microsoft.com/office/drawing/2014/main" id="{DE996AAA-4B0E-8E9D-BE0D-E353F1212B0D}"/>
                    </a:ext>
                  </a:extLst>
                </p:cNvPr>
                <p:cNvGrpSpPr/>
                <p:nvPr/>
              </p:nvGrpSpPr>
              <p:grpSpPr>
                <a:xfrm>
                  <a:off x="0" y="204962"/>
                  <a:ext cx="2978720" cy="2081041"/>
                  <a:chOff x="0" y="204962"/>
                  <a:chExt cx="2978719" cy="2081040"/>
                </a:xfrm>
              </p:grpSpPr>
              <p:grpSp>
                <p:nvGrpSpPr>
                  <p:cNvPr id="35" name="グループ化 18">
                    <a:extLst>
                      <a:ext uri="{FF2B5EF4-FFF2-40B4-BE49-F238E27FC236}">
                        <a16:creationId xmlns:a16="http://schemas.microsoft.com/office/drawing/2014/main" id="{437E7386-B843-7B1C-65E6-A71BB659E2AD}"/>
                      </a:ext>
                    </a:extLst>
                  </p:cNvPr>
                  <p:cNvGrpSpPr/>
                  <p:nvPr/>
                </p:nvGrpSpPr>
                <p:grpSpPr>
                  <a:xfrm>
                    <a:off x="0" y="204962"/>
                    <a:ext cx="2978719" cy="2081040"/>
                    <a:chOff x="0" y="204962"/>
                    <a:chExt cx="2978718" cy="2081039"/>
                  </a:xfrm>
                </p:grpSpPr>
                <p:pic>
                  <p:nvPicPr>
                    <p:cNvPr id="37" name="Picture 8" descr="Picture 8">
                      <a:extLst>
                        <a:ext uri="{FF2B5EF4-FFF2-40B4-BE49-F238E27FC236}">
                          <a16:creationId xmlns:a16="http://schemas.microsoft.com/office/drawing/2014/main" id="{46704034-0521-56AC-CA46-681C23AE1C52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4"/>
                    <a:stretch>
                      <a:fillRect/>
                    </a:stretch>
                  </p:blipFill>
                  <p:spPr>
                    <a:xfrm>
                      <a:off x="0" y="204962"/>
                      <a:ext cx="2978718" cy="2081039"/>
                    </a:xfrm>
                    <a:prstGeom prst="rect">
                      <a:avLst/>
                    </a:prstGeom>
                    <a:ln w="12700" cap="flat">
                      <a:noFill/>
                      <a:miter lim="400000"/>
                    </a:ln>
                    <a:effectLst/>
                  </p:spPr>
                </p:pic>
                <p:pic>
                  <p:nvPicPr>
                    <p:cNvPr id="38" name="図 21" descr="図 21">
                      <a:extLst>
                        <a:ext uri="{FF2B5EF4-FFF2-40B4-BE49-F238E27FC236}">
                          <a16:creationId xmlns:a16="http://schemas.microsoft.com/office/drawing/2014/main" id="{3972C81C-240D-1879-75B9-A0F21C90F88E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5"/>
                    <a:stretch>
                      <a:fillRect/>
                    </a:stretch>
                  </p:blipFill>
                  <p:spPr>
                    <a:xfrm>
                      <a:off x="1869462" y="468988"/>
                      <a:ext cx="324091" cy="159245"/>
                    </a:xfrm>
                    <a:prstGeom prst="rect">
                      <a:avLst/>
                    </a:prstGeom>
                    <a:ln w="12700" cap="flat">
                      <a:noFill/>
                      <a:miter lim="400000"/>
                    </a:ln>
                    <a:effectLst/>
                  </p:spPr>
                </p:pic>
              </p:grpSp>
              <p:sp>
                <p:nvSpPr>
                  <p:cNvPr id="36" name="正方形/長方形 19">
                    <a:extLst>
                      <a:ext uri="{FF2B5EF4-FFF2-40B4-BE49-F238E27FC236}">
                        <a16:creationId xmlns:a16="http://schemas.microsoft.com/office/drawing/2014/main" id="{E3048FAC-EBEC-C749-4245-65596A47D7A8}"/>
                      </a:ext>
                    </a:extLst>
                  </p:cNvPr>
                  <p:cNvSpPr/>
                  <p:nvPr/>
                </p:nvSpPr>
                <p:spPr>
                  <a:xfrm>
                    <a:off x="832477" y="1437339"/>
                    <a:ext cx="541422" cy="469232"/>
                  </a:xfrm>
                  <a:prstGeom prst="rect">
                    <a:avLst/>
                  </a:prstGeom>
                  <a:solidFill>
                    <a:schemeClr val="accent3">
                      <a:lumOff val="44000"/>
                    </a:schemeClr>
                  </a:solidFill>
                  <a:ln w="25400" cap="flat">
                    <a:solidFill>
                      <a:schemeClr val="accent3">
                        <a:lumOff val="44000"/>
                      </a:schemeClr>
                    </a:solidFill>
                    <a:prstDash val="solid"/>
                    <a:round/>
                  </a:ln>
                  <a:effectLst/>
                </p:spPr>
                <p:txBody>
                  <a:bodyPr wrap="square" lIns="45719" tIns="45719" rIns="45719" bIns="45719" numCol="1" anchor="ctr">
                    <a:noAutofit/>
                  </a:bodyPr>
                  <a:lstStyle/>
                  <a:p>
                    <a:pPr algn="ctr">
                      <a:defRPr>
                        <a:solidFill>
                          <a:schemeClr val="accent3">
                            <a:lumOff val="44000"/>
                          </a:schemeClr>
                        </a:solidFill>
                      </a:defRPr>
                    </a:pPr>
                    <a:endParaRPr/>
                  </a:p>
                </p:txBody>
              </p:sp>
            </p:grpSp>
            <p:pic>
              <p:nvPicPr>
                <p:cNvPr id="34" name="Picture 6" descr="Picture 6">
                  <a:extLst>
                    <a:ext uri="{FF2B5EF4-FFF2-40B4-BE49-F238E27FC236}">
                      <a16:creationId xmlns:a16="http://schemas.microsoft.com/office/drawing/2014/main" id="{D5E6BFF3-0202-D046-BD4D-69F5990C6EA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665212" y="1343162"/>
                  <a:ext cx="708687" cy="708686"/>
                </a:xfrm>
                <a:prstGeom prst="rect">
                  <a:avLst/>
                </a:prstGeom>
                <a:ln w="12700" cap="flat">
                  <a:noFill/>
                  <a:miter lim="400000"/>
                </a:ln>
                <a:effectLst/>
              </p:spPr>
            </p:pic>
          </p:grpSp>
          <p:grpSp>
            <p:nvGrpSpPr>
              <p:cNvPr id="7" name="グループ化 6">
                <a:extLst>
                  <a:ext uri="{FF2B5EF4-FFF2-40B4-BE49-F238E27FC236}">
                    <a16:creationId xmlns:a16="http://schemas.microsoft.com/office/drawing/2014/main" id="{176F44C8-D002-CC01-838E-FE71BFCA2925}"/>
                  </a:ext>
                </a:extLst>
              </p:cNvPr>
              <p:cNvGrpSpPr/>
              <p:nvPr/>
            </p:nvGrpSpPr>
            <p:grpSpPr>
              <a:xfrm flipH="1">
                <a:off x="7900105" y="3778585"/>
                <a:ext cx="560227" cy="610607"/>
                <a:chOff x="2666685" y="2770030"/>
                <a:chExt cx="1165626" cy="1183840"/>
              </a:xfrm>
            </p:grpSpPr>
            <p:pic>
              <p:nvPicPr>
                <p:cNvPr id="32" name="Picture 20" descr="無料のWi-Fiアイコン | アイコン素材ダウンロードサイト「icooon-mono」 | 商用利用可能なアイコン 素材が無料(フリー)ダウンロードできるサイト">
                  <a:extLst>
                    <a:ext uri="{FF2B5EF4-FFF2-40B4-BE49-F238E27FC236}">
                      <a16:creationId xmlns:a16="http://schemas.microsoft.com/office/drawing/2014/main" id="{9F244297-3248-CBBC-70C6-E8D1D794AEFB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7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092222" y="2770030"/>
                  <a:ext cx="442825" cy="40812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31" name="Picture 18" descr="Free Car SVG, PNG Icon, Symbol. Download Image.">
                  <a:extLst>
                    <a:ext uri="{FF2B5EF4-FFF2-40B4-BE49-F238E27FC236}">
                      <a16:creationId xmlns:a16="http://schemas.microsoft.com/office/drawing/2014/main" id="{A56F058E-F87B-4BFA-68C7-E83C9852837C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8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666685" y="2915539"/>
                  <a:ext cx="1165626" cy="1038331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pic>
            <p:nvPicPr>
              <p:cNvPr id="8" name="Picture 4" descr="Picture 4">
                <a:extLst>
                  <a:ext uri="{FF2B5EF4-FFF2-40B4-BE49-F238E27FC236}">
                    <a16:creationId xmlns:a16="http://schemas.microsoft.com/office/drawing/2014/main" id="{E9AE881A-9727-047A-EC85-AE67C7419FB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8007014" y="2624985"/>
                <a:ext cx="262689" cy="354402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cxnSp>
            <p:nvCxnSpPr>
              <p:cNvPr id="10" name="直線コネクタ 9">
                <a:extLst>
                  <a:ext uri="{FF2B5EF4-FFF2-40B4-BE49-F238E27FC236}">
                    <a16:creationId xmlns:a16="http://schemas.microsoft.com/office/drawing/2014/main" id="{B0B5189A-E0D8-F99F-BD9C-18B1271993FE}"/>
                  </a:ext>
                </a:extLst>
              </p:cNvPr>
              <p:cNvCxnSpPr>
                <a:cxnSpLocks/>
                <a:stCxn id="9" idx="1"/>
                <a:endCxn id="9" idx="3"/>
              </p:cNvCxnSpPr>
              <p:nvPr/>
            </p:nvCxnSpPr>
            <p:spPr bwMode="auto">
              <a:xfrm>
                <a:off x="6736699" y="4043517"/>
                <a:ext cx="5165625" cy="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bg1"/>
                </a:solidFill>
                <a:prstDash val="lgDash"/>
                <a:round/>
                <a:headEnd type="none" w="med" len="med"/>
                <a:tailEnd type="none" w="med" len="med"/>
              </a:ln>
              <a:effectLst/>
            </p:spPr>
          </p:cxnSp>
          <p:grpSp>
            <p:nvGrpSpPr>
              <p:cNvPr id="20" name="グループ化 19">
                <a:extLst>
                  <a:ext uri="{FF2B5EF4-FFF2-40B4-BE49-F238E27FC236}">
                    <a16:creationId xmlns:a16="http://schemas.microsoft.com/office/drawing/2014/main" id="{05254D0B-4B2F-978A-3157-575254EE8626}"/>
                  </a:ext>
                </a:extLst>
              </p:cNvPr>
              <p:cNvGrpSpPr/>
              <p:nvPr/>
            </p:nvGrpSpPr>
            <p:grpSpPr>
              <a:xfrm flipH="1">
                <a:off x="11024426" y="3872253"/>
                <a:ext cx="560228" cy="582218"/>
                <a:chOff x="1248827" y="2884676"/>
                <a:chExt cx="1165626" cy="1128792"/>
              </a:xfrm>
            </p:grpSpPr>
            <p:pic>
              <p:nvPicPr>
                <p:cNvPr id="25" name="Picture 18" descr="Free Car SVG, PNG Icon, Symbol. Download Image.">
                  <a:extLst>
                    <a:ext uri="{FF2B5EF4-FFF2-40B4-BE49-F238E27FC236}">
                      <a16:creationId xmlns:a16="http://schemas.microsoft.com/office/drawing/2014/main" id="{B63B70E6-F733-3EF2-6A86-8F398380080A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8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248827" y="2975138"/>
                  <a:ext cx="1165626" cy="103833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26" name="Picture 20" descr="無料のWi-Fiアイコン | アイコン素材ダウンロードサイト「icooon-mono」 | 商用利用可能なアイコン 素材が無料(フリー)ダウンロードできるサイト">
                  <a:extLst>
                    <a:ext uri="{FF2B5EF4-FFF2-40B4-BE49-F238E27FC236}">
                      <a16:creationId xmlns:a16="http://schemas.microsoft.com/office/drawing/2014/main" id="{87CBBC22-3234-0C64-3EF7-4FED4743E321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7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608045" y="2884676"/>
                  <a:ext cx="442825" cy="40811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cxnSp>
            <p:nvCxnSpPr>
              <p:cNvPr id="5" name="直線矢印コネクタ 4">
                <a:extLst>
                  <a:ext uri="{FF2B5EF4-FFF2-40B4-BE49-F238E27FC236}">
                    <a16:creationId xmlns:a16="http://schemas.microsoft.com/office/drawing/2014/main" id="{352B2364-C8C4-7542-2E1C-24753FFF76A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10068" y="4419950"/>
                <a:ext cx="2449286" cy="0"/>
              </a:xfrm>
              <a:prstGeom prst="straightConnector1">
                <a:avLst/>
              </a:prstGeom>
              <a:ln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" name="直線矢印コネクタ 12">
                <a:extLst>
                  <a:ext uri="{FF2B5EF4-FFF2-40B4-BE49-F238E27FC236}">
                    <a16:creationId xmlns:a16="http://schemas.microsoft.com/office/drawing/2014/main" id="{05376E13-36CD-1018-6C7C-48CAC07404C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565773" y="4408168"/>
                <a:ext cx="2336551" cy="11782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prstDash val="solid"/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grpSp>
            <p:nvGrpSpPr>
              <p:cNvPr id="50" name="グループ化 49">
                <a:extLst>
                  <a:ext uri="{FF2B5EF4-FFF2-40B4-BE49-F238E27FC236}">
                    <a16:creationId xmlns:a16="http://schemas.microsoft.com/office/drawing/2014/main" id="{A3EDD5C8-4FE2-AB84-C084-DC2D5816914E}"/>
                  </a:ext>
                </a:extLst>
              </p:cNvPr>
              <p:cNvGrpSpPr/>
              <p:nvPr/>
            </p:nvGrpSpPr>
            <p:grpSpPr>
              <a:xfrm>
                <a:off x="9965442" y="3604884"/>
                <a:ext cx="624440" cy="582018"/>
                <a:chOff x="1047845" y="2884676"/>
                <a:chExt cx="1349631" cy="1128405"/>
              </a:xfrm>
            </p:grpSpPr>
            <p:pic>
              <p:nvPicPr>
                <p:cNvPr id="51" name="Picture 18" descr="Free Car SVG, PNG Icon, Symbol. Download Image.">
                  <a:extLst>
                    <a:ext uri="{FF2B5EF4-FFF2-40B4-BE49-F238E27FC236}">
                      <a16:creationId xmlns:a16="http://schemas.microsoft.com/office/drawing/2014/main" id="{1332DC58-5D4A-2376-65EF-C986CD0CBC20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8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1047845" y="2974750"/>
                  <a:ext cx="1349631" cy="1038331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52" name="Picture 20" descr="無料のWi-Fiアイコン | アイコン素材ダウンロードサイト「icooon-mono」 | 商用利用可能なアイコン 素材が無料(フリー)ダウンロードできるサイト">
                  <a:extLst>
                    <a:ext uri="{FF2B5EF4-FFF2-40B4-BE49-F238E27FC236}">
                      <a16:creationId xmlns:a16="http://schemas.microsoft.com/office/drawing/2014/main" id="{E83A806A-1A9A-69A9-8CA9-96DC1C18DF7F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7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608045" y="2884676"/>
                  <a:ext cx="442825" cy="40811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cxnSp>
            <p:nvCxnSpPr>
              <p:cNvPr id="4" name="直線コネクタ 3">
                <a:extLst>
                  <a:ext uri="{FF2B5EF4-FFF2-40B4-BE49-F238E27FC236}">
                    <a16:creationId xmlns:a16="http://schemas.microsoft.com/office/drawing/2014/main" id="{2CA9D449-A0A2-6694-24B2-DF5136D1F499}"/>
                  </a:ext>
                </a:extLst>
              </p:cNvPr>
              <p:cNvCxnSpPr>
                <a:stCxn id="31" idx="2"/>
                <a:endCxn id="31" idx="2"/>
              </p:cNvCxnSpPr>
              <p:nvPr/>
            </p:nvCxnSpPr>
            <p:spPr>
              <a:xfrm>
                <a:off x="8180218" y="4389203"/>
                <a:ext cx="0" cy="0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olid"/>
                <a:headEnd type="none"/>
                <a:tailEnd type="non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" name="直線コネクタ 11">
                <a:extLst>
                  <a:ext uri="{FF2B5EF4-FFF2-40B4-BE49-F238E27FC236}">
                    <a16:creationId xmlns:a16="http://schemas.microsoft.com/office/drawing/2014/main" id="{785D5754-3D08-0708-A198-C16634DEAF2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970533" y="4311090"/>
                <a:ext cx="0" cy="125897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olid"/>
                <a:headEnd type="none"/>
                <a:tailEnd type="non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" name="直線コネクタ 13">
                <a:extLst>
                  <a:ext uri="{FF2B5EF4-FFF2-40B4-BE49-F238E27FC236}">
                    <a16:creationId xmlns:a16="http://schemas.microsoft.com/office/drawing/2014/main" id="{179A622C-D7CF-436C-F45A-A8E0873AAA0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272361" y="4300200"/>
                <a:ext cx="0" cy="125897"/>
              </a:xfrm>
              <a:prstGeom prst="line">
                <a:avLst/>
              </a:prstGeom>
              <a:ln>
                <a:solidFill>
                  <a:schemeClr val="tx1"/>
                </a:solidFill>
                <a:prstDash val="solid"/>
                <a:headEnd type="none"/>
                <a:tailEnd type="non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5" name="object 63">
                <a:extLst>
                  <a:ext uri="{FF2B5EF4-FFF2-40B4-BE49-F238E27FC236}">
                    <a16:creationId xmlns:a16="http://schemas.microsoft.com/office/drawing/2014/main" id="{2014A081-9D5F-8537-08B8-49ECA261F47D}"/>
                  </a:ext>
                </a:extLst>
              </p:cNvPr>
              <p:cNvSpPr txBox="1"/>
              <p:nvPr/>
            </p:nvSpPr>
            <p:spPr>
              <a:xfrm>
                <a:off x="6546408" y="4202089"/>
                <a:ext cx="968600" cy="394980"/>
              </a:xfrm>
              <a:prstGeom prst="rect">
                <a:avLst/>
              </a:prstGeom>
            </p:spPr>
            <p:txBody>
              <a:bodyPr vert="horz" wrap="square" lIns="0" tIns="12700" rIns="0" bIns="0" rtlCol="0">
                <a:spAutoFit/>
              </a:bodyPr>
              <a:lstStyle/>
              <a:p>
                <a:pPr marL="12700" algn="ctr">
                  <a:lnSpc>
                    <a:spcPct val="100000"/>
                  </a:lnSpc>
                  <a:spcBef>
                    <a:spcPts val="100"/>
                  </a:spcBef>
                </a:pPr>
                <a:r>
                  <a:rPr lang="en-US" sz="1200" spc="-10" dirty="0">
                    <a:solidFill>
                      <a:schemeClr val="tx1"/>
                    </a:solidFill>
                    <a:latin typeface="Arial"/>
                    <a:cs typeface="Arial"/>
                  </a:rPr>
                  <a:t>Leave</a:t>
                </a:r>
              </a:p>
              <a:p>
                <a:pPr marL="12700" algn="ctr">
                  <a:lnSpc>
                    <a:spcPct val="100000"/>
                  </a:lnSpc>
                  <a:spcBef>
                    <a:spcPts val="100"/>
                  </a:spcBef>
                </a:pPr>
                <a:r>
                  <a:rPr lang="en-US" sz="1200" spc="-10" dirty="0">
                    <a:solidFill>
                      <a:schemeClr val="tx1"/>
                    </a:solidFill>
                    <a:latin typeface="Arial"/>
                    <a:cs typeface="Arial"/>
                  </a:rPr>
                  <a:t>(~10km/h)</a:t>
                </a:r>
                <a:endParaRPr sz="1200" dirty="0">
                  <a:solidFill>
                    <a:schemeClr val="tx1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19" name="object 69">
                <a:extLst>
                  <a:ext uri="{FF2B5EF4-FFF2-40B4-BE49-F238E27FC236}">
                    <a16:creationId xmlns:a16="http://schemas.microsoft.com/office/drawing/2014/main" id="{5639C0CA-B425-2BD8-E4FB-5AAFB0BE7674}"/>
                  </a:ext>
                </a:extLst>
              </p:cNvPr>
              <p:cNvSpPr txBox="1"/>
              <p:nvPr/>
            </p:nvSpPr>
            <p:spPr>
              <a:xfrm>
                <a:off x="8790396" y="4196106"/>
                <a:ext cx="948314" cy="394980"/>
              </a:xfrm>
              <a:prstGeom prst="rect">
                <a:avLst/>
              </a:prstGeom>
            </p:spPr>
            <p:txBody>
              <a:bodyPr vert="horz" wrap="square" lIns="0" tIns="12700" rIns="0" bIns="0" rtlCol="0">
                <a:spAutoFit/>
              </a:bodyPr>
              <a:lstStyle/>
              <a:p>
                <a:pPr marL="12700" algn="ctr">
                  <a:lnSpc>
                    <a:spcPct val="100000"/>
                  </a:lnSpc>
                  <a:spcBef>
                    <a:spcPts val="100"/>
                  </a:spcBef>
                </a:pPr>
                <a:r>
                  <a:rPr lang="en-US" altLang="ja-JP" sz="1200" spc="-10" dirty="0">
                    <a:solidFill>
                      <a:schemeClr val="tx1"/>
                    </a:solidFill>
                    <a:latin typeface="Arial"/>
                    <a:cs typeface="Arial"/>
                  </a:rPr>
                  <a:t>Arrive</a:t>
                </a:r>
              </a:p>
              <a:p>
                <a:pPr marL="12700" algn="ctr">
                  <a:lnSpc>
                    <a:spcPct val="100000"/>
                  </a:lnSpc>
                  <a:spcBef>
                    <a:spcPts val="100"/>
                  </a:spcBef>
                </a:pPr>
                <a:r>
                  <a:rPr lang="en-US" altLang="ja-JP" sz="1200" spc="-10" dirty="0">
                    <a:solidFill>
                      <a:schemeClr val="tx1"/>
                    </a:solidFill>
                    <a:latin typeface="Arial"/>
                    <a:cs typeface="Arial"/>
                  </a:rPr>
                  <a:t>(~10km/h)</a:t>
                </a:r>
                <a:endParaRPr sz="1200" dirty="0">
                  <a:solidFill>
                    <a:schemeClr val="tx1"/>
                  </a:solidFill>
                  <a:latin typeface="Arial"/>
                  <a:cs typeface="Arial"/>
                </a:endParaRPr>
              </a:p>
            </p:txBody>
          </p:sp>
        </p:grpSp>
        <p:sp>
          <p:nvSpPr>
            <p:cNvPr id="29" name="左右矢印 28">
              <a:extLst>
                <a:ext uri="{FF2B5EF4-FFF2-40B4-BE49-F238E27FC236}">
                  <a16:creationId xmlns:a16="http://schemas.microsoft.com/office/drawing/2014/main" id="{08EF8EBE-720B-0C86-1948-2C88C5F89436}"/>
                </a:ext>
              </a:extLst>
            </p:cNvPr>
            <p:cNvSpPr/>
            <p:nvPr/>
          </p:nvSpPr>
          <p:spPr>
            <a:xfrm>
              <a:off x="5179722" y="3053954"/>
              <a:ext cx="585040" cy="157601"/>
            </a:xfrm>
            <a:prstGeom prst="leftRightArrow">
              <a:avLst/>
            </a:prstGeom>
            <a:solidFill>
              <a:schemeClr val="accent1">
                <a:lumMod val="75000"/>
              </a:schemeClr>
            </a:solidFill>
            <a:ln w="127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36000" tIns="36000" rIns="36000" bIns="36000" numCol="1" spcCol="38100" rtlCol="0" anchor="ctr" anchorCtr="0">
              <a:noAutofit/>
            </a:bodyPr>
            <a:lstStyle/>
            <a:p>
              <a:pPr marL="0" marR="0" indent="0" algn="l" defTabSz="44926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Times New Roman"/>
              </a:endParaRPr>
            </a:p>
          </p:txBody>
        </p:sp>
        <p:grpSp>
          <p:nvGrpSpPr>
            <p:cNvPr id="30" name="グループ化 29">
              <a:extLst>
                <a:ext uri="{FF2B5EF4-FFF2-40B4-BE49-F238E27FC236}">
                  <a16:creationId xmlns:a16="http://schemas.microsoft.com/office/drawing/2014/main" id="{4AD17059-959B-B686-F9B6-08E0B54FCF9E}"/>
                </a:ext>
              </a:extLst>
            </p:cNvPr>
            <p:cNvGrpSpPr/>
            <p:nvPr/>
          </p:nvGrpSpPr>
          <p:grpSpPr>
            <a:xfrm rot="16200000">
              <a:off x="3584792" y="2124312"/>
              <a:ext cx="1304032" cy="528003"/>
              <a:chOff x="4600966" y="4178632"/>
              <a:chExt cx="3734313" cy="699413"/>
            </a:xfrm>
          </p:grpSpPr>
          <p:sp>
            <p:nvSpPr>
              <p:cNvPr id="40" name="正方形/長方形 39">
                <a:extLst>
                  <a:ext uri="{FF2B5EF4-FFF2-40B4-BE49-F238E27FC236}">
                    <a16:creationId xmlns:a16="http://schemas.microsoft.com/office/drawing/2014/main" id="{879C1AA7-5064-FF3D-DB62-2165537CE788}"/>
                  </a:ext>
                </a:extLst>
              </p:cNvPr>
              <p:cNvSpPr/>
              <p:nvPr/>
            </p:nvSpPr>
            <p:spPr bwMode="auto">
              <a:xfrm>
                <a:off x="4600967" y="4178632"/>
                <a:ext cx="3734312" cy="699413"/>
              </a:xfrm>
              <a:prstGeom prst="rect">
                <a:avLst/>
              </a:prstGeom>
              <a:solidFill>
                <a:schemeClr val="bg1">
                  <a:lumMod val="90000"/>
                </a:schemeClr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+mj-lt"/>
                  <a:ea typeface="Meiryo UI" pitchFamily="50" charset="-128"/>
                  <a:cs typeface="Meiryo UI" pitchFamily="50" charset="-128"/>
                </a:endParaRPr>
              </a:p>
            </p:txBody>
          </p:sp>
          <p:cxnSp>
            <p:nvCxnSpPr>
              <p:cNvPr id="42" name="直線コネクタ 41">
                <a:extLst>
                  <a:ext uri="{FF2B5EF4-FFF2-40B4-BE49-F238E27FC236}">
                    <a16:creationId xmlns:a16="http://schemas.microsoft.com/office/drawing/2014/main" id="{EAE4EBF8-96AC-3D81-7C8A-E2364FCE413B}"/>
                  </a:ext>
                </a:extLst>
              </p:cNvPr>
              <p:cNvCxnSpPr>
                <a:cxnSpLocks/>
                <a:endCxn id="40" idx="3"/>
              </p:cNvCxnSpPr>
              <p:nvPr/>
            </p:nvCxnSpPr>
            <p:spPr bwMode="auto">
              <a:xfrm rot="5400000" flipH="1" flipV="1">
                <a:off x="6463965" y="2665341"/>
                <a:ext cx="8316" cy="3734313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bg1"/>
                </a:solidFill>
                <a:prstDash val="lgDash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46" name="テキスト ボックス 45">
              <a:extLst>
                <a:ext uri="{FF2B5EF4-FFF2-40B4-BE49-F238E27FC236}">
                  <a16:creationId xmlns:a16="http://schemas.microsoft.com/office/drawing/2014/main" id="{55608EC4-A109-3D60-D9D2-8ED9ECC757B5}"/>
                </a:ext>
              </a:extLst>
            </p:cNvPr>
            <p:cNvSpPr txBox="1"/>
            <p:nvPr/>
          </p:nvSpPr>
          <p:spPr>
            <a:xfrm>
              <a:off x="1663836" y="1365413"/>
              <a:ext cx="4778215" cy="36933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wrap="square">
              <a:spAutoFit/>
            </a:bodyPr>
            <a:lstStyle/>
            <a:p>
              <a:r>
                <a:rPr lang="en-US" altLang="ja-JP" sz="1800" u="sng" dirty="0"/>
                <a:t>Example: sensor-data relay</a:t>
              </a:r>
              <a:endParaRPr lang="ja-JP" altLang="en-US" sz="1800" u="sng"/>
            </a:p>
          </p:txBody>
        </p:sp>
        <p:sp>
          <p:nvSpPr>
            <p:cNvPr id="47" name="object 64">
              <a:extLst>
                <a:ext uri="{FF2B5EF4-FFF2-40B4-BE49-F238E27FC236}">
                  <a16:creationId xmlns:a16="http://schemas.microsoft.com/office/drawing/2014/main" id="{4A6FF612-F2E0-8550-F5F8-4816A8D47E16}"/>
                </a:ext>
              </a:extLst>
            </p:cNvPr>
            <p:cNvSpPr txBox="1"/>
            <p:nvPr/>
          </p:nvSpPr>
          <p:spPr>
            <a:xfrm>
              <a:off x="5671762" y="2915559"/>
              <a:ext cx="1248138" cy="228268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 algn="ctr">
                <a:lnSpc>
                  <a:spcPct val="100000"/>
                </a:lnSpc>
                <a:spcBef>
                  <a:spcPts val="100"/>
                </a:spcBef>
              </a:pPr>
              <a:r>
                <a:rPr lang="en-US" sz="1400" spc="-10" dirty="0">
                  <a:solidFill>
                    <a:schemeClr val="tx1"/>
                  </a:solidFill>
                  <a:latin typeface="Arial"/>
                  <a:cs typeface="Arial"/>
                </a:rPr>
                <a:t>Aggregator </a:t>
              </a:r>
              <a:endParaRPr sz="1400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48" name="object 64">
              <a:extLst>
                <a:ext uri="{FF2B5EF4-FFF2-40B4-BE49-F238E27FC236}">
                  <a16:creationId xmlns:a16="http://schemas.microsoft.com/office/drawing/2014/main" id="{E91DF4CA-FCEC-68F7-2635-9E455525563F}"/>
                </a:ext>
              </a:extLst>
            </p:cNvPr>
            <p:cNvSpPr txBox="1"/>
            <p:nvPr/>
          </p:nvSpPr>
          <p:spPr>
            <a:xfrm>
              <a:off x="4361337" y="2666447"/>
              <a:ext cx="1248138" cy="228268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 algn="ctr">
                <a:lnSpc>
                  <a:spcPct val="100000"/>
                </a:lnSpc>
                <a:spcBef>
                  <a:spcPts val="100"/>
                </a:spcBef>
              </a:pPr>
              <a:r>
                <a:rPr lang="en-US" sz="1400" spc="-10" dirty="0">
                  <a:solidFill>
                    <a:schemeClr val="tx1"/>
                  </a:solidFill>
                  <a:latin typeface="Arial"/>
                  <a:cs typeface="Arial"/>
                </a:rPr>
                <a:t>Nearby vehicle </a:t>
              </a:r>
              <a:endParaRPr sz="1400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49" name="object 64">
              <a:extLst>
                <a:ext uri="{FF2B5EF4-FFF2-40B4-BE49-F238E27FC236}">
                  <a16:creationId xmlns:a16="http://schemas.microsoft.com/office/drawing/2014/main" id="{117F8493-2175-FC17-EB5B-7D5E23DF8818}"/>
                </a:ext>
              </a:extLst>
            </p:cNvPr>
            <p:cNvSpPr txBox="1"/>
            <p:nvPr/>
          </p:nvSpPr>
          <p:spPr>
            <a:xfrm>
              <a:off x="2782518" y="2995971"/>
              <a:ext cx="1248138" cy="228268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 algn="ctr">
                <a:lnSpc>
                  <a:spcPct val="100000"/>
                </a:lnSpc>
                <a:spcBef>
                  <a:spcPts val="100"/>
                </a:spcBef>
              </a:pPr>
              <a:r>
                <a:rPr lang="en-US" sz="1400" spc="-10" dirty="0">
                  <a:solidFill>
                    <a:schemeClr val="tx1"/>
                  </a:solidFill>
                  <a:latin typeface="Arial"/>
                  <a:cs typeface="Arial"/>
                </a:rPr>
                <a:t>Aggregator </a:t>
              </a:r>
              <a:endParaRPr sz="1400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53" name="左矢印 52">
              <a:extLst>
                <a:ext uri="{FF2B5EF4-FFF2-40B4-BE49-F238E27FC236}">
                  <a16:creationId xmlns:a16="http://schemas.microsoft.com/office/drawing/2014/main" id="{A40C4961-669C-9A08-03F0-9660098D9376}"/>
                </a:ext>
              </a:extLst>
            </p:cNvPr>
            <p:cNvSpPr/>
            <p:nvPr/>
          </p:nvSpPr>
          <p:spPr>
            <a:xfrm rot="5400000">
              <a:off x="2525485" y="2427531"/>
              <a:ext cx="412926" cy="350498"/>
            </a:xfrm>
            <a:prstGeom prst="leftArrow">
              <a:avLst/>
            </a:prstGeom>
            <a:solidFill>
              <a:schemeClr val="accent1">
                <a:lumMod val="50000"/>
              </a:schemeClr>
            </a:solidFill>
            <a:ln w="127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36000" tIns="36000" rIns="36000" bIns="36000" numCol="1" spcCol="38100" rtlCol="0" anchor="ctr" anchorCtr="0">
              <a:noAutofit/>
            </a:bodyPr>
            <a:lstStyle/>
            <a:p>
              <a:pPr marL="0" marR="0" indent="0" algn="l" defTabSz="449262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Times New Roman"/>
              </a:endParaRPr>
            </a:p>
          </p:txBody>
        </p:sp>
      </p:grpSp>
      <p:sp>
        <p:nvSpPr>
          <p:cNvPr id="11" name="タイトル 2">
            <a:extLst>
              <a:ext uri="{FF2B5EF4-FFF2-40B4-BE49-F238E27FC236}">
                <a16:creationId xmlns:a16="http://schemas.microsoft.com/office/drawing/2014/main" id="{658CE0E8-7A4E-22F8-44D3-49B838F41A5D}"/>
              </a:ext>
            </a:extLst>
          </p:cNvPr>
          <p:cNvSpPr txBox="1">
            <a:spLocks/>
          </p:cNvSpPr>
          <p:nvPr/>
        </p:nvSpPr>
        <p:spPr>
          <a:xfrm>
            <a:off x="-177109" y="522744"/>
            <a:ext cx="12546218" cy="777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6079" tIns="46079" rIns="46079" bIns="46079" anchor="ctr">
            <a:normAutofit fontScale="82500" lnSpcReduction="10000"/>
          </a:bodyPr>
          <a:lstStyle>
            <a:lvl1pPr marL="0" marR="0" indent="0" algn="ctr" defTabSz="449262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1" sz="32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1pPr>
            <a:lvl2pPr marL="0" marR="0" indent="457200" algn="ctr" defTabSz="449262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1" sz="32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2pPr>
            <a:lvl3pPr marL="0" marR="0" indent="914400" algn="ctr" defTabSz="449262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1" sz="32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3pPr>
            <a:lvl4pPr marL="0" marR="0" indent="1371600" algn="ctr" defTabSz="449262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1" sz="32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4pPr>
            <a:lvl5pPr marL="0" marR="0" indent="1828800" algn="ctr" defTabSz="449262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1" sz="32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5pPr>
            <a:lvl6pPr marL="0" marR="0" indent="2286000" algn="ctr" defTabSz="449262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1" sz="32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6pPr>
            <a:lvl7pPr marL="0" marR="0" indent="2743200" algn="ctr" defTabSz="449262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1" sz="32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7pPr>
            <a:lvl8pPr marL="0" marR="0" indent="3200400" algn="ctr" defTabSz="449262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1" sz="32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8pPr>
            <a:lvl9pPr marL="0" marR="0" indent="3657600" algn="ctr" defTabSz="449262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1" sz="32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9pPr>
          </a:lstStyle>
          <a:p>
            <a:r>
              <a:rPr lang="en-US" altLang="ja-JP" dirty="0"/>
              <a:t>Further consideration on complementing HD-Map download &amp; sensor-data sharing</a:t>
            </a:r>
            <a:endParaRPr lang="ja-JP" altLang="en-US"/>
          </a:p>
        </p:txBody>
      </p:sp>
      <p:sp>
        <p:nvSpPr>
          <p:cNvPr id="2" name="フッター プレースホルダー 4">
            <a:extLst>
              <a:ext uri="{FF2B5EF4-FFF2-40B4-BE49-F238E27FC236}">
                <a16:creationId xmlns:a16="http://schemas.microsoft.com/office/drawing/2014/main" id="{28CD65F4-3AB8-3A73-D82E-BF1CD92ADC8C}"/>
              </a:ext>
            </a:extLst>
          </p:cNvPr>
          <p:cNvSpPr txBox="1"/>
          <p:nvPr/>
        </p:nvSpPr>
        <p:spPr>
          <a:xfrm>
            <a:off x="7143756" y="6475414"/>
            <a:ext cx="4246028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rPr dirty="0"/>
              <a:t>Jing Ma (Toyota)</a:t>
            </a:r>
          </a:p>
        </p:txBody>
      </p:sp>
    </p:spTree>
    <p:extLst>
      <p:ext uri="{BB962C8B-B14F-4D97-AF65-F5344CB8AC3E}">
        <p14:creationId xmlns:p14="http://schemas.microsoft.com/office/powerpoint/2010/main" val="159204902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0B03AE-B049-BA71-0E1E-2E1E064943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EB971577-2114-0A6E-C3C5-E45FB3F39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Discussion on requirements</a:t>
            </a:r>
            <a:endParaRPr lang="ja-JP" altLang="en-US"/>
          </a:p>
        </p:txBody>
      </p:sp>
      <p:graphicFrame>
        <p:nvGraphicFramePr>
          <p:cNvPr id="28" name="Table 2">
            <a:extLst>
              <a:ext uri="{FF2B5EF4-FFF2-40B4-BE49-F238E27FC236}">
                <a16:creationId xmlns:a16="http://schemas.microsoft.com/office/drawing/2014/main" id="{4916A407-5B18-5755-78BC-346404E8D4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9368100"/>
              </p:ext>
            </p:extLst>
          </p:nvPr>
        </p:nvGraphicFramePr>
        <p:xfrm>
          <a:off x="58473" y="1463040"/>
          <a:ext cx="12072938" cy="44817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19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461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848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9895">
                <a:tc>
                  <a:txBody>
                    <a:bodyPr/>
                    <a:lstStyle/>
                    <a:p>
                      <a:pPr algn="l"/>
                      <a:endParaRPr sz="2000" b="1" dirty="0">
                        <a:latin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>
                          <a:latin typeface="Times New Roman"/>
                        </a:rPr>
                        <a:t>Example numbers 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sz="2000" b="1" dirty="0">
                          <a:latin typeface="Times New Roman"/>
                        </a:rPr>
                        <a:t>Notes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292">
                <a:tc>
                  <a:txBody>
                    <a:bodyPr/>
                    <a:lstStyle/>
                    <a:p>
                      <a:pPr algn="l"/>
                      <a:r>
                        <a:rPr sz="1800" b="0">
                          <a:latin typeface="Times New Roman"/>
                        </a:rPr>
                        <a:t>Discovery (service + peer)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sz="1800" b="0" dirty="0">
                          <a:latin typeface="Times New Roman"/>
                        </a:rPr>
                        <a:t>≤ 300 </a:t>
                      </a:r>
                      <a:r>
                        <a:rPr sz="1800" b="0" dirty="0" err="1">
                          <a:latin typeface="Times New Roman"/>
                        </a:rPr>
                        <a:t>ms</a:t>
                      </a:r>
                      <a:endParaRPr sz="1800" b="0" dirty="0">
                        <a:latin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sz="1800" b="0" dirty="0">
                          <a:latin typeface="Times New Roman"/>
                        </a:rPr>
                        <a:t>Continuous scan</a:t>
                      </a:r>
                      <a:r>
                        <a:rPr lang="en-US" sz="1800" b="0" dirty="0">
                          <a:latin typeface="Times New Roman"/>
                        </a:rPr>
                        <a:t>, </a:t>
                      </a:r>
                      <a:r>
                        <a:rPr sz="1800" b="0" dirty="0">
                          <a:latin typeface="Times New Roman"/>
                        </a:rPr>
                        <a:t>publish-subscribe; </a:t>
                      </a:r>
                      <a:r>
                        <a:rPr lang="en" sz="1800" b="0" dirty="0">
                          <a:latin typeface="Times New Roman"/>
                        </a:rPr>
                        <a:t>safety beacons acceptable for coarse presence</a:t>
                      </a:r>
                      <a:endParaRPr sz="1800" b="0" dirty="0">
                        <a:latin typeface="Times New Roman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292">
                <a:tc>
                  <a:txBody>
                    <a:bodyPr/>
                    <a:lstStyle/>
                    <a:p>
                      <a:pPr algn="l"/>
                      <a:r>
                        <a:rPr sz="1800" b="0" dirty="0">
                          <a:latin typeface="Times New Roman"/>
                        </a:rPr>
                        <a:t>Secure link setup (auth + key)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sz="1800" b="0">
                          <a:latin typeface="Times New Roman"/>
                        </a:rPr>
                        <a:t>≤ 200 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sz="1800" b="0" dirty="0">
                          <a:latin typeface="Times New Roman"/>
                        </a:rPr>
                        <a:t>Pre-provisioned cert/token; OWE/EAP‑TLS</a:t>
                      </a:r>
                      <a:r>
                        <a:rPr lang="en-US" sz="1800" b="0" dirty="0">
                          <a:latin typeface="Times New Roman"/>
                        </a:rPr>
                        <a:t> and so on</a:t>
                      </a:r>
                      <a:r>
                        <a:rPr sz="1800" b="0" dirty="0">
                          <a:latin typeface="Times New Roman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7595">
                <a:tc>
                  <a:txBody>
                    <a:bodyPr/>
                    <a:lstStyle/>
                    <a:p>
                      <a:pPr algn="l"/>
                      <a:r>
                        <a:rPr sz="1800" b="0">
                          <a:latin typeface="Times New Roman"/>
                        </a:rPr>
                        <a:t>Usable window (typical)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sz="1800" b="0">
                          <a:latin typeface="Times New Roman"/>
                        </a:rPr>
                        <a:t>≈ 30–150 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sz="1800" b="0" dirty="0">
                        <a:latin typeface="Times New Roman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292">
                <a:tc>
                  <a:txBody>
                    <a:bodyPr/>
                    <a:lstStyle/>
                    <a:p>
                      <a:pPr algn="l"/>
                      <a:r>
                        <a:rPr sz="1800" b="0" dirty="0">
                          <a:latin typeface="Times New Roman"/>
                        </a:rPr>
                        <a:t>User-data goodput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sz="1800" b="0">
                          <a:latin typeface="Times New Roman"/>
                        </a:rPr>
                        <a:t>≥ 50–150 Mb/s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sz="1800" b="0" dirty="0">
                          <a:latin typeface="Times New Roman"/>
                        </a:rPr>
                        <a:t>Chunk at 1–2 MB; parallel supports more base tiles/evidence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8292">
                <a:tc>
                  <a:txBody>
                    <a:bodyPr/>
                    <a:lstStyle/>
                    <a:p>
                      <a:pPr algn="l"/>
                      <a:r>
                        <a:rPr sz="1800" b="0" dirty="0">
                          <a:latin typeface="Times New Roman"/>
                        </a:rPr>
                        <a:t>latency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sz="1800" b="0" dirty="0">
                          <a:latin typeface="Times New Roman"/>
                        </a:rPr>
                        <a:t>≤ 50 </a:t>
                      </a:r>
                      <a:r>
                        <a:rPr sz="1800" b="0" dirty="0" err="1">
                          <a:latin typeface="Times New Roman"/>
                        </a:rPr>
                        <a:t>ms</a:t>
                      </a:r>
                      <a:r>
                        <a:rPr lang="en-US" sz="1800" b="0" dirty="0">
                          <a:latin typeface="Times New Roman"/>
                        </a:rPr>
                        <a:t> (time-sensitive event)</a:t>
                      </a:r>
                      <a:endParaRPr sz="1800" b="0" dirty="0">
                        <a:latin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4926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sz="1800" b="0" dirty="0">
                          <a:latin typeface="Times New Roman"/>
                        </a:rPr>
                        <a:t>Event/control path </a:t>
                      </a:r>
                      <a:r>
                        <a:rPr lang="en-US" sz="1800" b="0" dirty="0">
                          <a:latin typeface="Times New Roman"/>
                        </a:rPr>
                        <a:t>should </a:t>
                      </a:r>
                      <a:r>
                        <a:rPr sz="1800" b="0" dirty="0">
                          <a:latin typeface="Times New Roman"/>
                        </a:rPr>
                        <a:t>be snappy even when data path is busy</a:t>
                      </a:r>
                      <a:r>
                        <a:rPr lang="en-US" sz="1800" b="0" dirty="0">
                          <a:latin typeface="Times New Roman"/>
                        </a:rPr>
                        <a:t>, </a:t>
                      </a:r>
                      <a:r>
                        <a:rPr lang="en" altLang="ja-JP" sz="1800" b="0" dirty="0">
                          <a:latin typeface="Times New Roman"/>
                        </a:rPr>
                        <a:t>Supports byte‑range ACK and resume across encounters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8989">
                <a:tc>
                  <a:txBody>
                    <a:bodyPr/>
                    <a:lstStyle/>
                    <a:p>
                      <a:pPr algn="l"/>
                      <a:r>
                        <a:rPr sz="1800" b="0" dirty="0">
                          <a:latin typeface="Times New Roman"/>
                        </a:rPr>
                        <a:t>Reliability (within range)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sz="1800" b="0">
                          <a:latin typeface="Times New Roman"/>
                        </a:rPr>
                        <a:t>PDR ≥ 95% for events; PER ≤ 10⁻² for chunks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sz="1800" b="0" dirty="0">
                          <a:latin typeface="Times New Roman"/>
                        </a:rPr>
                        <a:t>With FEC/ARQ; retransmission budget bounded by window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4616164"/>
                  </a:ext>
                </a:extLst>
              </a:tr>
              <a:tr h="468292">
                <a:tc>
                  <a:txBody>
                    <a:bodyPr/>
                    <a:lstStyle/>
                    <a:p>
                      <a:pPr algn="l"/>
                      <a:r>
                        <a:rPr sz="1800" b="0">
                          <a:latin typeface="Times New Roman"/>
                        </a:rPr>
                        <a:t>Concurrency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sz="1800" b="0" dirty="0">
                          <a:latin typeface="Times New Roman"/>
                        </a:rPr>
                        <a:t>1 sender → 2–</a:t>
                      </a:r>
                      <a:r>
                        <a:rPr lang="en-US" sz="1800" b="0" dirty="0">
                          <a:latin typeface="Times New Roman"/>
                        </a:rPr>
                        <a:t>7</a:t>
                      </a:r>
                      <a:r>
                        <a:rPr sz="1800" b="0" dirty="0">
                          <a:latin typeface="Times New Roman"/>
                        </a:rPr>
                        <a:t> receivers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sz="1800" b="0" dirty="0">
                          <a:latin typeface="Times New Roman"/>
                        </a:rPr>
                        <a:t>Support group + unicast mix; fairness across receivers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39859"/>
                  </a:ext>
                </a:extLst>
              </a:tr>
              <a:tr h="318599">
                <a:tc>
                  <a:txBody>
                    <a:bodyPr/>
                    <a:lstStyle/>
                    <a:p>
                      <a:pPr algn="l"/>
                      <a:r>
                        <a:rPr sz="1800" b="0" dirty="0">
                          <a:latin typeface="Times New Roman"/>
                        </a:rPr>
                        <a:t>Range (urban/suburban)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sz="1800" b="0" dirty="0">
                          <a:latin typeface="Times New Roman"/>
                        </a:rPr>
                        <a:t>50–150 m (target)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sz="1800" b="0" dirty="0">
                          <a:latin typeface="Times New Roman"/>
                        </a:rPr>
                        <a:t>Keep PHY/MCS adaptive; prefer LOS when possible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2416948"/>
                  </a:ext>
                </a:extLst>
              </a:tr>
            </a:tbl>
          </a:graphicData>
        </a:graphic>
      </p:graphicFrame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1D3C096-9C8E-5053-DECE-2C5D549DFE4C}"/>
              </a:ext>
            </a:extLst>
          </p:cNvPr>
          <p:cNvSpPr txBox="1"/>
          <p:nvPr/>
        </p:nvSpPr>
        <p:spPr>
          <a:xfrm>
            <a:off x="386992" y="6460170"/>
            <a:ext cx="11249837" cy="30777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altLang="ja-JP" sz="1400" dirty="0"/>
              <a:t>※ The example numbers are aligned with the HD-Map download and Sensor-data sharing use case discussed in the draft</a:t>
            </a:r>
            <a:r>
              <a:rPr lang="en" altLang="ja-JP" sz="1400" dirty="0"/>
              <a:t> [4]</a:t>
            </a:r>
            <a:endParaRPr lang="ja-JP" altLang="en-US" sz="1400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A1531629-EE69-F788-F251-1013EE67463D}"/>
              </a:ext>
            </a:extLst>
          </p:cNvPr>
          <p:cNvSpPr txBox="1"/>
          <p:nvPr/>
        </p:nvSpPr>
        <p:spPr>
          <a:xfrm>
            <a:off x="7143756" y="6475414"/>
            <a:ext cx="4246028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rPr dirty="0"/>
              <a:t>Jing Ma (Toyota)</a:t>
            </a:r>
          </a:p>
        </p:txBody>
      </p:sp>
    </p:spTree>
    <p:extLst>
      <p:ext uri="{BB962C8B-B14F-4D97-AF65-F5344CB8AC3E}">
        <p14:creationId xmlns:p14="http://schemas.microsoft.com/office/powerpoint/2010/main" val="2960079894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01A11A-B159-6FAC-FAB8-E54C44D23D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0ADAD93A-77BD-EF43-4171-0DA041F5C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Discussion on candidate enablers</a:t>
            </a:r>
            <a:endParaRPr lang="ja-JP" altLang="en-US"/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D569E99E-4D15-F40D-D089-C9F78EA0291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279674" y="1463040"/>
            <a:ext cx="11897251" cy="238599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b="1" dirty="0">
                <a:latin typeface="Times New Roman"/>
              </a:rPr>
              <a:t>IEEE802 enablers:</a:t>
            </a:r>
            <a:endParaRPr lang="en-US" sz="2800" dirty="0"/>
          </a:p>
          <a:p>
            <a:pPr lvl="1">
              <a:defRPr sz="1800">
                <a:latin typeface="Times New Roman"/>
              </a:defRPr>
            </a:pPr>
            <a:r>
              <a:rPr sz="2000" dirty="0"/>
              <a:t>IEEE 802.11p/</a:t>
            </a:r>
            <a:r>
              <a:rPr lang="en-US" sz="2000" dirty="0"/>
              <a:t>bd</a:t>
            </a:r>
          </a:p>
          <a:p>
            <a:pPr marL="325800" lvl="1" indent="0">
              <a:buNone/>
              <a:defRPr sz="1800">
                <a:latin typeface="Times New Roman"/>
              </a:defRPr>
            </a:pPr>
            <a:r>
              <a:rPr lang="en-US" sz="2000" dirty="0"/>
              <a:t>B</a:t>
            </a:r>
            <a:r>
              <a:rPr sz="2000" dirty="0"/>
              <a:t>eacon-based awareness; good for small messages (catalog/events); limited throughput for bulk.</a:t>
            </a:r>
            <a:endParaRPr lang="en-US" sz="2000" dirty="0"/>
          </a:p>
          <a:p>
            <a:pPr lvl="1">
              <a:defRPr sz="1800">
                <a:latin typeface="Times New Roman"/>
              </a:defRPr>
            </a:pPr>
            <a:r>
              <a:rPr lang="en" altLang="ja-JP" sz="2000" dirty="0"/>
              <a:t>IEEE 802.11s mesh: Fits slow/convoy scenarios</a:t>
            </a:r>
            <a:endParaRPr sz="2000" dirty="0"/>
          </a:p>
          <a:p>
            <a:pPr lvl="1">
              <a:defRPr sz="1800">
                <a:latin typeface="Times New Roman"/>
              </a:defRPr>
            </a:pPr>
            <a:r>
              <a:rPr lang="en" altLang="ja-JP" sz="2000" dirty="0"/>
              <a:t>802.11ax/be features: MSCS/SCS for QoS, R‑TWT for predictable windows, MLO for parallel scan/transfer.</a:t>
            </a:r>
          </a:p>
          <a:p>
            <a:pPr lvl="1">
              <a:defRPr sz="1800">
                <a:latin typeface="Times New Roman"/>
              </a:defRPr>
            </a:pPr>
            <a:r>
              <a:rPr lang="en" altLang="ja-JP" sz="2000" dirty="0"/>
              <a:t>802.11bn P2P enhancement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DFF74E5-8FB7-F01C-585A-C9AD1E3852AA}"/>
              </a:ext>
            </a:extLst>
          </p:cNvPr>
          <p:cNvSpPr txBox="1">
            <a:spLocks/>
          </p:cNvSpPr>
          <p:nvPr/>
        </p:nvSpPr>
        <p:spPr>
          <a:xfrm>
            <a:off x="279674" y="4264507"/>
            <a:ext cx="11215975" cy="1616552"/>
          </a:xfrm>
          <a:prstGeom prst="rect">
            <a:avLst/>
          </a:prstGeom>
          <a:noFill/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6079" tIns="46079" rIns="46079" bIns="46079">
            <a:spAutoFit/>
          </a:bodyPr>
          <a:lstStyle>
            <a:lvl1pPr marL="342900" marR="0" indent="-342900" algn="l" defTabSz="449262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Pct val="60000"/>
              <a:buFont typeface="Wingdings" pitchFamily="2" charset="2"/>
              <a:buChar char="l"/>
              <a:tabLst/>
              <a:defRPr kumimoji="1" sz="24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1pPr>
            <a:lvl2pPr marL="613800" marR="0" indent="-288000" algn="l" defTabSz="449262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kumimoji="1" sz="22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2pPr>
            <a:lvl3pPr marL="720000" marR="0" indent="-213750" algn="l" defTabSz="449262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システムフォント（レギュラー）"/>
              <a:buChar char="-"/>
              <a:tabLst/>
              <a:defRPr kumimoji="1" sz="20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3pPr>
            <a:lvl4pPr marL="342900" marR="0" indent="554400" algn="l" defTabSz="449262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1" sz="18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4pPr>
            <a:lvl5pPr marL="342900" marR="0" indent="1485900" algn="l" defTabSz="449262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1" sz="24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5pPr>
            <a:lvl6pPr marL="342900" marR="0" indent="1943100" algn="l" defTabSz="449262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1" sz="24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6pPr>
            <a:lvl7pPr marL="342900" marR="0" indent="2400300" algn="l" defTabSz="449262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1" sz="24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7pPr>
            <a:lvl8pPr marL="342900" marR="0" indent="2857500" algn="l" defTabSz="449262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1" sz="24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8pPr>
            <a:lvl9pPr marL="342900" marR="0" indent="3314700" algn="l" defTabSz="449262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1" sz="2400" b="1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9pPr>
          </a:lstStyle>
          <a:p>
            <a:r>
              <a:rPr lang="en-US" b="1" dirty="0">
                <a:latin typeface="Times New Roman"/>
              </a:rPr>
              <a:t>Non-IEEE802 enablers:</a:t>
            </a:r>
            <a:endParaRPr lang="en-US" sz="2800" dirty="0"/>
          </a:p>
          <a:p>
            <a:pPr lvl="1">
              <a:defRPr sz="1800">
                <a:latin typeface="Times New Roman"/>
              </a:defRPr>
            </a:pPr>
            <a:r>
              <a:rPr lang="en-US" altLang="ja-JP" sz="2000" dirty="0">
                <a:latin typeface="Times New Roman"/>
              </a:rPr>
              <a:t>Wi-</a:t>
            </a:r>
            <a:r>
              <a:rPr lang="en" altLang="ja-JP" sz="2000" dirty="0"/>
              <a:t>Fi Aware (NAN) + Wi‑Fi Direct</a:t>
            </a:r>
          </a:p>
          <a:p>
            <a:pPr marL="325800" lvl="1" indent="0">
              <a:buNone/>
              <a:defRPr sz="1800">
                <a:latin typeface="Times New Roman"/>
              </a:defRPr>
            </a:pPr>
            <a:r>
              <a:rPr lang="en" altLang="ja-JP" sz="2000" dirty="0"/>
              <a:t>fast service discovery + secure unicast/group data path on 11ax/11be PHY; supports chunked resume.</a:t>
            </a:r>
          </a:p>
          <a:p>
            <a:pPr lvl="1">
              <a:defRPr sz="1800">
                <a:latin typeface="Times New Roman"/>
              </a:defRPr>
            </a:pPr>
            <a:r>
              <a:rPr lang="en" altLang="ja-JP" sz="2000" dirty="0"/>
              <a:t>Wi‑Fi </a:t>
            </a:r>
            <a:r>
              <a:rPr lang="en" altLang="ja-JP" sz="2000" dirty="0" err="1"/>
              <a:t>EasyMesh</a:t>
            </a:r>
            <a:r>
              <a:rPr lang="en" altLang="ja-JP" sz="2000" dirty="0"/>
              <a:t>: AP‑centric; backhaul metrics/steering ideas inform AP selection &amp; fairness policies.</a:t>
            </a:r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1B8951F1-7F71-DB7C-F6A7-3910356A466B}"/>
              </a:ext>
            </a:extLst>
          </p:cNvPr>
          <p:cNvSpPr txBox="1"/>
          <p:nvPr/>
        </p:nvSpPr>
        <p:spPr>
          <a:xfrm>
            <a:off x="7143756" y="6475414"/>
            <a:ext cx="4246028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rPr dirty="0"/>
              <a:t>Jing Ma (Toyota)</a:t>
            </a:r>
          </a:p>
        </p:txBody>
      </p:sp>
    </p:spTree>
    <p:extLst>
      <p:ext uri="{BB962C8B-B14F-4D97-AF65-F5344CB8AC3E}">
        <p14:creationId xmlns:p14="http://schemas.microsoft.com/office/powerpoint/2010/main" val="1245600102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テーマ">
  <a:themeElements>
    <a:clrScheme name="Office テーマ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Office テーマ">
      <a:majorFont>
        <a:latin typeface="Times New Roman"/>
        <a:ea typeface="Times New Roman"/>
        <a:cs typeface="Times New Roman"/>
      </a:majorFont>
      <a:minorFont>
        <a:latin typeface="Helvetica"/>
        <a:ea typeface="Helvetica"/>
        <a:cs typeface="Helvetic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12700" cap="flat">
          <a:solidFill>
            <a:schemeClr val="tx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36000" tIns="36000" rIns="36000" bIns="36000" numCol="1" spcCol="38100" rtlCol="0" anchor="ctr" anchorCtr="0">
        <a:no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 dirty="0" smtClean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imes New Roman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ln>
          <a:solidFill>
            <a:schemeClr val="tx1"/>
          </a:solidFill>
          <a:prstDash val="solid"/>
          <a:headEnd type="none"/>
          <a:tailEnd type="none"/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imes New Roman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R1-Automotive WLAN use case study" id="{8B17ECEC-D453-004B-AA8E-4244D29F82D6}" vid="{9E36F1C0-86BE-8249-A170-2FAE1454A018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Office Theme">
      <a:majorFont>
        <a:latin typeface="Times New Roman"/>
        <a:ea typeface="Times New Roman"/>
        <a:cs typeface="Times New Roman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 template</Template>
  <TotalTime>21655</TotalTime>
  <Words>1331</Words>
  <Application>Microsoft Macintosh PowerPoint</Application>
  <PresentationFormat>ワイド画面</PresentationFormat>
  <Paragraphs>215</Paragraphs>
  <Slides>10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6" baseType="lpstr">
      <vt:lpstr>システムフォント（レギュラー）</vt:lpstr>
      <vt:lpstr>Arial</vt:lpstr>
      <vt:lpstr>Cambria Math</vt:lpstr>
      <vt:lpstr>Times New Roman</vt:lpstr>
      <vt:lpstr>Wingdings</vt:lpstr>
      <vt:lpstr>Office テーマ</vt:lpstr>
      <vt:lpstr>Further Consideration on HD-Map Downloads and Sensor-Data Sharing Use cases</vt:lpstr>
      <vt:lpstr>Abstract </vt:lpstr>
      <vt:lpstr>Recap: Regional HD-Map Download Use Case</vt:lpstr>
      <vt:lpstr>Recap: Sensor-Data Sharing Use Case</vt:lpstr>
      <vt:lpstr>PowerPoint プレゼンテーション</vt:lpstr>
      <vt:lpstr>PowerPoint プレゼンテーション</vt:lpstr>
      <vt:lpstr>PowerPoint プレゼンテーション</vt:lpstr>
      <vt:lpstr>Discussion on requirements</vt:lpstr>
      <vt:lpstr>Discussion on candidate enablers</vt:lpstr>
      <vt:lpstr>References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offload using WLAN in connected vehicle case</dc:title>
  <dc:creator>MA, Jing</dc:creator>
  <cp:lastModifiedBy>user</cp:lastModifiedBy>
  <cp:revision>167</cp:revision>
  <cp:lastPrinted>2025-09-13T03:50:42Z</cp:lastPrinted>
  <dcterms:modified xsi:type="dcterms:W3CDTF">2025-09-14T06:24:23Z</dcterms:modified>
</cp:coreProperties>
</file>