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2" r:id="rId2"/>
    <p:sldId id="419" r:id="rId3"/>
    <p:sldId id="418" r:id="rId4"/>
    <p:sldId id="423" r:id="rId5"/>
    <p:sldId id="421" r:id="rId6"/>
    <p:sldId id="424" r:id="rId7"/>
    <p:sldId id="425" r:id="rId8"/>
    <p:sldId id="435" r:id="rId9"/>
    <p:sldId id="426" r:id="rId10"/>
    <p:sldId id="422" r:id="rId11"/>
    <p:sldId id="428" r:id="rId12"/>
    <p:sldId id="436" r:id="rId13"/>
    <p:sldId id="429" r:id="rId14"/>
    <p:sldId id="430" r:id="rId15"/>
    <p:sldId id="431" r:id="rId16"/>
    <p:sldId id="439" r:id="rId17"/>
    <p:sldId id="434" r:id="rId18"/>
    <p:sldId id="404" r:id="rId19"/>
    <p:sldId id="359" r:id="rId20"/>
  </p:sldIdLst>
  <p:sldSz cx="12190413" cy="6859588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977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955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49339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99119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ver Page" id="{7E367D55-C77A-3F4F-941C-92F6A234F7F7}">
          <p14:sldIdLst>
            <p14:sldId id="402"/>
          </p14:sldIdLst>
        </p14:section>
        <p14:section name="Presentation" id="{423C3B5B-A901-8240-AD93-EF2BDAB31CDF}">
          <p14:sldIdLst>
            <p14:sldId id="419"/>
            <p14:sldId id="418"/>
            <p14:sldId id="423"/>
            <p14:sldId id="421"/>
            <p14:sldId id="424"/>
            <p14:sldId id="425"/>
            <p14:sldId id="435"/>
            <p14:sldId id="426"/>
            <p14:sldId id="422"/>
            <p14:sldId id="428"/>
            <p14:sldId id="436"/>
            <p14:sldId id="429"/>
            <p14:sldId id="430"/>
            <p14:sldId id="431"/>
            <p14:sldId id="439"/>
            <p14:sldId id="434"/>
            <p14:sldId id="404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y Verso" initials="BV" lastIdx="2" clrIdx="0"/>
  <p:cmAuthor id="1" name="陈旭" initials="陈旭" lastIdx="2" clrIdx="1">
    <p:extLst>
      <p:ext uri="{19B8F6BF-5375-455C-9EA6-DF929625EA0E}">
        <p15:presenceInfo xmlns:p15="http://schemas.microsoft.com/office/powerpoint/2012/main" userId="陈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EFBF"/>
    <a:srgbClr val="8585E0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1660" autoAdjust="0"/>
  </p:normalViewPr>
  <p:slideViewPr>
    <p:cSldViewPr>
      <p:cViewPr varScale="1">
        <p:scale>
          <a:sx n="81" d="100"/>
          <a:sy n="81" d="100"/>
        </p:scale>
        <p:origin x="495" y="39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24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12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2309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02D7F57-CF25-5744-BB38-A746692E5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3450" eaLnBrk="0" hangingPunct="0"/>
            <a:r>
              <a:rPr lang="en-US" dirty="0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6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273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5763" y="701675"/>
            <a:ext cx="61626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4150747-EEFC-F243-90C1-8A0124CC4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78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65" charset="-128"/>
        <a:cs typeface="ＭＳ Ｐゴシック" pitchFamily="-65" charset="-128"/>
      </a:defRPr>
    </a:lvl1pPr>
    <a:lvl2pPr marL="1244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24890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3733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497799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doc.: IEEE 802.15-&lt;15-09-0758-00-004e&gt;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&lt;month year&gt;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Page </a:t>
            </a:r>
            <a:fld id="{866C5DAD-7524-994C-A6BA-A3A5EEF4EA5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701675"/>
            <a:ext cx="6162675" cy="34686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21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5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1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1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4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163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7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5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2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7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2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0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802.15-&lt;15-09-0758-00-004e&gt;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&lt;month year&gt;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4150747-EEFC-F243-90C1-8A0124CC47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sz="2000" b="0" i="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sz="160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sz="160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3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1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313" y="678829"/>
            <a:ext cx="10744200" cy="8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314" y="1583573"/>
            <a:ext cx="10744200" cy="45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99967" y="382085"/>
            <a:ext cx="52825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lvl="4" algn="r" eaLnBrk="0" hangingPunct="0"/>
            <a:r>
              <a:rPr lang="en-US" sz="1500" b="1" dirty="0"/>
              <a:t>doc.:</a:t>
            </a:r>
            <a:r>
              <a:rPr lang="en-US" sz="1500" b="1" baseline="0" dirty="0"/>
              <a:t> </a:t>
            </a:r>
            <a:r>
              <a:rPr lang="en-US" altLang="zh-CN" sz="1500" b="1" baseline="0" dirty="0"/>
              <a:t>IEEE 802.11-25/1570r0</a:t>
            </a:r>
            <a:endParaRPr lang="en-US" sz="1500" b="1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7933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zh-CN" dirty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07934" y="6376877"/>
            <a:ext cx="1107295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507935" y="279465"/>
            <a:ext cx="20317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500" dirty="0"/>
              <a:t>Sep </a:t>
            </a:r>
            <a:r>
              <a:rPr lang="en-US" sz="1500" baseline="0" dirty="0"/>
              <a:t>2025</a:t>
            </a:r>
            <a:endParaRPr lang="en-US" sz="1500" dirty="0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6298381" y="6472367"/>
            <a:ext cx="52825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US" altLang="zh-CN" baseline="0" dirty="0"/>
              <a:t>Xu Chen</a:t>
            </a:r>
            <a:r>
              <a:rPr lang="en-US" baseline="0" dirty="0"/>
              <a:t> </a:t>
            </a:r>
            <a:r>
              <a:rPr lang="en-US" dirty="0"/>
              <a:t>(</a:t>
            </a:r>
            <a:r>
              <a:rPr lang="en-US" altLang="zh-CN" dirty="0"/>
              <a:t>Xiaomi</a:t>
            </a:r>
            <a:r>
              <a:rPr lang="en-US" dirty="0"/>
              <a:t>)</a:t>
            </a:r>
          </a:p>
        </p:txBody>
      </p:sp>
      <p:sp>
        <p:nvSpPr>
          <p:cNvPr id="16" name="Line 10"/>
          <p:cNvSpPr>
            <a:spLocks noChangeShapeType="1"/>
          </p:cNvSpPr>
          <p:nvPr userDrawn="1"/>
        </p:nvSpPr>
        <p:spPr bwMode="auto">
          <a:xfrm>
            <a:off x="507935" y="612917"/>
            <a:ext cx="111745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5621135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fld id="{AD8365B0-1DCB-374B-8D2E-32E02956BE58}" type="slidenum">
              <a:rPr lang="en-US" smtClean="0"/>
              <a:pPr marL="0" marR="0" lvl="0" indent="0" algn="l" defTabSz="9955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5pPr>
      <a:lvl6pPr marL="4977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6pPr>
      <a:lvl7pPr marL="9955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7pPr>
      <a:lvl8pPr marL="1493398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8pPr>
      <a:lvl9pPr marL="199119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9pPr>
    </p:titleStyle>
    <p:bodyStyle>
      <a:lvl1pPr marL="373350" indent="-3733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ea"/>
          <a:ea typeface="+mj-ea"/>
          <a:cs typeface="ＭＳ Ｐゴシック" pitchFamily="-65" charset="-128"/>
        </a:defRPr>
      </a:lvl1pPr>
      <a:lvl2pPr marL="808924" indent="-3111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j-ea"/>
          <a:ea typeface="+mj-ea"/>
        </a:defRPr>
      </a:lvl2pPr>
      <a:lvl3pPr marL="11822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j-ea"/>
        </a:defRPr>
      </a:lvl3pPr>
      <a:lvl4pPr marL="1555623" indent="-248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+mj-ea"/>
        </a:defRPr>
      </a:lvl4pPr>
      <a:lvl5pPr marL="19289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j-ea"/>
        </a:defRPr>
      </a:lvl5pPr>
      <a:lvl6pPr marL="2426772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245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23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8pPr>
      <a:lvl9pPr marL="3920170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98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1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7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395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 txBox="1">
            <a:spLocks noChangeArrowheads="1"/>
          </p:cNvSpPr>
          <p:nvPr/>
        </p:nvSpPr>
        <p:spPr>
          <a:xfrm>
            <a:off x="304006" y="762794"/>
            <a:ext cx="11430000" cy="1136396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5pPr>
            <a:lvl6pPr marL="497799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6pPr>
            <a:lvl7pPr marL="995599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7pPr>
            <a:lvl8pPr marL="1493398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8pPr>
            <a:lvl9pPr marL="1991197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9pPr>
          </a:lstStyle>
          <a:p>
            <a:r>
              <a:rPr lang="en-US" altLang="zh-CN" sz="3600" b="1" kern="0" dirty="0"/>
              <a:t>Millimeter-Wave Beam Training for IMMW: </a:t>
            </a:r>
          </a:p>
          <a:p>
            <a:r>
              <a:rPr lang="en-US" altLang="zh-CN" sz="3600" b="1" kern="0" dirty="0"/>
              <a:t>Overview and Open Issues</a:t>
            </a:r>
            <a:endParaRPr lang="en-GB" altLang="en-US" sz="3600" b="1" kern="0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989931" y="2286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2025-09-16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99406" y="282019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93949"/>
              </p:ext>
            </p:extLst>
          </p:nvPr>
        </p:nvGraphicFramePr>
        <p:xfrm>
          <a:off x="1640041" y="3445034"/>
          <a:ext cx="8763001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9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 Chen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Xiaomi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chenxu21@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xiaomi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Xiandong Dong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dongxiandong@xiaomi.com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 Lin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linwei5@xiaomi. com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 Zuo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zuoxin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@xiaomi.com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 Xiao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xiaotong5@xiaomi.com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4908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Yajun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chengyajun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@xiaomi.com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23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77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06" y="685961"/>
            <a:ext cx="10744200" cy="838833"/>
          </a:xfrm>
        </p:spPr>
        <p:txBody>
          <a:bodyPr/>
          <a:lstStyle/>
          <a:p>
            <a:r>
              <a:rPr lang="en-US" altLang="zh-CN" dirty="0"/>
              <a:t>BFT in 11ay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4741821"/>
          </a:xfrm>
        </p:spPr>
        <p:txBody>
          <a:bodyPr/>
          <a:lstStyle/>
          <a:p>
            <a:r>
              <a:rPr lang="en-US" altLang="zh-CN" b="1" dirty="0"/>
              <a:t>Similar superframe structure and BFT are adopted [4]:</a:t>
            </a:r>
          </a:p>
          <a:p>
            <a:pPr lvl="1"/>
            <a:r>
              <a:rPr lang="en-US" altLang="zh-CN" b="1" dirty="0"/>
              <a:t>BHI (BTI + A-BFT + ATI) and DTI (CBAP + SP)</a:t>
            </a:r>
          </a:p>
          <a:p>
            <a:pPr lvl="2"/>
            <a:r>
              <a:rPr lang="en-US" altLang="zh-CN" sz="1800" dirty="0"/>
              <a:t>BTI fixed in the primary channel and A-BFT allocated to primary or secondary channels</a:t>
            </a:r>
          </a:p>
          <a:p>
            <a:pPr lvl="2"/>
            <a:r>
              <a:rPr lang="en-US" altLang="zh-CN" sz="1800" dirty="0"/>
              <a:t>BRP in 11ad is applicable for 11ay before transmitting with CB or CA</a:t>
            </a:r>
          </a:p>
          <a:p>
            <a:r>
              <a:rPr lang="en-US" altLang="zh-CN" b="1" dirty="0"/>
              <a:t>Changes in BFT </a:t>
            </a:r>
            <a:r>
              <a:rPr lang="en-US" altLang="zh-CN" b="1" dirty="0">
                <a:ea typeface="+mn-ea"/>
              </a:rPr>
              <a:t>as opposed to 11ad </a:t>
            </a:r>
            <a:r>
              <a:rPr lang="en-US" altLang="zh-CN" b="1" dirty="0"/>
              <a:t>due to n</a:t>
            </a:r>
            <a:r>
              <a:rPr lang="en-US" altLang="zh-CN" b="1" dirty="0">
                <a:ea typeface="+mn-ea"/>
              </a:rPr>
              <a:t>ew features </a:t>
            </a:r>
            <a:r>
              <a:rPr lang="en-US" altLang="zh-CN" b="1" dirty="0"/>
              <a:t>of 11ay </a:t>
            </a:r>
            <a:r>
              <a:rPr lang="en-US" altLang="zh-CN" b="1" dirty="0">
                <a:ea typeface="+mn-ea"/>
              </a:rPr>
              <a:t>[4]:</a:t>
            </a:r>
          </a:p>
          <a:p>
            <a:pPr lvl="1"/>
            <a:r>
              <a:rPr lang="en-US" altLang="zh-CN" dirty="0">
                <a:ea typeface="+mn-ea"/>
              </a:rPr>
              <a:t>MIMO operations with SU-MIMO and MU-MIMO</a:t>
            </a:r>
          </a:p>
          <a:p>
            <a:pPr lvl="1"/>
            <a:r>
              <a:rPr lang="en-US" altLang="zh-CN" dirty="0"/>
              <a:t>PPDU format</a:t>
            </a:r>
          </a:p>
          <a:p>
            <a:pPr lvl="1"/>
            <a:r>
              <a:rPr lang="en-US" altLang="zh-CN" dirty="0"/>
              <a:t>channel bonding and channel aggregation</a:t>
            </a:r>
            <a:endParaRPr lang="en-US" altLang="zh-CN" sz="1800" dirty="0"/>
          </a:p>
          <a:p>
            <a:r>
              <a:rPr lang="en-US" altLang="zh-CN" b="1" dirty="0"/>
              <a:t>Beamforming protocols are introduced in 11ay</a:t>
            </a:r>
          </a:p>
          <a:p>
            <a:pPr lvl="1"/>
            <a:r>
              <a:rPr lang="en-US" altLang="zh-CN" sz="1800" dirty="0"/>
              <a:t>MIMO beamforming</a:t>
            </a:r>
          </a:p>
          <a:p>
            <a:pPr lvl="1"/>
            <a:r>
              <a:rPr lang="en-US" altLang="zh-CN" sz="1800" dirty="0"/>
              <a:t>Others: Beam tracking, hybrid beamforming, BFT for asymmetric links,</a:t>
            </a:r>
            <a:r>
              <a:rPr lang="zh-CN" altLang="en-US" sz="1800" dirty="0"/>
              <a:t> </a:t>
            </a:r>
            <a:r>
              <a:rPr lang="en-US" altLang="zh-CN" sz="1800" dirty="0"/>
              <a:t>BFT with dual-polarization TRN, group beamforming, first path beamforming</a:t>
            </a:r>
            <a:endParaRPr lang="en-US" altLang="zh-CN" dirty="0">
              <a:ea typeface="+mn-ea"/>
            </a:endParaRPr>
          </a:p>
          <a:p>
            <a:endParaRPr lang="zh-CN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866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Frames in 11ay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06" y="1583573"/>
            <a:ext cx="10744200" cy="4894221"/>
          </a:xfrm>
        </p:spPr>
        <p:txBody>
          <a:bodyPr/>
          <a:lstStyle/>
          <a:p>
            <a:r>
              <a:rPr lang="en-US" altLang="zh-CN" b="1" dirty="0"/>
              <a:t>Short SSW as training frames in SLS</a:t>
            </a:r>
          </a:p>
          <a:p>
            <a:pPr lvl="1"/>
            <a:r>
              <a:rPr lang="en-US" altLang="zh-CN" dirty="0"/>
              <a:t> replace SSW that leads to dominant training costs, e.g., 63% time </a:t>
            </a:r>
            <a:r>
              <a:rPr lang="en-US" altLang="zh-CN" dirty="0">
                <a:ea typeface="+mn-ea"/>
              </a:rPr>
              <a:t>[5]</a:t>
            </a:r>
          </a:p>
          <a:p>
            <a:r>
              <a:rPr lang="en-US" altLang="zh-CN" b="1" dirty="0"/>
              <a:t>Improvements in BRP PPDUs</a:t>
            </a:r>
          </a:p>
          <a:p>
            <a:pPr lvl="1"/>
            <a:r>
              <a:rPr lang="en-US" altLang="zh-CN" b="1" dirty="0"/>
              <a:t>no AGC field</a:t>
            </a:r>
          </a:p>
          <a:p>
            <a:pPr lvl="2"/>
            <a:r>
              <a:rPr lang="en-US" altLang="zh-CN" sz="1800" dirty="0"/>
              <a:t>AGC field causes </a:t>
            </a:r>
            <a:r>
              <a:rPr lang="en-US" altLang="zh-CN" sz="1800" dirty="0">
                <a:ea typeface="+mn-ea"/>
              </a:rPr>
              <a:t>high overhead and its function can be realized by some TRN subfields [6]</a:t>
            </a:r>
            <a:endParaRPr lang="en-US" altLang="zh-CN" sz="1800" b="1" dirty="0"/>
          </a:p>
          <a:p>
            <a:pPr lvl="1"/>
            <a:r>
              <a:rPr lang="en-US" altLang="zh-CN" b="1" dirty="0"/>
              <a:t>more comprehensive TRN structures</a:t>
            </a:r>
          </a:p>
          <a:p>
            <a:pPr lvl="2"/>
            <a:r>
              <a:rPr lang="en-US" altLang="zh-CN" sz="1800" dirty="0"/>
              <a:t>TRN field fragmented into TRN units with TRN subfield-P, TRN subfield-M, TRN subfield-N defined for flexible BRP-TX, BRP-RX and BRP-TX/RX, as reviewed in [7]</a:t>
            </a:r>
          </a:p>
          <a:p>
            <a:pPr lvl="2"/>
            <a:r>
              <a:rPr lang="en-US" altLang="zh-CN" sz="1800" dirty="0"/>
              <a:t>t</a:t>
            </a:r>
            <a:r>
              <a:rPr lang="en-US" altLang="zh-CN" sz="1800" dirty="0">
                <a:ea typeface="+mn-ea"/>
              </a:rPr>
              <a:t>ransmitted under MIMO and CA/CB</a:t>
            </a:r>
          </a:p>
          <a:p>
            <a:pPr lvl="1"/>
            <a:endParaRPr lang="zh-CN" altLang="en-US" dirty="0">
              <a:ea typeface="+mn-ea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F3A9F6E-1D58-4D60-90A5-F6708DDA28CF}"/>
              </a:ext>
            </a:extLst>
          </p:cNvPr>
          <p:cNvGrpSpPr/>
          <p:nvPr/>
        </p:nvGrpSpPr>
        <p:grpSpPr>
          <a:xfrm>
            <a:off x="562272" y="5106194"/>
            <a:ext cx="6142534" cy="1285494"/>
            <a:chOff x="705044" y="4078226"/>
            <a:chExt cx="8472374" cy="182827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1A52269-CB1C-40B8-A89D-7EC775D6BCFB}"/>
                </a:ext>
              </a:extLst>
            </p:cNvPr>
            <p:cNvSpPr txBox="1"/>
            <p:nvPr/>
          </p:nvSpPr>
          <p:spPr>
            <a:xfrm>
              <a:off x="6209794" y="4117389"/>
              <a:ext cx="1743529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rgbClr val="FF0000"/>
                  </a:solidFill>
                </a:rPr>
                <a:t>SSW format (26 Bytes)</a:t>
              </a:r>
              <a:endParaRPr lang="zh-CN" altLang="en-US" sz="700" dirty="0">
                <a:solidFill>
                  <a:srgbClr val="FF0000"/>
                </a:solidFill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2B00071-2C87-4A2F-8D89-2C5EA214DACE}"/>
                </a:ext>
              </a:extLst>
            </p:cNvPr>
            <p:cNvGrpSpPr/>
            <p:nvPr/>
          </p:nvGrpSpPr>
          <p:grpSpPr>
            <a:xfrm>
              <a:off x="705838" y="4078226"/>
              <a:ext cx="5538156" cy="685273"/>
              <a:chOff x="-18350" y="4835451"/>
              <a:chExt cx="5538156" cy="685273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78D2D8C-AB1D-40C9-BB32-BD47F8F94E22}"/>
                  </a:ext>
                </a:extLst>
              </p:cNvPr>
              <p:cNvSpPr/>
              <p:nvPr/>
            </p:nvSpPr>
            <p:spPr bwMode="auto">
              <a:xfrm>
                <a:off x="507786" y="4835917"/>
                <a:ext cx="720000" cy="381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rPr>
                  <a:t>Frame Control</a:t>
                </a:r>
                <a:endPara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73A8F23-8F52-439C-BEC1-1CDFE7737542}"/>
                  </a:ext>
                </a:extLst>
              </p:cNvPr>
              <p:cNvSpPr/>
              <p:nvPr/>
            </p:nvSpPr>
            <p:spPr bwMode="auto">
              <a:xfrm>
                <a:off x="1227786" y="4835451"/>
                <a:ext cx="720000" cy="381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rPr>
                  <a:t>Duration</a:t>
                </a:r>
                <a:endPara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9001D01-312F-49FA-ADED-8AFA55DB9B93}"/>
                  </a:ext>
                </a:extLst>
              </p:cNvPr>
              <p:cNvSpPr/>
              <p:nvPr/>
            </p:nvSpPr>
            <p:spPr bwMode="auto">
              <a:xfrm>
                <a:off x="1947786" y="4835451"/>
                <a:ext cx="720000" cy="381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rPr>
                  <a:t>RA</a:t>
                </a:r>
                <a:endPara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82E1B58-87BF-4B8B-8E14-E65BACE2E976}"/>
                  </a:ext>
                </a:extLst>
              </p:cNvPr>
              <p:cNvSpPr/>
              <p:nvPr/>
            </p:nvSpPr>
            <p:spPr bwMode="auto">
              <a:xfrm>
                <a:off x="2667786" y="4835451"/>
                <a:ext cx="720000" cy="381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rPr>
                  <a:t>TA</a:t>
                </a:r>
                <a:endPara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48EC9D2-C6F2-4B9F-A6BB-39C9D6B91B96}"/>
                  </a:ext>
                </a:extLst>
              </p:cNvPr>
              <p:cNvSpPr/>
              <p:nvPr/>
            </p:nvSpPr>
            <p:spPr bwMode="auto">
              <a:xfrm>
                <a:off x="3359806" y="4835451"/>
                <a:ext cx="720000" cy="381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rPr>
                  <a:t>SSW</a:t>
                </a:r>
                <a:endPara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0D7E470-CCCD-438C-A116-1C627B1C72F0}"/>
                  </a:ext>
                </a:extLst>
              </p:cNvPr>
              <p:cNvSpPr/>
              <p:nvPr/>
            </p:nvSpPr>
            <p:spPr bwMode="auto">
              <a:xfrm>
                <a:off x="4079805" y="4835451"/>
                <a:ext cx="736958" cy="38100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rPr>
                  <a:t>SSW Feedback</a:t>
                </a:r>
                <a:endPara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DBF2626-A2A9-40FF-A288-7DAA64238D3A}"/>
                  </a:ext>
                </a:extLst>
              </p:cNvPr>
              <p:cNvSpPr/>
              <p:nvPr/>
            </p:nvSpPr>
            <p:spPr bwMode="auto">
              <a:xfrm>
                <a:off x="4799806" y="4835451"/>
                <a:ext cx="720000" cy="3810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9" charset="0"/>
                  </a:rPr>
                  <a:t>FCS</a:t>
                </a:r>
                <a:endPara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A16F7E7-5196-40D4-A9DC-4A6D6509ED76}"/>
                  </a:ext>
                </a:extLst>
              </p:cNvPr>
              <p:cNvSpPr txBox="1"/>
              <p:nvPr/>
            </p:nvSpPr>
            <p:spPr>
              <a:xfrm>
                <a:off x="-18350" y="5202626"/>
                <a:ext cx="579471" cy="28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/>
                  <a:t>Bits</a:t>
                </a:r>
                <a:r>
                  <a:rPr lang="zh-CN" altLang="en-US" sz="700" dirty="0"/>
                  <a:t>：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FDC4DA-B167-4046-87BA-9C425162E0D9}"/>
                  </a:ext>
                </a:extLst>
              </p:cNvPr>
              <p:cNvSpPr txBox="1"/>
              <p:nvPr/>
            </p:nvSpPr>
            <p:spPr>
              <a:xfrm>
                <a:off x="649080" y="5236199"/>
                <a:ext cx="377453" cy="284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00" dirty="0"/>
                  <a:t>16</a:t>
                </a:r>
                <a:endParaRPr lang="zh-CN" altLang="en-US" sz="700" dirty="0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B83C29C-6A3B-4BDC-9AB1-5D71500E1E93}"/>
                  </a:ext>
                </a:extLst>
              </p:cNvPr>
              <p:cNvSpPr txBox="1"/>
              <p:nvPr/>
            </p:nvSpPr>
            <p:spPr>
              <a:xfrm>
                <a:off x="1358521" y="5230882"/>
                <a:ext cx="388013" cy="28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00" dirty="0"/>
                  <a:t>16</a:t>
                </a:r>
                <a:endParaRPr lang="zh-CN" altLang="en-US" sz="700" dirty="0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E750DFA-7128-44EF-913B-70AD7D24F35E}"/>
                  </a:ext>
                </a:extLst>
              </p:cNvPr>
              <p:cNvSpPr txBox="1"/>
              <p:nvPr/>
            </p:nvSpPr>
            <p:spPr>
              <a:xfrm>
                <a:off x="2086350" y="5230882"/>
                <a:ext cx="380184" cy="28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00" dirty="0"/>
                  <a:t>48</a:t>
                </a:r>
                <a:endParaRPr lang="zh-CN" altLang="en-US" sz="700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D6CC93E-AE62-4D03-92E3-B796469F0A7D}"/>
                  </a:ext>
                </a:extLst>
              </p:cNvPr>
              <p:cNvSpPr txBox="1"/>
              <p:nvPr/>
            </p:nvSpPr>
            <p:spPr>
              <a:xfrm>
                <a:off x="2806350" y="5228598"/>
                <a:ext cx="380182" cy="284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00" dirty="0"/>
                  <a:t>48</a:t>
                </a:r>
                <a:endParaRPr lang="zh-CN" altLang="en-US" sz="700" dirty="0"/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608EB4-6D87-482E-A495-E320D13CA96D}"/>
                  </a:ext>
                </a:extLst>
              </p:cNvPr>
              <p:cNvSpPr txBox="1"/>
              <p:nvPr/>
            </p:nvSpPr>
            <p:spPr>
              <a:xfrm>
                <a:off x="3494085" y="5228598"/>
                <a:ext cx="380182" cy="284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00" dirty="0"/>
                  <a:t>24</a:t>
                </a:r>
                <a:endParaRPr lang="zh-CN" altLang="en-US" sz="700" dirty="0"/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6B6C292-0EC0-4C19-839D-4130B8EE7AFA}"/>
                  </a:ext>
                </a:extLst>
              </p:cNvPr>
              <p:cNvSpPr txBox="1"/>
              <p:nvPr/>
            </p:nvSpPr>
            <p:spPr>
              <a:xfrm>
                <a:off x="4204320" y="5236195"/>
                <a:ext cx="422212" cy="28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00" dirty="0"/>
                  <a:t>24</a:t>
                </a:r>
                <a:endParaRPr lang="zh-CN" altLang="en-US" sz="700" dirty="0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0F890ED-501C-491B-A06B-BA696B21D8EE}"/>
                  </a:ext>
                </a:extLst>
              </p:cNvPr>
              <p:cNvSpPr txBox="1"/>
              <p:nvPr/>
            </p:nvSpPr>
            <p:spPr>
              <a:xfrm>
                <a:off x="4932150" y="5228596"/>
                <a:ext cx="380182" cy="28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00" dirty="0"/>
                  <a:t>32</a:t>
                </a:r>
                <a:endParaRPr lang="zh-CN" altLang="en-US" sz="700" dirty="0"/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300CEC2-7159-4E99-A58E-7490E363AC23}"/>
                </a:ext>
              </a:extLst>
            </p:cNvPr>
            <p:cNvSpPr/>
            <p:nvPr/>
          </p:nvSpPr>
          <p:spPr bwMode="auto">
            <a:xfrm>
              <a:off x="1217684" y="4794155"/>
              <a:ext cx="720000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PPDU Type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191A4BD-A9DD-4077-A8BE-F772C2E10130}"/>
                </a:ext>
              </a:extLst>
            </p:cNvPr>
            <p:cNvSpPr/>
            <p:nvPr/>
          </p:nvSpPr>
          <p:spPr bwMode="auto">
            <a:xfrm>
              <a:off x="1939551" y="4794155"/>
              <a:ext cx="720000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Direction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13A811F-AE9D-40D3-9F6E-A491E2F32611}"/>
                </a:ext>
              </a:extLst>
            </p:cNvPr>
            <p:cNvSpPr/>
            <p:nvPr/>
          </p:nvSpPr>
          <p:spPr bwMode="auto">
            <a:xfrm>
              <a:off x="2660226" y="4794155"/>
              <a:ext cx="789619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Addressing Mode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7229222-4747-491C-845B-C5B8AA954D51}"/>
                </a:ext>
              </a:extLst>
            </p:cNvPr>
            <p:cNvSpPr/>
            <p:nvPr/>
          </p:nvSpPr>
          <p:spPr bwMode="auto">
            <a:xfrm>
              <a:off x="3456437" y="4794155"/>
              <a:ext cx="720000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Source AID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628DF47-A218-48C2-8FCB-D30949BD0C16}"/>
                </a:ext>
              </a:extLst>
            </p:cNvPr>
            <p:cNvSpPr/>
            <p:nvPr/>
          </p:nvSpPr>
          <p:spPr bwMode="auto">
            <a:xfrm>
              <a:off x="4184112" y="4794155"/>
              <a:ext cx="857259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Destination AID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0D466DC-6ECC-47FD-800E-07D8161E45DF}"/>
                </a:ext>
              </a:extLst>
            </p:cNvPr>
            <p:cNvSpPr/>
            <p:nvPr/>
          </p:nvSpPr>
          <p:spPr bwMode="auto">
            <a:xfrm>
              <a:off x="4948790" y="4794155"/>
              <a:ext cx="720000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CDOWN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BF25BEB-1B3C-486D-AE66-D1D2A9DC6C42}"/>
                </a:ext>
              </a:extLst>
            </p:cNvPr>
            <p:cNvSpPr/>
            <p:nvPr/>
          </p:nvSpPr>
          <p:spPr bwMode="auto">
            <a:xfrm>
              <a:off x="5668790" y="4794155"/>
              <a:ext cx="720000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RF Chain ID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E72383C-9654-4202-8489-E955C7C5F68E}"/>
                </a:ext>
              </a:extLst>
            </p:cNvPr>
            <p:cNvSpPr/>
            <p:nvPr/>
          </p:nvSpPr>
          <p:spPr bwMode="auto">
            <a:xfrm>
              <a:off x="6388796" y="5070077"/>
              <a:ext cx="1093200" cy="27417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Short Scrambled BSSID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3B86DD4-9834-4260-AC5C-90AEEDED2186}"/>
                </a:ext>
              </a:extLst>
            </p:cNvPr>
            <p:cNvSpPr/>
            <p:nvPr/>
          </p:nvSpPr>
          <p:spPr bwMode="auto">
            <a:xfrm>
              <a:off x="7481996" y="5068870"/>
              <a:ext cx="906600" cy="27417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Unassociated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81B8F41-447C-489C-A41E-D9765D4AA260}"/>
                </a:ext>
              </a:extLst>
            </p:cNvPr>
            <p:cNvSpPr/>
            <p:nvPr/>
          </p:nvSpPr>
          <p:spPr bwMode="auto">
            <a:xfrm>
              <a:off x="8388590" y="4792948"/>
              <a:ext cx="720000" cy="8270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FCS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A6D8E7B-0DB2-48FA-A13D-E4934307B0CD}"/>
                </a:ext>
              </a:extLst>
            </p:cNvPr>
            <p:cNvSpPr txBox="1"/>
            <p:nvPr/>
          </p:nvSpPr>
          <p:spPr>
            <a:xfrm>
              <a:off x="7433889" y="4524546"/>
              <a:ext cx="1743529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rgbClr val="FF0000"/>
                  </a:solidFill>
                </a:rPr>
                <a:t>Short SSW format </a:t>
              </a:r>
              <a:r>
                <a:rPr lang="zh-CN" altLang="en-US" sz="700" dirty="0">
                  <a:solidFill>
                    <a:srgbClr val="FF0000"/>
                  </a:solidFill>
                </a:rPr>
                <a:t> </a:t>
              </a:r>
              <a:r>
                <a:rPr lang="en-US" altLang="zh-CN" sz="700" dirty="0">
                  <a:solidFill>
                    <a:srgbClr val="FF0000"/>
                  </a:solidFill>
                </a:rPr>
                <a:t>(6 Bytes)</a:t>
              </a:r>
              <a:endParaRPr lang="zh-CN" altLang="en-US" sz="700" dirty="0">
                <a:solidFill>
                  <a:srgbClr val="FF0000"/>
                </a:solidFill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710AF2B-5DB0-42C3-8666-280BFC4FEC20}"/>
                </a:ext>
              </a:extLst>
            </p:cNvPr>
            <p:cNvSpPr txBox="1"/>
            <p:nvPr/>
          </p:nvSpPr>
          <p:spPr>
            <a:xfrm>
              <a:off x="705044" y="5576646"/>
              <a:ext cx="579471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700" dirty="0"/>
                <a:t>Bits</a:t>
              </a:r>
              <a:r>
                <a:rPr lang="zh-CN" altLang="en-US" sz="700" dirty="0"/>
                <a:t>：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F3AAED7-239A-4E2E-BF02-7EE6D4B92925}"/>
                </a:ext>
              </a:extLst>
            </p:cNvPr>
            <p:cNvSpPr txBox="1"/>
            <p:nvPr/>
          </p:nvSpPr>
          <p:spPr>
            <a:xfrm>
              <a:off x="1420967" y="5602924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1</a:t>
              </a:r>
              <a:endParaRPr lang="zh-CN" altLang="en-US" sz="700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A111E4A8-7938-47AA-94AD-5FB348B0E180}"/>
                </a:ext>
              </a:extLst>
            </p:cNvPr>
            <p:cNvSpPr/>
            <p:nvPr/>
          </p:nvSpPr>
          <p:spPr bwMode="auto">
            <a:xfrm>
              <a:off x="6388790" y="5347001"/>
              <a:ext cx="1093200" cy="27417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SISO Feedback Duration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5F965E6-61DD-44B9-A526-B84780D9D234}"/>
                </a:ext>
              </a:extLst>
            </p:cNvPr>
            <p:cNvSpPr/>
            <p:nvPr/>
          </p:nvSpPr>
          <p:spPr bwMode="auto">
            <a:xfrm>
              <a:off x="7481990" y="5345794"/>
              <a:ext cx="906600" cy="27417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Reserved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0C46849-102F-43E3-BCB0-725FAC9E5DCD}"/>
                </a:ext>
              </a:extLst>
            </p:cNvPr>
            <p:cNvSpPr/>
            <p:nvPr/>
          </p:nvSpPr>
          <p:spPr bwMode="auto">
            <a:xfrm>
              <a:off x="6387099" y="4788776"/>
              <a:ext cx="1999800" cy="27417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9" charset="0"/>
                </a:rPr>
                <a:t>Short SSW Feedback</a:t>
              </a:r>
              <a:endParaRPr kumimoji="0" lang="zh-CN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801DED6-73A5-4EAD-AD6F-B7768D6C5745}"/>
                </a:ext>
              </a:extLst>
            </p:cNvPr>
            <p:cNvSpPr txBox="1"/>
            <p:nvPr/>
          </p:nvSpPr>
          <p:spPr>
            <a:xfrm>
              <a:off x="2125556" y="5602923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1</a:t>
              </a:r>
              <a:endParaRPr lang="zh-CN" altLang="en-US" sz="700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CEBF2F4-6386-4232-BF91-C609339163DC}"/>
                </a:ext>
              </a:extLst>
            </p:cNvPr>
            <p:cNvSpPr txBox="1"/>
            <p:nvPr/>
          </p:nvSpPr>
          <p:spPr>
            <a:xfrm>
              <a:off x="2880029" y="5602923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1</a:t>
              </a:r>
              <a:endParaRPr lang="zh-CN" altLang="en-US" sz="700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B7A00E7-0BAD-47FB-8E67-0C83B6975018}"/>
                </a:ext>
              </a:extLst>
            </p:cNvPr>
            <p:cNvSpPr txBox="1"/>
            <p:nvPr/>
          </p:nvSpPr>
          <p:spPr>
            <a:xfrm>
              <a:off x="3666194" y="5621177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8</a:t>
              </a:r>
              <a:endParaRPr lang="zh-CN" altLang="en-US" sz="70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03A060A-D29E-4457-8566-1D145F69FCEC}"/>
                </a:ext>
              </a:extLst>
            </p:cNvPr>
            <p:cNvSpPr txBox="1"/>
            <p:nvPr/>
          </p:nvSpPr>
          <p:spPr>
            <a:xfrm>
              <a:off x="4407706" y="5621972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8</a:t>
              </a:r>
              <a:endParaRPr lang="zh-CN" altLang="en-US" sz="70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008C0EF-DC27-4241-8E52-7681D6CE1CB5}"/>
                </a:ext>
              </a:extLst>
            </p:cNvPr>
            <p:cNvSpPr txBox="1"/>
            <p:nvPr/>
          </p:nvSpPr>
          <p:spPr>
            <a:xfrm>
              <a:off x="5088432" y="5619970"/>
              <a:ext cx="452520" cy="284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11</a:t>
              </a:r>
              <a:endParaRPr lang="zh-CN" altLang="en-US" sz="700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EAA5D8A-E821-4241-B861-FF7676A1A7B2}"/>
                </a:ext>
              </a:extLst>
            </p:cNvPr>
            <p:cNvSpPr txBox="1"/>
            <p:nvPr/>
          </p:nvSpPr>
          <p:spPr>
            <a:xfrm>
              <a:off x="5864511" y="5603717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3</a:t>
              </a:r>
              <a:endParaRPr lang="zh-CN" altLang="en-US" sz="700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BB3F4DE-68C0-4162-AB16-8B8052FFEB38}"/>
                </a:ext>
              </a:extLst>
            </p:cNvPr>
            <p:cNvSpPr txBox="1"/>
            <p:nvPr/>
          </p:nvSpPr>
          <p:spPr>
            <a:xfrm>
              <a:off x="6739272" y="5601717"/>
              <a:ext cx="475282" cy="284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10</a:t>
              </a:r>
              <a:endParaRPr lang="zh-CN" altLang="en-US" sz="70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004CC8E-56E8-4335-9C89-433D90770914}"/>
                </a:ext>
              </a:extLst>
            </p:cNvPr>
            <p:cNvSpPr txBox="1"/>
            <p:nvPr/>
          </p:nvSpPr>
          <p:spPr>
            <a:xfrm>
              <a:off x="7773994" y="5601717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1</a:t>
              </a:r>
              <a:endParaRPr lang="zh-CN" altLang="en-US" sz="700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713D5CB-EFA3-4399-BD75-BBBBC25D247D}"/>
                </a:ext>
              </a:extLst>
            </p:cNvPr>
            <p:cNvSpPr txBox="1"/>
            <p:nvPr/>
          </p:nvSpPr>
          <p:spPr>
            <a:xfrm>
              <a:off x="8561030" y="5619971"/>
              <a:ext cx="317494" cy="2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dirty="0"/>
                <a:t>4</a:t>
              </a:r>
              <a:endParaRPr lang="zh-CN" altLang="en-US" sz="700" dirty="0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5954C3A-F106-4E5E-A00D-66A1F251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378" y="4759726"/>
            <a:ext cx="4253385" cy="1547584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EE586A42-BE6C-4C69-BD91-FF3EAFB83E92}"/>
              </a:ext>
            </a:extLst>
          </p:cNvPr>
          <p:cNvSpPr txBox="1"/>
          <p:nvPr/>
        </p:nvSpPr>
        <p:spPr>
          <a:xfrm>
            <a:off x="10514806" y="4772192"/>
            <a:ext cx="106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00" dirty="0">
                <a:solidFill>
                  <a:srgbClr val="FF0000"/>
                </a:solidFill>
              </a:rPr>
              <a:t>TRN field in BRP-Tx PPDU</a:t>
            </a:r>
            <a:endParaRPr lang="zh-CN" alt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Sector-Level Sweep in 11ay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4"/>
            <a:ext cx="10744200" cy="4818020"/>
          </a:xfrm>
        </p:spPr>
        <p:txBody>
          <a:bodyPr/>
          <a:lstStyle/>
          <a:p>
            <a:r>
              <a:rPr lang="en-US" altLang="zh-CN" b="1" dirty="0">
                <a:ea typeface="+mn-ea"/>
              </a:rPr>
              <a:t>SLS procedures discussed in the 11ad part are applicable for sector training in 11ay, with the corresponding frame</a:t>
            </a:r>
            <a:r>
              <a:rPr lang="en-US" altLang="zh-CN" b="1" dirty="0"/>
              <a:t>s</a:t>
            </a:r>
            <a:r>
              <a:rPr lang="zh-CN" altLang="en-US" b="1" dirty="0"/>
              <a:t> </a:t>
            </a:r>
            <a:r>
              <a:rPr lang="en-US" altLang="zh-CN" b="1" dirty="0">
                <a:ea typeface="+mn-ea"/>
              </a:rPr>
              <a:t>and signaling rules [4].</a:t>
            </a:r>
          </a:p>
          <a:p>
            <a:r>
              <a:rPr lang="en-US" altLang="zh-CN" b="1" dirty="0">
                <a:ea typeface="+mn-ea"/>
              </a:rPr>
              <a:t>11ay further developed </a:t>
            </a:r>
            <a:r>
              <a:rPr lang="en-US" altLang="zh-CN" b="1" dirty="0"/>
              <a:t>BRP transmit sector sweep (BRP </a:t>
            </a:r>
            <a:r>
              <a:rPr lang="en-US" altLang="zh-CN" b="1" dirty="0" err="1"/>
              <a:t>TxSS</a:t>
            </a:r>
            <a:r>
              <a:rPr lang="en-US" altLang="zh-CN" b="1" dirty="0"/>
              <a:t>).</a:t>
            </a:r>
            <a:endParaRPr lang="en-US" altLang="zh-CN" b="1" dirty="0">
              <a:ea typeface="+mn-ea"/>
            </a:endParaRPr>
          </a:p>
          <a:p>
            <a:pPr lvl="1"/>
            <a:r>
              <a:rPr lang="en-US" altLang="zh-CN" dirty="0"/>
              <a:t>similar to SLS but use TRN for sector sweep over the entire channel (2.16GHz /4.32GHz /…)</a:t>
            </a:r>
          </a:p>
          <a:p>
            <a:pPr lvl="1"/>
            <a:r>
              <a:rPr lang="en-US" altLang="zh-CN" dirty="0"/>
              <a:t>SISO using single Tx chain, MIMO using multiple Tx chains with spatial mapping</a:t>
            </a:r>
          </a:p>
          <a:p>
            <a:pPr lvl="1"/>
            <a:r>
              <a:rPr lang="en-US" altLang="zh-CN" dirty="0"/>
              <a:t>may have as many as six-phases:</a:t>
            </a:r>
          </a:p>
          <a:p>
            <a:pPr lvl="2"/>
            <a:r>
              <a:rPr lang="en-US" altLang="zh-CN" sz="1800" dirty="0">
                <a:ea typeface="+mn-ea"/>
              </a:rPr>
              <a:t>setup </a:t>
            </a:r>
            <a:r>
              <a:rPr lang="en-US" altLang="zh-CN" sz="1000" dirty="0"/>
              <a:t>(M)</a:t>
            </a:r>
            <a:endParaRPr lang="en-US" altLang="zh-CN" sz="1000" dirty="0">
              <a:ea typeface="+mn-ea"/>
            </a:endParaRPr>
          </a:p>
          <a:p>
            <a:pPr lvl="2"/>
            <a:r>
              <a:rPr lang="en-US" altLang="zh-CN" sz="1800" dirty="0"/>
              <a:t>initiator BRP </a:t>
            </a:r>
            <a:r>
              <a:rPr lang="en-US" altLang="zh-CN" sz="1800" dirty="0" err="1"/>
              <a:t>TxSS</a:t>
            </a:r>
            <a:r>
              <a:rPr lang="en-US" altLang="zh-CN" sz="1400" dirty="0"/>
              <a:t> </a:t>
            </a:r>
            <a:r>
              <a:rPr lang="en-US" altLang="zh-CN" sz="1000" dirty="0"/>
              <a:t>(M)</a:t>
            </a:r>
          </a:p>
          <a:p>
            <a:pPr lvl="2"/>
            <a:r>
              <a:rPr lang="en-US" altLang="zh-CN" sz="1800" dirty="0">
                <a:ea typeface="+mn-ea"/>
              </a:rPr>
              <a:t>Rx training for responder </a:t>
            </a:r>
            <a:r>
              <a:rPr lang="en-US" altLang="zh-CN" sz="1000" dirty="0"/>
              <a:t>(M in SISO, N in MIMO)</a:t>
            </a:r>
            <a:endParaRPr lang="en-US" altLang="zh-CN" sz="1000" dirty="0">
              <a:ea typeface="+mn-ea"/>
            </a:endParaRPr>
          </a:p>
          <a:p>
            <a:pPr lvl="2"/>
            <a:r>
              <a:rPr lang="en-US" altLang="zh-CN" sz="1800" dirty="0"/>
              <a:t>responder BRP </a:t>
            </a:r>
            <a:r>
              <a:rPr lang="en-US" altLang="zh-CN" sz="1800" dirty="0" err="1"/>
              <a:t>TxSS</a:t>
            </a:r>
            <a:r>
              <a:rPr lang="en-US" altLang="zh-CN" sz="1800" dirty="0"/>
              <a:t> </a:t>
            </a:r>
            <a:r>
              <a:rPr lang="en-US" altLang="zh-CN" sz="1000" dirty="0"/>
              <a:t>(O in SISO, M in MIMO)</a:t>
            </a:r>
          </a:p>
          <a:p>
            <a:pPr lvl="2"/>
            <a:r>
              <a:rPr lang="en-US" altLang="zh-CN" sz="1800" dirty="0">
                <a:ea typeface="+mn-ea"/>
              </a:rPr>
              <a:t>Rx training for initiator </a:t>
            </a:r>
            <a:r>
              <a:rPr lang="en-US" altLang="zh-CN" sz="1000" dirty="0"/>
              <a:t>(O in SISO, N in MIMO)</a:t>
            </a:r>
            <a:endParaRPr lang="en-US" altLang="zh-CN" sz="1000" dirty="0">
              <a:ea typeface="+mn-ea"/>
            </a:endParaRPr>
          </a:p>
          <a:p>
            <a:pPr lvl="2"/>
            <a:r>
              <a:rPr lang="en-US" altLang="zh-CN" sz="1800" dirty="0"/>
              <a:t>Ack </a:t>
            </a:r>
            <a:r>
              <a:rPr lang="en-US" altLang="zh-CN" sz="1000" dirty="0"/>
              <a:t>(M)</a:t>
            </a:r>
            <a:endParaRPr lang="en-US" altLang="zh-CN" sz="1800" dirty="0">
              <a:ea typeface="+mn-ea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9AB440A0-F173-4440-977E-23AF1AFB5D5F}"/>
              </a:ext>
            </a:extLst>
          </p:cNvPr>
          <p:cNvGrpSpPr/>
          <p:nvPr/>
        </p:nvGrpSpPr>
        <p:grpSpPr>
          <a:xfrm>
            <a:off x="5638006" y="3658394"/>
            <a:ext cx="6477000" cy="2674765"/>
            <a:chOff x="5638006" y="3658394"/>
            <a:chExt cx="6477000" cy="2674765"/>
          </a:xfrm>
        </p:grpSpPr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AAB8B9BC-BD10-4C09-ABDD-A5FCE5B5D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006" y="3658394"/>
              <a:ext cx="6477000" cy="2674765"/>
            </a:xfrm>
            <a:prstGeom prst="rect">
              <a:avLst/>
            </a:prstGeom>
          </p:spPr>
        </p:pic>
        <p:sp>
          <p:nvSpPr>
            <p:cNvPr id="83" name="矩形: 圆角 82">
              <a:extLst>
                <a:ext uri="{FF2B5EF4-FFF2-40B4-BE49-F238E27FC236}">
                  <a16:creationId xmlns:a16="http://schemas.microsoft.com/office/drawing/2014/main" id="{AACC4F1B-5D81-4699-8999-85801701415C}"/>
                </a:ext>
              </a:extLst>
            </p:cNvPr>
            <p:cNvSpPr/>
            <p:nvPr/>
          </p:nvSpPr>
          <p:spPr bwMode="auto">
            <a:xfrm>
              <a:off x="6019006" y="3861508"/>
              <a:ext cx="240331" cy="13107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31AC8333-543F-4D1E-B63C-74E95A6B78A2}"/>
                </a:ext>
              </a:extLst>
            </p:cNvPr>
            <p:cNvSpPr/>
            <p:nvPr/>
          </p:nvSpPr>
          <p:spPr bwMode="auto">
            <a:xfrm>
              <a:off x="7238206" y="3856767"/>
              <a:ext cx="685800" cy="13107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ED31F46A-B40F-4B9E-A6EC-EED64D0AB477}"/>
                </a:ext>
              </a:extLst>
            </p:cNvPr>
            <p:cNvSpPr/>
            <p:nvPr/>
          </p:nvSpPr>
          <p:spPr bwMode="auto">
            <a:xfrm>
              <a:off x="8533606" y="3734593"/>
              <a:ext cx="609600" cy="25324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E397C29-C072-4B97-B427-2944CA75744A}"/>
                </a:ext>
              </a:extLst>
            </p:cNvPr>
            <p:cNvSpPr/>
            <p:nvPr/>
          </p:nvSpPr>
          <p:spPr bwMode="auto">
            <a:xfrm>
              <a:off x="9295606" y="3856767"/>
              <a:ext cx="781364" cy="13107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622E53ED-8B1E-4EEA-946C-5898D47E0BBD}"/>
                </a:ext>
              </a:extLst>
            </p:cNvPr>
            <p:cNvSpPr/>
            <p:nvPr/>
          </p:nvSpPr>
          <p:spPr bwMode="auto">
            <a:xfrm>
              <a:off x="10984698" y="3791228"/>
              <a:ext cx="609600" cy="196613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1A55718F-8CCC-4943-B0FF-DF900CD624B2}"/>
                </a:ext>
              </a:extLst>
            </p:cNvPr>
            <p:cNvSpPr/>
            <p:nvPr/>
          </p:nvSpPr>
          <p:spPr bwMode="auto">
            <a:xfrm>
              <a:off x="10895806" y="3658394"/>
              <a:ext cx="698492" cy="9830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04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MIMO Beamforming in 11ay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4"/>
            <a:ext cx="10744200" cy="2220848"/>
          </a:xfrm>
        </p:spPr>
        <p:txBody>
          <a:bodyPr/>
          <a:lstStyle/>
          <a:p>
            <a:r>
              <a:rPr lang="en-US" altLang="zh-CN" b="1" dirty="0">
                <a:ea typeface="+mn-ea"/>
              </a:rPr>
              <a:t>SU/MU-MIMO beamforming is executed in DTI, given at least a control-mode link established yet, both consisting of two phases [4]:</a:t>
            </a:r>
          </a:p>
          <a:p>
            <a:pPr lvl="1"/>
            <a:r>
              <a:rPr lang="en-US" altLang="zh-CN" b="1" dirty="0"/>
              <a:t>SISO phase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collecting</a:t>
            </a:r>
            <a:r>
              <a:rPr lang="zh-CN" altLang="en-US" dirty="0"/>
              <a:t> </a:t>
            </a:r>
            <a:r>
              <a:rPr lang="en-US" altLang="zh-CN" dirty="0"/>
              <a:t>candidate</a:t>
            </a:r>
            <a:r>
              <a:rPr lang="zh-CN" altLang="en-US" dirty="0"/>
              <a:t> </a:t>
            </a:r>
            <a:r>
              <a:rPr lang="en-US" altLang="zh-CN" dirty="0"/>
              <a:t>antennas/sectors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MIMO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</a:p>
          <a:p>
            <a:pPr lvl="2"/>
            <a:r>
              <a:rPr lang="en-US" altLang="zh-CN" sz="1800" dirty="0"/>
              <a:t>sector training using MIMO BRP </a:t>
            </a:r>
            <a:r>
              <a:rPr lang="en-US" altLang="zh-CN" sz="1800" dirty="0" err="1"/>
              <a:t>TxSS</a:t>
            </a:r>
            <a:r>
              <a:rPr lang="en-US" altLang="zh-CN" sz="1800" dirty="0"/>
              <a:t> in SU or initiator </a:t>
            </a:r>
            <a:r>
              <a:rPr lang="en-US" altLang="zh-CN" sz="1800" dirty="0" err="1"/>
              <a:t>TxSS</a:t>
            </a:r>
            <a:r>
              <a:rPr lang="en-US" altLang="zh-CN" sz="1800" dirty="0"/>
              <a:t> with SISO feedback in MU</a:t>
            </a:r>
          </a:p>
          <a:p>
            <a:pPr lvl="2"/>
            <a:r>
              <a:rPr lang="en-US" altLang="zh-CN" sz="1800" dirty="0"/>
              <a:t>or only feedback process, given available training results from previous SLS or SISO BRP </a:t>
            </a:r>
            <a:r>
              <a:rPr lang="en-US" altLang="zh-CN" sz="1800" dirty="0" err="1"/>
              <a:t>TxSS</a:t>
            </a:r>
            <a:endParaRPr lang="en-US" altLang="zh-CN" sz="1800" dirty="0"/>
          </a:p>
          <a:p>
            <a:pPr lvl="1"/>
            <a:r>
              <a:rPr lang="en-US" altLang="zh-CN" b="1" dirty="0">
                <a:ea typeface="+mn-ea"/>
              </a:rPr>
              <a:t>MIMO phase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determining best combinations of Tx &amp; Rx sectors and DMG antennas</a:t>
            </a:r>
            <a:endParaRPr lang="en-US" altLang="zh-CN" dirty="0">
              <a:ea typeface="+mn-ea"/>
            </a:endParaRP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E614FB55-082A-4172-9AE4-FB77E14796E6}"/>
              </a:ext>
            </a:extLst>
          </p:cNvPr>
          <p:cNvGrpSpPr/>
          <p:nvPr/>
        </p:nvGrpSpPr>
        <p:grpSpPr>
          <a:xfrm>
            <a:off x="47629" y="4012387"/>
            <a:ext cx="5454549" cy="2298086"/>
            <a:chOff x="47629" y="4012387"/>
            <a:chExt cx="5454549" cy="2298086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19B17D9-9563-4578-A141-6672BE18CD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3165" y="5031311"/>
              <a:ext cx="450624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10A10CAE-9BC9-4127-8339-04F09044269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1985" y="5801353"/>
              <a:ext cx="4557421" cy="12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60EAC89-F548-439E-9254-92123468E2EE}"/>
                </a:ext>
              </a:extLst>
            </p:cNvPr>
            <p:cNvSpPr txBox="1"/>
            <p:nvPr/>
          </p:nvSpPr>
          <p:spPr>
            <a:xfrm>
              <a:off x="129693" y="4905730"/>
              <a:ext cx="6657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/>
                <a:t>Initiator</a:t>
              </a:r>
              <a:endParaRPr lang="zh-CN" altLang="en-US" sz="1000" b="1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76BB412-3305-4035-B3BE-F0A3850E5EA5}"/>
                </a:ext>
              </a:extLst>
            </p:cNvPr>
            <p:cNvSpPr txBox="1"/>
            <p:nvPr/>
          </p:nvSpPr>
          <p:spPr>
            <a:xfrm>
              <a:off x="47629" y="5685823"/>
              <a:ext cx="77067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/>
                <a:t>Responder</a:t>
              </a:r>
              <a:endParaRPr lang="zh-CN" altLang="en-US" sz="1000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E88BEF-D499-44BF-9BCC-2198EEB99DB4}"/>
                </a:ext>
              </a:extLst>
            </p:cNvPr>
            <p:cNvSpPr/>
            <p:nvPr/>
          </p:nvSpPr>
          <p:spPr bwMode="auto">
            <a:xfrm>
              <a:off x="1005401" y="4857639"/>
              <a:ext cx="317224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782C182-379A-41A4-9C35-E13D89A45F51}"/>
                </a:ext>
              </a:extLst>
            </p:cNvPr>
            <p:cNvSpPr/>
            <p:nvPr/>
          </p:nvSpPr>
          <p:spPr bwMode="auto">
            <a:xfrm>
              <a:off x="1412886" y="5629293"/>
              <a:ext cx="317224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88A6D4-39E8-44C6-BAEB-D7529836F10F}"/>
                </a:ext>
              </a:extLst>
            </p:cNvPr>
            <p:cNvSpPr txBox="1"/>
            <p:nvPr/>
          </p:nvSpPr>
          <p:spPr>
            <a:xfrm>
              <a:off x="1447006" y="4012387"/>
              <a:ext cx="294707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FF0000"/>
                  </a:solidFill>
                </a:rPr>
                <a:t>MIMO phase in SU-MIMO beamforming training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4892F4-B54E-4FE8-B231-BF9084C09849}"/>
                </a:ext>
              </a:extLst>
            </p:cNvPr>
            <p:cNvSpPr txBox="1"/>
            <p:nvPr/>
          </p:nvSpPr>
          <p:spPr>
            <a:xfrm>
              <a:off x="745314" y="4544544"/>
              <a:ext cx="8773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/>
                <a:t>MIMO BFT Setup</a:t>
              </a:r>
              <a:endParaRPr lang="zh-CN" altLang="en-US" sz="80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D0F7360-4186-4C7D-B7B5-A98B462E8416}"/>
                </a:ext>
              </a:extLst>
            </p:cNvPr>
            <p:cNvSpPr/>
            <p:nvPr/>
          </p:nvSpPr>
          <p:spPr bwMode="auto">
            <a:xfrm>
              <a:off x="1895054" y="4857636"/>
              <a:ext cx="43649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BRP</a:t>
              </a:r>
              <a:endParaRPr kumimoji="0" lang="zh-CN" altLang="en-US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27" name="左大括号 26">
              <a:extLst>
                <a:ext uri="{FF2B5EF4-FFF2-40B4-BE49-F238E27FC236}">
                  <a16:creationId xmlns:a16="http://schemas.microsoft.com/office/drawing/2014/main" id="{43EE1257-0149-40C3-A128-814622612FF7}"/>
                </a:ext>
              </a:extLst>
            </p:cNvPr>
            <p:cNvSpPr/>
            <p:nvPr/>
          </p:nvSpPr>
          <p:spPr bwMode="auto">
            <a:xfrm rot="16200000">
              <a:off x="3717969" y="5229315"/>
              <a:ext cx="74288" cy="1248835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59078D6-0A03-4BC6-AC7D-77341F6B4636}"/>
                </a:ext>
              </a:extLst>
            </p:cNvPr>
            <p:cNvSpPr/>
            <p:nvPr/>
          </p:nvSpPr>
          <p:spPr bwMode="auto">
            <a:xfrm>
              <a:off x="4394076" y="4854502"/>
              <a:ext cx="317224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80124BB-818B-437F-A746-D8E966A1AA26}"/>
                </a:ext>
              </a:extLst>
            </p:cNvPr>
            <p:cNvSpPr txBox="1"/>
            <p:nvPr/>
          </p:nvSpPr>
          <p:spPr>
            <a:xfrm>
              <a:off x="2480372" y="5910363"/>
              <a:ext cx="24007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i="1" dirty="0"/>
                <a:t>Responder SU-MIMO BFT, which can be skipped if antenna reciprocity satisfied</a:t>
              </a:r>
              <a:endParaRPr lang="zh-CN" altLang="en-US" sz="1000" i="1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55FB6B9-6254-4F52-8D6B-0B4A272EA2B1}"/>
                </a:ext>
              </a:extLst>
            </p:cNvPr>
            <p:cNvSpPr/>
            <p:nvPr/>
          </p:nvSpPr>
          <p:spPr bwMode="auto">
            <a:xfrm>
              <a:off x="2223551" y="4831208"/>
              <a:ext cx="481993" cy="1611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78C1AAFC-8215-45F4-874D-531E32D2DD2B}"/>
                </a:ext>
              </a:extLst>
            </p:cNvPr>
            <p:cNvSpPr txBox="1"/>
            <p:nvPr/>
          </p:nvSpPr>
          <p:spPr>
            <a:xfrm>
              <a:off x="1136714" y="5311176"/>
              <a:ext cx="8773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/>
                <a:t>MIMO BFT Setup</a:t>
              </a:r>
              <a:endParaRPr lang="zh-CN" altLang="en-US" sz="800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3124CBA1-C315-419B-AAA8-C7ACE86366DF}"/>
                </a:ext>
              </a:extLst>
            </p:cNvPr>
            <p:cNvSpPr/>
            <p:nvPr/>
          </p:nvSpPr>
          <p:spPr bwMode="auto">
            <a:xfrm>
              <a:off x="3139624" y="5627683"/>
              <a:ext cx="469829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BRP</a:t>
              </a:r>
              <a:endParaRPr kumimoji="0" lang="zh-CN" altLang="en-US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32947959-2353-4990-936B-502FE86987FC}"/>
                </a:ext>
              </a:extLst>
            </p:cNvPr>
            <p:cNvSpPr/>
            <p:nvPr/>
          </p:nvSpPr>
          <p:spPr bwMode="auto">
            <a:xfrm>
              <a:off x="3468121" y="5601255"/>
              <a:ext cx="481993" cy="1611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07EEEB0-6970-48A2-900A-4D6C0DEAFC5D}"/>
                </a:ext>
              </a:extLst>
            </p:cNvPr>
            <p:cNvSpPr/>
            <p:nvPr/>
          </p:nvSpPr>
          <p:spPr bwMode="auto">
            <a:xfrm>
              <a:off x="3808782" y="5627682"/>
              <a:ext cx="469829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BRP</a:t>
              </a:r>
              <a:endParaRPr kumimoji="0" lang="zh-CN" altLang="en-US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B1CBCCF4-1041-43E5-AF9A-F5DBD9D87C09}"/>
                </a:ext>
              </a:extLst>
            </p:cNvPr>
            <p:cNvSpPr/>
            <p:nvPr/>
          </p:nvSpPr>
          <p:spPr bwMode="auto">
            <a:xfrm>
              <a:off x="2578027" y="4860779"/>
              <a:ext cx="43649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BRP</a:t>
              </a:r>
              <a:endParaRPr kumimoji="0" lang="zh-CN" altLang="en-US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202407E-D11A-4747-AAC6-054DAD5251AF}"/>
                </a:ext>
              </a:extLst>
            </p:cNvPr>
            <p:cNvSpPr txBox="1"/>
            <p:nvPr/>
          </p:nvSpPr>
          <p:spPr>
            <a:xfrm>
              <a:off x="4114006" y="4567176"/>
              <a:ext cx="8773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/>
                <a:t>MIMO BFT Feedback</a:t>
              </a:r>
              <a:endParaRPr lang="zh-CN" altLang="en-US" sz="800" dirty="0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B484AA41-01B8-4133-A62E-7D6B01CD053A}"/>
                </a:ext>
              </a:extLst>
            </p:cNvPr>
            <p:cNvSpPr/>
            <p:nvPr/>
          </p:nvSpPr>
          <p:spPr bwMode="auto">
            <a:xfrm>
              <a:off x="4904884" y="5627682"/>
              <a:ext cx="317224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C068A648-3CE1-4559-B994-2A1D7F83A2A1}"/>
                </a:ext>
              </a:extLst>
            </p:cNvPr>
            <p:cNvSpPr txBox="1"/>
            <p:nvPr/>
          </p:nvSpPr>
          <p:spPr>
            <a:xfrm>
              <a:off x="4624814" y="5340356"/>
              <a:ext cx="8773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/>
                <a:t>MIMO BFT Feedback</a:t>
              </a:r>
              <a:endParaRPr lang="zh-CN" altLang="en-US" sz="800" dirty="0"/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2A4E1617-1DD6-4410-91F1-9E9B3691C48F}"/>
                </a:ext>
              </a:extLst>
            </p:cNvPr>
            <p:cNvSpPr txBox="1"/>
            <p:nvPr/>
          </p:nvSpPr>
          <p:spPr>
            <a:xfrm>
              <a:off x="1730110" y="4513198"/>
              <a:ext cx="15431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i="1" dirty="0"/>
                <a:t>Initiator SU-MIMO BFT</a:t>
              </a:r>
              <a:endParaRPr lang="zh-CN" altLang="en-US" sz="1000" i="1" dirty="0"/>
            </a:p>
          </p:txBody>
        </p:sp>
        <p:sp>
          <p:nvSpPr>
            <p:cNvPr id="103" name="左大括号 102">
              <a:extLst>
                <a:ext uri="{FF2B5EF4-FFF2-40B4-BE49-F238E27FC236}">
                  <a16:creationId xmlns:a16="http://schemas.microsoft.com/office/drawing/2014/main" id="{86924CBB-E541-49B5-800D-3A9E220EA1CC}"/>
                </a:ext>
              </a:extLst>
            </p:cNvPr>
            <p:cNvSpPr/>
            <p:nvPr/>
          </p:nvSpPr>
          <p:spPr bwMode="auto">
            <a:xfrm rot="5400000">
              <a:off x="2469133" y="4178469"/>
              <a:ext cx="74288" cy="1248835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</a:endParaRPr>
            </a:p>
          </p:txBody>
        </p:sp>
      </p:grp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3D17EBC2-0E85-450F-9A90-94B77C31968D}"/>
              </a:ext>
            </a:extLst>
          </p:cNvPr>
          <p:cNvCxnSpPr>
            <a:cxnSpLocks/>
          </p:cNvCxnSpPr>
          <p:nvPr/>
        </p:nvCxnSpPr>
        <p:spPr bwMode="auto">
          <a:xfrm>
            <a:off x="6538675" y="5045282"/>
            <a:ext cx="51953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8766B7DD-A5EF-41A4-8E96-3CCFB4F25B11}"/>
              </a:ext>
            </a:extLst>
          </p:cNvPr>
          <p:cNvCxnSpPr>
            <a:cxnSpLocks/>
          </p:cNvCxnSpPr>
          <p:nvPr/>
        </p:nvCxnSpPr>
        <p:spPr bwMode="auto">
          <a:xfrm>
            <a:off x="6491606" y="5607919"/>
            <a:ext cx="509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9" name="文本框 108">
            <a:extLst>
              <a:ext uri="{FF2B5EF4-FFF2-40B4-BE49-F238E27FC236}">
                <a16:creationId xmlns:a16="http://schemas.microsoft.com/office/drawing/2014/main" id="{8227582B-2100-4838-9846-1FABCDD38E7F}"/>
              </a:ext>
            </a:extLst>
          </p:cNvPr>
          <p:cNvSpPr txBox="1"/>
          <p:nvPr/>
        </p:nvSpPr>
        <p:spPr>
          <a:xfrm>
            <a:off x="5765203" y="4919701"/>
            <a:ext cx="665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Initiator</a:t>
            </a:r>
            <a:endParaRPr lang="zh-CN" altLang="en-US" sz="1000" b="1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C0435BA4-9FC7-4410-99A4-DB029EAD9245}"/>
              </a:ext>
            </a:extLst>
          </p:cNvPr>
          <p:cNvSpPr txBox="1"/>
          <p:nvPr/>
        </p:nvSpPr>
        <p:spPr>
          <a:xfrm>
            <a:off x="5667274" y="5469573"/>
            <a:ext cx="891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Responder 1</a:t>
            </a:r>
            <a:endParaRPr lang="zh-CN" altLang="en-US" sz="1000" b="1" dirty="0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C40EACDF-4B07-4D01-BBDE-EFB52A2294D4}"/>
              </a:ext>
            </a:extLst>
          </p:cNvPr>
          <p:cNvSpPr/>
          <p:nvPr/>
        </p:nvSpPr>
        <p:spPr bwMode="auto">
          <a:xfrm>
            <a:off x="6558536" y="4863004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28484209-023D-46AD-A601-C8C1C696E21A}"/>
              </a:ext>
            </a:extLst>
          </p:cNvPr>
          <p:cNvSpPr txBox="1"/>
          <p:nvPr/>
        </p:nvSpPr>
        <p:spPr>
          <a:xfrm>
            <a:off x="7023696" y="4006421"/>
            <a:ext cx="349499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B0F0"/>
                </a:solidFill>
              </a:rPr>
              <a:t>MIMO phase in nonreciprocal MU-MIMO beamforming</a:t>
            </a:r>
            <a:r>
              <a:rPr lang="zh-CN" altLang="en-US" sz="1000" b="1" dirty="0">
                <a:solidFill>
                  <a:srgbClr val="00B0F0"/>
                </a:solidFill>
              </a:rPr>
              <a:t> </a:t>
            </a:r>
            <a:r>
              <a:rPr lang="en-US" altLang="zh-CN" sz="1000" b="1" dirty="0">
                <a:solidFill>
                  <a:srgbClr val="00B0F0"/>
                </a:solidFill>
              </a:rPr>
              <a:t>(only downlink)</a:t>
            </a:r>
            <a:endParaRPr lang="zh-CN" altLang="en-US" sz="1200" dirty="0">
              <a:solidFill>
                <a:srgbClr val="00B0F0"/>
              </a:solidFill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486D4C20-47B8-4DF8-B9A8-82CB33D0D904}"/>
              </a:ext>
            </a:extLst>
          </p:cNvPr>
          <p:cNvSpPr txBox="1"/>
          <p:nvPr/>
        </p:nvSpPr>
        <p:spPr>
          <a:xfrm>
            <a:off x="6518426" y="4489513"/>
            <a:ext cx="877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MIMO BFT Setup</a:t>
            </a:r>
            <a:endParaRPr lang="zh-CN" altLang="en-US" sz="800" dirty="0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E0DD4B26-4AC0-43FF-BDBA-C14C67A99D08}"/>
              </a:ext>
            </a:extLst>
          </p:cNvPr>
          <p:cNvSpPr/>
          <p:nvPr/>
        </p:nvSpPr>
        <p:spPr bwMode="auto">
          <a:xfrm>
            <a:off x="7530564" y="4871607"/>
            <a:ext cx="436497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BRP</a:t>
            </a: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1CDED99B-731F-4600-BF0E-1477F44FEB8B}"/>
              </a:ext>
            </a:extLst>
          </p:cNvPr>
          <p:cNvSpPr/>
          <p:nvPr/>
        </p:nvSpPr>
        <p:spPr bwMode="auto">
          <a:xfrm>
            <a:off x="10859785" y="4876618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BDF0AA50-820A-4360-A908-36BCEA8EB628}"/>
              </a:ext>
            </a:extLst>
          </p:cNvPr>
          <p:cNvSpPr/>
          <p:nvPr/>
        </p:nvSpPr>
        <p:spPr bwMode="auto">
          <a:xfrm>
            <a:off x="7859061" y="4845179"/>
            <a:ext cx="481993" cy="1611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158312D2-0C93-445D-943D-96E199659138}"/>
              </a:ext>
            </a:extLst>
          </p:cNvPr>
          <p:cNvSpPr/>
          <p:nvPr/>
        </p:nvSpPr>
        <p:spPr bwMode="auto">
          <a:xfrm>
            <a:off x="8783013" y="4866609"/>
            <a:ext cx="469829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Poll</a:t>
            </a: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0FB77E25-E4A8-4944-A5BB-10994E2EADC1}"/>
              </a:ext>
            </a:extLst>
          </p:cNvPr>
          <p:cNvSpPr/>
          <p:nvPr/>
        </p:nvSpPr>
        <p:spPr bwMode="auto">
          <a:xfrm>
            <a:off x="9768484" y="4863004"/>
            <a:ext cx="469829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>
                <a:latin typeface="Times New Roman" pitchFamily="-109" charset="0"/>
              </a:rPr>
              <a:t>P</a:t>
            </a:r>
            <a:r>
              <a:rPr kumimoji="0" lang="en-US" altLang="zh-CN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oll</a:t>
            </a: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B5684F54-3604-41DA-B917-E8E0868A3BF1}"/>
              </a:ext>
            </a:extLst>
          </p:cNvPr>
          <p:cNvSpPr/>
          <p:nvPr/>
        </p:nvSpPr>
        <p:spPr bwMode="auto">
          <a:xfrm>
            <a:off x="8213537" y="4874750"/>
            <a:ext cx="436497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BRP</a:t>
            </a: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53319DC3-FFA6-4ADC-BAD6-9EF1CC02C43D}"/>
              </a:ext>
            </a:extLst>
          </p:cNvPr>
          <p:cNvSpPr txBox="1"/>
          <p:nvPr/>
        </p:nvSpPr>
        <p:spPr>
          <a:xfrm>
            <a:off x="9095750" y="4416575"/>
            <a:ext cx="877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MU-MIMO BF Feedback</a:t>
            </a:r>
            <a:endParaRPr lang="zh-CN" altLang="en-US" sz="800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B6C888AC-6A3E-41B0-A3C1-735BE6384FCC}"/>
              </a:ext>
            </a:extLst>
          </p:cNvPr>
          <p:cNvSpPr/>
          <p:nvPr/>
        </p:nvSpPr>
        <p:spPr bwMode="auto">
          <a:xfrm>
            <a:off x="9379795" y="5419012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4C2D67C6-15C9-43AC-9F60-D55EFB8711FA}"/>
              </a:ext>
            </a:extLst>
          </p:cNvPr>
          <p:cNvSpPr txBox="1"/>
          <p:nvPr/>
        </p:nvSpPr>
        <p:spPr>
          <a:xfrm>
            <a:off x="9073793" y="5114304"/>
            <a:ext cx="877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MIMO BF Feedback</a:t>
            </a:r>
            <a:endParaRPr lang="zh-CN" altLang="en-US" sz="800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CBF3366F-CECB-4B64-8B84-876877B68C62}"/>
              </a:ext>
            </a:extLst>
          </p:cNvPr>
          <p:cNvSpPr txBox="1"/>
          <p:nvPr/>
        </p:nvSpPr>
        <p:spPr>
          <a:xfrm>
            <a:off x="7449640" y="4388966"/>
            <a:ext cx="1386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Initiator MU-MIMO beamforming training</a:t>
            </a:r>
            <a:endParaRPr lang="zh-CN" altLang="en-US" sz="1000" i="1" dirty="0"/>
          </a:p>
        </p:txBody>
      </p:sp>
      <p:sp>
        <p:nvSpPr>
          <p:cNvPr id="131" name="左大括号 130">
            <a:extLst>
              <a:ext uri="{FF2B5EF4-FFF2-40B4-BE49-F238E27FC236}">
                <a16:creationId xmlns:a16="http://schemas.microsoft.com/office/drawing/2014/main" id="{6B9DF6A9-CDBF-45F3-9190-6ADCB84CFF8F}"/>
              </a:ext>
            </a:extLst>
          </p:cNvPr>
          <p:cNvSpPr/>
          <p:nvPr/>
        </p:nvSpPr>
        <p:spPr bwMode="auto">
          <a:xfrm rot="5400000">
            <a:off x="8054399" y="4242685"/>
            <a:ext cx="58605" cy="113266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4" name="矩形: 圆角 133">
            <a:extLst>
              <a:ext uri="{FF2B5EF4-FFF2-40B4-BE49-F238E27FC236}">
                <a16:creationId xmlns:a16="http://schemas.microsoft.com/office/drawing/2014/main" id="{C1F1C3B2-450A-4C81-8FD2-891792C3FEAB}"/>
              </a:ext>
            </a:extLst>
          </p:cNvPr>
          <p:cNvSpPr/>
          <p:nvPr/>
        </p:nvSpPr>
        <p:spPr bwMode="auto">
          <a:xfrm>
            <a:off x="63675" y="3984518"/>
            <a:ext cx="5510697" cy="2376515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BF9126C8-AE8F-40C1-8850-733DFB260880}"/>
              </a:ext>
            </a:extLst>
          </p:cNvPr>
          <p:cNvSpPr txBox="1"/>
          <p:nvPr/>
        </p:nvSpPr>
        <p:spPr>
          <a:xfrm>
            <a:off x="5663163" y="6012348"/>
            <a:ext cx="977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Responder </a:t>
            </a:r>
            <a:r>
              <a:rPr lang="en-US" altLang="zh-CN" sz="1000" b="1" i="1" dirty="0"/>
              <a:t>2</a:t>
            </a:r>
            <a:endParaRPr lang="zh-CN" altLang="en-US" sz="1000" b="1" i="1" dirty="0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FFBFB6EE-0DF3-4AB4-968D-493664F1A0FB}"/>
              </a:ext>
            </a:extLst>
          </p:cNvPr>
          <p:cNvSpPr/>
          <p:nvPr/>
        </p:nvSpPr>
        <p:spPr bwMode="auto">
          <a:xfrm>
            <a:off x="7078566" y="4857635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6DCCE63-36EE-419E-ACA5-A7D17144E54B}"/>
              </a:ext>
            </a:extLst>
          </p:cNvPr>
          <p:cNvSpPr/>
          <p:nvPr/>
        </p:nvSpPr>
        <p:spPr bwMode="auto">
          <a:xfrm>
            <a:off x="6734740" y="4839102"/>
            <a:ext cx="481993" cy="1611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38" name="左大括号 137">
            <a:extLst>
              <a:ext uri="{FF2B5EF4-FFF2-40B4-BE49-F238E27FC236}">
                <a16:creationId xmlns:a16="http://schemas.microsoft.com/office/drawing/2014/main" id="{B1430709-6ECA-4458-ADB8-73411A7C518B}"/>
              </a:ext>
            </a:extLst>
          </p:cNvPr>
          <p:cNvSpPr/>
          <p:nvPr/>
        </p:nvSpPr>
        <p:spPr bwMode="auto">
          <a:xfrm rot="5400000">
            <a:off x="6953860" y="4385600"/>
            <a:ext cx="60346" cy="84508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9" name="左大括号 138">
            <a:extLst>
              <a:ext uri="{FF2B5EF4-FFF2-40B4-BE49-F238E27FC236}">
                <a16:creationId xmlns:a16="http://schemas.microsoft.com/office/drawing/2014/main" id="{6213332B-19F9-465D-AA2E-E223B7894AE3}"/>
              </a:ext>
            </a:extLst>
          </p:cNvPr>
          <p:cNvSpPr/>
          <p:nvPr/>
        </p:nvSpPr>
        <p:spPr bwMode="auto">
          <a:xfrm rot="5400000">
            <a:off x="9742210" y="3810655"/>
            <a:ext cx="45719" cy="198201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2C904C0D-C88B-40EF-9AE9-1B72C86B8CA8}"/>
              </a:ext>
            </a:extLst>
          </p:cNvPr>
          <p:cNvCxnSpPr>
            <a:cxnSpLocks/>
          </p:cNvCxnSpPr>
          <p:nvPr/>
        </p:nvCxnSpPr>
        <p:spPr bwMode="auto">
          <a:xfrm>
            <a:off x="6522562" y="6155378"/>
            <a:ext cx="50590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1" name="矩形 140">
            <a:extLst>
              <a:ext uri="{FF2B5EF4-FFF2-40B4-BE49-F238E27FC236}">
                <a16:creationId xmlns:a16="http://schemas.microsoft.com/office/drawing/2014/main" id="{97FCB362-E688-40FD-BA77-1CD70266B1A9}"/>
              </a:ext>
            </a:extLst>
          </p:cNvPr>
          <p:cNvSpPr/>
          <p:nvPr/>
        </p:nvSpPr>
        <p:spPr bwMode="auto">
          <a:xfrm>
            <a:off x="10438851" y="5965990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7CDFE14C-0105-4FDC-999C-7198FBB90B15}"/>
              </a:ext>
            </a:extLst>
          </p:cNvPr>
          <p:cNvSpPr txBox="1"/>
          <p:nvPr/>
        </p:nvSpPr>
        <p:spPr>
          <a:xfrm>
            <a:off x="10132849" y="5661282"/>
            <a:ext cx="877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MIMO BF Feedback</a:t>
            </a:r>
            <a:endParaRPr lang="zh-CN" altLang="en-US" sz="800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9BFB2616-5A32-43C5-A6D9-A9AFAE4B9943}"/>
              </a:ext>
            </a:extLst>
          </p:cNvPr>
          <p:cNvSpPr/>
          <p:nvPr/>
        </p:nvSpPr>
        <p:spPr bwMode="auto">
          <a:xfrm>
            <a:off x="11333170" y="4865022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81E6F416-0ED9-4984-92C3-40CC379770EB}"/>
              </a:ext>
            </a:extLst>
          </p:cNvPr>
          <p:cNvSpPr txBox="1"/>
          <p:nvPr/>
        </p:nvSpPr>
        <p:spPr>
          <a:xfrm>
            <a:off x="10804195" y="4448879"/>
            <a:ext cx="877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MU-MIMO BF Selection</a:t>
            </a:r>
            <a:endParaRPr lang="zh-CN" altLang="en-US" sz="800" dirty="0"/>
          </a:p>
        </p:txBody>
      </p:sp>
      <p:sp>
        <p:nvSpPr>
          <p:cNvPr id="149" name="左大括号 148">
            <a:extLst>
              <a:ext uri="{FF2B5EF4-FFF2-40B4-BE49-F238E27FC236}">
                <a16:creationId xmlns:a16="http://schemas.microsoft.com/office/drawing/2014/main" id="{DE833367-668F-489F-8CAD-50C412B9FBAF}"/>
              </a:ext>
            </a:extLst>
          </p:cNvPr>
          <p:cNvSpPr/>
          <p:nvPr/>
        </p:nvSpPr>
        <p:spPr bwMode="auto">
          <a:xfrm rot="5400000">
            <a:off x="11232230" y="4418807"/>
            <a:ext cx="45720" cy="79060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50" name="矩形: 圆角 149">
            <a:extLst>
              <a:ext uri="{FF2B5EF4-FFF2-40B4-BE49-F238E27FC236}">
                <a16:creationId xmlns:a16="http://schemas.microsoft.com/office/drawing/2014/main" id="{22A6B38B-E1A7-49B2-B453-93E413538B94}"/>
              </a:ext>
            </a:extLst>
          </p:cNvPr>
          <p:cNvSpPr/>
          <p:nvPr/>
        </p:nvSpPr>
        <p:spPr bwMode="auto">
          <a:xfrm>
            <a:off x="5732180" y="3989028"/>
            <a:ext cx="6078026" cy="2376515"/>
          </a:xfrm>
          <a:prstGeom prst="roundRect">
            <a:avLst/>
          </a:prstGeom>
          <a:noFill/>
          <a:ln w="127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0F5506B5-FD90-4F3A-BCCE-FFA02DE2E4E3}"/>
              </a:ext>
            </a:extLst>
          </p:cNvPr>
          <p:cNvSpPr txBox="1"/>
          <p:nvPr/>
        </p:nvSpPr>
        <p:spPr>
          <a:xfrm>
            <a:off x="6776911" y="5765380"/>
            <a:ext cx="3182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92D050"/>
                </a:solidFill>
              </a:rPr>
              <a:t>If antenna reciprocity satisfied</a:t>
            </a:r>
            <a:r>
              <a:rPr lang="zh-CN" altLang="en-US" sz="1000" i="1" dirty="0">
                <a:solidFill>
                  <a:srgbClr val="92D050"/>
                </a:solidFill>
              </a:rPr>
              <a:t>，</a:t>
            </a:r>
            <a:r>
              <a:rPr lang="en-US" altLang="zh-CN" sz="1000" i="1" dirty="0">
                <a:solidFill>
                  <a:srgbClr val="92D050"/>
                </a:solidFill>
              </a:rPr>
              <a:t>initiator will separately poll each responder to transmit BRP frames for training</a:t>
            </a:r>
            <a:endParaRPr lang="zh-CN" altLang="en-US" sz="10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5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BFT Protocols in 11ay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4513221"/>
          </a:xfrm>
        </p:spPr>
        <p:txBody>
          <a:bodyPr/>
          <a:lstStyle/>
          <a:p>
            <a:r>
              <a:rPr lang="en-US" altLang="zh-CN" b="1" dirty="0">
                <a:ea typeface="+mn-ea"/>
              </a:rPr>
              <a:t>Beam tracking</a:t>
            </a:r>
            <a:r>
              <a:rPr lang="en-US" altLang="zh-CN" dirty="0">
                <a:ea typeface="+mn-ea"/>
              </a:rPr>
              <a:t>, </a:t>
            </a:r>
            <a:r>
              <a:rPr lang="en-US" altLang="zh-CN" dirty="0"/>
              <a:t>additionally</a:t>
            </a:r>
            <a:r>
              <a:rPr lang="zh-CN" altLang="en-US" dirty="0"/>
              <a:t> </a:t>
            </a:r>
            <a:r>
              <a:rPr lang="en-US" altLang="zh-CN" dirty="0"/>
              <a:t>allows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baseband</a:t>
            </a:r>
            <a:r>
              <a:rPr lang="zh-CN" altLang="en-US" dirty="0"/>
              <a:t> </a:t>
            </a:r>
            <a:r>
              <a:rPr lang="en-US" altLang="zh-CN" dirty="0"/>
              <a:t>beamforming</a:t>
            </a:r>
            <a:r>
              <a:rPr lang="zh-CN" altLang="en-US" dirty="0"/>
              <a:t> </a:t>
            </a:r>
            <a:r>
              <a:rPr lang="en-US" altLang="zh-CN" dirty="0"/>
              <a:t>tracking</a:t>
            </a:r>
          </a:p>
          <a:p>
            <a:r>
              <a:rPr lang="en-US" altLang="zh-CN" b="1" dirty="0">
                <a:ea typeface="+mn-ea"/>
              </a:rPr>
              <a:t>Hybrid beamforming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digital and analogue beamforming</a:t>
            </a:r>
            <a:endParaRPr lang="en-US" altLang="zh-CN" dirty="0">
              <a:ea typeface="+mn-ea"/>
            </a:endParaRPr>
          </a:p>
          <a:p>
            <a:r>
              <a:rPr lang="en-US" altLang="zh-CN" sz="2400" b="1" dirty="0"/>
              <a:t>First path beamforming</a:t>
            </a:r>
            <a:endParaRPr lang="en-US" altLang="zh-CN" sz="2400" dirty="0"/>
          </a:p>
          <a:p>
            <a:pPr lvl="1"/>
            <a:r>
              <a:rPr lang="en-US" altLang="zh-CN" dirty="0"/>
              <a:t>find the best AWV corresponding to the LOS path (with the shortest time of flight)</a:t>
            </a:r>
          </a:p>
          <a:p>
            <a:r>
              <a:rPr lang="en-US" altLang="zh-CN" b="1" dirty="0"/>
              <a:t>e</a:t>
            </a:r>
            <a:r>
              <a:rPr lang="en-US" altLang="zh-CN" b="1" dirty="0">
                <a:ea typeface="+mn-ea"/>
              </a:rPr>
              <a:t>tc.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70467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Issues in IMMW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4784714"/>
          </a:xfrm>
        </p:spPr>
        <p:txBody>
          <a:bodyPr/>
          <a:lstStyle/>
          <a:p>
            <a:r>
              <a:rPr lang="en-US" altLang="zh-CN" b="1" dirty="0">
                <a:ea typeface="+mn-ea"/>
              </a:rPr>
              <a:t>Will multi-level resolution beam training be used </a:t>
            </a:r>
            <a:r>
              <a:rPr lang="en-US" altLang="zh-CN" b="1" dirty="0"/>
              <a:t>to IMMW</a:t>
            </a:r>
            <a:r>
              <a:rPr lang="en-US" altLang="zh-CN" b="1" dirty="0">
                <a:ea typeface="+mn-ea"/>
              </a:rPr>
              <a:t>?</a:t>
            </a:r>
            <a:endParaRPr lang="en-US" altLang="zh-CN" dirty="0"/>
          </a:p>
          <a:p>
            <a:pPr lvl="1"/>
            <a:r>
              <a:rPr lang="en-US" altLang="zh-CN" b="1" dirty="0"/>
              <a:t>reliability vs. complexity</a:t>
            </a:r>
            <a:endParaRPr lang="en-US" altLang="zh-CN" dirty="0"/>
          </a:p>
          <a:p>
            <a:pPr lvl="2"/>
            <a:r>
              <a:rPr lang="en-US" altLang="zh-CN" dirty="0"/>
              <a:t>resolution/gain: quasi-omni &gt; sector &gt; beam (if defined) &gt; HR beam (if defined)</a:t>
            </a:r>
          </a:p>
          <a:p>
            <a:pPr lvl="2"/>
            <a:r>
              <a:rPr lang="en-US" altLang="zh-CN" dirty="0"/>
              <a:t>full space scanning time: quasi-omni &gt; sector &gt; beam (if defined) &gt; HR beam (if defined)</a:t>
            </a:r>
            <a:endParaRPr lang="en-US" altLang="zh-CN" b="1" dirty="0"/>
          </a:p>
          <a:p>
            <a:pPr lvl="1"/>
            <a:r>
              <a:rPr lang="en-US" altLang="zh-CN" b="1" dirty="0"/>
              <a:t>combinations of antenna patterns</a:t>
            </a:r>
          </a:p>
          <a:p>
            <a:pPr lvl="2"/>
            <a:r>
              <a:rPr lang="en-US" altLang="zh-CN" sz="1800" dirty="0"/>
              <a:t>cross-level training</a:t>
            </a:r>
          </a:p>
          <a:p>
            <a:pPr lvl="2"/>
            <a:r>
              <a:rPr lang="en-US" altLang="zh-CN" sz="1800" dirty="0"/>
              <a:t>single-level training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5ABF20D-7A0F-41E6-B55C-D7B505F50D5B}"/>
              </a:ext>
            </a:extLst>
          </p:cNvPr>
          <p:cNvCxnSpPr>
            <a:cxnSpLocks/>
          </p:cNvCxnSpPr>
          <p:nvPr/>
        </p:nvCxnSpPr>
        <p:spPr bwMode="auto">
          <a:xfrm>
            <a:off x="5409406" y="4829046"/>
            <a:ext cx="5867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CC7F438-B995-4D66-9213-58C88D34201C}"/>
              </a:ext>
            </a:extLst>
          </p:cNvPr>
          <p:cNvCxnSpPr>
            <a:cxnSpLocks/>
          </p:cNvCxnSpPr>
          <p:nvPr/>
        </p:nvCxnSpPr>
        <p:spPr bwMode="auto">
          <a:xfrm flipV="1">
            <a:off x="8248304" y="3477925"/>
            <a:ext cx="13061" cy="27022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3505B3B-3DD5-48C4-8374-8DE174CA0C41}"/>
              </a:ext>
            </a:extLst>
          </p:cNvPr>
          <p:cNvSpPr txBox="1"/>
          <p:nvPr/>
        </p:nvSpPr>
        <p:spPr>
          <a:xfrm>
            <a:off x="7474326" y="6129483"/>
            <a:ext cx="157407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Quasi-omni transmit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2489B2-EC9A-4BC2-8114-8B3768464D74}"/>
              </a:ext>
            </a:extLst>
          </p:cNvPr>
          <p:cNvSpPr txBox="1"/>
          <p:nvPr/>
        </p:nvSpPr>
        <p:spPr>
          <a:xfrm>
            <a:off x="7474326" y="3185537"/>
            <a:ext cx="157407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Directional transmit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4558DF-F8C9-4042-998F-05893982024D}"/>
              </a:ext>
            </a:extLst>
          </p:cNvPr>
          <p:cNvSpPr txBox="1"/>
          <p:nvPr/>
        </p:nvSpPr>
        <p:spPr>
          <a:xfrm>
            <a:off x="11276806" y="4582824"/>
            <a:ext cx="9644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Directional receive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68B426-EA7D-42B9-8DA6-613C5C1DACB7}"/>
              </a:ext>
            </a:extLst>
          </p:cNvPr>
          <p:cNvSpPr txBox="1"/>
          <p:nvPr/>
        </p:nvSpPr>
        <p:spPr>
          <a:xfrm>
            <a:off x="4500938" y="4582823"/>
            <a:ext cx="9644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Quasi-omni receive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34A67B-C0C3-492B-89D6-1CA1C89FDCD0}"/>
              </a:ext>
            </a:extLst>
          </p:cNvPr>
          <p:cNvSpPr txBox="1"/>
          <p:nvPr/>
        </p:nvSpPr>
        <p:spPr>
          <a:xfrm>
            <a:off x="5907900" y="4181701"/>
            <a:ext cx="15805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b="1" dirty="0"/>
              <a:t>11ad/ay Beacon/Association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58D9AE-EFD4-4C34-B03F-9437858D2A3D}"/>
              </a:ext>
            </a:extLst>
          </p:cNvPr>
          <p:cNvSpPr txBox="1"/>
          <p:nvPr/>
        </p:nvSpPr>
        <p:spPr>
          <a:xfrm>
            <a:off x="7081339" y="3776701"/>
            <a:ext cx="11200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b="1" dirty="0"/>
              <a:t>11ad/ay </a:t>
            </a:r>
            <a:r>
              <a:rPr lang="en-GB" altLang="zh-CN" b="1" dirty="0" err="1"/>
              <a:t>TxSS</a:t>
            </a:r>
            <a:endParaRPr lang="en-GB" altLang="zh-CN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88B556A-ADF4-478A-A1A4-51C271D55EF4}"/>
              </a:ext>
            </a:extLst>
          </p:cNvPr>
          <p:cNvSpPr txBox="1"/>
          <p:nvPr/>
        </p:nvSpPr>
        <p:spPr>
          <a:xfrm>
            <a:off x="8466143" y="4226854"/>
            <a:ext cx="10734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b="1" dirty="0"/>
              <a:t>11ay Beacon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FA8B6D6-9D61-4889-ABBB-7A1A525138CD}"/>
              </a:ext>
            </a:extLst>
          </p:cNvPr>
          <p:cNvSpPr txBox="1"/>
          <p:nvPr/>
        </p:nvSpPr>
        <p:spPr>
          <a:xfrm>
            <a:off x="9744402" y="4194282"/>
            <a:ext cx="119010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1" dirty="0"/>
              <a:t>11ad/ay BC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872A2EA-7CD9-488B-A101-C1B359FB6EF1}"/>
              </a:ext>
            </a:extLst>
          </p:cNvPr>
          <p:cNvSpPr txBox="1"/>
          <p:nvPr/>
        </p:nvSpPr>
        <p:spPr>
          <a:xfrm>
            <a:off x="9113119" y="3751349"/>
            <a:ext cx="114886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1" dirty="0"/>
              <a:t>11ad/ay BRP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1FCD440-016D-4699-B30C-20E4D8A8454C}"/>
              </a:ext>
            </a:extLst>
          </p:cNvPr>
          <p:cNvSpPr txBox="1"/>
          <p:nvPr/>
        </p:nvSpPr>
        <p:spPr>
          <a:xfrm>
            <a:off x="9048404" y="5321141"/>
            <a:ext cx="111390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1" dirty="0"/>
              <a:t>11ad/ay MID</a:t>
            </a:r>
          </a:p>
        </p:txBody>
      </p:sp>
    </p:spTree>
    <p:extLst>
      <p:ext uri="{BB962C8B-B14F-4D97-AF65-F5344CB8AC3E}">
        <p14:creationId xmlns:p14="http://schemas.microsoft.com/office/powerpoint/2010/main" val="387409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Issues in IMMW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4785222"/>
          </a:xfrm>
        </p:spPr>
        <p:txBody>
          <a:bodyPr/>
          <a:lstStyle/>
          <a:p>
            <a:r>
              <a:rPr lang="en-US" altLang="zh-CN" b="1" dirty="0">
                <a:ea typeface="+mn-ea"/>
              </a:rPr>
              <a:t>How to setup/recover BFT in IMMW?</a:t>
            </a:r>
          </a:p>
          <a:p>
            <a:pPr lvl="1"/>
            <a:r>
              <a:rPr lang="en-US" altLang="zh-CN" b="1" dirty="0"/>
              <a:t>if no mmWave beacon/association [8-10]</a:t>
            </a:r>
          </a:p>
          <a:p>
            <a:pPr lvl="2"/>
            <a:r>
              <a:rPr lang="en-US" altLang="zh-CN" sz="1800" dirty="0"/>
              <a:t>11ad/ay rely on sector sweep, what about IMMW?</a:t>
            </a:r>
          </a:p>
          <a:p>
            <a:pPr lvl="1"/>
            <a:r>
              <a:rPr lang="en-US" altLang="zh-CN" b="1" dirty="0">
                <a:effectLst/>
              </a:rPr>
              <a:t>how to deal with asymmetry links in IMMW</a:t>
            </a:r>
            <a:r>
              <a:rPr lang="en-US" altLang="zh-CN" b="1" dirty="0">
                <a:latin typeface="+mj-lt"/>
              </a:rPr>
              <a:t>?</a:t>
            </a:r>
          </a:p>
          <a:p>
            <a:pPr lvl="2"/>
            <a:r>
              <a:rPr lang="en-US" altLang="zh-CN" sz="1800" dirty="0">
                <a:effectLst/>
              </a:rPr>
              <a:t>the difference could be worse in IMMW, between the uplink and downlink link budgets</a:t>
            </a:r>
            <a:endParaRPr lang="en-US" altLang="zh-CN" sz="1800" dirty="0"/>
          </a:p>
          <a:p>
            <a:pPr lvl="1"/>
            <a:r>
              <a:rPr lang="en-US" altLang="zh-CN" b="1" dirty="0">
                <a:effectLst/>
              </a:rPr>
              <a:t>how to deal with the imbalanced reachability between IMMW and sub-7GHz?</a:t>
            </a:r>
            <a:endParaRPr lang="en-US" altLang="zh-CN" b="1" dirty="0"/>
          </a:p>
          <a:p>
            <a:pPr marL="1116299" lvl="2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</a:rPr>
              <a:t>MLO could lend a hand by estimating via sub-7GHz [13]</a:t>
            </a:r>
            <a:endParaRPr lang="en-US" altLang="zh-CN" sz="1800" dirty="0"/>
          </a:p>
          <a:p>
            <a:pPr marL="1116299" lvl="2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</a:rPr>
              <a:t>offloading announcement/feedback to sub-7GHz [14]</a:t>
            </a:r>
          </a:p>
          <a:p>
            <a:pPr marL="1116299" lvl="2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more to consider...</a:t>
            </a:r>
          </a:p>
        </p:txBody>
      </p:sp>
    </p:spTree>
    <p:extLst>
      <p:ext uri="{BB962C8B-B14F-4D97-AF65-F5344CB8AC3E}">
        <p14:creationId xmlns:p14="http://schemas.microsoft.com/office/powerpoint/2010/main" val="245026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In the contribution, the BFT protocols in 802.11 ad/ay and 802.15.3c are overviewed, based on which some issues in IMMW BFT are listed.</a:t>
            </a:r>
          </a:p>
          <a:p>
            <a:endParaRPr lang="zh-CN" altLang="en-US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735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zh-CN" sz="3600" dirty="0"/>
              <a:t>References</a:t>
            </a:r>
            <a:endParaRPr lang="en-US" sz="360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0997471" cy="4876799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</a:t>
            </a:r>
            <a:r>
              <a:rPr lang="en-US" altLang="zh-CN" sz="1800" b="0" dirty="0">
                <a:sym typeface="+mn-ea"/>
              </a:rPr>
              <a:t>24/0116r7, 802.11 IMMW Proposed PAR.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Y. </a:t>
            </a:r>
            <a:r>
              <a:rPr lang="en-US" altLang="zh-CN" sz="1800" dirty="0" err="1"/>
              <a:t>Ghasempour</a:t>
            </a:r>
            <a:r>
              <a:rPr lang="en-US" altLang="zh-CN" sz="1800" dirty="0"/>
              <a:t>, et al,</a:t>
            </a:r>
            <a:r>
              <a:rPr lang="zh-CN" altLang="en-US" sz="1800" dirty="0"/>
              <a:t> </a:t>
            </a:r>
            <a:r>
              <a:rPr lang="en-US" altLang="zh-CN" sz="1800" dirty="0"/>
              <a:t>"IEEE 802.11ay: Next-Generation 60 GHz Communication for 100 Gb/s Wi-Fi," IEEE    </a:t>
            </a:r>
            <a:r>
              <a:rPr lang="en-US" altLang="zh-CN" sz="1800" dirty="0" err="1"/>
              <a:t>Commun</a:t>
            </a:r>
            <a:r>
              <a:rPr lang="en-US" altLang="zh-CN" sz="1800" dirty="0"/>
              <a:t>. Mag., vol. 55, no. 12, pp. 186-192, Dec. 2017.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802.11-09/0355r0, IEEE 802.15.3c Beamforming Overview.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Std 802.11™-2024.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802.11-16/0416-01-00, Short SSW Format for 11ay.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802.11-17/0007r1,</a:t>
            </a:r>
            <a:r>
              <a:rPr lang="zh-CN" altLang="en-US" sz="1800" dirty="0"/>
              <a:t> </a:t>
            </a:r>
            <a:r>
              <a:rPr lang="en-GB" altLang="zh-CN" sz="1800" dirty="0"/>
              <a:t>Training Field Structure Definition.</a:t>
            </a:r>
            <a:endParaRPr lang="en-US" altLang="zh-CN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802.11-25/1304r0,</a:t>
            </a:r>
            <a:r>
              <a:rPr lang="zh-CN" altLang="en-US" sz="1800" dirty="0"/>
              <a:t> </a:t>
            </a:r>
            <a:r>
              <a:rPr lang="en-US" altLang="zh-CN" sz="1800" dirty="0"/>
              <a:t>Discussion on TRN field in IMMW PPDU.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802.11-24/0459r0, Multi-link Operation for IMMW.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802.11-24/0587r0, Multi-Link Association Using mmWave Bands.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802.11-23/2052r0, mmWave Operation without mmWave Beacon.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IEEE802.11-24/0823r1, Further Simplification to Promote IMMW Adoption.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IEEE802.11-25/1332r1, IMMW Range Extension.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802.11-25/0300r1, Reachability of mmWave Link- Follow Up.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sz="1800" dirty="0"/>
              <a:t>IEEE 802.11-25/0370r0, MLO Assisted Beam Training Protocols in IMMW.</a:t>
            </a:r>
          </a:p>
          <a:p>
            <a:pPr marL="342900" indent="-342900" algn="just">
              <a:buFont typeface="+mj-lt"/>
              <a:buAutoNum type="arabicPeriod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13822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2489"/>
            <a:ext cx="12190413" cy="654530"/>
          </a:xfrm>
          <a:prstGeom prst="rect">
            <a:avLst/>
          </a:prstGeom>
          <a:noFill/>
        </p:spPr>
        <p:txBody>
          <a:bodyPr wrap="square" lIns="99560" tIns="49780" rIns="99560" bIns="49780" rtlCol="0">
            <a:spAutoFit/>
          </a:bodyPr>
          <a:lstStyle/>
          <a:p>
            <a:pPr algn="ctr"/>
            <a:r>
              <a:rPr lang="en-IE" sz="3600" b="1" dirty="0"/>
              <a:t>Than</a:t>
            </a:r>
            <a:r>
              <a:rPr lang="en-US" sz="3600" b="1" dirty="0"/>
              <a:t>k You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14540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9498B-A8C9-4E12-9393-0D77FB1D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30032-BFD5-49A1-88B7-663804FD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11bq (IMMW) aims to expand non-standalone mmWave (42 ~ 71GHz) transmission,</a:t>
            </a:r>
            <a:r>
              <a:rPr lang="zh-CN" altLang="en-US" b="1" dirty="0"/>
              <a:t> </a:t>
            </a:r>
            <a:r>
              <a:rPr lang="en-US" altLang="zh-CN" b="1" dirty="0"/>
              <a:t>reusing sub-7GHz PHY/MAC and expanding multi-link operations to mmWave [1].</a:t>
            </a:r>
            <a:endParaRPr lang="en-US" altLang="zh-CN" dirty="0"/>
          </a:p>
          <a:p>
            <a:pPr lvl="1"/>
            <a:r>
              <a:rPr lang="en-US" altLang="zh-CN" dirty="0"/>
              <a:t>therein, beamforming through proper antenna weight vector (AWV) configurations achieves directional transmission gains to overcome the significant channel attenuation in mmWave links (e.g., 20dB for 10 meters [2]).</a:t>
            </a:r>
          </a:p>
          <a:p>
            <a:r>
              <a:rPr lang="en-US" altLang="zh-CN" b="1" dirty="0"/>
              <a:t>There is no detailed discussion on the beamforming training (BFT) for IMMW. This motivates the current contribution, which includes</a:t>
            </a:r>
          </a:p>
          <a:p>
            <a:pPr lvl="1"/>
            <a:r>
              <a:rPr lang="en-US" altLang="zh-CN" dirty="0"/>
              <a:t>overview of BFT protocols proposed by TG3c,</a:t>
            </a:r>
            <a:r>
              <a:rPr lang="zh-CN" altLang="en-US" dirty="0"/>
              <a:t> </a:t>
            </a:r>
            <a:r>
              <a:rPr lang="en-US" altLang="zh-CN" dirty="0"/>
              <a:t>TGad, TGay</a:t>
            </a:r>
          </a:p>
          <a:p>
            <a:pPr lvl="1"/>
            <a:r>
              <a:rPr lang="en-US" altLang="zh-CN" dirty="0"/>
              <a:t>some open issues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929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>
            <a:extLst>
              <a:ext uri="{FF2B5EF4-FFF2-40B4-BE49-F238E27FC236}">
                <a16:creationId xmlns:a16="http://schemas.microsoft.com/office/drawing/2014/main" id="{E4F90F4A-57D2-469C-B60C-6C8B7086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948" y="5026564"/>
            <a:ext cx="1139258" cy="115322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AC69AA09-2111-4808-8C8B-0D26D89B4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196" y="5026674"/>
            <a:ext cx="1158810" cy="115300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7C59DEC2-1588-426A-89BC-D156FD524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426" y="5019918"/>
            <a:ext cx="1178010" cy="1153009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53784D7C-7D61-4CEA-A20C-5FF5D371D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192" y="5004610"/>
            <a:ext cx="1132994" cy="11532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BFT in 15.3c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2493715"/>
          </a:xfrm>
        </p:spPr>
        <p:txBody>
          <a:bodyPr/>
          <a:lstStyle/>
          <a:p>
            <a:r>
              <a:rPr lang="en-US" altLang="zh-CN" b="1" dirty="0"/>
              <a:t>TG3c developed a Beam Switching/Steering and Tracking (BST) protocol that is applicable for diverse antenna configurations [3].</a:t>
            </a:r>
          </a:p>
          <a:p>
            <a:pPr lvl="1"/>
            <a:r>
              <a:rPr lang="en-US" altLang="zh-CN" sz="2000" dirty="0"/>
              <a:t>define multi-level BFT with the resolution from coarse to fine as shown below;</a:t>
            </a:r>
          </a:p>
          <a:p>
            <a:pPr lvl="1"/>
            <a:r>
              <a:rPr lang="en-US" altLang="zh-CN" dirty="0"/>
              <a:t>switch directions, needing</a:t>
            </a:r>
            <a:r>
              <a:rPr lang="en-US" altLang="zh-CN" sz="2000" dirty="0"/>
              <a:t> the numbers of Tx &amp; Rx directions instead of exact codebooks.</a:t>
            </a:r>
          </a:p>
          <a:p>
            <a:r>
              <a:rPr lang="en-US" altLang="zh-CN" b="1" dirty="0"/>
              <a:t>Superframe comprises beacon, contention access period (CAP), channel allocation time period (CTAP),</a:t>
            </a:r>
            <a:r>
              <a:rPr lang="zh-CN" altLang="en-US" b="1" dirty="0"/>
              <a:t> </a:t>
            </a:r>
            <a:r>
              <a:rPr lang="en-US" altLang="zh-CN" b="1" dirty="0"/>
              <a:t>all</a:t>
            </a:r>
            <a:r>
              <a:rPr lang="zh-CN" altLang="en-US" b="1" dirty="0"/>
              <a:t> </a:t>
            </a:r>
            <a:r>
              <a:rPr lang="en-US" altLang="zh-CN" b="1" dirty="0"/>
              <a:t>involving BFT.</a:t>
            </a:r>
            <a:endParaRPr lang="zh-CN" altLang="en-US" dirty="0">
              <a:ea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A8FB9E-C290-4DF6-96A9-5483811883B8}"/>
              </a:ext>
            </a:extLst>
          </p:cNvPr>
          <p:cNvSpPr/>
          <p:nvPr/>
        </p:nvSpPr>
        <p:spPr bwMode="auto">
          <a:xfrm>
            <a:off x="837406" y="4597688"/>
            <a:ext cx="381000" cy="17367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A960F7-2EA9-4F47-856B-82DED04670F2}"/>
              </a:ext>
            </a:extLst>
          </p:cNvPr>
          <p:cNvSpPr/>
          <p:nvPr/>
        </p:nvSpPr>
        <p:spPr bwMode="auto">
          <a:xfrm>
            <a:off x="1246444" y="4597688"/>
            <a:ext cx="381000" cy="17367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F251B49-104A-4FE1-B5CA-FDD890B1855F}"/>
              </a:ext>
            </a:extLst>
          </p:cNvPr>
          <p:cNvSpPr/>
          <p:nvPr/>
        </p:nvSpPr>
        <p:spPr bwMode="auto">
          <a:xfrm>
            <a:off x="1655482" y="4597688"/>
            <a:ext cx="381000" cy="17367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6A2C892-621D-4D24-A2B4-DEF139EA923E}"/>
              </a:ext>
            </a:extLst>
          </p:cNvPr>
          <p:cNvSpPr/>
          <p:nvPr/>
        </p:nvSpPr>
        <p:spPr bwMode="auto">
          <a:xfrm>
            <a:off x="2818606" y="4597688"/>
            <a:ext cx="381000" cy="17367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8315CE8-5A1C-431A-AD96-116F41946BD4}"/>
              </a:ext>
            </a:extLst>
          </p:cNvPr>
          <p:cNvCxnSpPr>
            <a:cxnSpLocks/>
          </p:cNvCxnSpPr>
          <p:nvPr/>
        </p:nvCxnSpPr>
        <p:spPr bwMode="auto">
          <a:xfrm flipH="1">
            <a:off x="837406" y="4063168"/>
            <a:ext cx="5384" cy="43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D6DDD77-74F9-4336-A3F2-478521A0CD51}"/>
              </a:ext>
            </a:extLst>
          </p:cNvPr>
          <p:cNvCxnSpPr>
            <a:cxnSpLocks/>
          </p:cNvCxnSpPr>
          <p:nvPr/>
        </p:nvCxnSpPr>
        <p:spPr bwMode="auto">
          <a:xfrm>
            <a:off x="3275806" y="4063168"/>
            <a:ext cx="0" cy="43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36729FE-0E2B-4B0A-B4E4-65DF4EE4645B}"/>
              </a:ext>
            </a:extLst>
          </p:cNvPr>
          <p:cNvCxnSpPr>
            <a:cxnSpLocks/>
          </p:cNvCxnSpPr>
          <p:nvPr/>
        </p:nvCxnSpPr>
        <p:spPr bwMode="auto">
          <a:xfrm>
            <a:off x="7238206" y="4063168"/>
            <a:ext cx="0" cy="43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7E692EA3-614C-4559-A19C-C2ED9CC44FD4}"/>
              </a:ext>
            </a:extLst>
          </p:cNvPr>
          <p:cNvSpPr/>
          <p:nvPr/>
        </p:nvSpPr>
        <p:spPr bwMode="auto">
          <a:xfrm>
            <a:off x="3275806" y="4597688"/>
            <a:ext cx="381000" cy="17367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E8456CB-B705-4913-A07C-E62B1B981C7B}"/>
              </a:ext>
            </a:extLst>
          </p:cNvPr>
          <p:cNvSpPr/>
          <p:nvPr/>
        </p:nvSpPr>
        <p:spPr bwMode="auto">
          <a:xfrm>
            <a:off x="3733006" y="4597688"/>
            <a:ext cx="381000" cy="17367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B2425C2-BBCD-4BBA-9592-E3B3FAE870D5}"/>
              </a:ext>
            </a:extLst>
          </p:cNvPr>
          <p:cNvSpPr/>
          <p:nvPr/>
        </p:nvSpPr>
        <p:spPr bwMode="auto">
          <a:xfrm>
            <a:off x="4669098" y="4597688"/>
            <a:ext cx="381000" cy="17367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D82CC78-4191-4E13-991F-92B1E278E044}"/>
              </a:ext>
            </a:extLst>
          </p:cNvPr>
          <p:cNvSpPr/>
          <p:nvPr/>
        </p:nvSpPr>
        <p:spPr bwMode="auto">
          <a:xfrm>
            <a:off x="5475038" y="4597688"/>
            <a:ext cx="381000" cy="173671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0E61BE3-9B34-44AF-B0B9-41A3A7AE8E09}"/>
              </a:ext>
            </a:extLst>
          </p:cNvPr>
          <p:cNvSpPr/>
          <p:nvPr/>
        </p:nvSpPr>
        <p:spPr bwMode="auto">
          <a:xfrm>
            <a:off x="5921114" y="4597688"/>
            <a:ext cx="381000" cy="173671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B670CBA-D46A-4717-9CA5-B6385CDC7800}"/>
              </a:ext>
            </a:extLst>
          </p:cNvPr>
          <p:cNvSpPr/>
          <p:nvPr/>
        </p:nvSpPr>
        <p:spPr bwMode="auto">
          <a:xfrm>
            <a:off x="6857206" y="4597688"/>
            <a:ext cx="381000" cy="173671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25F6EE6-947B-4482-AF8F-880E3DC46C36}"/>
              </a:ext>
            </a:extLst>
          </p:cNvPr>
          <p:cNvSpPr/>
          <p:nvPr/>
        </p:nvSpPr>
        <p:spPr bwMode="auto">
          <a:xfrm>
            <a:off x="7292714" y="4597688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A95E477-D8D8-4399-B62F-92F5BA83D564}"/>
              </a:ext>
            </a:extLst>
          </p:cNvPr>
          <p:cNvSpPr/>
          <p:nvPr/>
        </p:nvSpPr>
        <p:spPr bwMode="auto">
          <a:xfrm>
            <a:off x="7749914" y="4597688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4F76BCA-5EC3-497A-A7ED-FAE2A4DC56E0}"/>
              </a:ext>
            </a:extLst>
          </p:cNvPr>
          <p:cNvSpPr/>
          <p:nvPr/>
        </p:nvSpPr>
        <p:spPr bwMode="auto">
          <a:xfrm>
            <a:off x="8207114" y="4597688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208748C-7F18-48BF-8C1A-2AF69FD7E6CE}"/>
              </a:ext>
            </a:extLst>
          </p:cNvPr>
          <p:cNvCxnSpPr>
            <a:cxnSpLocks/>
          </p:cNvCxnSpPr>
          <p:nvPr/>
        </p:nvCxnSpPr>
        <p:spPr bwMode="auto">
          <a:xfrm>
            <a:off x="11423957" y="4063168"/>
            <a:ext cx="0" cy="43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6B8BA1B2-0033-49D9-AA09-6B9014D6D32B}"/>
              </a:ext>
            </a:extLst>
          </p:cNvPr>
          <p:cNvSpPr/>
          <p:nvPr/>
        </p:nvSpPr>
        <p:spPr bwMode="auto">
          <a:xfrm>
            <a:off x="8664314" y="4597688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DED6C3E-4443-4E94-8E62-1B66A62E61F5}"/>
              </a:ext>
            </a:extLst>
          </p:cNvPr>
          <p:cNvSpPr/>
          <p:nvPr/>
        </p:nvSpPr>
        <p:spPr bwMode="auto">
          <a:xfrm>
            <a:off x="9126898" y="4597688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73E112D-3666-4ABE-B724-FA51AF27B52C}"/>
              </a:ext>
            </a:extLst>
          </p:cNvPr>
          <p:cNvSpPr/>
          <p:nvPr/>
        </p:nvSpPr>
        <p:spPr bwMode="auto">
          <a:xfrm>
            <a:off x="9578391" y="4597688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35181AB-98FB-4143-A1A2-B3851C3E0F54}"/>
              </a:ext>
            </a:extLst>
          </p:cNvPr>
          <p:cNvCxnSpPr/>
          <p:nvPr/>
        </p:nvCxnSpPr>
        <p:spPr bwMode="auto">
          <a:xfrm>
            <a:off x="837406" y="4177468"/>
            <a:ext cx="2438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BDA32C0-A24F-4FDC-9970-064F5F4E184A}"/>
              </a:ext>
            </a:extLst>
          </p:cNvPr>
          <p:cNvCxnSpPr>
            <a:cxnSpLocks/>
          </p:cNvCxnSpPr>
          <p:nvPr/>
        </p:nvCxnSpPr>
        <p:spPr bwMode="auto">
          <a:xfrm>
            <a:off x="3282979" y="4177468"/>
            <a:ext cx="395522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D8B6D1F6-7E2E-467F-B95A-7E0148B073BD}"/>
              </a:ext>
            </a:extLst>
          </p:cNvPr>
          <p:cNvCxnSpPr>
            <a:cxnSpLocks/>
          </p:cNvCxnSpPr>
          <p:nvPr/>
        </p:nvCxnSpPr>
        <p:spPr bwMode="auto">
          <a:xfrm flipV="1">
            <a:off x="7238206" y="4177468"/>
            <a:ext cx="4178307" cy="89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750AF4A4-B26B-42C0-AFC0-A5F3870675E9}"/>
              </a:ext>
            </a:extLst>
          </p:cNvPr>
          <p:cNvSpPr txBox="1"/>
          <p:nvPr/>
        </p:nvSpPr>
        <p:spPr>
          <a:xfrm>
            <a:off x="1502254" y="4063168"/>
            <a:ext cx="89387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Beacon</a:t>
            </a:r>
            <a:endParaRPr lang="zh-CN" altLang="en-US" sz="12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1E4A081-3FC7-4ACF-9BEC-10EC79A5C6F0}"/>
              </a:ext>
            </a:extLst>
          </p:cNvPr>
          <p:cNvSpPr txBox="1"/>
          <p:nvPr/>
        </p:nvSpPr>
        <p:spPr>
          <a:xfrm>
            <a:off x="4781004" y="4067612"/>
            <a:ext cx="89387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CAP</a:t>
            </a:r>
            <a:endParaRPr lang="zh-CN" altLang="en-US" sz="12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DFA64D9-A62B-4803-AB65-983F0F9497EC}"/>
              </a:ext>
            </a:extLst>
          </p:cNvPr>
          <p:cNvSpPr txBox="1"/>
          <p:nvPr/>
        </p:nvSpPr>
        <p:spPr>
          <a:xfrm>
            <a:off x="9065515" y="4039394"/>
            <a:ext cx="89387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CTAP</a:t>
            </a:r>
            <a:endParaRPr lang="zh-CN" altLang="en-US" sz="10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A025521-0571-4985-BAEC-577F7989EEF1}"/>
              </a:ext>
            </a:extLst>
          </p:cNvPr>
          <p:cNvSpPr/>
          <p:nvPr/>
        </p:nvSpPr>
        <p:spPr bwMode="auto">
          <a:xfrm>
            <a:off x="1781699" y="4463368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1C30684-B297-4726-8C52-A252ABDD06A1}"/>
              </a:ext>
            </a:extLst>
          </p:cNvPr>
          <p:cNvSpPr/>
          <p:nvPr/>
        </p:nvSpPr>
        <p:spPr bwMode="auto">
          <a:xfrm>
            <a:off x="3774150" y="4463368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CDC7440-CB19-4E14-BFBB-06B1AC92FA16}"/>
              </a:ext>
            </a:extLst>
          </p:cNvPr>
          <p:cNvSpPr/>
          <p:nvPr/>
        </p:nvSpPr>
        <p:spPr bwMode="auto">
          <a:xfrm>
            <a:off x="4628353" y="4463368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179FE01-5B94-4CBD-A069-BF5154678A60}"/>
              </a:ext>
            </a:extLst>
          </p:cNvPr>
          <p:cNvSpPr/>
          <p:nvPr/>
        </p:nvSpPr>
        <p:spPr bwMode="auto">
          <a:xfrm>
            <a:off x="5958798" y="4463368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27F7F0F-2A33-4799-9F38-01A7E6592A46}"/>
              </a:ext>
            </a:extLst>
          </p:cNvPr>
          <p:cNvSpPr/>
          <p:nvPr/>
        </p:nvSpPr>
        <p:spPr bwMode="auto">
          <a:xfrm>
            <a:off x="9566973" y="4463368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899788E-4FF8-4036-B4BD-7FE423D3F743}"/>
              </a:ext>
            </a:extLst>
          </p:cNvPr>
          <p:cNvSpPr/>
          <p:nvPr/>
        </p:nvSpPr>
        <p:spPr bwMode="auto">
          <a:xfrm>
            <a:off x="10062151" y="4463368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8ABD4F3F-D77D-48C5-8690-BE2B605C519F}"/>
              </a:ext>
            </a:extLst>
          </p:cNvPr>
          <p:cNvSpPr/>
          <p:nvPr/>
        </p:nvSpPr>
        <p:spPr bwMode="auto">
          <a:xfrm rot="16200000">
            <a:off x="2876553" y="2761908"/>
            <a:ext cx="124333" cy="422275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36292616-BED6-4327-AF67-C95D5B31F192}"/>
              </a:ext>
            </a:extLst>
          </p:cNvPr>
          <p:cNvCxnSpPr>
            <a:cxnSpLocks/>
          </p:cNvCxnSpPr>
          <p:nvPr/>
        </p:nvCxnSpPr>
        <p:spPr bwMode="auto">
          <a:xfrm>
            <a:off x="3282979" y="4367968"/>
            <a:ext cx="176711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CA18696-059B-4563-9C94-9D6BA823DB28}"/>
              </a:ext>
            </a:extLst>
          </p:cNvPr>
          <p:cNvCxnSpPr>
            <a:cxnSpLocks/>
          </p:cNvCxnSpPr>
          <p:nvPr/>
        </p:nvCxnSpPr>
        <p:spPr bwMode="auto">
          <a:xfrm>
            <a:off x="5050096" y="4367968"/>
            <a:ext cx="218811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B5C1BA3D-3F21-4B2A-9F93-F3033CE6BB65}"/>
              </a:ext>
            </a:extLst>
          </p:cNvPr>
          <p:cNvSpPr txBox="1"/>
          <p:nvPr/>
        </p:nvSpPr>
        <p:spPr>
          <a:xfrm>
            <a:off x="3583741" y="4230019"/>
            <a:ext cx="115901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Association CAP</a:t>
            </a:r>
            <a:endParaRPr lang="zh-CN" altLang="en-US" sz="10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50068B1-B782-4CC2-B808-93E463EA9136}"/>
              </a:ext>
            </a:extLst>
          </p:cNvPr>
          <p:cNvSpPr txBox="1"/>
          <p:nvPr/>
        </p:nvSpPr>
        <p:spPr>
          <a:xfrm>
            <a:off x="5619490" y="4242311"/>
            <a:ext cx="115901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Regular CAP</a:t>
            </a:r>
            <a:endParaRPr lang="zh-CN" altLang="en-US" sz="1000" dirty="0"/>
          </a:p>
        </p:txBody>
      </p:sp>
      <p:sp>
        <p:nvSpPr>
          <p:cNvPr id="67" name="左大括号 66">
            <a:extLst>
              <a:ext uri="{FF2B5EF4-FFF2-40B4-BE49-F238E27FC236}">
                <a16:creationId xmlns:a16="http://schemas.microsoft.com/office/drawing/2014/main" id="{63CE0FE5-F826-4B64-AB3A-225425671771}"/>
              </a:ext>
            </a:extLst>
          </p:cNvPr>
          <p:cNvSpPr/>
          <p:nvPr/>
        </p:nvSpPr>
        <p:spPr bwMode="auto">
          <a:xfrm rot="16200000">
            <a:off x="8205546" y="1710202"/>
            <a:ext cx="124336" cy="632617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AB43775-76D7-4AA1-B07B-B9A1EAB2656D}"/>
              </a:ext>
            </a:extLst>
          </p:cNvPr>
          <p:cNvSpPr txBox="1"/>
          <p:nvPr/>
        </p:nvSpPr>
        <p:spPr>
          <a:xfrm>
            <a:off x="703014" y="5252159"/>
            <a:ext cx="21155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PNC/DEV switch Tx/Rx</a:t>
            </a:r>
            <a:r>
              <a:rPr lang="en-US" altLang="zh-CN" sz="1000" i="1" dirty="0">
                <a:solidFill>
                  <a:srgbClr val="FF0000"/>
                </a:solidFill>
              </a:rPr>
              <a:t> </a:t>
            </a:r>
            <a:r>
              <a:rPr lang="en-US" altLang="zh-CN" sz="1000" b="1" i="1" dirty="0">
                <a:solidFill>
                  <a:srgbClr val="FF0000"/>
                </a:solidFill>
              </a:rPr>
              <a:t>quasi-omni</a:t>
            </a:r>
            <a:r>
              <a:rPr lang="en-US" altLang="zh-CN" sz="1000" i="1" dirty="0">
                <a:solidFill>
                  <a:srgbClr val="FF0000"/>
                </a:solidFill>
              </a:rPr>
              <a:t> </a:t>
            </a:r>
            <a:r>
              <a:rPr lang="en-US" altLang="zh-CN" sz="1000" i="1" dirty="0"/>
              <a:t>directions over beacon frames or association requests/response</a:t>
            </a:r>
            <a:endParaRPr lang="zh-CN" altLang="en-US" sz="1000" i="1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1662555-BDD8-44F8-8F7C-7B1C258794C7}"/>
              </a:ext>
            </a:extLst>
          </p:cNvPr>
          <p:cNvSpPr txBox="1"/>
          <p:nvPr/>
        </p:nvSpPr>
        <p:spPr>
          <a:xfrm>
            <a:off x="5232667" y="5227280"/>
            <a:ext cx="2521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DEVs communicate after some beamforming that involves </a:t>
            </a:r>
            <a:r>
              <a:rPr lang="en-US" altLang="zh-CN" sz="1000" b="1" i="1" dirty="0">
                <a:solidFill>
                  <a:srgbClr val="FF0000"/>
                </a:solidFill>
              </a:rPr>
              <a:t>sector + beam training</a:t>
            </a:r>
            <a:r>
              <a:rPr lang="en-US" altLang="zh-CN" sz="1000" i="1" dirty="0"/>
              <a:t>;</a:t>
            </a:r>
          </a:p>
          <a:p>
            <a:r>
              <a:rPr lang="en-US" altLang="zh-CN" sz="1000" i="1" dirty="0"/>
              <a:t>Then, beam tracking trains beams into </a:t>
            </a:r>
            <a:r>
              <a:rPr lang="en-US" altLang="zh-CN" sz="1000" b="1" i="1" dirty="0">
                <a:solidFill>
                  <a:srgbClr val="FF0000"/>
                </a:solidFill>
              </a:rPr>
              <a:t>highest-resolution beams</a:t>
            </a:r>
            <a:endParaRPr lang="zh-CN" altLang="en-US" sz="1000" i="1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29208772-0841-4DB3-B62D-74E0A61D693F}"/>
              </a:ext>
            </a:extLst>
          </p:cNvPr>
          <p:cNvSpPr txBox="1"/>
          <p:nvPr/>
        </p:nvSpPr>
        <p:spPr>
          <a:xfrm>
            <a:off x="7822768" y="6148369"/>
            <a:ext cx="7280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Sector</a:t>
            </a:r>
            <a:endParaRPr lang="zh-CN" altLang="en-US" sz="10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8A3C7E2A-90CC-4290-92A2-6D635ED0F092}"/>
              </a:ext>
            </a:extLst>
          </p:cNvPr>
          <p:cNvSpPr txBox="1"/>
          <p:nvPr/>
        </p:nvSpPr>
        <p:spPr>
          <a:xfrm>
            <a:off x="9214386" y="6148369"/>
            <a:ext cx="7280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Beam</a:t>
            </a:r>
            <a:endParaRPr lang="zh-CN" altLang="en-US" sz="1000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BE50FD47-4129-48C2-B048-3DD7ED5397D9}"/>
              </a:ext>
            </a:extLst>
          </p:cNvPr>
          <p:cNvSpPr txBox="1"/>
          <p:nvPr/>
        </p:nvSpPr>
        <p:spPr>
          <a:xfrm>
            <a:off x="10195970" y="6134276"/>
            <a:ext cx="16369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Highest-resolution beams</a:t>
            </a:r>
            <a:endParaRPr lang="zh-CN" altLang="en-US" sz="1000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2143259-8505-4D34-A2E5-F8CFE14AF33F}"/>
              </a:ext>
            </a:extLst>
          </p:cNvPr>
          <p:cNvSpPr txBox="1"/>
          <p:nvPr/>
        </p:nvSpPr>
        <p:spPr>
          <a:xfrm>
            <a:off x="2532371" y="6137665"/>
            <a:ext cx="15816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Quasi-omni pattern</a:t>
            </a:r>
            <a:endParaRPr lang="zh-CN" altLang="en-US" sz="1000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BAA7E9F3-ECAE-4A92-AC59-9FBC8F00B030}"/>
              </a:ext>
            </a:extLst>
          </p:cNvPr>
          <p:cNvSpPr txBox="1"/>
          <p:nvPr/>
        </p:nvSpPr>
        <p:spPr>
          <a:xfrm>
            <a:off x="8915710" y="4881380"/>
            <a:ext cx="19324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: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068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流程图: 手动输入 128">
            <a:extLst>
              <a:ext uri="{FF2B5EF4-FFF2-40B4-BE49-F238E27FC236}">
                <a16:creationId xmlns:a16="http://schemas.microsoft.com/office/drawing/2014/main" id="{451CBA73-D177-4674-85D5-76CE031EB1A7}"/>
              </a:ext>
            </a:extLst>
          </p:cNvPr>
          <p:cNvSpPr/>
          <p:nvPr/>
        </p:nvSpPr>
        <p:spPr bwMode="auto">
          <a:xfrm rot="5400000">
            <a:off x="2082542" y="5293070"/>
            <a:ext cx="169101" cy="86730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43 w 10000"/>
              <a:gd name="connsiteY0" fmla="*/ 58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43 w 10000"/>
              <a:gd name="connsiteY4" fmla="*/ 5846 h 10000"/>
              <a:gd name="connsiteX0" fmla="*/ 143 w 10191"/>
              <a:gd name="connsiteY0" fmla="*/ 6370 h 10524"/>
              <a:gd name="connsiteX1" fmla="*/ 10191 w 10191"/>
              <a:gd name="connsiteY1" fmla="*/ 0 h 10524"/>
              <a:gd name="connsiteX2" fmla="*/ 10000 w 10191"/>
              <a:gd name="connsiteY2" fmla="*/ 10524 h 10524"/>
              <a:gd name="connsiteX3" fmla="*/ 0 w 10191"/>
              <a:gd name="connsiteY3" fmla="*/ 10524 h 10524"/>
              <a:gd name="connsiteX4" fmla="*/ 143 w 10191"/>
              <a:gd name="connsiteY4" fmla="*/ 6370 h 10524"/>
              <a:gd name="connsiteX0" fmla="*/ 143 w 10018"/>
              <a:gd name="connsiteY0" fmla="*/ 6894 h 11048"/>
              <a:gd name="connsiteX1" fmla="*/ 10000 w 10018"/>
              <a:gd name="connsiteY1" fmla="*/ 0 h 11048"/>
              <a:gd name="connsiteX2" fmla="*/ 10000 w 10018"/>
              <a:gd name="connsiteY2" fmla="*/ 11048 h 11048"/>
              <a:gd name="connsiteX3" fmla="*/ 0 w 10018"/>
              <a:gd name="connsiteY3" fmla="*/ 11048 h 11048"/>
              <a:gd name="connsiteX4" fmla="*/ 143 w 10018"/>
              <a:gd name="connsiteY4" fmla="*/ 6894 h 11048"/>
              <a:gd name="connsiteX0" fmla="*/ 143 w 10191"/>
              <a:gd name="connsiteY0" fmla="*/ 6894 h 11048"/>
              <a:gd name="connsiteX1" fmla="*/ 10191 w 10191"/>
              <a:gd name="connsiteY1" fmla="*/ 0 h 11048"/>
              <a:gd name="connsiteX2" fmla="*/ 10000 w 10191"/>
              <a:gd name="connsiteY2" fmla="*/ 11048 h 11048"/>
              <a:gd name="connsiteX3" fmla="*/ 0 w 10191"/>
              <a:gd name="connsiteY3" fmla="*/ 11048 h 11048"/>
              <a:gd name="connsiteX4" fmla="*/ 143 w 10191"/>
              <a:gd name="connsiteY4" fmla="*/ 6894 h 1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" h="11048">
                <a:moveTo>
                  <a:pt x="143" y="6894"/>
                </a:moveTo>
                <a:lnTo>
                  <a:pt x="10191" y="0"/>
                </a:lnTo>
                <a:cubicBezTo>
                  <a:pt x="10127" y="3508"/>
                  <a:pt x="10064" y="7540"/>
                  <a:pt x="10000" y="11048"/>
                </a:cubicBezTo>
                <a:lnTo>
                  <a:pt x="0" y="11048"/>
                </a:lnTo>
                <a:cubicBezTo>
                  <a:pt x="48" y="9663"/>
                  <a:pt x="95" y="8279"/>
                  <a:pt x="143" y="68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70000">
                <a:schemeClr val="accent3">
                  <a:lumMod val="85000"/>
                </a:schemeClr>
              </a:gs>
              <a:gs pos="34000">
                <a:schemeClr val="accent3">
                  <a:lumMod val="75000"/>
                </a:schemeClr>
              </a:gs>
              <a:gs pos="100000">
                <a:schemeClr val="accent3">
                  <a:lumMod val="95000"/>
                </a:schemeClr>
              </a:gs>
            </a:gsLst>
            <a:lin ang="0" scaled="0"/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92" name="流程图: 手动输入 128">
            <a:extLst>
              <a:ext uri="{FF2B5EF4-FFF2-40B4-BE49-F238E27FC236}">
                <a16:creationId xmlns:a16="http://schemas.microsoft.com/office/drawing/2014/main" id="{286EC857-8837-432C-92E0-813B725BA977}"/>
              </a:ext>
            </a:extLst>
          </p:cNvPr>
          <p:cNvSpPr/>
          <p:nvPr/>
        </p:nvSpPr>
        <p:spPr bwMode="auto">
          <a:xfrm rot="5400000">
            <a:off x="5251125" y="4032238"/>
            <a:ext cx="169101" cy="86730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43 w 10000"/>
              <a:gd name="connsiteY0" fmla="*/ 58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43 w 10000"/>
              <a:gd name="connsiteY4" fmla="*/ 5846 h 10000"/>
              <a:gd name="connsiteX0" fmla="*/ 143 w 10191"/>
              <a:gd name="connsiteY0" fmla="*/ 6370 h 10524"/>
              <a:gd name="connsiteX1" fmla="*/ 10191 w 10191"/>
              <a:gd name="connsiteY1" fmla="*/ 0 h 10524"/>
              <a:gd name="connsiteX2" fmla="*/ 10000 w 10191"/>
              <a:gd name="connsiteY2" fmla="*/ 10524 h 10524"/>
              <a:gd name="connsiteX3" fmla="*/ 0 w 10191"/>
              <a:gd name="connsiteY3" fmla="*/ 10524 h 10524"/>
              <a:gd name="connsiteX4" fmla="*/ 143 w 10191"/>
              <a:gd name="connsiteY4" fmla="*/ 6370 h 10524"/>
              <a:gd name="connsiteX0" fmla="*/ 143 w 10018"/>
              <a:gd name="connsiteY0" fmla="*/ 6894 h 11048"/>
              <a:gd name="connsiteX1" fmla="*/ 10000 w 10018"/>
              <a:gd name="connsiteY1" fmla="*/ 0 h 11048"/>
              <a:gd name="connsiteX2" fmla="*/ 10000 w 10018"/>
              <a:gd name="connsiteY2" fmla="*/ 11048 h 11048"/>
              <a:gd name="connsiteX3" fmla="*/ 0 w 10018"/>
              <a:gd name="connsiteY3" fmla="*/ 11048 h 11048"/>
              <a:gd name="connsiteX4" fmla="*/ 143 w 10018"/>
              <a:gd name="connsiteY4" fmla="*/ 6894 h 11048"/>
              <a:gd name="connsiteX0" fmla="*/ 143 w 10191"/>
              <a:gd name="connsiteY0" fmla="*/ 6894 h 11048"/>
              <a:gd name="connsiteX1" fmla="*/ 10191 w 10191"/>
              <a:gd name="connsiteY1" fmla="*/ 0 h 11048"/>
              <a:gd name="connsiteX2" fmla="*/ 10000 w 10191"/>
              <a:gd name="connsiteY2" fmla="*/ 11048 h 11048"/>
              <a:gd name="connsiteX3" fmla="*/ 0 w 10191"/>
              <a:gd name="connsiteY3" fmla="*/ 11048 h 11048"/>
              <a:gd name="connsiteX4" fmla="*/ 143 w 10191"/>
              <a:gd name="connsiteY4" fmla="*/ 6894 h 1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" h="11048">
                <a:moveTo>
                  <a:pt x="143" y="6894"/>
                </a:moveTo>
                <a:lnTo>
                  <a:pt x="10191" y="0"/>
                </a:lnTo>
                <a:cubicBezTo>
                  <a:pt x="10127" y="3508"/>
                  <a:pt x="10064" y="7540"/>
                  <a:pt x="10000" y="11048"/>
                </a:cubicBezTo>
                <a:lnTo>
                  <a:pt x="0" y="11048"/>
                </a:lnTo>
                <a:cubicBezTo>
                  <a:pt x="48" y="9663"/>
                  <a:pt x="95" y="8279"/>
                  <a:pt x="143" y="68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70000">
                <a:schemeClr val="accent3">
                  <a:lumMod val="85000"/>
                </a:schemeClr>
              </a:gs>
              <a:gs pos="34000">
                <a:schemeClr val="accent3">
                  <a:lumMod val="75000"/>
                </a:schemeClr>
              </a:gs>
              <a:gs pos="100000">
                <a:schemeClr val="accent3">
                  <a:lumMod val="95000"/>
                </a:schemeClr>
              </a:gs>
            </a:gsLst>
            <a:lin ang="0" scaled="0"/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01" name="流程图: 手动输入 128">
            <a:extLst>
              <a:ext uri="{FF2B5EF4-FFF2-40B4-BE49-F238E27FC236}">
                <a16:creationId xmlns:a16="http://schemas.microsoft.com/office/drawing/2014/main" id="{6D59B06F-66F9-4333-A96E-B71CBED161E7}"/>
              </a:ext>
            </a:extLst>
          </p:cNvPr>
          <p:cNvSpPr/>
          <p:nvPr/>
        </p:nvSpPr>
        <p:spPr bwMode="auto">
          <a:xfrm rot="5400000">
            <a:off x="9906742" y="3647310"/>
            <a:ext cx="169715" cy="16257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43 w 10000"/>
              <a:gd name="connsiteY0" fmla="*/ 58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43 w 10000"/>
              <a:gd name="connsiteY4" fmla="*/ 5846 h 10000"/>
              <a:gd name="connsiteX0" fmla="*/ 143 w 10191"/>
              <a:gd name="connsiteY0" fmla="*/ 6370 h 10524"/>
              <a:gd name="connsiteX1" fmla="*/ 10191 w 10191"/>
              <a:gd name="connsiteY1" fmla="*/ 0 h 10524"/>
              <a:gd name="connsiteX2" fmla="*/ 10000 w 10191"/>
              <a:gd name="connsiteY2" fmla="*/ 10524 h 10524"/>
              <a:gd name="connsiteX3" fmla="*/ 0 w 10191"/>
              <a:gd name="connsiteY3" fmla="*/ 10524 h 10524"/>
              <a:gd name="connsiteX4" fmla="*/ 143 w 10191"/>
              <a:gd name="connsiteY4" fmla="*/ 6370 h 10524"/>
              <a:gd name="connsiteX0" fmla="*/ 143 w 10018"/>
              <a:gd name="connsiteY0" fmla="*/ 6894 h 11048"/>
              <a:gd name="connsiteX1" fmla="*/ 10000 w 10018"/>
              <a:gd name="connsiteY1" fmla="*/ 0 h 11048"/>
              <a:gd name="connsiteX2" fmla="*/ 10000 w 10018"/>
              <a:gd name="connsiteY2" fmla="*/ 11048 h 11048"/>
              <a:gd name="connsiteX3" fmla="*/ 0 w 10018"/>
              <a:gd name="connsiteY3" fmla="*/ 11048 h 11048"/>
              <a:gd name="connsiteX4" fmla="*/ 143 w 10018"/>
              <a:gd name="connsiteY4" fmla="*/ 6894 h 11048"/>
              <a:gd name="connsiteX0" fmla="*/ 143 w 10191"/>
              <a:gd name="connsiteY0" fmla="*/ 6894 h 11048"/>
              <a:gd name="connsiteX1" fmla="*/ 10191 w 10191"/>
              <a:gd name="connsiteY1" fmla="*/ 0 h 11048"/>
              <a:gd name="connsiteX2" fmla="*/ 10000 w 10191"/>
              <a:gd name="connsiteY2" fmla="*/ 11048 h 11048"/>
              <a:gd name="connsiteX3" fmla="*/ 0 w 10191"/>
              <a:gd name="connsiteY3" fmla="*/ 11048 h 11048"/>
              <a:gd name="connsiteX4" fmla="*/ 143 w 10191"/>
              <a:gd name="connsiteY4" fmla="*/ 6894 h 11048"/>
              <a:gd name="connsiteX0" fmla="*/ 548 w 10191"/>
              <a:gd name="connsiteY0" fmla="*/ 8128 h 11048"/>
              <a:gd name="connsiteX1" fmla="*/ 10191 w 10191"/>
              <a:gd name="connsiteY1" fmla="*/ 0 h 11048"/>
              <a:gd name="connsiteX2" fmla="*/ 10000 w 10191"/>
              <a:gd name="connsiteY2" fmla="*/ 11048 h 11048"/>
              <a:gd name="connsiteX3" fmla="*/ 0 w 10191"/>
              <a:gd name="connsiteY3" fmla="*/ 11048 h 11048"/>
              <a:gd name="connsiteX4" fmla="*/ 548 w 10191"/>
              <a:gd name="connsiteY4" fmla="*/ 8128 h 11048"/>
              <a:gd name="connsiteX0" fmla="*/ 548 w 10191"/>
              <a:gd name="connsiteY0" fmla="*/ 8171 h 11048"/>
              <a:gd name="connsiteX1" fmla="*/ 10191 w 10191"/>
              <a:gd name="connsiteY1" fmla="*/ 0 h 11048"/>
              <a:gd name="connsiteX2" fmla="*/ 10000 w 10191"/>
              <a:gd name="connsiteY2" fmla="*/ 11048 h 11048"/>
              <a:gd name="connsiteX3" fmla="*/ 0 w 10191"/>
              <a:gd name="connsiteY3" fmla="*/ 11048 h 11048"/>
              <a:gd name="connsiteX4" fmla="*/ 548 w 10191"/>
              <a:gd name="connsiteY4" fmla="*/ 8171 h 11048"/>
              <a:gd name="connsiteX0" fmla="*/ 11 w 10228"/>
              <a:gd name="connsiteY0" fmla="*/ 8252 h 11048"/>
              <a:gd name="connsiteX1" fmla="*/ 10228 w 10228"/>
              <a:gd name="connsiteY1" fmla="*/ 0 h 11048"/>
              <a:gd name="connsiteX2" fmla="*/ 10037 w 10228"/>
              <a:gd name="connsiteY2" fmla="*/ 11048 h 11048"/>
              <a:gd name="connsiteX3" fmla="*/ 37 w 10228"/>
              <a:gd name="connsiteY3" fmla="*/ 11048 h 11048"/>
              <a:gd name="connsiteX4" fmla="*/ 11 w 10228"/>
              <a:gd name="connsiteY4" fmla="*/ 8252 h 1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8" h="11048">
                <a:moveTo>
                  <a:pt x="11" y="8252"/>
                </a:moveTo>
                <a:lnTo>
                  <a:pt x="10228" y="0"/>
                </a:lnTo>
                <a:cubicBezTo>
                  <a:pt x="10164" y="3508"/>
                  <a:pt x="10101" y="7540"/>
                  <a:pt x="10037" y="11048"/>
                </a:cubicBezTo>
                <a:lnTo>
                  <a:pt x="37" y="11048"/>
                </a:lnTo>
                <a:cubicBezTo>
                  <a:pt x="85" y="9663"/>
                  <a:pt x="-37" y="9637"/>
                  <a:pt x="11" y="82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70000">
                <a:schemeClr val="accent3">
                  <a:lumMod val="85000"/>
                </a:schemeClr>
              </a:gs>
              <a:gs pos="34000">
                <a:schemeClr val="accent3">
                  <a:lumMod val="75000"/>
                </a:schemeClr>
              </a:gs>
              <a:gs pos="100000">
                <a:schemeClr val="accent3">
                  <a:lumMod val="95000"/>
                </a:schemeClr>
              </a:gs>
            </a:gsLst>
            <a:lin ang="0" scaled="0"/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02" name="流程图: 手动输入 128">
            <a:extLst>
              <a:ext uri="{FF2B5EF4-FFF2-40B4-BE49-F238E27FC236}">
                <a16:creationId xmlns:a16="http://schemas.microsoft.com/office/drawing/2014/main" id="{E452CB88-10BA-40C9-81E7-A852C661619A}"/>
              </a:ext>
            </a:extLst>
          </p:cNvPr>
          <p:cNvSpPr/>
          <p:nvPr/>
        </p:nvSpPr>
        <p:spPr bwMode="auto">
          <a:xfrm rot="5400000">
            <a:off x="6285148" y="5299787"/>
            <a:ext cx="169101" cy="86730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43 w 10000"/>
              <a:gd name="connsiteY0" fmla="*/ 58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43 w 10000"/>
              <a:gd name="connsiteY4" fmla="*/ 5846 h 10000"/>
              <a:gd name="connsiteX0" fmla="*/ 143 w 10191"/>
              <a:gd name="connsiteY0" fmla="*/ 6370 h 10524"/>
              <a:gd name="connsiteX1" fmla="*/ 10191 w 10191"/>
              <a:gd name="connsiteY1" fmla="*/ 0 h 10524"/>
              <a:gd name="connsiteX2" fmla="*/ 10000 w 10191"/>
              <a:gd name="connsiteY2" fmla="*/ 10524 h 10524"/>
              <a:gd name="connsiteX3" fmla="*/ 0 w 10191"/>
              <a:gd name="connsiteY3" fmla="*/ 10524 h 10524"/>
              <a:gd name="connsiteX4" fmla="*/ 143 w 10191"/>
              <a:gd name="connsiteY4" fmla="*/ 6370 h 10524"/>
              <a:gd name="connsiteX0" fmla="*/ 143 w 10018"/>
              <a:gd name="connsiteY0" fmla="*/ 6894 h 11048"/>
              <a:gd name="connsiteX1" fmla="*/ 10000 w 10018"/>
              <a:gd name="connsiteY1" fmla="*/ 0 h 11048"/>
              <a:gd name="connsiteX2" fmla="*/ 10000 w 10018"/>
              <a:gd name="connsiteY2" fmla="*/ 11048 h 11048"/>
              <a:gd name="connsiteX3" fmla="*/ 0 w 10018"/>
              <a:gd name="connsiteY3" fmla="*/ 11048 h 11048"/>
              <a:gd name="connsiteX4" fmla="*/ 143 w 10018"/>
              <a:gd name="connsiteY4" fmla="*/ 6894 h 11048"/>
              <a:gd name="connsiteX0" fmla="*/ 143 w 10191"/>
              <a:gd name="connsiteY0" fmla="*/ 6894 h 11048"/>
              <a:gd name="connsiteX1" fmla="*/ 10191 w 10191"/>
              <a:gd name="connsiteY1" fmla="*/ 0 h 11048"/>
              <a:gd name="connsiteX2" fmla="*/ 10000 w 10191"/>
              <a:gd name="connsiteY2" fmla="*/ 11048 h 11048"/>
              <a:gd name="connsiteX3" fmla="*/ 0 w 10191"/>
              <a:gd name="connsiteY3" fmla="*/ 11048 h 11048"/>
              <a:gd name="connsiteX4" fmla="*/ 143 w 10191"/>
              <a:gd name="connsiteY4" fmla="*/ 6894 h 1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" h="11048">
                <a:moveTo>
                  <a:pt x="143" y="6894"/>
                </a:moveTo>
                <a:lnTo>
                  <a:pt x="10191" y="0"/>
                </a:lnTo>
                <a:cubicBezTo>
                  <a:pt x="10127" y="3508"/>
                  <a:pt x="10064" y="7540"/>
                  <a:pt x="10000" y="11048"/>
                </a:cubicBezTo>
                <a:lnTo>
                  <a:pt x="0" y="11048"/>
                </a:lnTo>
                <a:cubicBezTo>
                  <a:pt x="48" y="9663"/>
                  <a:pt x="95" y="8279"/>
                  <a:pt x="143" y="68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70000">
                <a:schemeClr val="accent3">
                  <a:lumMod val="85000"/>
                </a:schemeClr>
              </a:gs>
              <a:gs pos="34000">
                <a:schemeClr val="accent3">
                  <a:lumMod val="75000"/>
                </a:schemeClr>
              </a:gs>
              <a:gs pos="100000">
                <a:schemeClr val="accent3">
                  <a:lumMod val="95000"/>
                </a:schemeClr>
              </a:gs>
            </a:gsLst>
            <a:lin ang="0" scaled="0"/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29" name="流程图: 手动输入 128">
            <a:extLst>
              <a:ext uri="{FF2B5EF4-FFF2-40B4-BE49-F238E27FC236}">
                <a16:creationId xmlns:a16="http://schemas.microsoft.com/office/drawing/2014/main" id="{F2CD0A86-F80E-4041-B8B9-79BA1077102F}"/>
              </a:ext>
            </a:extLst>
          </p:cNvPr>
          <p:cNvSpPr/>
          <p:nvPr/>
        </p:nvSpPr>
        <p:spPr bwMode="auto">
          <a:xfrm rot="5400000">
            <a:off x="1048661" y="4030767"/>
            <a:ext cx="169101" cy="86730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43 w 10000"/>
              <a:gd name="connsiteY0" fmla="*/ 58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43 w 10000"/>
              <a:gd name="connsiteY4" fmla="*/ 5846 h 10000"/>
              <a:gd name="connsiteX0" fmla="*/ 143 w 10191"/>
              <a:gd name="connsiteY0" fmla="*/ 6370 h 10524"/>
              <a:gd name="connsiteX1" fmla="*/ 10191 w 10191"/>
              <a:gd name="connsiteY1" fmla="*/ 0 h 10524"/>
              <a:gd name="connsiteX2" fmla="*/ 10000 w 10191"/>
              <a:gd name="connsiteY2" fmla="*/ 10524 h 10524"/>
              <a:gd name="connsiteX3" fmla="*/ 0 w 10191"/>
              <a:gd name="connsiteY3" fmla="*/ 10524 h 10524"/>
              <a:gd name="connsiteX4" fmla="*/ 143 w 10191"/>
              <a:gd name="connsiteY4" fmla="*/ 6370 h 10524"/>
              <a:gd name="connsiteX0" fmla="*/ 143 w 10018"/>
              <a:gd name="connsiteY0" fmla="*/ 6894 h 11048"/>
              <a:gd name="connsiteX1" fmla="*/ 10000 w 10018"/>
              <a:gd name="connsiteY1" fmla="*/ 0 h 11048"/>
              <a:gd name="connsiteX2" fmla="*/ 10000 w 10018"/>
              <a:gd name="connsiteY2" fmla="*/ 11048 h 11048"/>
              <a:gd name="connsiteX3" fmla="*/ 0 w 10018"/>
              <a:gd name="connsiteY3" fmla="*/ 11048 h 11048"/>
              <a:gd name="connsiteX4" fmla="*/ 143 w 10018"/>
              <a:gd name="connsiteY4" fmla="*/ 6894 h 11048"/>
              <a:gd name="connsiteX0" fmla="*/ 143 w 10191"/>
              <a:gd name="connsiteY0" fmla="*/ 6894 h 11048"/>
              <a:gd name="connsiteX1" fmla="*/ 10191 w 10191"/>
              <a:gd name="connsiteY1" fmla="*/ 0 h 11048"/>
              <a:gd name="connsiteX2" fmla="*/ 10000 w 10191"/>
              <a:gd name="connsiteY2" fmla="*/ 11048 h 11048"/>
              <a:gd name="connsiteX3" fmla="*/ 0 w 10191"/>
              <a:gd name="connsiteY3" fmla="*/ 11048 h 11048"/>
              <a:gd name="connsiteX4" fmla="*/ 143 w 10191"/>
              <a:gd name="connsiteY4" fmla="*/ 6894 h 1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" h="11048">
                <a:moveTo>
                  <a:pt x="143" y="6894"/>
                </a:moveTo>
                <a:lnTo>
                  <a:pt x="10191" y="0"/>
                </a:lnTo>
                <a:cubicBezTo>
                  <a:pt x="10127" y="3508"/>
                  <a:pt x="10064" y="7540"/>
                  <a:pt x="10000" y="11048"/>
                </a:cubicBezTo>
                <a:lnTo>
                  <a:pt x="0" y="11048"/>
                </a:lnTo>
                <a:cubicBezTo>
                  <a:pt x="48" y="9663"/>
                  <a:pt x="95" y="8279"/>
                  <a:pt x="143" y="68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70000">
                <a:schemeClr val="accent3">
                  <a:lumMod val="85000"/>
                </a:schemeClr>
              </a:gs>
              <a:gs pos="34000">
                <a:schemeClr val="accent3">
                  <a:lumMod val="75000"/>
                </a:schemeClr>
              </a:gs>
              <a:gs pos="100000">
                <a:schemeClr val="accent3">
                  <a:lumMod val="95000"/>
                </a:schemeClr>
              </a:gs>
            </a:gsLst>
            <a:lin ang="0" scaled="0"/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BFT in 15.3c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1803715"/>
          </a:xfrm>
        </p:spPr>
        <p:txBody>
          <a:bodyPr/>
          <a:lstStyle/>
          <a:p>
            <a:r>
              <a:rPr lang="en-US" altLang="zh-CN" b="1" dirty="0"/>
              <a:t>As an example, BFT between two DEVs in CTAP includes</a:t>
            </a:r>
            <a:r>
              <a:rPr lang="zh-CN" altLang="en-US" b="1" dirty="0">
                <a:ea typeface="+mn-ea"/>
              </a:rPr>
              <a:t>：</a:t>
            </a:r>
            <a:endParaRPr lang="en-US" altLang="zh-CN" b="1" dirty="0">
              <a:ea typeface="+mn-ea"/>
            </a:endParaRPr>
          </a:p>
          <a:p>
            <a:pPr lvl="1"/>
            <a:r>
              <a:rPr lang="en-US" altLang="zh-CN" sz="2000" dirty="0"/>
              <a:t>sector-level training, to find the best sectors in bidirectional channels and map them into beams;</a:t>
            </a:r>
          </a:p>
          <a:p>
            <a:pPr lvl="1"/>
            <a:r>
              <a:rPr lang="en-US" altLang="zh-CN" sz="2000" dirty="0">
                <a:ea typeface="+mn-ea"/>
              </a:rPr>
              <a:t>beam-level training</a:t>
            </a:r>
            <a:r>
              <a:rPr lang="en-US" altLang="zh-CN" sz="2000" dirty="0"/>
              <a:t>, to find the best beams in bidirectional channels; </a:t>
            </a:r>
            <a:endParaRPr lang="en-US" altLang="zh-CN" sz="2000" dirty="0">
              <a:ea typeface="+mn-ea"/>
            </a:endParaRPr>
          </a:p>
          <a:p>
            <a:pPr lvl="1"/>
            <a:r>
              <a:rPr lang="en-US" altLang="zh-CN" sz="2000" dirty="0"/>
              <a:t>an optional beam tracking, to find the best HR beams using training sequences appended to data packets.</a:t>
            </a:r>
            <a:endParaRPr lang="en-US" altLang="zh-CN" sz="2000" dirty="0">
              <a:ea typeface="+mn-ea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3AEBAEE-B585-4BE3-9942-A88B05D2F12C}"/>
              </a:ext>
            </a:extLst>
          </p:cNvPr>
          <p:cNvCxnSpPr/>
          <p:nvPr/>
        </p:nvCxnSpPr>
        <p:spPr bwMode="auto">
          <a:xfrm>
            <a:off x="672313" y="4371351"/>
            <a:ext cx="10439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B93D27-9810-4F1E-AB13-56328F9576A4}"/>
              </a:ext>
            </a:extLst>
          </p:cNvPr>
          <p:cNvCxnSpPr>
            <a:cxnSpLocks/>
          </p:cNvCxnSpPr>
          <p:nvPr/>
        </p:nvCxnSpPr>
        <p:spPr bwMode="auto">
          <a:xfrm>
            <a:off x="672313" y="5639594"/>
            <a:ext cx="87756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AD2363C-DB8E-47FB-B1D8-59CC886E43F5}"/>
              </a:ext>
            </a:extLst>
          </p:cNvPr>
          <p:cNvSpPr txBox="1"/>
          <p:nvPr/>
        </p:nvSpPr>
        <p:spPr>
          <a:xfrm>
            <a:off x="30168" y="4172040"/>
            <a:ext cx="609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DEV 1</a:t>
            </a:r>
            <a:endParaRPr lang="zh-CN" altLang="en-US" sz="1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5F8424-383A-48E5-BBAC-760691A064C3}"/>
              </a:ext>
            </a:extLst>
          </p:cNvPr>
          <p:cNvSpPr txBox="1"/>
          <p:nvPr/>
        </p:nvSpPr>
        <p:spPr>
          <a:xfrm>
            <a:off x="30168" y="5440283"/>
            <a:ext cx="609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DEV 2</a:t>
            </a:r>
            <a:endParaRPr lang="zh-CN" altLang="en-US" sz="1000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8269E65-4643-4AA3-800D-3A30B78B9D70}"/>
              </a:ext>
            </a:extLst>
          </p:cNvPr>
          <p:cNvGrpSpPr/>
          <p:nvPr/>
        </p:nvGrpSpPr>
        <p:grpSpPr>
          <a:xfrm>
            <a:off x="710987" y="4197678"/>
            <a:ext cx="901707" cy="173672"/>
            <a:chOff x="773899" y="3941922"/>
            <a:chExt cx="613714" cy="17367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72D9C70-21C9-41F2-BDE1-045D3D295680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046FE12-6273-4E7F-B6F2-F7D3502EF24D}"/>
                </a:ext>
              </a:extLst>
            </p:cNvPr>
            <p:cNvSpPr/>
            <p:nvPr/>
          </p:nvSpPr>
          <p:spPr bwMode="auto">
            <a:xfrm>
              <a:off x="1171706" y="3941922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376BF65-A4F8-471E-AB72-0AA0EF0329F5}"/>
                </a:ext>
              </a:extLst>
            </p:cNvPr>
            <p:cNvSpPr/>
            <p:nvPr/>
          </p:nvSpPr>
          <p:spPr bwMode="auto">
            <a:xfrm>
              <a:off x="913606" y="3942722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72081A0-C18E-4751-A8FD-F631B2698F68}"/>
              </a:ext>
            </a:extLst>
          </p:cNvPr>
          <p:cNvGrpSpPr/>
          <p:nvPr/>
        </p:nvGrpSpPr>
        <p:grpSpPr>
          <a:xfrm>
            <a:off x="710987" y="4551520"/>
            <a:ext cx="811145" cy="173674"/>
            <a:chOff x="773899" y="3941920"/>
            <a:chExt cx="811145" cy="173674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74C878-DD22-443C-A753-B49F3CAE95EC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447CB8E-5318-4809-B8D6-459A1F14906F}"/>
                </a:ext>
              </a:extLst>
            </p:cNvPr>
            <p:cNvSpPr/>
            <p:nvPr/>
          </p:nvSpPr>
          <p:spPr bwMode="auto">
            <a:xfrm>
              <a:off x="1154898" y="3941920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9DF4279-2705-4060-8C7E-AAFFA3AC61F5}"/>
                </a:ext>
              </a:extLst>
            </p:cNvPr>
            <p:cNvSpPr/>
            <p:nvPr/>
          </p:nvSpPr>
          <p:spPr bwMode="auto">
            <a:xfrm>
              <a:off x="1370806" y="3941922"/>
              <a:ext cx="214238" cy="17367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4C9E960-7555-45B0-8E2F-BD894DE11641}"/>
                </a:ext>
              </a:extLst>
            </p:cNvPr>
            <p:cNvSpPr/>
            <p:nvPr/>
          </p:nvSpPr>
          <p:spPr bwMode="auto">
            <a:xfrm>
              <a:off x="897395" y="3942238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8666176-B1E8-41C6-BA9C-79DF817F02D1}"/>
              </a:ext>
            </a:extLst>
          </p:cNvPr>
          <p:cNvGrpSpPr/>
          <p:nvPr/>
        </p:nvGrpSpPr>
        <p:grpSpPr>
          <a:xfrm>
            <a:off x="1751806" y="5465922"/>
            <a:ext cx="901707" cy="173672"/>
            <a:chOff x="773899" y="3941922"/>
            <a:chExt cx="613714" cy="173672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AF27893-56FB-4B84-A08C-816040C3BDFE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E189654-876D-4B0B-B787-6FC3C42C857E}"/>
                </a:ext>
              </a:extLst>
            </p:cNvPr>
            <p:cNvSpPr/>
            <p:nvPr/>
          </p:nvSpPr>
          <p:spPr bwMode="auto">
            <a:xfrm>
              <a:off x="1171706" y="3941922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E906206-E9EF-4AB2-B0F6-58FA864A3C06}"/>
                </a:ext>
              </a:extLst>
            </p:cNvPr>
            <p:cNvSpPr/>
            <p:nvPr/>
          </p:nvSpPr>
          <p:spPr bwMode="auto">
            <a:xfrm>
              <a:off x="913606" y="3942722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2A80099-57D4-4327-B809-549C053F5F4A}"/>
              </a:ext>
            </a:extLst>
          </p:cNvPr>
          <p:cNvGrpSpPr/>
          <p:nvPr/>
        </p:nvGrpSpPr>
        <p:grpSpPr>
          <a:xfrm>
            <a:off x="2894807" y="4185938"/>
            <a:ext cx="609599" cy="178598"/>
            <a:chOff x="773899" y="3936996"/>
            <a:chExt cx="414901" cy="178598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38AF0AED-618A-4AF8-96DE-5395C3D968DF}"/>
                </a:ext>
              </a:extLst>
            </p:cNvPr>
            <p:cNvSpPr/>
            <p:nvPr/>
          </p:nvSpPr>
          <p:spPr bwMode="auto">
            <a:xfrm>
              <a:off x="773899" y="3941923"/>
              <a:ext cx="103726" cy="173671"/>
            </a:xfrm>
            <a:prstGeom prst="rect">
              <a:avLst/>
            </a:prstGeom>
            <a:pattFill prst="dk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EFF2C64-2F9F-43DE-83C1-1DB1DAC2ADCD}"/>
                </a:ext>
              </a:extLst>
            </p:cNvPr>
            <p:cNvSpPr/>
            <p:nvPr/>
          </p:nvSpPr>
          <p:spPr bwMode="auto">
            <a:xfrm>
              <a:off x="1085074" y="3941922"/>
              <a:ext cx="103726" cy="173671"/>
            </a:xfrm>
            <a:prstGeom prst="rect">
              <a:avLst/>
            </a:prstGeom>
            <a:pattFill prst="dk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E86E7FB5-AF42-4733-9FA2-34496B84A1F0}"/>
                </a:ext>
              </a:extLst>
            </p:cNvPr>
            <p:cNvSpPr/>
            <p:nvPr/>
          </p:nvSpPr>
          <p:spPr bwMode="auto">
            <a:xfrm>
              <a:off x="812024" y="3936996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D0FC5CAF-2BCE-4A78-9AFB-CB2B37983E3A}"/>
              </a:ext>
            </a:extLst>
          </p:cNvPr>
          <p:cNvSpPr/>
          <p:nvPr/>
        </p:nvSpPr>
        <p:spPr bwMode="auto">
          <a:xfrm>
            <a:off x="3575290" y="5461563"/>
            <a:ext cx="152401" cy="173671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zh-CN" altLang="en-US" sz="1100" b="1" dirty="0">
              <a:solidFill>
                <a:schemeClr val="bg1"/>
              </a:solidFill>
              <a:latin typeface="Times New Roman" pitchFamily="-109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AB5A1EA-3871-495B-AC4C-F4D92CA1879A}"/>
              </a:ext>
            </a:extLst>
          </p:cNvPr>
          <p:cNvSpPr/>
          <p:nvPr/>
        </p:nvSpPr>
        <p:spPr bwMode="auto">
          <a:xfrm>
            <a:off x="3820841" y="4197678"/>
            <a:ext cx="152401" cy="173671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2978B4A6-6262-434A-A43B-CAB5FB612235}"/>
              </a:ext>
            </a:extLst>
          </p:cNvPr>
          <p:cNvSpPr/>
          <p:nvPr/>
        </p:nvSpPr>
        <p:spPr bwMode="auto">
          <a:xfrm>
            <a:off x="4060714" y="5461563"/>
            <a:ext cx="152401" cy="173671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zh-CN" altLang="en-US" sz="1100" b="1" dirty="0">
              <a:solidFill>
                <a:schemeClr val="bg1"/>
              </a:solidFill>
              <a:latin typeface="Times New Roman" pitchFamily="-109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424158C-692E-4C12-A524-F7C8907A6153}"/>
              </a:ext>
            </a:extLst>
          </p:cNvPr>
          <p:cNvSpPr/>
          <p:nvPr/>
        </p:nvSpPr>
        <p:spPr bwMode="auto">
          <a:xfrm>
            <a:off x="4307205" y="4197680"/>
            <a:ext cx="152401" cy="173671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34CF595-F706-473C-B075-4CBEF430BECA}"/>
              </a:ext>
            </a:extLst>
          </p:cNvPr>
          <p:cNvGrpSpPr/>
          <p:nvPr/>
        </p:nvGrpSpPr>
        <p:grpSpPr>
          <a:xfrm>
            <a:off x="4907502" y="4197678"/>
            <a:ext cx="901707" cy="173672"/>
            <a:chOff x="773899" y="3941922"/>
            <a:chExt cx="613714" cy="173672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D5449CE-2F2E-4764-B7E2-A24597A0F95E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596D2EE7-6DF6-455F-B90E-16F69028CFC9}"/>
                </a:ext>
              </a:extLst>
            </p:cNvPr>
            <p:cNvSpPr/>
            <p:nvPr/>
          </p:nvSpPr>
          <p:spPr bwMode="auto">
            <a:xfrm>
              <a:off x="1171706" y="3941922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AFBE4B9-3398-43EF-972D-8E7A917826FC}"/>
                </a:ext>
              </a:extLst>
            </p:cNvPr>
            <p:cNvSpPr/>
            <p:nvPr/>
          </p:nvSpPr>
          <p:spPr bwMode="auto">
            <a:xfrm>
              <a:off x="913606" y="3942722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9CE3DFB-2B0F-40C4-B824-E5B4C2C2234C}"/>
              </a:ext>
            </a:extLst>
          </p:cNvPr>
          <p:cNvGrpSpPr/>
          <p:nvPr/>
        </p:nvGrpSpPr>
        <p:grpSpPr>
          <a:xfrm>
            <a:off x="4907502" y="4551520"/>
            <a:ext cx="812814" cy="173674"/>
            <a:chOff x="773899" y="3941920"/>
            <a:chExt cx="812814" cy="173674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9389222D-22E5-4624-9FD5-76E241C183C9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34F0E8AD-08AA-42F1-8386-C65D519993F5}"/>
                </a:ext>
              </a:extLst>
            </p:cNvPr>
            <p:cNvSpPr/>
            <p:nvPr/>
          </p:nvSpPr>
          <p:spPr bwMode="auto">
            <a:xfrm>
              <a:off x="1154898" y="3941920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37BB5AC0-6650-434D-AA23-FE328ADDC072}"/>
                </a:ext>
              </a:extLst>
            </p:cNvPr>
            <p:cNvSpPr/>
            <p:nvPr/>
          </p:nvSpPr>
          <p:spPr bwMode="auto">
            <a:xfrm>
              <a:off x="1370806" y="3941922"/>
              <a:ext cx="215907" cy="17367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C9F7E426-3983-4B17-B424-2CC0CA3D7D96}"/>
                </a:ext>
              </a:extLst>
            </p:cNvPr>
            <p:cNvSpPr/>
            <p:nvPr/>
          </p:nvSpPr>
          <p:spPr bwMode="auto">
            <a:xfrm>
              <a:off x="897395" y="3942238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FF78795-EEC8-4A86-BF2A-B943AB4B9378}"/>
              </a:ext>
            </a:extLst>
          </p:cNvPr>
          <p:cNvGrpSpPr/>
          <p:nvPr/>
        </p:nvGrpSpPr>
        <p:grpSpPr>
          <a:xfrm>
            <a:off x="5948321" y="5465922"/>
            <a:ext cx="901707" cy="173672"/>
            <a:chOff x="773899" y="3941922"/>
            <a:chExt cx="613714" cy="173672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1CA1134C-CED4-49B5-AD16-53D812D66A0E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4F49E61-AB39-456B-A284-8A325E4042F0}"/>
                </a:ext>
              </a:extLst>
            </p:cNvPr>
            <p:cNvSpPr/>
            <p:nvPr/>
          </p:nvSpPr>
          <p:spPr bwMode="auto">
            <a:xfrm>
              <a:off x="1171706" y="3941922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E9368D6B-0844-471B-94C9-4979A25AFABA}"/>
                </a:ext>
              </a:extLst>
            </p:cNvPr>
            <p:cNvSpPr/>
            <p:nvPr/>
          </p:nvSpPr>
          <p:spPr bwMode="auto">
            <a:xfrm>
              <a:off x="913606" y="3942722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D823A47-E753-4E22-8A33-02561D2D8896}"/>
              </a:ext>
            </a:extLst>
          </p:cNvPr>
          <p:cNvGrpSpPr/>
          <p:nvPr/>
        </p:nvGrpSpPr>
        <p:grpSpPr>
          <a:xfrm>
            <a:off x="5948321" y="5819764"/>
            <a:ext cx="812814" cy="173674"/>
            <a:chOff x="773899" y="3941920"/>
            <a:chExt cx="812814" cy="173674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D0E92DD-B9EF-4F1F-BDA2-E4B1B6E66EFB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4F090606-8AC0-4FDE-852F-D51DD021D02F}"/>
                </a:ext>
              </a:extLst>
            </p:cNvPr>
            <p:cNvSpPr/>
            <p:nvPr/>
          </p:nvSpPr>
          <p:spPr bwMode="auto">
            <a:xfrm>
              <a:off x="1154898" y="3941920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D60F60C-F388-453A-B8C6-8DAA14B4BAA0}"/>
                </a:ext>
              </a:extLst>
            </p:cNvPr>
            <p:cNvSpPr/>
            <p:nvPr/>
          </p:nvSpPr>
          <p:spPr bwMode="auto">
            <a:xfrm>
              <a:off x="1370806" y="3941922"/>
              <a:ext cx="215907" cy="17367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A4A52A81-CEF7-4366-BECF-0D50837D783E}"/>
                </a:ext>
              </a:extLst>
            </p:cNvPr>
            <p:cNvSpPr/>
            <p:nvPr/>
          </p:nvSpPr>
          <p:spPr bwMode="auto">
            <a:xfrm>
              <a:off x="897395" y="3942238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D69C2198-75D8-40CD-9FB4-C17F323B673C}"/>
              </a:ext>
            </a:extLst>
          </p:cNvPr>
          <p:cNvSpPr/>
          <p:nvPr/>
        </p:nvSpPr>
        <p:spPr bwMode="auto">
          <a:xfrm>
            <a:off x="8017356" y="4197678"/>
            <a:ext cx="152401" cy="173671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zh-CN" altLang="en-US" sz="1100" b="1" dirty="0">
              <a:solidFill>
                <a:schemeClr val="bg1"/>
              </a:solidFill>
              <a:latin typeface="Times New Roman" pitchFamily="-109" charset="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9D9BA77-DA2E-4168-B054-E7D52604D775}"/>
              </a:ext>
            </a:extLst>
          </p:cNvPr>
          <p:cNvSpPr/>
          <p:nvPr/>
        </p:nvSpPr>
        <p:spPr bwMode="auto">
          <a:xfrm>
            <a:off x="8263207" y="5453275"/>
            <a:ext cx="152401" cy="173671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zh-CN" altLang="en-US" sz="1100" b="1" dirty="0">
              <a:solidFill>
                <a:schemeClr val="bg1"/>
              </a:solidFill>
              <a:latin typeface="Times New Roman" pitchFamily="-109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D85C3F78-79F0-4011-92EA-992F3E63F698}"/>
              </a:ext>
            </a:extLst>
          </p:cNvPr>
          <p:cNvSpPr/>
          <p:nvPr/>
        </p:nvSpPr>
        <p:spPr bwMode="auto">
          <a:xfrm>
            <a:off x="8503720" y="4197680"/>
            <a:ext cx="152401" cy="173671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891D90C6-F4BA-455F-B868-9CC2993BCC3D}"/>
              </a:ext>
            </a:extLst>
          </p:cNvPr>
          <p:cNvSpPr/>
          <p:nvPr/>
        </p:nvSpPr>
        <p:spPr bwMode="auto">
          <a:xfrm>
            <a:off x="9194628" y="4197680"/>
            <a:ext cx="405777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53776EF-88F7-461E-A16E-8935EED75BAF}"/>
              </a:ext>
            </a:extLst>
          </p:cNvPr>
          <p:cNvSpPr/>
          <p:nvPr/>
        </p:nvSpPr>
        <p:spPr bwMode="auto">
          <a:xfrm>
            <a:off x="9682772" y="4190319"/>
            <a:ext cx="405777" cy="17367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51AA7D0E-8990-426F-B782-09D2EB9F77A1}"/>
              </a:ext>
            </a:extLst>
          </p:cNvPr>
          <p:cNvSpPr/>
          <p:nvPr/>
        </p:nvSpPr>
        <p:spPr bwMode="auto">
          <a:xfrm>
            <a:off x="10170916" y="4190319"/>
            <a:ext cx="405777" cy="17367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957F9819-5696-4D0A-97A6-27C5C26DE2C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2232" y="3544049"/>
            <a:ext cx="5384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1B30106C-B865-40A6-ADBA-EE3E19990DD3}"/>
              </a:ext>
            </a:extLst>
          </p:cNvPr>
          <p:cNvCxnSpPr>
            <a:cxnSpLocks/>
          </p:cNvCxnSpPr>
          <p:nvPr/>
        </p:nvCxnSpPr>
        <p:spPr bwMode="auto">
          <a:xfrm>
            <a:off x="4723606" y="3582194"/>
            <a:ext cx="0" cy="26581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5CAEF7C9-1AFE-4D14-8058-1DC3D0C36C96}"/>
              </a:ext>
            </a:extLst>
          </p:cNvPr>
          <p:cNvCxnSpPr>
            <a:cxnSpLocks/>
          </p:cNvCxnSpPr>
          <p:nvPr/>
        </p:nvCxnSpPr>
        <p:spPr bwMode="auto">
          <a:xfrm>
            <a:off x="9067006" y="3582194"/>
            <a:ext cx="0" cy="26581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044423D7-40E8-4FB6-8C8F-CF58AF736405}"/>
              </a:ext>
            </a:extLst>
          </p:cNvPr>
          <p:cNvCxnSpPr>
            <a:cxnSpLocks/>
          </p:cNvCxnSpPr>
          <p:nvPr/>
        </p:nvCxnSpPr>
        <p:spPr bwMode="auto">
          <a:xfrm>
            <a:off x="11308783" y="3544049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4E4E1E9C-773C-4A76-B267-E2E1FEB49E20}"/>
              </a:ext>
            </a:extLst>
          </p:cNvPr>
          <p:cNvCxnSpPr>
            <a:cxnSpLocks/>
          </p:cNvCxnSpPr>
          <p:nvPr/>
        </p:nvCxnSpPr>
        <p:spPr bwMode="auto">
          <a:xfrm>
            <a:off x="722232" y="3701644"/>
            <a:ext cx="4001373" cy="88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271A61B7-DAC3-4F04-93D3-33EFDEDB0D9D}"/>
              </a:ext>
            </a:extLst>
          </p:cNvPr>
          <p:cNvCxnSpPr>
            <a:cxnSpLocks/>
          </p:cNvCxnSpPr>
          <p:nvPr/>
        </p:nvCxnSpPr>
        <p:spPr bwMode="auto">
          <a:xfrm>
            <a:off x="4723605" y="3706049"/>
            <a:ext cx="42977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F3FAF671-6CDF-4322-B600-0705D31B3280}"/>
              </a:ext>
            </a:extLst>
          </p:cNvPr>
          <p:cNvCxnSpPr>
            <a:cxnSpLocks/>
          </p:cNvCxnSpPr>
          <p:nvPr/>
        </p:nvCxnSpPr>
        <p:spPr bwMode="auto">
          <a:xfrm flipV="1">
            <a:off x="9067006" y="3701644"/>
            <a:ext cx="2234333" cy="88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9" name="文本框 108">
            <a:extLst>
              <a:ext uri="{FF2B5EF4-FFF2-40B4-BE49-F238E27FC236}">
                <a16:creationId xmlns:a16="http://schemas.microsoft.com/office/drawing/2014/main" id="{D6B40519-22ED-4BBA-BC6E-8AE4E6737DD4}"/>
              </a:ext>
            </a:extLst>
          </p:cNvPr>
          <p:cNvSpPr txBox="1"/>
          <p:nvPr/>
        </p:nvSpPr>
        <p:spPr>
          <a:xfrm>
            <a:off x="1852582" y="3556395"/>
            <a:ext cx="134331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Sector-level training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7B6E847-5315-4CA8-9569-1292A4DE7FAD}"/>
              </a:ext>
            </a:extLst>
          </p:cNvPr>
          <p:cNvSpPr txBox="1"/>
          <p:nvPr/>
        </p:nvSpPr>
        <p:spPr>
          <a:xfrm>
            <a:off x="5962596" y="3573075"/>
            <a:ext cx="181037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Beam-level training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2C3EE76-EEA5-4671-BF42-FAE2D3A87CA7}"/>
              </a:ext>
            </a:extLst>
          </p:cNvPr>
          <p:cNvSpPr txBox="1"/>
          <p:nvPr/>
        </p:nvSpPr>
        <p:spPr>
          <a:xfrm>
            <a:off x="9657384" y="3582939"/>
            <a:ext cx="108602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Beam tracking</a:t>
            </a:r>
            <a:endParaRPr lang="zh-CN" altLang="en-US" sz="1000" dirty="0"/>
          </a:p>
        </p:txBody>
      </p: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48DE667D-AC5A-40C7-BF74-03AC854A20DA}"/>
              </a:ext>
            </a:extLst>
          </p:cNvPr>
          <p:cNvCxnSpPr/>
          <p:nvPr/>
        </p:nvCxnSpPr>
        <p:spPr bwMode="auto">
          <a:xfrm>
            <a:off x="710987" y="4115594"/>
            <a:ext cx="8884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9" name="文本框 118">
            <a:extLst>
              <a:ext uri="{FF2B5EF4-FFF2-40B4-BE49-F238E27FC236}">
                <a16:creationId xmlns:a16="http://schemas.microsoft.com/office/drawing/2014/main" id="{A8A437BD-9C29-47FE-8B0B-6B6E89835053}"/>
              </a:ext>
            </a:extLst>
          </p:cNvPr>
          <p:cNvSpPr txBox="1"/>
          <p:nvPr/>
        </p:nvSpPr>
        <p:spPr>
          <a:xfrm>
            <a:off x="608806" y="3879953"/>
            <a:ext cx="16122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1 switches Tx sectors</a:t>
            </a:r>
            <a:endParaRPr lang="zh-CN" altLang="en-US" sz="1000" i="1" dirty="0"/>
          </a:p>
        </p:txBody>
      </p: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51324D30-D052-43E1-92EB-0FCEF547E7FA}"/>
              </a:ext>
            </a:extLst>
          </p:cNvPr>
          <p:cNvCxnSpPr>
            <a:cxnSpLocks/>
          </p:cNvCxnSpPr>
          <p:nvPr/>
        </p:nvCxnSpPr>
        <p:spPr bwMode="auto">
          <a:xfrm>
            <a:off x="699800" y="4801394"/>
            <a:ext cx="5956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9295948-8147-4D94-8F8B-444155E949C5}"/>
              </a:ext>
            </a:extLst>
          </p:cNvPr>
          <p:cNvSpPr txBox="1"/>
          <p:nvPr/>
        </p:nvSpPr>
        <p:spPr>
          <a:xfrm>
            <a:off x="372274" y="4756524"/>
            <a:ext cx="1015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2 switches Rx sectors</a:t>
            </a:r>
            <a:endParaRPr lang="zh-CN" altLang="en-US" sz="1000" i="1" dirty="0"/>
          </a:p>
        </p:txBody>
      </p: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CB24398A-3302-4F22-96E1-9A2654278CE8}"/>
              </a:ext>
            </a:extLst>
          </p:cNvPr>
          <p:cNvCxnSpPr>
            <a:cxnSpLocks/>
          </p:cNvCxnSpPr>
          <p:nvPr/>
        </p:nvCxnSpPr>
        <p:spPr bwMode="auto">
          <a:xfrm flipH="1">
            <a:off x="1306225" y="4724961"/>
            <a:ext cx="5384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AEF372E2-8A5B-4B4C-80A9-AAE1861DA6D3}"/>
              </a:ext>
            </a:extLst>
          </p:cNvPr>
          <p:cNvCxnSpPr>
            <a:cxnSpLocks/>
          </p:cNvCxnSpPr>
          <p:nvPr/>
        </p:nvCxnSpPr>
        <p:spPr bwMode="auto">
          <a:xfrm flipH="1">
            <a:off x="1520464" y="4735041"/>
            <a:ext cx="5384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35" name="文本框 134">
            <a:extLst>
              <a:ext uri="{FF2B5EF4-FFF2-40B4-BE49-F238E27FC236}">
                <a16:creationId xmlns:a16="http://schemas.microsoft.com/office/drawing/2014/main" id="{D5852687-43D9-42D2-95DF-54D0173DDC2D}"/>
              </a:ext>
            </a:extLst>
          </p:cNvPr>
          <p:cNvSpPr txBox="1"/>
          <p:nvPr/>
        </p:nvSpPr>
        <p:spPr>
          <a:xfrm>
            <a:off x="1133450" y="5015483"/>
            <a:ext cx="5911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BFIFS</a:t>
            </a:r>
            <a:endParaRPr lang="zh-CN" altLang="en-US" sz="800" dirty="0"/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F02AE5DF-4ED9-4260-8FCD-A6314FF9824D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8977" y="4384000"/>
            <a:ext cx="5657" cy="2324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365744A-2944-4231-8D31-DDDA7C813E69}"/>
              </a:ext>
            </a:extLst>
          </p:cNvPr>
          <p:cNvSpPr txBox="1"/>
          <p:nvPr/>
        </p:nvSpPr>
        <p:spPr>
          <a:xfrm>
            <a:off x="1398320" y="4569771"/>
            <a:ext cx="5911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SIFS</a:t>
            </a:r>
            <a:endParaRPr lang="zh-CN" altLang="en-US" sz="800" dirty="0"/>
          </a:p>
        </p:txBody>
      </p: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5EA62651-229C-428A-9408-553F296031C0}"/>
              </a:ext>
            </a:extLst>
          </p:cNvPr>
          <p:cNvCxnSpPr>
            <a:cxnSpLocks/>
          </p:cNvCxnSpPr>
          <p:nvPr/>
        </p:nvCxnSpPr>
        <p:spPr bwMode="auto">
          <a:xfrm>
            <a:off x="1615508" y="4384307"/>
            <a:ext cx="0" cy="2503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597F4AF5-E0F0-4347-AF21-D87BE861F370}"/>
              </a:ext>
            </a:extLst>
          </p:cNvPr>
          <p:cNvGrpSpPr/>
          <p:nvPr/>
        </p:nvGrpSpPr>
        <p:grpSpPr>
          <a:xfrm>
            <a:off x="1744629" y="5819306"/>
            <a:ext cx="811145" cy="173674"/>
            <a:chOff x="773899" y="3941920"/>
            <a:chExt cx="811145" cy="173674"/>
          </a:xfrm>
        </p:grpSpPr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633021DD-B307-46ED-8BE3-34D504755787}"/>
                </a:ext>
              </a:extLst>
            </p:cNvPr>
            <p:cNvSpPr/>
            <p:nvPr/>
          </p:nvSpPr>
          <p:spPr bwMode="auto">
            <a:xfrm>
              <a:off x="773899" y="3941923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39BBE481-3EAF-42F2-B664-9A04484432F0}"/>
                </a:ext>
              </a:extLst>
            </p:cNvPr>
            <p:cNvSpPr/>
            <p:nvPr/>
          </p:nvSpPr>
          <p:spPr bwMode="auto">
            <a:xfrm>
              <a:off x="1154898" y="3941920"/>
              <a:ext cx="215907" cy="173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09" charset="0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59CEB35A-4E29-493F-A688-C3678F97E189}"/>
                </a:ext>
              </a:extLst>
            </p:cNvPr>
            <p:cNvSpPr/>
            <p:nvPr/>
          </p:nvSpPr>
          <p:spPr bwMode="auto">
            <a:xfrm>
              <a:off x="1370806" y="3941922"/>
              <a:ext cx="214238" cy="17367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30D56C42-F68B-4B44-8216-5A486E815B41}"/>
                </a:ext>
              </a:extLst>
            </p:cNvPr>
            <p:cNvSpPr/>
            <p:nvPr/>
          </p:nvSpPr>
          <p:spPr bwMode="auto">
            <a:xfrm>
              <a:off x="897395" y="3942238"/>
              <a:ext cx="351107" cy="109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effectLst/>
                  <a:latin typeface="Times New Roman" pitchFamily="-109" charset="0"/>
                </a:rPr>
                <a:t>…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endParaRPr>
            </a:p>
          </p:txBody>
        </p:sp>
      </p:grp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0B97C17E-1B03-42A8-8FCB-931D81CA2EAC}"/>
              </a:ext>
            </a:extLst>
          </p:cNvPr>
          <p:cNvCxnSpPr>
            <a:cxnSpLocks/>
          </p:cNvCxnSpPr>
          <p:nvPr/>
        </p:nvCxnSpPr>
        <p:spPr bwMode="auto">
          <a:xfrm>
            <a:off x="1733442" y="6034127"/>
            <a:ext cx="5956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C3FEF783-F5A2-46B9-8624-B5B668F98E91}"/>
              </a:ext>
            </a:extLst>
          </p:cNvPr>
          <p:cNvSpPr txBox="1"/>
          <p:nvPr/>
        </p:nvSpPr>
        <p:spPr>
          <a:xfrm>
            <a:off x="1633257" y="6020594"/>
            <a:ext cx="1015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1 switches Rx sectors</a:t>
            </a:r>
            <a:endParaRPr lang="zh-CN" altLang="en-US" sz="1000" i="1" dirty="0"/>
          </a:p>
        </p:txBody>
      </p:sp>
      <p:cxnSp>
        <p:nvCxnSpPr>
          <p:cNvPr id="168" name="直接箭头连接符 167">
            <a:extLst>
              <a:ext uri="{FF2B5EF4-FFF2-40B4-BE49-F238E27FC236}">
                <a16:creationId xmlns:a16="http://schemas.microsoft.com/office/drawing/2014/main" id="{D872B87C-C1C7-46E7-BD2C-D5E989A645B9}"/>
              </a:ext>
            </a:extLst>
          </p:cNvPr>
          <p:cNvCxnSpPr/>
          <p:nvPr/>
        </p:nvCxnSpPr>
        <p:spPr bwMode="auto">
          <a:xfrm>
            <a:off x="1769011" y="5405677"/>
            <a:ext cx="8884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3" name="文本框 172">
            <a:extLst>
              <a:ext uri="{FF2B5EF4-FFF2-40B4-BE49-F238E27FC236}">
                <a16:creationId xmlns:a16="http://schemas.microsoft.com/office/drawing/2014/main" id="{0B16691C-3B1D-4241-A77F-01D9AC63D264}"/>
              </a:ext>
            </a:extLst>
          </p:cNvPr>
          <p:cNvSpPr txBox="1"/>
          <p:nvPr/>
        </p:nvSpPr>
        <p:spPr>
          <a:xfrm>
            <a:off x="2741321" y="5669070"/>
            <a:ext cx="1079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Feedback phase</a:t>
            </a:r>
            <a:r>
              <a:rPr lang="en-US" altLang="zh-CN" sz="1000" dirty="0"/>
              <a:t>:</a:t>
            </a:r>
            <a:r>
              <a:rPr lang="zh-CN" altLang="en-US" sz="1000" dirty="0"/>
              <a:t> </a:t>
            </a:r>
            <a:r>
              <a:rPr lang="en-US" altLang="zh-CN" sz="1000" i="1" dirty="0"/>
              <a:t>announce first and/or second best sectors</a:t>
            </a:r>
            <a:endParaRPr lang="zh-CN" altLang="en-US" sz="1000" i="1" dirty="0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9310D4BB-1C1A-446F-A9A1-B1B6DD160BEA}"/>
              </a:ext>
            </a:extLst>
          </p:cNvPr>
          <p:cNvSpPr txBox="1"/>
          <p:nvPr/>
        </p:nvSpPr>
        <p:spPr>
          <a:xfrm>
            <a:off x="1698781" y="5023613"/>
            <a:ext cx="1010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2 switches Tx sectors</a:t>
            </a:r>
            <a:endParaRPr lang="zh-CN" altLang="en-US" sz="1000" i="1" dirty="0"/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276957E1-558E-4895-BD44-246A0E529043}"/>
              </a:ext>
            </a:extLst>
          </p:cNvPr>
          <p:cNvSpPr txBox="1"/>
          <p:nvPr/>
        </p:nvSpPr>
        <p:spPr>
          <a:xfrm>
            <a:off x="4131276" y="3987992"/>
            <a:ext cx="4781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ACK</a:t>
            </a:r>
            <a:endParaRPr lang="zh-CN" altLang="en-US" sz="1000" b="1" dirty="0"/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BC0417D4-5E2E-440B-8F39-753F2801A4BE}"/>
              </a:ext>
            </a:extLst>
          </p:cNvPr>
          <p:cNvSpPr txBox="1"/>
          <p:nvPr/>
        </p:nvSpPr>
        <p:spPr>
          <a:xfrm>
            <a:off x="8340823" y="3974498"/>
            <a:ext cx="4781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ACK</a:t>
            </a:r>
            <a:endParaRPr lang="zh-CN" altLang="en-US" sz="1000" b="1" dirty="0"/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AB808462-222D-4577-B4C7-C9084327AB16}"/>
              </a:ext>
            </a:extLst>
          </p:cNvPr>
          <p:cNvSpPr txBox="1"/>
          <p:nvPr/>
        </p:nvSpPr>
        <p:spPr>
          <a:xfrm>
            <a:off x="3710549" y="5690480"/>
            <a:ext cx="1109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Mapping phase</a:t>
            </a:r>
            <a:r>
              <a:rPr lang="zh-CN" altLang="en-US" sz="1000" dirty="0"/>
              <a:t>：</a:t>
            </a:r>
            <a:r>
              <a:rPr lang="en-US" altLang="zh-CN" sz="1000" i="1" dirty="0"/>
              <a:t>sector to beams</a:t>
            </a:r>
            <a:endParaRPr lang="zh-CN" altLang="en-US" sz="1000" i="1" dirty="0"/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4B75F9EF-275C-4EF2-ADCC-0C2D1C51FEAA}"/>
              </a:ext>
            </a:extLst>
          </p:cNvPr>
          <p:cNvSpPr txBox="1"/>
          <p:nvPr/>
        </p:nvSpPr>
        <p:spPr>
          <a:xfrm>
            <a:off x="585210" y="5696195"/>
            <a:ext cx="10141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Training phase</a:t>
            </a:r>
            <a:endParaRPr lang="zh-CN" altLang="en-US" sz="1000" b="1" dirty="0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517939B9-43F1-4206-B84E-B0FEFD87C1A5}"/>
              </a:ext>
            </a:extLst>
          </p:cNvPr>
          <p:cNvSpPr/>
          <p:nvPr/>
        </p:nvSpPr>
        <p:spPr bwMode="auto">
          <a:xfrm>
            <a:off x="7078110" y="4190865"/>
            <a:ext cx="152401" cy="173671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zh-CN" altLang="en-US" sz="1100" b="1" dirty="0">
              <a:solidFill>
                <a:schemeClr val="bg1"/>
              </a:solidFill>
              <a:latin typeface="Times New Roman" pitchFamily="-109" charset="0"/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C25927FF-B726-4739-A594-694E53AA05CE}"/>
              </a:ext>
            </a:extLst>
          </p:cNvPr>
          <p:cNvSpPr/>
          <p:nvPr/>
        </p:nvSpPr>
        <p:spPr bwMode="auto">
          <a:xfrm>
            <a:off x="7637941" y="5465585"/>
            <a:ext cx="152401" cy="173671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zh-CN" altLang="en-US" sz="1100" b="1" dirty="0">
              <a:solidFill>
                <a:schemeClr val="bg1"/>
              </a:solidFill>
              <a:latin typeface="Times New Roman" pitchFamily="-109" charset="0"/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D4B25633-9DA3-43E5-A96A-6E2A75459A9F}"/>
              </a:ext>
            </a:extLst>
          </p:cNvPr>
          <p:cNvSpPr txBox="1"/>
          <p:nvPr/>
        </p:nvSpPr>
        <p:spPr>
          <a:xfrm>
            <a:off x="6911130" y="5664929"/>
            <a:ext cx="1049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Feedback phase</a:t>
            </a:r>
            <a:r>
              <a:rPr lang="en-US" altLang="zh-CN" sz="1000" dirty="0"/>
              <a:t>:</a:t>
            </a:r>
            <a:r>
              <a:rPr lang="zh-CN" altLang="en-US" sz="1000" dirty="0"/>
              <a:t> </a:t>
            </a:r>
            <a:r>
              <a:rPr lang="en-US" altLang="zh-CN" sz="1000" i="1" dirty="0"/>
              <a:t>announce first and/or second best sectors</a:t>
            </a:r>
            <a:endParaRPr lang="zh-CN" altLang="en-US" sz="1000" i="1" dirty="0"/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9CFBE506-C0E6-4515-B03B-0B07DE2E4A0F}"/>
              </a:ext>
            </a:extLst>
          </p:cNvPr>
          <p:cNvSpPr txBox="1"/>
          <p:nvPr/>
        </p:nvSpPr>
        <p:spPr>
          <a:xfrm>
            <a:off x="7880358" y="5686339"/>
            <a:ext cx="11090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Mapping phase</a:t>
            </a:r>
            <a:r>
              <a:rPr lang="zh-CN" altLang="en-US" sz="1000" dirty="0"/>
              <a:t>：</a:t>
            </a:r>
            <a:r>
              <a:rPr lang="en-US" altLang="zh-CN" sz="1000" i="1" dirty="0"/>
              <a:t>beams to HR beams</a:t>
            </a:r>
            <a:endParaRPr lang="zh-CN" altLang="en-US" sz="1000" i="1" dirty="0"/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9A1DCEE4-5E87-49DE-A748-7A1E59EB0F90}"/>
              </a:ext>
            </a:extLst>
          </p:cNvPr>
          <p:cNvSpPr txBox="1"/>
          <p:nvPr/>
        </p:nvSpPr>
        <p:spPr>
          <a:xfrm>
            <a:off x="4851181" y="5761284"/>
            <a:ext cx="10141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dirty="0"/>
              <a:t>Training phase</a:t>
            </a:r>
            <a:endParaRPr lang="zh-CN" altLang="en-US" sz="1000" b="1" dirty="0"/>
          </a:p>
        </p:txBody>
      </p: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id="{504966E8-0CAA-41EF-8EF8-4ED04CA9AA50}"/>
              </a:ext>
            </a:extLst>
          </p:cNvPr>
          <p:cNvCxnSpPr>
            <a:cxnSpLocks/>
          </p:cNvCxnSpPr>
          <p:nvPr/>
        </p:nvCxnSpPr>
        <p:spPr bwMode="auto">
          <a:xfrm>
            <a:off x="4916070" y="4769831"/>
            <a:ext cx="5956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4" name="文本框 193">
            <a:extLst>
              <a:ext uri="{FF2B5EF4-FFF2-40B4-BE49-F238E27FC236}">
                <a16:creationId xmlns:a16="http://schemas.microsoft.com/office/drawing/2014/main" id="{B76EB77D-0E7D-4608-8573-96219B6A35C6}"/>
              </a:ext>
            </a:extLst>
          </p:cNvPr>
          <p:cNvSpPr txBox="1"/>
          <p:nvPr/>
        </p:nvSpPr>
        <p:spPr>
          <a:xfrm>
            <a:off x="4815126" y="4769831"/>
            <a:ext cx="1015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2 switches Rx beams</a:t>
            </a:r>
            <a:endParaRPr lang="zh-CN" altLang="en-US" sz="1000" i="1" dirty="0"/>
          </a:p>
        </p:txBody>
      </p:sp>
      <p:cxnSp>
        <p:nvCxnSpPr>
          <p:cNvPr id="195" name="直接箭头连接符 194">
            <a:extLst>
              <a:ext uri="{FF2B5EF4-FFF2-40B4-BE49-F238E27FC236}">
                <a16:creationId xmlns:a16="http://schemas.microsoft.com/office/drawing/2014/main" id="{134A0CF9-1303-42DD-96B0-50330900A164}"/>
              </a:ext>
            </a:extLst>
          </p:cNvPr>
          <p:cNvCxnSpPr/>
          <p:nvPr/>
        </p:nvCxnSpPr>
        <p:spPr bwMode="auto">
          <a:xfrm>
            <a:off x="5936048" y="5425766"/>
            <a:ext cx="8884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6" name="文本框 195">
            <a:extLst>
              <a:ext uri="{FF2B5EF4-FFF2-40B4-BE49-F238E27FC236}">
                <a16:creationId xmlns:a16="http://schemas.microsoft.com/office/drawing/2014/main" id="{78F9D282-C38D-4F2C-A4CB-C9C4164E533B}"/>
              </a:ext>
            </a:extLst>
          </p:cNvPr>
          <p:cNvSpPr txBox="1"/>
          <p:nvPr/>
        </p:nvSpPr>
        <p:spPr>
          <a:xfrm>
            <a:off x="5865818" y="5043702"/>
            <a:ext cx="1010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2 switches Tx beams</a:t>
            </a:r>
            <a:endParaRPr lang="zh-CN" altLang="en-US" sz="1000" i="1" dirty="0"/>
          </a:p>
        </p:txBody>
      </p:sp>
      <p:cxnSp>
        <p:nvCxnSpPr>
          <p:cNvPr id="197" name="直接箭头连接符 196">
            <a:extLst>
              <a:ext uri="{FF2B5EF4-FFF2-40B4-BE49-F238E27FC236}">
                <a16:creationId xmlns:a16="http://schemas.microsoft.com/office/drawing/2014/main" id="{5EACB388-4C6D-4AF8-8257-4B2907F76412}"/>
              </a:ext>
            </a:extLst>
          </p:cNvPr>
          <p:cNvCxnSpPr>
            <a:cxnSpLocks/>
          </p:cNvCxnSpPr>
          <p:nvPr/>
        </p:nvCxnSpPr>
        <p:spPr bwMode="auto">
          <a:xfrm>
            <a:off x="5942100" y="6044915"/>
            <a:ext cx="5956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8" name="文本框 197">
            <a:extLst>
              <a:ext uri="{FF2B5EF4-FFF2-40B4-BE49-F238E27FC236}">
                <a16:creationId xmlns:a16="http://schemas.microsoft.com/office/drawing/2014/main" id="{6C1A4833-024D-442E-8C17-0EC23CDEF88D}"/>
              </a:ext>
            </a:extLst>
          </p:cNvPr>
          <p:cNvSpPr txBox="1"/>
          <p:nvPr/>
        </p:nvSpPr>
        <p:spPr>
          <a:xfrm>
            <a:off x="5841915" y="6031382"/>
            <a:ext cx="1015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1 switches Rx beams</a:t>
            </a:r>
            <a:endParaRPr lang="zh-CN" altLang="en-US" sz="1000" i="1" dirty="0"/>
          </a:p>
        </p:txBody>
      </p: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79FBD50D-D60F-41CA-8897-D148EED2CC1C}"/>
              </a:ext>
            </a:extLst>
          </p:cNvPr>
          <p:cNvCxnSpPr/>
          <p:nvPr/>
        </p:nvCxnSpPr>
        <p:spPr bwMode="auto">
          <a:xfrm>
            <a:off x="4891467" y="4136160"/>
            <a:ext cx="8884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0" name="文本框 199">
            <a:extLst>
              <a:ext uri="{FF2B5EF4-FFF2-40B4-BE49-F238E27FC236}">
                <a16:creationId xmlns:a16="http://schemas.microsoft.com/office/drawing/2014/main" id="{D2E16003-DD9F-466F-A775-9BF678ECD46B}"/>
              </a:ext>
            </a:extLst>
          </p:cNvPr>
          <p:cNvSpPr txBox="1"/>
          <p:nvPr/>
        </p:nvSpPr>
        <p:spPr>
          <a:xfrm>
            <a:off x="4789286" y="3900519"/>
            <a:ext cx="16122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DEV 1 switches Tx beams</a:t>
            </a:r>
            <a:endParaRPr lang="zh-CN" altLang="en-US" sz="1000" i="1" dirty="0"/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28561AAE-DF7B-451B-8C8A-182D17ECB7AD}"/>
              </a:ext>
            </a:extLst>
          </p:cNvPr>
          <p:cNvSpPr txBox="1"/>
          <p:nvPr/>
        </p:nvSpPr>
        <p:spPr>
          <a:xfrm>
            <a:off x="9108301" y="3976356"/>
            <a:ext cx="5297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Packet</a:t>
            </a:r>
            <a:endParaRPr lang="zh-CN" altLang="en-US" sz="1000" dirty="0"/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DC2AE314-332E-47D0-B879-649E7B35B7C3}"/>
              </a:ext>
            </a:extLst>
          </p:cNvPr>
          <p:cNvSpPr txBox="1"/>
          <p:nvPr/>
        </p:nvSpPr>
        <p:spPr>
          <a:xfrm>
            <a:off x="9615229" y="3981022"/>
            <a:ext cx="5297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Packet</a:t>
            </a:r>
            <a:endParaRPr lang="zh-CN" altLang="en-US" sz="1000" dirty="0"/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4C1531E8-50E1-4ED2-A0E3-8FCDAB69D4F0}"/>
              </a:ext>
            </a:extLst>
          </p:cNvPr>
          <p:cNvSpPr txBox="1"/>
          <p:nvPr/>
        </p:nvSpPr>
        <p:spPr>
          <a:xfrm>
            <a:off x="10095080" y="3987992"/>
            <a:ext cx="5297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/>
              <a:t>Packet</a:t>
            </a:r>
            <a:endParaRPr lang="zh-CN" altLang="en-US" sz="1000" dirty="0"/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5BA67BCB-E3EE-4A68-BC5F-0E5D7F0C0BEE}"/>
              </a:ext>
            </a:extLst>
          </p:cNvPr>
          <p:cNvSpPr/>
          <p:nvPr/>
        </p:nvSpPr>
        <p:spPr bwMode="auto">
          <a:xfrm>
            <a:off x="9182300" y="4555386"/>
            <a:ext cx="791987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700DF1DD-8C26-436F-802D-7FD1A7E17DC2}"/>
              </a:ext>
            </a:extLst>
          </p:cNvPr>
          <p:cNvSpPr/>
          <p:nvPr/>
        </p:nvSpPr>
        <p:spPr bwMode="auto">
          <a:xfrm>
            <a:off x="9979727" y="4555386"/>
            <a:ext cx="265996" cy="17367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6D0FEBA2-1DE0-4B40-A955-2CB0925DF891}"/>
              </a:ext>
            </a:extLst>
          </p:cNvPr>
          <p:cNvSpPr/>
          <p:nvPr/>
        </p:nvSpPr>
        <p:spPr bwMode="auto">
          <a:xfrm>
            <a:off x="10247116" y="4555386"/>
            <a:ext cx="572490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5F685ACA-5FD1-4FDC-97C4-79DD8595E93C}"/>
              </a:ext>
            </a:extLst>
          </p:cNvPr>
          <p:cNvSpPr txBox="1"/>
          <p:nvPr/>
        </p:nvSpPr>
        <p:spPr>
          <a:xfrm>
            <a:off x="9108301" y="4694841"/>
            <a:ext cx="11151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Data packet sent by a center HR beam</a:t>
            </a:r>
            <a:endParaRPr lang="zh-CN" altLang="en-US" sz="1000" i="1" dirty="0"/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D4CB9456-86CF-4998-99B7-8EDD269E97DA}"/>
              </a:ext>
            </a:extLst>
          </p:cNvPr>
          <p:cNvSpPr txBox="1"/>
          <p:nvPr/>
        </p:nvSpPr>
        <p:spPr>
          <a:xfrm>
            <a:off x="9932187" y="4519111"/>
            <a:ext cx="3804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GT</a:t>
            </a:r>
            <a:endParaRPr lang="zh-CN" altLang="en-US" sz="1000" dirty="0"/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18B05379-13F8-4FF5-AD85-F43F23C2677B}"/>
              </a:ext>
            </a:extLst>
          </p:cNvPr>
          <p:cNvSpPr txBox="1"/>
          <p:nvPr/>
        </p:nvSpPr>
        <p:spPr>
          <a:xfrm>
            <a:off x="10145022" y="4692490"/>
            <a:ext cx="1433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Training sequence sent by adjacent HR beams </a:t>
            </a:r>
            <a:endParaRPr lang="zh-CN" altLang="en-US" sz="1000" i="1" dirty="0"/>
          </a:p>
        </p:txBody>
      </p:sp>
      <p:pic>
        <p:nvPicPr>
          <p:cNvPr id="215" name="图片 214">
            <a:extLst>
              <a:ext uri="{FF2B5EF4-FFF2-40B4-BE49-F238E27FC236}">
                <a16:creationId xmlns:a16="http://schemas.microsoft.com/office/drawing/2014/main" id="{C26DC413-1CFB-4169-876C-E94C9E328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3"/>
          <a:stretch/>
        </p:blipFill>
        <p:spPr>
          <a:xfrm>
            <a:off x="9510917" y="5033902"/>
            <a:ext cx="1623919" cy="1316097"/>
          </a:xfrm>
          <a:prstGeom prst="rect">
            <a:avLst/>
          </a:prstGeom>
        </p:spPr>
      </p:pic>
      <p:sp>
        <p:nvSpPr>
          <p:cNvPr id="216" name="矩形 215">
            <a:extLst>
              <a:ext uri="{FF2B5EF4-FFF2-40B4-BE49-F238E27FC236}">
                <a16:creationId xmlns:a16="http://schemas.microsoft.com/office/drawing/2014/main" id="{7E0A6805-BC8E-4D8E-9BCC-C36A5C0C65F0}"/>
              </a:ext>
            </a:extLst>
          </p:cNvPr>
          <p:cNvSpPr/>
          <p:nvPr/>
        </p:nvSpPr>
        <p:spPr bwMode="auto">
          <a:xfrm>
            <a:off x="10485520" y="4175016"/>
            <a:ext cx="515869" cy="1094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1B378B09-C224-4ADA-8C4E-E679B520BDB5}"/>
              </a:ext>
            </a:extLst>
          </p:cNvPr>
          <p:cNvSpPr/>
          <p:nvPr/>
        </p:nvSpPr>
        <p:spPr bwMode="auto">
          <a:xfrm>
            <a:off x="10646570" y="4173030"/>
            <a:ext cx="515869" cy="1094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1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B0C6AA9-D436-4BD9-8BC1-CB5E6B3F0BA7}"/>
              </a:ext>
            </a:extLst>
          </p:cNvPr>
          <p:cNvCxnSpPr>
            <a:cxnSpLocks/>
          </p:cNvCxnSpPr>
          <p:nvPr/>
        </p:nvCxnSpPr>
        <p:spPr bwMode="auto">
          <a:xfrm>
            <a:off x="7314406" y="5057733"/>
            <a:ext cx="410210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BFT in 11ad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3034333"/>
          </a:xfrm>
        </p:spPr>
        <p:txBody>
          <a:bodyPr/>
          <a:lstStyle/>
          <a:p>
            <a:r>
              <a:rPr lang="en-US" altLang="zh-CN" b="1" dirty="0">
                <a:ea typeface="+mn-ea"/>
              </a:rPr>
              <a:t>11ad incorporated the concepts of quasi-omni</a:t>
            </a:r>
            <a:r>
              <a:rPr lang="en-US" altLang="zh-CN" b="1" dirty="0"/>
              <a:t>, </a:t>
            </a:r>
            <a:r>
              <a:rPr lang="en-US" altLang="zh-CN" b="1" dirty="0">
                <a:ea typeface="+mn-ea"/>
              </a:rPr>
              <a:t>sectors and beams, and further clarified the roles of Initiator &amp; Responder in BFT [4].</a:t>
            </a:r>
            <a:endParaRPr lang="en-US" altLang="zh-CN" dirty="0">
              <a:ea typeface="+mn-ea"/>
            </a:endParaRPr>
          </a:p>
          <a:p>
            <a:pPr lvl="1"/>
            <a:r>
              <a:rPr lang="en-US" altLang="zh-CN" dirty="0">
                <a:ea typeface="+mn-ea"/>
              </a:rPr>
              <a:t>sector-level sweep (SLS), determining the usable sector directions</a:t>
            </a:r>
            <a:r>
              <a:rPr lang="en-US" altLang="zh-CN" dirty="0"/>
              <a:t>;</a:t>
            </a:r>
            <a:endParaRPr lang="en-US" altLang="zh-CN" dirty="0">
              <a:ea typeface="+mn-ea"/>
            </a:endParaRPr>
          </a:p>
          <a:p>
            <a:pPr lvl="1"/>
            <a:r>
              <a:rPr lang="en-US" altLang="zh-CN" dirty="0">
                <a:ea typeface="+mn-ea"/>
              </a:rPr>
              <a:t>beam refinement protocol (BRP), for iterative improvement of antenna configurations; </a:t>
            </a:r>
          </a:p>
          <a:p>
            <a:pPr lvl="1"/>
            <a:r>
              <a:rPr lang="en-US" altLang="zh-CN" dirty="0"/>
              <a:t>beam tracking (BT) for fast AWV adjustment.</a:t>
            </a:r>
            <a:endParaRPr lang="en-US" altLang="zh-CN" dirty="0">
              <a:ea typeface="+mn-ea"/>
            </a:endParaRPr>
          </a:p>
          <a:p>
            <a:r>
              <a:rPr lang="en-US" altLang="zh-CN" b="1" dirty="0"/>
              <a:t>Superframe structure includes beacon header interval (BHI) and data transmission interval (DTI), during which SLS and BRP happen accordingly.</a:t>
            </a:r>
            <a:endParaRPr lang="zh-CN" altLang="en-US" b="1" dirty="0">
              <a:ea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43BE420-3E57-431C-8CAB-92C901BB6BE7}"/>
              </a:ext>
            </a:extLst>
          </p:cNvPr>
          <p:cNvCxnSpPr>
            <a:cxnSpLocks/>
          </p:cNvCxnSpPr>
          <p:nvPr/>
        </p:nvCxnSpPr>
        <p:spPr bwMode="auto">
          <a:xfrm flipH="1">
            <a:off x="837406" y="4598830"/>
            <a:ext cx="5384" cy="61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8A8086E-1122-4E65-AF74-6B757C13DFF4}"/>
              </a:ext>
            </a:extLst>
          </p:cNvPr>
          <p:cNvCxnSpPr>
            <a:cxnSpLocks/>
          </p:cNvCxnSpPr>
          <p:nvPr/>
        </p:nvCxnSpPr>
        <p:spPr bwMode="auto">
          <a:xfrm>
            <a:off x="7314406" y="4639929"/>
            <a:ext cx="0" cy="61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C68970C-0289-4FEC-A99C-3FD78C67C13E}"/>
              </a:ext>
            </a:extLst>
          </p:cNvPr>
          <p:cNvCxnSpPr>
            <a:cxnSpLocks/>
          </p:cNvCxnSpPr>
          <p:nvPr/>
        </p:nvCxnSpPr>
        <p:spPr bwMode="auto">
          <a:xfrm>
            <a:off x="11423957" y="4598830"/>
            <a:ext cx="0" cy="61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FE4B076-840B-4BA5-B8C5-D941F1C774B6}"/>
              </a:ext>
            </a:extLst>
          </p:cNvPr>
          <p:cNvCxnSpPr>
            <a:cxnSpLocks/>
          </p:cNvCxnSpPr>
          <p:nvPr/>
        </p:nvCxnSpPr>
        <p:spPr bwMode="auto">
          <a:xfrm>
            <a:off x="837406" y="4713130"/>
            <a:ext cx="441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6DB0D8-478E-43F9-A50D-2E1F94F54DB2}"/>
              </a:ext>
            </a:extLst>
          </p:cNvPr>
          <p:cNvCxnSpPr>
            <a:cxnSpLocks/>
          </p:cNvCxnSpPr>
          <p:nvPr/>
        </p:nvCxnSpPr>
        <p:spPr bwMode="auto">
          <a:xfrm>
            <a:off x="5257006" y="4713130"/>
            <a:ext cx="615950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E199867-7E6C-443F-B76C-0C78B9787DD3}"/>
              </a:ext>
            </a:extLst>
          </p:cNvPr>
          <p:cNvSpPr txBox="1"/>
          <p:nvPr/>
        </p:nvSpPr>
        <p:spPr>
          <a:xfrm>
            <a:off x="2602960" y="4598830"/>
            <a:ext cx="89387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BHI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D20955-E6F9-4E9F-8CD4-849D9E8E215D}"/>
              </a:ext>
            </a:extLst>
          </p:cNvPr>
          <p:cNvSpPr txBox="1"/>
          <p:nvPr/>
        </p:nvSpPr>
        <p:spPr>
          <a:xfrm>
            <a:off x="8999470" y="4609820"/>
            <a:ext cx="89387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DTI</a:t>
            </a:r>
            <a:endParaRPr lang="zh-CN" altLang="en-US" sz="1000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DFCB0D6-3F9C-4866-8A22-5BD776EE0D70}"/>
              </a:ext>
            </a:extLst>
          </p:cNvPr>
          <p:cNvCxnSpPr>
            <a:cxnSpLocks/>
          </p:cNvCxnSpPr>
          <p:nvPr/>
        </p:nvCxnSpPr>
        <p:spPr bwMode="auto">
          <a:xfrm>
            <a:off x="837406" y="5047219"/>
            <a:ext cx="217895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479FA83-B5CA-4680-A51C-8391A31F4D5D}"/>
              </a:ext>
            </a:extLst>
          </p:cNvPr>
          <p:cNvCxnSpPr>
            <a:cxnSpLocks/>
          </p:cNvCxnSpPr>
          <p:nvPr/>
        </p:nvCxnSpPr>
        <p:spPr bwMode="auto">
          <a:xfrm>
            <a:off x="5132807" y="5040451"/>
            <a:ext cx="21815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E05C3FC-AB34-4F48-90A5-37EC6DD79F6D}"/>
              </a:ext>
            </a:extLst>
          </p:cNvPr>
          <p:cNvSpPr txBox="1"/>
          <p:nvPr/>
        </p:nvSpPr>
        <p:spPr>
          <a:xfrm>
            <a:off x="1075871" y="4910962"/>
            <a:ext cx="17671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Beacon transmission interval</a:t>
            </a:r>
          </a:p>
          <a:p>
            <a:pPr algn="ctr"/>
            <a:r>
              <a:rPr lang="zh-CN" altLang="en-US" sz="1000" b="1" dirty="0"/>
              <a:t> </a:t>
            </a:r>
            <a:r>
              <a:rPr lang="en-US" altLang="zh-CN" sz="1000" b="1" dirty="0"/>
              <a:t>(BTI)</a:t>
            </a:r>
            <a:endParaRPr lang="zh-CN" altLang="en-US" sz="1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1ADE5B7-ED34-4732-A33C-A2CABE651EEF}"/>
              </a:ext>
            </a:extLst>
          </p:cNvPr>
          <p:cNvSpPr txBox="1"/>
          <p:nvPr/>
        </p:nvSpPr>
        <p:spPr>
          <a:xfrm>
            <a:off x="5362487" y="4780734"/>
            <a:ext cx="172775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Announcement transmission interval</a:t>
            </a:r>
          </a:p>
          <a:p>
            <a:pPr algn="ctr"/>
            <a:r>
              <a:rPr lang="en-US" altLang="zh-CN" sz="1000" b="1" dirty="0"/>
              <a:t>(ATI, optional)</a:t>
            </a:r>
            <a:endParaRPr lang="zh-CN" altLang="en-US" sz="1000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18F67BE-D138-4879-9B20-0454997E75E2}"/>
              </a:ext>
            </a:extLst>
          </p:cNvPr>
          <p:cNvCxnSpPr>
            <a:cxnSpLocks/>
          </p:cNvCxnSpPr>
          <p:nvPr/>
        </p:nvCxnSpPr>
        <p:spPr bwMode="auto">
          <a:xfrm>
            <a:off x="3016364" y="5047219"/>
            <a:ext cx="208824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E76541D-B5A1-4614-99BF-26698B3E9F2D}"/>
              </a:ext>
            </a:extLst>
          </p:cNvPr>
          <p:cNvSpPr txBox="1"/>
          <p:nvPr/>
        </p:nvSpPr>
        <p:spPr>
          <a:xfrm>
            <a:off x="3361226" y="4766958"/>
            <a:ext cx="146090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Association beamforming training</a:t>
            </a:r>
          </a:p>
          <a:p>
            <a:pPr algn="ctr"/>
            <a:r>
              <a:rPr lang="zh-CN" altLang="en-US" sz="1000" b="1" dirty="0"/>
              <a:t> </a:t>
            </a:r>
            <a:r>
              <a:rPr lang="en-US" altLang="zh-CN" sz="1000" b="1" dirty="0"/>
              <a:t>(A-BFT, optional)</a:t>
            </a:r>
            <a:endParaRPr lang="zh-CN" altLang="en-US" sz="1000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912C319-245B-41F3-BD88-0DEA895FC6C5}"/>
              </a:ext>
            </a:extLst>
          </p:cNvPr>
          <p:cNvCxnSpPr>
            <a:cxnSpLocks/>
          </p:cNvCxnSpPr>
          <p:nvPr/>
        </p:nvCxnSpPr>
        <p:spPr bwMode="auto">
          <a:xfrm>
            <a:off x="5117305" y="4879819"/>
            <a:ext cx="0" cy="36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489C5B5-9046-4719-A37E-E5B298FA3B4B}"/>
              </a:ext>
            </a:extLst>
          </p:cNvPr>
          <p:cNvCxnSpPr>
            <a:cxnSpLocks/>
          </p:cNvCxnSpPr>
          <p:nvPr/>
        </p:nvCxnSpPr>
        <p:spPr bwMode="auto">
          <a:xfrm>
            <a:off x="3016364" y="4879819"/>
            <a:ext cx="0" cy="36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2E9DB7B3-FC22-41A8-AE66-08D216902688}"/>
              </a:ext>
            </a:extLst>
          </p:cNvPr>
          <p:cNvSpPr txBox="1"/>
          <p:nvPr/>
        </p:nvSpPr>
        <p:spPr>
          <a:xfrm>
            <a:off x="7870082" y="4845159"/>
            <a:ext cx="29907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Any combination and ordering of contention-based access periods (CBAP) and service periods (SP)</a:t>
            </a:r>
            <a:endParaRPr lang="zh-CN" altLang="en-US" sz="1000" dirty="0"/>
          </a:p>
        </p:txBody>
      </p:sp>
      <p:sp>
        <p:nvSpPr>
          <p:cNvPr id="41" name="左大括号 40">
            <a:extLst>
              <a:ext uri="{FF2B5EF4-FFF2-40B4-BE49-F238E27FC236}">
                <a16:creationId xmlns:a16="http://schemas.microsoft.com/office/drawing/2014/main" id="{75ADF532-2D88-4D25-A25A-E8B19005EE1B}"/>
              </a:ext>
            </a:extLst>
          </p:cNvPr>
          <p:cNvSpPr/>
          <p:nvPr/>
        </p:nvSpPr>
        <p:spPr bwMode="auto">
          <a:xfrm rot="16200000">
            <a:off x="1857065" y="4578380"/>
            <a:ext cx="87739" cy="219714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7316BEC-9E27-49CB-9364-18DACF77DC31}"/>
              </a:ext>
            </a:extLst>
          </p:cNvPr>
          <p:cNvSpPr txBox="1"/>
          <p:nvPr/>
        </p:nvSpPr>
        <p:spPr>
          <a:xfrm>
            <a:off x="705658" y="5669730"/>
            <a:ext cx="2137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Initiator (AP/PCP) Tx sector training with DMG beacon frames</a:t>
            </a:r>
            <a:endParaRPr lang="zh-CN" altLang="en-US" sz="1000" i="1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E70A63C-11A8-4EA4-96A5-8856227F724D}"/>
              </a:ext>
            </a:extLst>
          </p:cNvPr>
          <p:cNvSpPr/>
          <p:nvPr/>
        </p:nvSpPr>
        <p:spPr bwMode="auto">
          <a:xfrm>
            <a:off x="815874" y="5387197"/>
            <a:ext cx="381000" cy="17367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1EDB287-3CC2-4E79-B898-3F24A89C2A3B}"/>
              </a:ext>
            </a:extLst>
          </p:cNvPr>
          <p:cNvSpPr/>
          <p:nvPr/>
        </p:nvSpPr>
        <p:spPr bwMode="auto">
          <a:xfrm>
            <a:off x="1224912" y="5387197"/>
            <a:ext cx="381000" cy="17367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D916B70-C20C-4D6C-A65B-C9603B4B3A11}"/>
              </a:ext>
            </a:extLst>
          </p:cNvPr>
          <p:cNvSpPr/>
          <p:nvPr/>
        </p:nvSpPr>
        <p:spPr bwMode="auto">
          <a:xfrm>
            <a:off x="2618508" y="5410139"/>
            <a:ext cx="381000" cy="17367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B6CF9D5-DC98-4839-8660-63C90D9105FA}"/>
              </a:ext>
            </a:extLst>
          </p:cNvPr>
          <p:cNvSpPr/>
          <p:nvPr/>
        </p:nvSpPr>
        <p:spPr bwMode="auto">
          <a:xfrm>
            <a:off x="3068898" y="5410139"/>
            <a:ext cx="381000" cy="17367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5E477ED-F0A5-46A8-941D-E418032A5C93}"/>
              </a:ext>
            </a:extLst>
          </p:cNvPr>
          <p:cNvSpPr/>
          <p:nvPr/>
        </p:nvSpPr>
        <p:spPr bwMode="auto">
          <a:xfrm>
            <a:off x="3526098" y="5410139"/>
            <a:ext cx="381000" cy="17367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677D3BF-EA3B-4163-892C-8763F0C36E59}"/>
              </a:ext>
            </a:extLst>
          </p:cNvPr>
          <p:cNvSpPr/>
          <p:nvPr/>
        </p:nvSpPr>
        <p:spPr bwMode="auto">
          <a:xfrm>
            <a:off x="4688151" y="5410139"/>
            <a:ext cx="381000" cy="17367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830DE97-DB16-4E92-B8BB-AEC94E7FD9D4}"/>
              </a:ext>
            </a:extLst>
          </p:cNvPr>
          <p:cNvSpPr/>
          <p:nvPr/>
        </p:nvSpPr>
        <p:spPr bwMode="auto">
          <a:xfrm>
            <a:off x="5170238" y="5410139"/>
            <a:ext cx="381000" cy="173671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EC0CFF4-996E-4838-9923-1E8AE920281D}"/>
              </a:ext>
            </a:extLst>
          </p:cNvPr>
          <p:cNvSpPr/>
          <p:nvPr/>
        </p:nvSpPr>
        <p:spPr bwMode="auto">
          <a:xfrm>
            <a:off x="5616314" y="5410139"/>
            <a:ext cx="381000" cy="173671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68C427C-1705-47FB-B742-66217C82EE79}"/>
              </a:ext>
            </a:extLst>
          </p:cNvPr>
          <p:cNvSpPr/>
          <p:nvPr/>
        </p:nvSpPr>
        <p:spPr bwMode="auto">
          <a:xfrm>
            <a:off x="6887325" y="5413929"/>
            <a:ext cx="381000" cy="173671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A4093ED-7AB1-441F-9B60-C2C95E136724}"/>
              </a:ext>
            </a:extLst>
          </p:cNvPr>
          <p:cNvSpPr/>
          <p:nvPr/>
        </p:nvSpPr>
        <p:spPr bwMode="auto">
          <a:xfrm>
            <a:off x="7362012" y="5410139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C5D745D-7ACE-415F-A15E-87A86C2037A7}"/>
              </a:ext>
            </a:extLst>
          </p:cNvPr>
          <p:cNvSpPr/>
          <p:nvPr/>
        </p:nvSpPr>
        <p:spPr bwMode="auto">
          <a:xfrm>
            <a:off x="7814777" y="5410139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95B4BCD-CC57-4868-8C0A-A6095DEAF44C}"/>
              </a:ext>
            </a:extLst>
          </p:cNvPr>
          <p:cNvSpPr/>
          <p:nvPr/>
        </p:nvSpPr>
        <p:spPr bwMode="auto">
          <a:xfrm>
            <a:off x="8271977" y="5410139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9CFCDFC-199D-4855-A771-A69A90960420}"/>
              </a:ext>
            </a:extLst>
          </p:cNvPr>
          <p:cNvSpPr/>
          <p:nvPr/>
        </p:nvSpPr>
        <p:spPr bwMode="auto">
          <a:xfrm>
            <a:off x="1487028" y="5278807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ACE9159-8076-4BC2-9010-829DBC9407BA}"/>
              </a:ext>
            </a:extLst>
          </p:cNvPr>
          <p:cNvSpPr/>
          <p:nvPr/>
        </p:nvSpPr>
        <p:spPr bwMode="auto">
          <a:xfrm>
            <a:off x="3685929" y="5291678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6A00685-129B-4BEA-B677-500C47EC444D}"/>
              </a:ext>
            </a:extLst>
          </p:cNvPr>
          <p:cNvSpPr/>
          <p:nvPr/>
        </p:nvSpPr>
        <p:spPr bwMode="auto">
          <a:xfrm>
            <a:off x="5824840" y="5283359"/>
            <a:ext cx="11815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6044E23-9CC9-4BDC-ABC8-AD242E878C8F}"/>
              </a:ext>
            </a:extLst>
          </p:cNvPr>
          <p:cNvSpPr/>
          <p:nvPr/>
        </p:nvSpPr>
        <p:spPr bwMode="auto">
          <a:xfrm>
            <a:off x="8735427" y="5402336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89C923A-4BC0-430A-9F86-599E52DC8AC6}"/>
              </a:ext>
            </a:extLst>
          </p:cNvPr>
          <p:cNvSpPr/>
          <p:nvPr/>
        </p:nvSpPr>
        <p:spPr bwMode="auto">
          <a:xfrm>
            <a:off x="9192627" y="5402336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95D8F90C-BFE4-4012-85C1-570911CAADD7}"/>
              </a:ext>
            </a:extLst>
          </p:cNvPr>
          <p:cNvSpPr/>
          <p:nvPr/>
        </p:nvSpPr>
        <p:spPr bwMode="auto">
          <a:xfrm>
            <a:off x="9649827" y="5402336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3ADE95C7-C2AF-48C8-BB8C-BCB0036629F3}"/>
              </a:ext>
            </a:extLst>
          </p:cNvPr>
          <p:cNvSpPr/>
          <p:nvPr/>
        </p:nvSpPr>
        <p:spPr bwMode="auto">
          <a:xfrm>
            <a:off x="10112411" y="5402336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F34F438A-C872-48C9-846A-5A66016661DC}"/>
              </a:ext>
            </a:extLst>
          </p:cNvPr>
          <p:cNvSpPr/>
          <p:nvPr/>
        </p:nvSpPr>
        <p:spPr bwMode="auto">
          <a:xfrm>
            <a:off x="10563904" y="5402336"/>
            <a:ext cx="381000" cy="1736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1970F4D-B2F9-43ED-A7FD-5D1A0F314B95}"/>
              </a:ext>
            </a:extLst>
          </p:cNvPr>
          <p:cNvSpPr/>
          <p:nvPr/>
        </p:nvSpPr>
        <p:spPr bwMode="auto">
          <a:xfrm>
            <a:off x="10857286" y="5268016"/>
            <a:ext cx="648120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79" name="左大括号 78">
            <a:extLst>
              <a:ext uri="{FF2B5EF4-FFF2-40B4-BE49-F238E27FC236}">
                <a16:creationId xmlns:a16="http://schemas.microsoft.com/office/drawing/2014/main" id="{2C33AF64-EB1E-4121-B138-E1890DAF6DF2}"/>
              </a:ext>
            </a:extLst>
          </p:cNvPr>
          <p:cNvSpPr/>
          <p:nvPr/>
        </p:nvSpPr>
        <p:spPr bwMode="auto">
          <a:xfrm rot="16200000">
            <a:off x="4021389" y="4636229"/>
            <a:ext cx="95739" cy="209609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81" name="左大括号 80">
            <a:extLst>
              <a:ext uri="{FF2B5EF4-FFF2-40B4-BE49-F238E27FC236}">
                <a16:creationId xmlns:a16="http://schemas.microsoft.com/office/drawing/2014/main" id="{D09A9F3B-B976-4241-B43D-A3166B112102}"/>
              </a:ext>
            </a:extLst>
          </p:cNvPr>
          <p:cNvSpPr/>
          <p:nvPr/>
        </p:nvSpPr>
        <p:spPr bwMode="auto">
          <a:xfrm rot="16200000">
            <a:off x="9322682" y="3638313"/>
            <a:ext cx="92264" cy="409539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4008998-1743-4F16-AB6B-8ACD410C9AC7}"/>
              </a:ext>
            </a:extLst>
          </p:cNvPr>
          <p:cNvSpPr txBox="1"/>
          <p:nvPr/>
        </p:nvSpPr>
        <p:spPr>
          <a:xfrm>
            <a:off x="2945699" y="5669730"/>
            <a:ext cx="2437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Responder (STA) Tx or Rx sector training  with SSW frames and SSW feedback exchanged in A-BFT slots</a:t>
            </a:r>
            <a:endParaRPr lang="zh-CN" altLang="en-US" sz="1000" i="1" dirty="0"/>
          </a:p>
        </p:txBody>
      </p:sp>
      <p:sp>
        <p:nvSpPr>
          <p:cNvPr id="83" name="左大括号 82">
            <a:extLst>
              <a:ext uri="{FF2B5EF4-FFF2-40B4-BE49-F238E27FC236}">
                <a16:creationId xmlns:a16="http://schemas.microsoft.com/office/drawing/2014/main" id="{449B0151-354F-4445-97FB-A546091C4807}"/>
              </a:ext>
            </a:extLst>
          </p:cNvPr>
          <p:cNvSpPr/>
          <p:nvPr/>
        </p:nvSpPr>
        <p:spPr bwMode="auto">
          <a:xfrm rot="16200000">
            <a:off x="2912156" y="4828908"/>
            <a:ext cx="124209" cy="273669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E108887-77C1-4295-9796-898BAFBF8786}"/>
              </a:ext>
            </a:extLst>
          </p:cNvPr>
          <p:cNvSpPr txBox="1"/>
          <p:nvPr/>
        </p:nvSpPr>
        <p:spPr>
          <a:xfrm>
            <a:off x="1337845" y="6172994"/>
            <a:ext cx="3272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i="1" dirty="0">
                <a:solidFill>
                  <a:srgbClr val="FF0000"/>
                </a:solidFill>
              </a:rPr>
              <a:t>SLS with frames normally received in a quasi-omni mode</a:t>
            </a:r>
            <a:endParaRPr lang="zh-CN" altLang="en-US" sz="1000" i="1" dirty="0">
              <a:solidFill>
                <a:srgbClr val="FF0000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94EAC59B-F7D5-476B-BA9D-30003E1E278B}"/>
              </a:ext>
            </a:extLst>
          </p:cNvPr>
          <p:cNvSpPr txBox="1"/>
          <p:nvPr/>
        </p:nvSpPr>
        <p:spPr>
          <a:xfrm>
            <a:off x="7581633" y="5720823"/>
            <a:ext cx="3547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i="1" dirty="0">
                <a:solidFill>
                  <a:srgbClr val="FF0000"/>
                </a:solidFill>
              </a:rPr>
              <a:t>BRP as requested by SSW feedback in A-BFT </a:t>
            </a:r>
          </a:p>
          <a:p>
            <a:pPr algn="ctr"/>
            <a:r>
              <a:rPr lang="en-US" altLang="zh-CN" sz="1000" i="1" dirty="0">
                <a:solidFill>
                  <a:srgbClr val="FF0000"/>
                </a:solidFill>
              </a:rPr>
              <a:t>or SLS + BRP as scheduled into CBAP or SP</a:t>
            </a:r>
            <a:endParaRPr lang="zh-CN" altLang="en-US" sz="1000" i="1" dirty="0">
              <a:solidFill>
                <a:srgbClr val="FF0000"/>
              </a:solidFill>
            </a:endParaRPr>
          </a:p>
        </p:txBody>
      </p:sp>
      <p:sp>
        <p:nvSpPr>
          <p:cNvPr id="86" name="左大括号 85">
            <a:extLst>
              <a:ext uri="{FF2B5EF4-FFF2-40B4-BE49-F238E27FC236}">
                <a16:creationId xmlns:a16="http://schemas.microsoft.com/office/drawing/2014/main" id="{6BFB8D81-B64F-47CE-9517-A3E3A21394AD}"/>
              </a:ext>
            </a:extLst>
          </p:cNvPr>
          <p:cNvSpPr/>
          <p:nvPr/>
        </p:nvSpPr>
        <p:spPr bwMode="auto">
          <a:xfrm rot="16200000">
            <a:off x="6156516" y="4640246"/>
            <a:ext cx="95739" cy="209609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70EB80FE-90E8-4E25-9C23-0EDEF648D197}"/>
              </a:ext>
            </a:extLst>
          </p:cNvPr>
          <p:cNvSpPr txBox="1"/>
          <p:nvPr/>
        </p:nvSpPr>
        <p:spPr>
          <a:xfrm>
            <a:off x="5451910" y="5710779"/>
            <a:ext cx="14775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i="1" dirty="0"/>
              <a:t>using </a:t>
            </a:r>
            <a:r>
              <a:rPr lang="en-US" altLang="zh-CN" sz="1000" i="1" dirty="0">
                <a:solidFill>
                  <a:srgbClr val="FF0000"/>
                </a:solidFill>
              </a:rPr>
              <a:t>sectors</a:t>
            </a:r>
            <a:r>
              <a:rPr lang="en-US" altLang="zh-CN" sz="1000" i="1" dirty="0"/>
              <a:t> selected before</a:t>
            </a:r>
            <a:endParaRPr lang="zh-CN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74180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Sector-Level Sweep in 11ad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3"/>
            <a:ext cx="10744200" cy="1966237"/>
          </a:xfrm>
        </p:spPr>
        <p:txBody>
          <a:bodyPr/>
          <a:lstStyle/>
          <a:p>
            <a:r>
              <a:rPr lang="en-US" altLang="zh-CN" b="1" dirty="0">
                <a:ea typeface="+mn-ea"/>
              </a:rPr>
              <a:t>SLS has four phases: initiator sector sweep (ISS), responder sector sweep (RSS), SSW feedback, SSW ack.</a:t>
            </a:r>
          </a:p>
          <a:p>
            <a:pPr lvl="1"/>
            <a:r>
              <a:rPr lang="en-US" altLang="zh-CN" dirty="0"/>
              <a:t>n</a:t>
            </a:r>
            <a:r>
              <a:rPr lang="en-US" altLang="zh-CN" dirty="0">
                <a:ea typeface="+mn-ea"/>
              </a:rPr>
              <a:t>ormally for transmit sector </a:t>
            </a:r>
            <a:r>
              <a:rPr lang="en-US" altLang="zh-CN" dirty="0"/>
              <a:t>training</a:t>
            </a:r>
            <a:r>
              <a:rPr lang="en-US" altLang="zh-CN" dirty="0">
                <a:ea typeface="+mn-ea"/>
              </a:rPr>
              <a:t>, except for the case of Tx sectors being fixed;</a:t>
            </a:r>
          </a:p>
          <a:p>
            <a:pPr lvl="1"/>
            <a:r>
              <a:rPr lang="en-US" altLang="zh-CN" dirty="0"/>
              <a:t>while one STA sweeps Tx sectors, the other STA keeps a quasi-omni Rx pattern;</a:t>
            </a:r>
          </a:p>
          <a:p>
            <a:pPr lvl="1"/>
            <a:r>
              <a:rPr lang="en-US" altLang="zh-CN" dirty="0">
                <a:ea typeface="+mn-ea"/>
              </a:rPr>
              <a:t>sequential training for multiple DMG antenna</a:t>
            </a:r>
            <a:r>
              <a:rPr lang="en-US" altLang="zh-CN" dirty="0"/>
              <a:t>s.</a:t>
            </a:r>
            <a:endParaRPr lang="en-US" altLang="zh-CN" dirty="0">
              <a:ea typeface="+mn-ea"/>
            </a:endParaRPr>
          </a:p>
          <a:p>
            <a:pPr lvl="1"/>
            <a:endParaRPr lang="en-US" altLang="zh-CN" dirty="0">
              <a:ea typeface="+mn-ea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7D17E1B-28CD-4FCE-8C47-11A31BF4E92A}"/>
              </a:ext>
            </a:extLst>
          </p:cNvPr>
          <p:cNvCxnSpPr>
            <a:cxnSpLocks/>
          </p:cNvCxnSpPr>
          <p:nvPr/>
        </p:nvCxnSpPr>
        <p:spPr bwMode="auto">
          <a:xfrm>
            <a:off x="1967712" y="4588671"/>
            <a:ext cx="87756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E79B18A-60D9-4B1B-A6CA-B085B94139A2}"/>
              </a:ext>
            </a:extLst>
          </p:cNvPr>
          <p:cNvCxnSpPr>
            <a:cxnSpLocks/>
          </p:cNvCxnSpPr>
          <p:nvPr/>
        </p:nvCxnSpPr>
        <p:spPr bwMode="auto">
          <a:xfrm>
            <a:off x="1967713" y="5646217"/>
            <a:ext cx="87756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50E04AC-5F83-45BD-A86E-685E50F40165}"/>
              </a:ext>
            </a:extLst>
          </p:cNvPr>
          <p:cNvSpPr txBox="1"/>
          <p:nvPr/>
        </p:nvSpPr>
        <p:spPr>
          <a:xfrm>
            <a:off x="1107473" y="4452859"/>
            <a:ext cx="665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Initiator</a:t>
            </a:r>
            <a:endParaRPr lang="zh-CN" altLang="en-US" sz="1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B4C4AD-5A37-4A21-A534-70470519674C}"/>
              </a:ext>
            </a:extLst>
          </p:cNvPr>
          <p:cNvSpPr txBox="1"/>
          <p:nvPr/>
        </p:nvSpPr>
        <p:spPr>
          <a:xfrm>
            <a:off x="1040452" y="5510757"/>
            <a:ext cx="795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Responder</a:t>
            </a:r>
            <a:endParaRPr lang="zh-CN" altLang="en-US" sz="10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8BE561-FCD4-42BD-AAA0-18E60937DD5B}"/>
              </a:ext>
            </a:extLst>
          </p:cNvPr>
          <p:cNvSpPr/>
          <p:nvPr/>
        </p:nvSpPr>
        <p:spPr bwMode="auto">
          <a:xfrm>
            <a:off x="1907157" y="4414999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600F856-0E71-46BD-A7B4-1A71C7C294A2}"/>
              </a:ext>
            </a:extLst>
          </p:cNvPr>
          <p:cNvSpPr/>
          <p:nvPr/>
        </p:nvSpPr>
        <p:spPr bwMode="auto">
          <a:xfrm>
            <a:off x="2426925" y="4414997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A63E2AF-6F3C-43CE-8838-584E520A81C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18402" y="3809594"/>
            <a:ext cx="5384" cy="25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CE66F46-94FD-492F-95A3-33640B983D36}"/>
              </a:ext>
            </a:extLst>
          </p:cNvPr>
          <p:cNvCxnSpPr>
            <a:cxnSpLocks/>
          </p:cNvCxnSpPr>
          <p:nvPr/>
        </p:nvCxnSpPr>
        <p:spPr bwMode="auto">
          <a:xfrm>
            <a:off x="5149844" y="3809594"/>
            <a:ext cx="0" cy="259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DE653E95-CFF4-442D-8074-95067521C1E0}"/>
              </a:ext>
            </a:extLst>
          </p:cNvPr>
          <p:cNvCxnSpPr>
            <a:cxnSpLocks/>
          </p:cNvCxnSpPr>
          <p:nvPr/>
        </p:nvCxnSpPr>
        <p:spPr bwMode="auto">
          <a:xfrm>
            <a:off x="1918402" y="3918964"/>
            <a:ext cx="3231442" cy="86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A296B943-7BCD-4D02-AE1B-00812FC7774B}"/>
              </a:ext>
            </a:extLst>
          </p:cNvPr>
          <p:cNvCxnSpPr>
            <a:cxnSpLocks/>
          </p:cNvCxnSpPr>
          <p:nvPr/>
        </p:nvCxnSpPr>
        <p:spPr bwMode="auto">
          <a:xfrm flipV="1">
            <a:off x="5149844" y="3923369"/>
            <a:ext cx="3396399" cy="122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C1A6E065-F515-4930-854A-E36D79159540}"/>
              </a:ext>
            </a:extLst>
          </p:cNvPr>
          <p:cNvSpPr txBox="1"/>
          <p:nvPr/>
        </p:nvSpPr>
        <p:spPr>
          <a:xfrm>
            <a:off x="3331626" y="3795853"/>
            <a:ext cx="37935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ISS</a:t>
            </a:r>
            <a:endParaRPr lang="zh-CN" altLang="en-US" sz="12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4F18252-A781-4B0D-AC13-1F4EA9AFF952}"/>
              </a:ext>
            </a:extLst>
          </p:cNvPr>
          <p:cNvSpPr txBox="1"/>
          <p:nvPr/>
        </p:nvSpPr>
        <p:spPr>
          <a:xfrm>
            <a:off x="6555503" y="3813681"/>
            <a:ext cx="59277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RSS</a:t>
            </a:r>
            <a:endParaRPr lang="zh-CN" altLang="en-US" sz="1200" dirty="0"/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D8ED43EF-0B3B-43E6-8BEC-1094047C6EF6}"/>
              </a:ext>
            </a:extLst>
          </p:cNvPr>
          <p:cNvCxnSpPr>
            <a:cxnSpLocks/>
          </p:cNvCxnSpPr>
          <p:nvPr/>
        </p:nvCxnSpPr>
        <p:spPr bwMode="auto">
          <a:xfrm>
            <a:off x="1885272" y="4700667"/>
            <a:ext cx="152876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5BC6A835-EBE3-4DBB-A983-D92A273B67B1}"/>
              </a:ext>
            </a:extLst>
          </p:cNvPr>
          <p:cNvSpPr txBox="1"/>
          <p:nvPr/>
        </p:nvSpPr>
        <p:spPr>
          <a:xfrm>
            <a:off x="1778505" y="4706084"/>
            <a:ext cx="1553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0000"/>
                </a:solidFill>
              </a:rPr>
              <a:t>Initiator switches </a:t>
            </a:r>
            <a:r>
              <a:rPr lang="en-US" altLang="zh-CN" sz="1000" i="1" dirty="0"/>
              <a:t>Tx sectors / DMG antennas</a:t>
            </a:r>
            <a:endParaRPr lang="zh-CN" altLang="en-US" sz="1000" i="1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23E6056D-C261-4BF9-B4D0-8F3101F16CF6}"/>
              </a:ext>
            </a:extLst>
          </p:cNvPr>
          <p:cNvSpPr txBox="1"/>
          <p:nvPr/>
        </p:nvSpPr>
        <p:spPr>
          <a:xfrm>
            <a:off x="1882673" y="4057302"/>
            <a:ext cx="8773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SBIFS or LBIFS</a:t>
            </a:r>
            <a:endParaRPr lang="zh-CN" altLang="en-US" sz="800" dirty="0"/>
          </a:p>
        </p:txBody>
      </p: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D68077C3-CD01-4500-82F7-55BDA3687B8D}"/>
              </a:ext>
            </a:extLst>
          </p:cNvPr>
          <p:cNvCxnSpPr>
            <a:cxnSpLocks/>
          </p:cNvCxnSpPr>
          <p:nvPr/>
        </p:nvCxnSpPr>
        <p:spPr bwMode="auto">
          <a:xfrm>
            <a:off x="8525673" y="3809594"/>
            <a:ext cx="0" cy="259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5BFE4CEA-5EAB-4239-99EA-814FBAEC05E3}"/>
              </a:ext>
            </a:extLst>
          </p:cNvPr>
          <p:cNvCxnSpPr>
            <a:cxnSpLocks/>
          </p:cNvCxnSpPr>
          <p:nvPr/>
        </p:nvCxnSpPr>
        <p:spPr bwMode="auto">
          <a:xfrm>
            <a:off x="8525673" y="3930639"/>
            <a:ext cx="2217732" cy="4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059A0D1E-43E7-4DEE-8DEF-BE333CD095FB}"/>
              </a:ext>
            </a:extLst>
          </p:cNvPr>
          <p:cNvCxnSpPr>
            <a:cxnSpLocks/>
          </p:cNvCxnSpPr>
          <p:nvPr/>
        </p:nvCxnSpPr>
        <p:spPr bwMode="auto">
          <a:xfrm>
            <a:off x="10735473" y="3809594"/>
            <a:ext cx="0" cy="25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32" name="文本框 131">
            <a:extLst>
              <a:ext uri="{FF2B5EF4-FFF2-40B4-BE49-F238E27FC236}">
                <a16:creationId xmlns:a16="http://schemas.microsoft.com/office/drawing/2014/main" id="{37227D9A-2383-4764-9710-CFFB571D2F73}"/>
              </a:ext>
            </a:extLst>
          </p:cNvPr>
          <p:cNvSpPr txBox="1"/>
          <p:nvPr/>
        </p:nvSpPr>
        <p:spPr>
          <a:xfrm>
            <a:off x="9064514" y="3795853"/>
            <a:ext cx="115268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Feedback &amp; Ack</a:t>
            </a:r>
            <a:endParaRPr lang="zh-CN" altLang="en-US" sz="1200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94708B9D-987F-40CA-BF72-F6EE7D9F1409}"/>
              </a:ext>
            </a:extLst>
          </p:cNvPr>
          <p:cNvSpPr/>
          <p:nvPr/>
        </p:nvSpPr>
        <p:spPr bwMode="auto">
          <a:xfrm>
            <a:off x="2949415" y="4414996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ECF6F017-75CF-4E6A-8891-BF0EFB5765CB}"/>
              </a:ext>
            </a:extLst>
          </p:cNvPr>
          <p:cNvSpPr/>
          <p:nvPr/>
        </p:nvSpPr>
        <p:spPr bwMode="auto">
          <a:xfrm>
            <a:off x="3464086" y="4417044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4C287B28-E8FC-40DD-AA08-2CBC561F4242}"/>
              </a:ext>
            </a:extLst>
          </p:cNvPr>
          <p:cNvSpPr/>
          <p:nvPr/>
        </p:nvSpPr>
        <p:spPr bwMode="auto">
          <a:xfrm>
            <a:off x="3991673" y="4408185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7" name="左大括号 136">
            <a:extLst>
              <a:ext uri="{FF2B5EF4-FFF2-40B4-BE49-F238E27FC236}">
                <a16:creationId xmlns:a16="http://schemas.microsoft.com/office/drawing/2014/main" id="{E03C877E-42E6-4DDA-A74E-3FB702F349F3}"/>
              </a:ext>
            </a:extLst>
          </p:cNvPr>
          <p:cNvSpPr/>
          <p:nvPr/>
        </p:nvSpPr>
        <p:spPr bwMode="auto">
          <a:xfrm rot="16200000">
            <a:off x="2593238" y="4991200"/>
            <a:ext cx="95083" cy="151621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38" name="左大括号 137">
            <a:extLst>
              <a:ext uri="{FF2B5EF4-FFF2-40B4-BE49-F238E27FC236}">
                <a16:creationId xmlns:a16="http://schemas.microsoft.com/office/drawing/2014/main" id="{8FDC9A97-C892-40BA-8802-35EF2E611FB7}"/>
              </a:ext>
            </a:extLst>
          </p:cNvPr>
          <p:cNvSpPr/>
          <p:nvPr/>
        </p:nvSpPr>
        <p:spPr bwMode="auto">
          <a:xfrm rot="16200000">
            <a:off x="4100725" y="5031626"/>
            <a:ext cx="100414" cy="143001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DD1014ED-7551-42E1-8CD8-1B94D8550EDD}"/>
              </a:ext>
            </a:extLst>
          </p:cNvPr>
          <p:cNvSpPr/>
          <p:nvPr/>
        </p:nvSpPr>
        <p:spPr bwMode="auto">
          <a:xfrm>
            <a:off x="4508226" y="4405014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80F4140A-46F3-4296-AE5A-60156091034D}"/>
              </a:ext>
            </a:extLst>
          </p:cNvPr>
          <p:cNvSpPr txBox="1"/>
          <p:nvPr/>
        </p:nvSpPr>
        <p:spPr>
          <a:xfrm>
            <a:off x="1799398" y="5792343"/>
            <a:ext cx="16365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quasi-omni DMG antenna 1</a:t>
            </a:r>
            <a:endParaRPr lang="zh-CN" altLang="en-US" sz="1000" i="1" dirty="0"/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89EB0D05-1D33-4EC9-B75C-AF8928DBAC67}"/>
              </a:ext>
            </a:extLst>
          </p:cNvPr>
          <p:cNvSpPr txBox="1"/>
          <p:nvPr/>
        </p:nvSpPr>
        <p:spPr>
          <a:xfrm>
            <a:off x="3361012" y="5790034"/>
            <a:ext cx="16365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quasi-omni DMG antenna 2</a:t>
            </a:r>
            <a:endParaRPr lang="zh-CN" altLang="en-US" sz="1000" i="1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EDF5AF25-24D1-488A-AF3C-EDE679DD7199}"/>
              </a:ext>
            </a:extLst>
          </p:cNvPr>
          <p:cNvSpPr/>
          <p:nvPr/>
        </p:nvSpPr>
        <p:spPr bwMode="auto">
          <a:xfrm>
            <a:off x="4562188" y="4276842"/>
            <a:ext cx="877364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47182CF3-D22C-433F-AC03-9DAE29F3442B}"/>
              </a:ext>
            </a:extLst>
          </p:cNvPr>
          <p:cNvCxnSpPr>
            <a:cxnSpLocks/>
          </p:cNvCxnSpPr>
          <p:nvPr/>
        </p:nvCxnSpPr>
        <p:spPr bwMode="auto">
          <a:xfrm>
            <a:off x="2224381" y="4266778"/>
            <a:ext cx="0" cy="161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27E06FDA-EB0C-4E89-B44C-0DDA1E358BD6}"/>
              </a:ext>
            </a:extLst>
          </p:cNvPr>
          <p:cNvCxnSpPr>
            <a:cxnSpLocks/>
          </p:cNvCxnSpPr>
          <p:nvPr/>
        </p:nvCxnSpPr>
        <p:spPr bwMode="auto">
          <a:xfrm>
            <a:off x="2426925" y="4266778"/>
            <a:ext cx="0" cy="161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50" name="直接箭头连接符 149">
            <a:extLst>
              <a:ext uri="{FF2B5EF4-FFF2-40B4-BE49-F238E27FC236}">
                <a16:creationId xmlns:a16="http://schemas.microsoft.com/office/drawing/2014/main" id="{B83BA7D0-107F-4DDA-8A66-41249C25B652}"/>
              </a:ext>
            </a:extLst>
          </p:cNvPr>
          <p:cNvCxnSpPr>
            <a:cxnSpLocks/>
          </p:cNvCxnSpPr>
          <p:nvPr/>
        </p:nvCxnSpPr>
        <p:spPr bwMode="auto">
          <a:xfrm>
            <a:off x="3449050" y="4699080"/>
            <a:ext cx="152876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sp>
        <p:nvSpPr>
          <p:cNvPr id="151" name="文本框 150">
            <a:extLst>
              <a:ext uri="{FF2B5EF4-FFF2-40B4-BE49-F238E27FC236}">
                <a16:creationId xmlns:a16="http://schemas.microsoft.com/office/drawing/2014/main" id="{77A356A0-3415-42EF-84B1-B51710D64A48}"/>
              </a:ext>
            </a:extLst>
          </p:cNvPr>
          <p:cNvSpPr txBox="1"/>
          <p:nvPr/>
        </p:nvSpPr>
        <p:spPr>
          <a:xfrm>
            <a:off x="3465650" y="4780907"/>
            <a:ext cx="1689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Repeats if knowing multiple DMG antennas at Responder</a:t>
            </a:r>
            <a:endParaRPr lang="zh-CN" altLang="en-US" sz="1000" i="1" dirty="0"/>
          </a:p>
        </p:txBody>
      </p:sp>
      <p:sp>
        <p:nvSpPr>
          <p:cNvPr id="156" name="箭头: 上弧形 155">
            <a:extLst>
              <a:ext uri="{FF2B5EF4-FFF2-40B4-BE49-F238E27FC236}">
                <a16:creationId xmlns:a16="http://schemas.microsoft.com/office/drawing/2014/main" id="{3501D44C-8A24-4E59-997A-62DF7A409C4B}"/>
              </a:ext>
            </a:extLst>
          </p:cNvPr>
          <p:cNvSpPr/>
          <p:nvPr/>
        </p:nvSpPr>
        <p:spPr bwMode="auto">
          <a:xfrm rot="10464201" flipH="1">
            <a:off x="3192471" y="4750675"/>
            <a:ext cx="449168" cy="132329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5CB3B8EE-0355-4AE4-BA44-0137DA667077}"/>
              </a:ext>
            </a:extLst>
          </p:cNvPr>
          <p:cNvSpPr/>
          <p:nvPr/>
        </p:nvSpPr>
        <p:spPr bwMode="auto">
          <a:xfrm>
            <a:off x="4165083" y="4375008"/>
            <a:ext cx="481993" cy="1611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F69CC93E-EF0B-4646-8D08-1E75E8451046}"/>
              </a:ext>
            </a:extLst>
          </p:cNvPr>
          <p:cNvSpPr/>
          <p:nvPr/>
        </p:nvSpPr>
        <p:spPr bwMode="auto">
          <a:xfrm>
            <a:off x="2598788" y="4374875"/>
            <a:ext cx="481993" cy="1611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03DCF887-553F-47CF-93E4-8AD82F2EA6C2}"/>
              </a:ext>
            </a:extLst>
          </p:cNvPr>
          <p:cNvSpPr txBox="1"/>
          <p:nvPr/>
        </p:nvSpPr>
        <p:spPr>
          <a:xfrm>
            <a:off x="4177884" y="4099050"/>
            <a:ext cx="8773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CDOWN = 0</a:t>
            </a:r>
            <a:endParaRPr lang="zh-CN" altLang="en-US" sz="800" dirty="0"/>
          </a:p>
        </p:txBody>
      </p: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1FBD55F1-10C3-4B09-A6D7-6136458DA160}"/>
              </a:ext>
            </a:extLst>
          </p:cNvPr>
          <p:cNvCxnSpPr/>
          <p:nvPr/>
        </p:nvCxnSpPr>
        <p:spPr bwMode="auto">
          <a:xfrm>
            <a:off x="4912373" y="4276913"/>
            <a:ext cx="207684" cy="1944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0" name="矩形 199">
            <a:extLst>
              <a:ext uri="{FF2B5EF4-FFF2-40B4-BE49-F238E27FC236}">
                <a16:creationId xmlns:a16="http://schemas.microsoft.com/office/drawing/2014/main" id="{13F8F16D-F0B7-45D6-9061-1B5F7D829C22}"/>
              </a:ext>
            </a:extLst>
          </p:cNvPr>
          <p:cNvSpPr/>
          <p:nvPr/>
        </p:nvSpPr>
        <p:spPr bwMode="auto">
          <a:xfrm>
            <a:off x="5298078" y="5474319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9FAEDE49-D1EA-434D-85DC-9701FA0B6949}"/>
              </a:ext>
            </a:extLst>
          </p:cNvPr>
          <p:cNvSpPr/>
          <p:nvPr/>
        </p:nvSpPr>
        <p:spPr bwMode="auto">
          <a:xfrm>
            <a:off x="5817846" y="5474317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202" name="直接箭头连接符 201">
            <a:extLst>
              <a:ext uri="{FF2B5EF4-FFF2-40B4-BE49-F238E27FC236}">
                <a16:creationId xmlns:a16="http://schemas.microsoft.com/office/drawing/2014/main" id="{A28D60F3-DC26-4036-B8BF-F4E92362822F}"/>
              </a:ext>
            </a:extLst>
          </p:cNvPr>
          <p:cNvCxnSpPr>
            <a:cxnSpLocks/>
          </p:cNvCxnSpPr>
          <p:nvPr/>
        </p:nvCxnSpPr>
        <p:spPr bwMode="auto">
          <a:xfrm>
            <a:off x="5276193" y="5759987"/>
            <a:ext cx="152876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3" name="文本框 202">
            <a:extLst>
              <a:ext uri="{FF2B5EF4-FFF2-40B4-BE49-F238E27FC236}">
                <a16:creationId xmlns:a16="http://schemas.microsoft.com/office/drawing/2014/main" id="{1D8D1F60-3628-4958-BEA3-BB9638B257B4}"/>
              </a:ext>
            </a:extLst>
          </p:cNvPr>
          <p:cNvSpPr txBox="1"/>
          <p:nvPr/>
        </p:nvSpPr>
        <p:spPr>
          <a:xfrm>
            <a:off x="5095451" y="5728627"/>
            <a:ext cx="16365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0000"/>
                </a:solidFill>
              </a:rPr>
              <a:t>Responder switches </a:t>
            </a:r>
            <a:r>
              <a:rPr lang="en-US" altLang="zh-CN" sz="1000" i="1" dirty="0"/>
              <a:t>Tx sectors with changing DMW antennas or the best one</a:t>
            </a:r>
            <a:endParaRPr lang="zh-CN" altLang="en-US" sz="1000" i="1" dirty="0"/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C82175A8-817D-4AC9-8AB7-72785445397E}"/>
              </a:ext>
            </a:extLst>
          </p:cNvPr>
          <p:cNvSpPr txBox="1"/>
          <p:nvPr/>
        </p:nvSpPr>
        <p:spPr>
          <a:xfrm>
            <a:off x="5273594" y="5116622"/>
            <a:ext cx="8773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SBIFS or LBIFS</a:t>
            </a:r>
            <a:endParaRPr lang="zh-CN" altLang="en-US" sz="800" dirty="0"/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B4604876-8B4A-4F8E-A8C3-A775B9ECF10F}"/>
              </a:ext>
            </a:extLst>
          </p:cNvPr>
          <p:cNvSpPr/>
          <p:nvPr/>
        </p:nvSpPr>
        <p:spPr bwMode="auto">
          <a:xfrm>
            <a:off x="6340336" y="5474316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56067D97-377A-4A9E-A6A5-B13D68FA376C}"/>
              </a:ext>
            </a:extLst>
          </p:cNvPr>
          <p:cNvSpPr/>
          <p:nvPr/>
        </p:nvSpPr>
        <p:spPr bwMode="auto">
          <a:xfrm>
            <a:off x="6855007" y="5476364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320BAEA4-A303-4224-A05E-50AC74AC037D}"/>
              </a:ext>
            </a:extLst>
          </p:cNvPr>
          <p:cNvSpPr/>
          <p:nvPr/>
        </p:nvSpPr>
        <p:spPr bwMode="auto">
          <a:xfrm>
            <a:off x="7382594" y="5467505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770DC3B5-EA48-4A5B-937B-6E557930A4CC}"/>
              </a:ext>
            </a:extLst>
          </p:cNvPr>
          <p:cNvSpPr/>
          <p:nvPr/>
        </p:nvSpPr>
        <p:spPr bwMode="auto">
          <a:xfrm>
            <a:off x="7899147" y="5464334"/>
            <a:ext cx="317224" cy="173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6F5F8085-B59C-4348-BB22-885AF2DE8104}"/>
              </a:ext>
            </a:extLst>
          </p:cNvPr>
          <p:cNvSpPr/>
          <p:nvPr/>
        </p:nvSpPr>
        <p:spPr bwMode="auto">
          <a:xfrm>
            <a:off x="7953109" y="5336162"/>
            <a:ext cx="877364" cy="3512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id="{B5A6D7D8-E611-4F97-A6EA-F0E1AB4DC845}"/>
              </a:ext>
            </a:extLst>
          </p:cNvPr>
          <p:cNvCxnSpPr>
            <a:cxnSpLocks/>
          </p:cNvCxnSpPr>
          <p:nvPr/>
        </p:nvCxnSpPr>
        <p:spPr bwMode="auto">
          <a:xfrm>
            <a:off x="5615302" y="5326098"/>
            <a:ext cx="0" cy="161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1" name="直接连接符 210">
            <a:extLst>
              <a:ext uri="{FF2B5EF4-FFF2-40B4-BE49-F238E27FC236}">
                <a16:creationId xmlns:a16="http://schemas.microsoft.com/office/drawing/2014/main" id="{5A0EA41E-BAA3-4E1C-8BC7-D1330F1205F1}"/>
              </a:ext>
            </a:extLst>
          </p:cNvPr>
          <p:cNvCxnSpPr>
            <a:cxnSpLocks/>
          </p:cNvCxnSpPr>
          <p:nvPr/>
        </p:nvCxnSpPr>
        <p:spPr bwMode="auto">
          <a:xfrm>
            <a:off x="5817846" y="5326098"/>
            <a:ext cx="0" cy="161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2" name="直接箭头连接符 211">
            <a:extLst>
              <a:ext uri="{FF2B5EF4-FFF2-40B4-BE49-F238E27FC236}">
                <a16:creationId xmlns:a16="http://schemas.microsoft.com/office/drawing/2014/main" id="{A7A9D380-A8B0-44DC-8343-515E1BBEF65E}"/>
              </a:ext>
            </a:extLst>
          </p:cNvPr>
          <p:cNvCxnSpPr>
            <a:cxnSpLocks/>
          </p:cNvCxnSpPr>
          <p:nvPr/>
        </p:nvCxnSpPr>
        <p:spPr bwMode="auto">
          <a:xfrm>
            <a:off x="6839971" y="5758400"/>
            <a:ext cx="152876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sp>
        <p:nvSpPr>
          <p:cNvPr id="213" name="文本框 212">
            <a:extLst>
              <a:ext uri="{FF2B5EF4-FFF2-40B4-BE49-F238E27FC236}">
                <a16:creationId xmlns:a16="http://schemas.microsoft.com/office/drawing/2014/main" id="{22FA6443-731F-4CEC-94C9-FFB02C21F72F}"/>
              </a:ext>
            </a:extLst>
          </p:cNvPr>
          <p:cNvSpPr txBox="1"/>
          <p:nvPr/>
        </p:nvSpPr>
        <p:spPr>
          <a:xfrm>
            <a:off x="6856571" y="5840227"/>
            <a:ext cx="1689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Repeats if knowing multiple DMG antennas at Initiator</a:t>
            </a:r>
            <a:endParaRPr lang="zh-CN" altLang="en-US" sz="1000" i="1" dirty="0"/>
          </a:p>
        </p:txBody>
      </p:sp>
      <p:sp>
        <p:nvSpPr>
          <p:cNvPr id="214" name="箭头: 上弧形 213">
            <a:extLst>
              <a:ext uri="{FF2B5EF4-FFF2-40B4-BE49-F238E27FC236}">
                <a16:creationId xmlns:a16="http://schemas.microsoft.com/office/drawing/2014/main" id="{FE7DF9F1-4F36-4671-8D3C-130BC0AF7C41}"/>
              </a:ext>
            </a:extLst>
          </p:cNvPr>
          <p:cNvSpPr/>
          <p:nvPr/>
        </p:nvSpPr>
        <p:spPr bwMode="auto">
          <a:xfrm rot="10464201" flipH="1">
            <a:off x="6583392" y="5809995"/>
            <a:ext cx="449168" cy="132329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8A99CD9B-EB8F-4808-A243-9E979FF5BD2B}"/>
              </a:ext>
            </a:extLst>
          </p:cNvPr>
          <p:cNvSpPr/>
          <p:nvPr/>
        </p:nvSpPr>
        <p:spPr bwMode="auto">
          <a:xfrm>
            <a:off x="7556004" y="5434328"/>
            <a:ext cx="481993" cy="1611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74FA8EF3-E82C-41FF-B1DB-08A23828CA3F}"/>
              </a:ext>
            </a:extLst>
          </p:cNvPr>
          <p:cNvSpPr/>
          <p:nvPr/>
        </p:nvSpPr>
        <p:spPr bwMode="auto">
          <a:xfrm>
            <a:off x="5989709" y="5434195"/>
            <a:ext cx="481993" cy="16119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…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53711267-D935-4C7C-8E9A-1EB3FDBCAF08}"/>
              </a:ext>
            </a:extLst>
          </p:cNvPr>
          <p:cNvSpPr txBox="1"/>
          <p:nvPr/>
        </p:nvSpPr>
        <p:spPr>
          <a:xfrm>
            <a:off x="7568805" y="5158370"/>
            <a:ext cx="8773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CDOWN = 0</a:t>
            </a:r>
            <a:endParaRPr lang="zh-CN" altLang="en-US" sz="800" dirty="0"/>
          </a:p>
        </p:txBody>
      </p:sp>
      <p:cxnSp>
        <p:nvCxnSpPr>
          <p:cNvPr id="218" name="直接箭头连接符 217">
            <a:extLst>
              <a:ext uri="{FF2B5EF4-FFF2-40B4-BE49-F238E27FC236}">
                <a16:creationId xmlns:a16="http://schemas.microsoft.com/office/drawing/2014/main" id="{6CD5EF98-E6C0-466C-A90E-E046BA5AF5AF}"/>
              </a:ext>
            </a:extLst>
          </p:cNvPr>
          <p:cNvCxnSpPr/>
          <p:nvPr/>
        </p:nvCxnSpPr>
        <p:spPr bwMode="auto">
          <a:xfrm>
            <a:off x="8303294" y="5336233"/>
            <a:ext cx="207684" cy="1944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0" name="左大括号 219">
            <a:extLst>
              <a:ext uri="{FF2B5EF4-FFF2-40B4-BE49-F238E27FC236}">
                <a16:creationId xmlns:a16="http://schemas.microsoft.com/office/drawing/2014/main" id="{D27D6C35-D376-4733-B933-491CD37C7DA2}"/>
              </a:ext>
            </a:extLst>
          </p:cNvPr>
          <p:cNvSpPr/>
          <p:nvPr/>
        </p:nvSpPr>
        <p:spPr bwMode="auto">
          <a:xfrm rot="5400000" flipV="1">
            <a:off x="5968178" y="3813322"/>
            <a:ext cx="100414" cy="143001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21" name="文本框 220">
            <a:extLst>
              <a:ext uri="{FF2B5EF4-FFF2-40B4-BE49-F238E27FC236}">
                <a16:creationId xmlns:a16="http://schemas.microsoft.com/office/drawing/2014/main" id="{39BC0D63-E300-4360-99A7-4205EA528C7A}"/>
              </a:ext>
            </a:extLst>
          </p:cNvPr>
          <p:cNvSpPr txBox="1"/>
          <p:nvPr/>
        </p:nvSpPr>
        <p:spPr>
          <a:xfrm>
            <a:off x="5296885" y="4267994"/>
            <a:ext cx="16365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quasi-omni DMG antenna 1</a:t>
            </a:r>
            <a:endParaRPr lang="zh-CN" altLang="en-US" sz="1000" i="1" dirty="0"/>
          </a:p>
        </p:txBody>
      </p:sp>
      <p:sp>
        <p:nvSpPr>
          <p:cNvPr id="222" name="左大括号 221">
            <a:extLst>
              <a:ext uri="{FF2B5EF4-FFF2-40B4-BE49-F238E27FC236}">
                <a16:creationId xmlns:a16="http://schemas.microsoft.com/office/drawing/2014/main" id="{BBD83237-41CC-4C71-8B45-287391715378}"/>
              </a:ext>
            </a:extLst>
          </p:cNvPr>
          <p:cNvSpPr/>
          <p:nvPr/>
        </p:nvSpPr>
        <p:spPr bwMode="auto">
          <a:xfrm rot="5400000" flipV="1">
            <a:off x="7514467" y="3817826"/>
            <a:ext cx="100414" cy="143001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23" name="文本框 222">
            <a:extLst>
              <a:ext uri="{FF2B5EF4-FFF2-40B4-BE49-F238E27FC236}">
                <a16:creationId xmlns:a16="http://schemas.microsoft.com/office/drawing/2014/main" id="{8AB1229D-54F7-4F03-AFFC-7B623EC55802}"/>
              </a:ext>
            </a:extLst>
          </p:cNvPr>
          <p:cNvSpPr txBox="1"/>
          <p:nvPr/>
        </p:nvSpPr>
        <p:spPr>
          <a:xfrm>
            <a:off x="6860138" y="4242605"/>
            <a:ext cx="16365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quasi-omni DMG antenna 2</a:t>
            </a:r>
            <a:endParaRPr lang="zh-CN" altLang="en-US" sz="1000" i="1" dirty="0"/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0DEC8DAE-8ADD-4953-A090-7F863375CC18}"/>
              </a:ext>
            </a:extLst>
          </p:cNvPr>
          <p:cNvSpPr/>
          <p:nvPr/>
        </p:nvSpPr>
        <p:spPr bwMode="auto">
          <a:xfrm>
            <a:off x="8640151" y="4405014"/>
            <a:ext cx="987624" cy="183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SSW Feedback</a:t>
            </a: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1CAC67E8-B24D-4DD9-B052-28BFEBB2B661}"/>
              </a:ext>
            </a:extLst>
          </p:cNvPr>
          <p:cNvSpPr/>
          <p:nvPr/>
        </p:nvSpPr>
        <p:spPr bwMode="auto">
          <a:xfrm>
            <a:off x="9780363" y="5468938"/>
            <a:ext cx="855016" cy="183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SSW ACK</a:t>
            </a:r>
            <a:endParaRPr kumimoji="0" lang="zh-CN" altLang="en-US" sz="10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230" name="文本框 229">
            <a:extLst>
              <a:ext uri="{FF2B5EF4-FFF2-40B4-BE49-F238E27FC236}">
                <a16:creationId xmlns:a16="http://schemas.microsoft.com/office/drawing/2014/main" id="{7C00645B-E2A5-4B9B-8187-2B8562E662B8}"/>
              </a:ext>
            </a:extLst>
          </p:cNvPr>
          <p:cNvSpPr txBox="1"/>
          <p:nvPr/>
        </p:nvSpPr>
        <p:spPr>
          <a:xfrm>
            <a:off x="8550190" y="5790480"/>
            <a:ext cx="24134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with the best Tx/Rx sector/DMG antenna identified in ISS and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RSS</a:t>
            </a:r>
          </a:p>
        </p:txBody>
      </p:sp>
      <p:sp>
        <p:nvSpPr>
          <p:cNvPr id="231" name="左大括号 230">
            <a:extLst>
              <a:ext uri="{FF2B5EF4-FFF2-40B4-BE49-F238E27FC236}">
                <a16:creationId xmlns:a16="http://schemas.microsoft.com/office/drawing/2014/main" id="{D022703B-1671-4278-B281-A0CCE3134187}"/>
              </a:ext>
            </a:extLst>
          </p:cNvPr>
          <p:cNvSpPr/>
          <p:nvPr/>
        </p:nvSpPr>
        <p:spPr bwMode="auto">
          <a:xfrm rot="16200000">
            <a:off x="9607463" y="4695630"/>
            <a:ext cx="67493" cy="209959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5DE02E9B-C1C5-40DC-B261-D4B2F3A394B2}"/>
              </a:ext>
            </a:extLst>
          </p:cNvPr>
          <p:cNvCxnSpPr>
            <a:cxnSpLocks/>
          </p:cNvCxnSpPr>
          <p:nvPr/>
        </p:nvCxnSpPr>
        <p:spPr bwMode="auto">
          <a:xfrm>
            <a:off x="5301172" y="4284794"/>
            <a:ext cx="0" cy="28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36" name="直接连接符 235">
            <a:extLst>
              <a:ext uri="{FF2B5EF4-FFF2-40B4-BE49-F238E27FC236}">
                <a16:creationId xmlns:a16="http://schemas.microsoft.com/office/drawing/2014/main" id="{581C3F18-DDEB-4347-B7F9-A9B19A0DF4B2}"/>
              </a:ext>
            </a:extLst>
          </p:cNvPr>
          <p:cNvCxnSpPr>
            <a:cxnSpLocks/>
          </p:cNvCxnSpPr>
          <p:nvPr/>
        </p:nvCxnSpPr>
        <p:spPr bwMode="auto">
          <a:xfrm>
            <a:off x="8640151" y="4254655"/>
            <a:ext cx="0" cy="28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7FB13C2E-6732-463A-BCF2-0B6D63AF4F4B}"/>
              </a:ext>
            </a:extLst>
          </p:cNvPr>
          <p:cNvCxnSpPr>
            <a:cxnSpLocks/>
          </p:cNvCxnSpPr>
          <p:nvPr/>
        </p:nvCxnSpPr>
        <p:spPr bwMode="auto">
          <a:xfrm>
            <a:off x="9623603" y="4284794"/>
            <a:ext cx="0" cy="28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39" name="直接连接符 238">
            <a:extLst>
              <a:ext uri="{FF2B5EF4-FFF2-40B4-BE49-F238E27FC236}">
                <a16:creationId xmlns:a16="http://schemas.microsoft.com/office/drawing/2014/main" id="{DE00ECFD-A9D9-4121-9D3B-E12182194AF5}"/>
              </a:ext>
            </a:extLst>
          </p:cNvPr>
          <p:cNvCxnSpPr>
            <a:cxnSpLocks/>
          </p:cNvCxnSpPr>
          <p:nvPr/>
        </p:nvCxnSpPr>
        <p:spPr bwMode="auto">
          <a:xfrm>
            <a:off x="9752806" y="4284794"/>
            <a:ext cx="0" cy="28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0" name="文本框 239">
            <a:extLst>
              <a:ext uri="{FF2B5EF4-FFF2-40B4-BE49-F238E27FC236}">
                <a16:creationId xmlns:a16="http://schemas.microsoft.com/office/drawing/2014/main" id="{92BDE4AD-F97C-42E0-BB7F-EF2D6173BD43}"/>
              </a:ext>
            </a:extLst>
          </p:cNvPr>
          <p:cNvSpPr txBox="1"/>
          <p:nvPr/>
        </p:nvSpPr>
        <p:spPr>
          <a:xfrm>
            <a:off x="8401538" y="4073884"/>
            <a:ext cx="591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MBIFS</a:t>
            </a:r>
            <a:endParaRPr lang="zh-CN" altLang="en-US" sz="800" dirty="0"/>
          </a:p>
        </p:txBody>
      </p:sp>
      <p:sp>
        <p:nvSpPr>
          <p:cNvPr id="241" name="文本框 240">
            <a:extLst>
              <a:ext uri="{FF2B5EF4-FFF2-40B4-BE49-F238E27FC236}">
                <a16:creationId xmlns:a16="http://schemas.microsoft.com/office/drawing/2014/main" id="{5284BB3C-13AF-4139-B3FC-9480AD2AC4B2}"/>
              </a:ext>
            </a:extLst>
          </p:cNvPr>
          <p:cNvSpPr txBox="1"/>
          <p:nvPr/>
        </p:nvSpPr>
        <p:spPr>
          <a:xfrm>
            <a:off x="5060168" y="4062451"/>
            <a:ext cx="591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MBIFS</a:t>
            </a:r>
            <a:endParaRPr lang="zh-CN" altLang="en-US" sz="800" dirty="0"/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A3BB56A7-AD9F-49FF-919F-849DDC2F8709}"/>
              </a:ext>
            </a:extLst>
          </p:cNvPr>
          <p:cNvSpPr txBox="1"/>
          <p:nvPr/>
        </p:nvSpPr>
        <p:spPr>
          <a:xfrm>
            <a:off x="9431374" y="4058840"/>
            <a:ext cx="591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MBIFS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571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89FDB5B6-89AE-4AC3-A7CE-A9EBDF8786CF}"/>
              </a:ext>
            </a:extLst>
          </p:cNvPr>
          <p:cNvCxnSpPr>
            <a:cxnSpLocks/>
          </p:cNvCxnSpPr>
          <p:nvPr/>
        </p:nvCxnSpPr>
        <p:spPr bwMode="auto">
          <a:xfrm>
            <a:off x="4036720" y="4888936"/>
            <a:ext cx="59861" cy="87328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6FF65938-65B0-46FA-B7C8-BA1039334CD3}"/>
              </a:ext>
            </a:extLst>
          </p:cNvPr>
          <p:cNvCxnSpPr>
            <a:cxnSpLocks/>
          </p:cNvCxnSpPr>
          <p:nvPr/>
        </p:nvCxnSpPr>
        <p:spPr bwMode="auto">
          <a:xfrm flipV="1">
            <a:off x="4959470" y="4550453"/>
            <a:ext cx="783161" cy="8970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C000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00A497BA-6A91-471A-B0D9-12403F549D48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0789" y="4736148"/>
            <a:ext cx="766145" cy="8714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92D050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AB038379-F987-405B-92E7-6488CE4D738D}"/>
              </a:ext>
            </a:extLst>
          </p:cNvPr>
          <p:cNvCxnSpPr>
            <a:cxnSpLocks/>
          </p:cNvCxnSpPr>
          <p:nvPr/>
        </p:nvCxnSpPr>
        <p:spPr bwMode="auto">
          <a:xfrm>
            <a:off x="7234432" y="4745217"/>
            <a:ext cx="176342" cy="52221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92D050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97A0083F-E419-40F3-8890-72F7584B0038}"/>
              </a:ext>
            </a:extLst>
          </p:cNvPr>
          <p:cNvCxnSpPr>
            <a:cxnSpLocks/>
          </p:cNvCxnSpPr>
          <p:nvPr/>
        </p:nvCxnSpPr>
        <p:spPr bwMode="auto">
          <a:xfrm>
            <a:off x="7040753" y="4862914"/>
            <a:ext cx="247410" cy="7682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70C0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151028D8-A41B-4F81-ADDD-183901E9D174}"/>
              </a:ext>
            </a:extLst>
          </p:cNvPr>
          <p:cNvCxnSpPr>
            <a:cxnSpLocks/>
          </p:cNvCxnSpPr>
          <p:nvPr/>
        </p:nvCxnSpPr>
        <p:spPr bwMode="auto">
          <a:xfrm>
            <a:off x="10269564" y="4904212"/>
            <a:ext cx="434855" cy="82794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70C0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4B8A033A-5570-4A17-B9D0-6A2E35896902}"/>
              </a:ext>
            </a:extLst>
          </p:cNvPr>
          <p:cNvCxnSpPr>
            <a:cxnSpLocks/>
          </p:cNvCxnSpPr>
          <p:nvPr/>
        </p:nvCxnSpPr>
        <p:spPr bwMode="auto">
          <a:xfrm flipV="1">
            <a:off x="8431163" y="4862915"/>
            <a:ext cx="459456" cy="77619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70C0"/>
            </a:solidFill>
            <a:prstDash val="dash"/>
            <a:round/>
            <a:headEnd type="none" w="sm" len="sm"/>
            <a:tailEnd type="triangle"/>
          </a:ln>
          <a:effectLst/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Refinement Protocol in 11ad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4"/>
            <a:ext cx="10744200" cy="3096385"/>
          </a:xfrm>
        </p:spPr>
        <p:txBody>
          <a:bodyPr/>
          <a:lstStyle/>
          <a:p>
            <a:r>
              <a:rPr lang="en-US" altLang="zh-CN" b="1" dirty="0"/>
              <a:t>BRP trains AWVs of DMG antennas iteratively, using BRP frames to which a TRN field is appended for temporary AWV changing. Each training round </a:t>
            </a:r>
            <a:r>
              <a:rPr lang="en-US" altLang="zh-CN" b="1" dirty="0">
                <a:ea typeface="+mn-ea"/>
              </a:rPr>
              <a:t>includes</a:t>
            </a:r>
          </a:p>
          <a:p>
            <a:pPr lvl="1"/>
            <a:r>
              <a:rPr lang="en-US" altLang="zh-CN" b="1" dirty="0"/>
              <a:t>BRP setup subphase</a:t>
            </a:r>
            <a:r>
              <a:rPr lang="en-US" altLang="zh-CN" dirty="0"/>
              <a:t>, exchanges the intent and initial info for the subsequent training process</a:t>
            </a:r>
          </a:p>
          <a:p>
            <a:pPr lvl="2"/>
            <a:r>
              <a:rPr lang="en-US" altLang="zh-CN" sz="1800" dirty="0"/>
              <a:t>may be finished by using specified BRP frames or in the preceding SLS</a:t>
            </a:r>
          </a:p>
          <a:p>
            <a:pPr lvl="1"/>
            <a:r>
              <a:rPr lang="en-US" altLang="zh-CN" b="1" dirty="0">
                <a:latin typeface="+mj-ea"/>
                <a:ea typeface="+mj-ea"/>
              </a:rPr>
              <a:t>beam refinement transaction </a:t>
            </a:r>
            <a:r>
              <a:rPr lang="en-US" altLang="zh-CN" b="1" dirty="0"/>
              <a:t>subphase</a:t>
            </a:r>
            <a:r>
              <a:rPr lang="en-US" altLang="zh-CN" dirty="0"/>
              <a:t>, for both Tx &amp; Rx beam training</a:t>
            </a:r>
            <a:endParaRPr lang="en-US" altLang="zh-CN" dirty="0">
              <a:latin typeface="+mj-ea"/>
              <a:ea typeface="+mj-ea"/>
            </a:endParaRPr>
          </a:p>
          <a:p>
            <a:pPr lvl="2"/>
            <a:r>
              <a:rPr lang="en-US" altLang="zh-CN" sz="1800" dirty="0">
                <a:latin typeface="+mj-ea"/>
                <a:ea typeface="+mj-ea"/>
              </a:rPr>
              <a:t>request/response-based approach</a:t>
            </a:r>
          </a:p>
          <a:p>
            <a:pPr lvl="2"/>
            <a:r>
              <a:rPr lang="en-US" altLang="zh-CN" sz="1800" dirty="0">
                <a:latin typeface="+mj-ea"/>
                <a:ea typeface="+mj-ea"/>
              </a:rPr>
              <a:t>based on the sectors selected in SLS or additional sector training (MIDC in the next slide)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84E05DE-BE84-4896-A014-507A9BB207E2}"/>
              </a:ext>
            </a:extLst>
          </p:cNvPr>
          <p:cNvCxnSpPr>
            <a:cxnSpLocks/>
          </p:cNvCxnSpPr>
          <p:nvPr/>
        </p:nvCxnSpPr>
        <p:spPr bwMode="auto">
          <a:xfrm>
            <a:off x="3173363" y="5101130"/>
            <a:ext cx="8455328" cy="4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8E34A11-3955-44E0-A5D1-F596B344EFF6}"/>
              </a:ext>
            </a:extLst>
          </p:cNvPr>
          <p:cNvCxnSpPr>
            <a:cxnSpLocks/>
          </p:cNvCxnSpPr>
          <p:nvPr/>
        </p:nvCxnSpPr>
        <p:spPr bwMode="auto">
          <a:xfrm>
            <a:off x="3186224" y="6095909"/>
            <a:ext cx="8455327" cy="8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9BD2379-3F75-4F38-9228-C069573D9AC2}"/>
              </a:ext>
            </a:extLst>
          </p:cNvPr>
          <p:cNvSpPr txBox="1"/>
          <p:nvPr/>
        </p:nvSpPr>
        <p:spPr>
          <a:xfrm>
            <a:off x="2527769" y="4969849"/>
            <a:ext cx="665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Initiator</a:t>
            </a:r>
            <a:endParaRPr lang="zh-CN" altLang="en-US" sz="1000" b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B0008DD-CBFB-4698-980E-56C626983A62}"/>
              </a:ext>
            </a:extLst>
          </p:cNvPr>
          <p:cNvSpPr txBox="1"/>
          <p:nvPr/>
        </p:nvSpPr>
        <p:spPr>
          <a:xfrm>
            <a:off x="2460748" y="5817732"/>
            <a:ext cx="795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Responder</a:t>
            </a:r>
            <a:endParaRPr lang="zh-CN" altLang="en-US" sz="1000" b="1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68BB063-B2CD-4BE8-AEE4-06CDA1819CD1}"/>
              </a:ext>
            </a:extLst>
          </p:cNvPr>
          <p:cNvSpPr/>
          <p:nvPr/>
        </p:nvSpPr>
        <p:spPr bwMode="auto">
          <a:xfrm>
            <a:off x="4088949" y="5908004"/>
            <a:ext cx="701203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C10B028-8BCD-42EF-A12B-F5115E75A975}"/>
              </a:ext>
            </a:extLst>
          </p:cNvPr>
          <p:cNvSpPr txBox="1"/>
          <p:nvPr/>
        </p:nvSpPr>
        <p:spPr>
          <a:xfrm>
            <a:off x="3193672" y="4657991"/>
            <a:ext cx="12893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0000"/>
                </a:solidFill>
              </a:rPr>
              <a:t>Rx training request</a:t>
            </a:r>
            <a:endParaRPr lang="zh-CN" altLang="en-US" sz="1000" i="1" dirty="0">
              <a:solidFill>
                <a:srgbClr val="FF0000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58422E2-FB91-4497-978A-8DA0DFEBE7AD}"/>
              </a:ext>
            </a:extLst>
          </p:cNvPr>
          <p:cNvSpPr/>
          <p:nvPr/>
        </p:nvSpPr>
        <p:spPr bwMode="auto">
          <a:xfrm>
            <a:off x="3263332" y="4916489"/>
            <a:ext cx="701203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5C38647-4226-44EC-BCDD-8DD35CB8D2EC}"/>
              </a:ext>
            </a:extLst>
          </p:cNvPr>
          <p:cNvSpPr txBox="1"/>
          <p:nvPr/>
        </p:nvSpPr>
        <p:spPr>
          <a:xfrm>
            <a:off x="4011563" y="5367822"/>
            <a:ext cx="25105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C000"/>
                </a:solidFill>
              </a:rPr>
              <a:t>Rx training request,</a:t>
            </a:r>
          </a:p>
          <a:p>
            <a:r>
              <a:rPr lang="en-US" altLang="zh-CN" sz="1000" i="1" dirty="0">
                <a:solidFill>
                  <a:srgbClr val="92D050"/>
                </a:solidFill>
              </a:rPr>
              <a:t>Tx training request,</a:t>
            </a:r>
          </a:p>
          <a:p>
            <a:r>
              <a:rPr lang="en-US" altLang="zh-CN" sz="1000" i="1" dirty="0">
                <a:solidFill>
                  <a:srgbClr val="FF0000"/>
                </a:solidFill>
              </a:rPr>
              <a:t>Rx training response with TRN-R appended</a:t>
            </a:r>
            <a:endParaRPr lang="en-US" altLang="zh-CN" sz="1000" i="1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4F73985-EA34-49C2-A78D-322630D8944E}"/>
              </a:ext>
            </a:extLst>
          </p:cNvPr>
          <p:cNvSpPr/>
          <p:nvPr/>
        </p:nvSpPr>
        <p:spPr bwMode="auto">
          <a:xfrm>
            <a:off x="4779737" y="5907489"/>
            <a:ext cx="640780" cy="1893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TRN-R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C8510BFD-495D-47A2-A277-1F3BD23E7AD1}"/>
              </a:ext>
            </a:extLst>
          </p:cNvPr>
          <p:cNvSpPr/>
          <p:nvPr/>
        </p:nvSpPr>
        <p:spPr bwMode="auto">
          <a:xfrm>
            <a:off x="5695181" y="4917314"/>
            <a:ext cx="701203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A20C866-D39E-4B26-BC54-83809282299E}"/>
              </a:ext>
            </a:extLst>
          </p:cNvPr>
          <p:cNvSpPr/>
          <p:nvPr/>
        </p:nvSpPr>
        <p:spPr bwMode="auto">
          <a:xfrm>
            <a:off x="6385969" y="4916799"/>
            <a:ext cx="640780" cy="1893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TRN-R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0ADF925-6043-4644-B908-5595B907C2E4}"/>
              </a:ext>
            </a:extLst>
          </p:cNvPr>
          <p:cNvSpPr/>
          <p:nvPr/>
        </p:nvSpPr>
        <p:spPr bwMode="auto">
          <a:xfrm>
            <a:off x="7291272" y="5893684"/>
            <a:ext cx="701203" cy="1964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87B432FE-6F20-4C56-94F3-BC4FC71C626E}"/>
              </a:ext>
            </a:extLst>
          </p:cNvPr>
          <p:cNvSpPr/>
          <p:nvPr/>
        </p:nvSpPr>
        <p:spPr bwMode="auto">
          <a:xfrm>
            <a:off x="7982060" y="5893169"/>
            <a:ext cx="640780" cy="1893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TRN-T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0443D623-C6D5-450D-867E-95A9A06F1266}"/>
              </a:ext>
            </a:extLst>
          </p:cNvPr>
          <p:cNvSpPr/>
          <p:nvPr/>
        </p:nvSpPr>
        <p:spPr bwMode="auto">
          <a:xfrm>
            <a:off x="8882166" y="4920935"/>
            <a:ext cx="701203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965E28D-696F-40E5-9D62-308C7672632C}"/>
              </a:ext>
            </a:extLst>
          </p:cNvPr>
          <p:cNvSpPr/>
          <p:nvPr/>
        </p:nvSpPr>
        <p:spPr bwMode="auto">
          <a:xfrm>
            <a:off x="9572954" y="4920420"/>
            <a:ext cx="640780" cy="1893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TRN-T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48BE02E7-DD5E-4860-8312-1F42662C84C3}"/>
              </a:ext>
            </a:extLst>
          </p:cNvPr>
          <p:cNvSpPr/>
          <p:nvPr/>
        </p:nvSpPr>
        <p:spPr bwMode="auto">
          <a:xfrm>
            <a:off x="10495483" y="5907304"/>
            <a:ext cx="701203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31470DE-E6DC-417A-A383-8DBE0466FB16}"/>
              </a:ext>
            </a:extLst>
          </p:cNvPr>
          <p:cNvSpPr txBox="1"/>
          <p:nvPr/>
        </p:nvSpPr>
        <p:spPr>
          <a:xfrm>
            <a:off x="5611763" y="4407308"/>
            <a:ext cx="25689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C000"/>
                </a:solidFill>
              </a:rPr>
              <a:t>Rx training response with TRN-R appended,</a:t>
            </a:r>
          </a:p>
          <a:p>
            <a:r>
              <a:rPr lang="en-US" altLang="zh-CN" sz="1000" i="1" dirty="0">
                <a:solidFill>
                  <a:srgbClr val="92D050"/>
                </a:solidFill>
              </a:rPr>
              <a:t>Tx training response with OK,</a:t>
            </a:r>
          </a:p>
          <a:p>
            <a:r>
              <a:rPr lang="en-US" altLang="zh-CN" sz="1000" i="1" dirty="0">
                <a:solidFill>
                  <a:srgbClr val="0070C0"/>
                </a:solidFill>
              </a:rPr>
              <a:t>Tx training request</a:t>
            </a:r>
            <a:endParaRPr lang="zh-CN" altLang="en-US" sz="1000" i="1" dirty="0">
              <a:solidFill>
                <a:srgbClr val="0070C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97D88B03-EF71-4417-8753-89BB3B6E7647}"/>
              </a:ext>
            </a:extLst>
          </p:cNvPr>
          <p:cNvSpPr txBox="1"/>
          <p:nvPr/>
        </p:nvSpPr>
        <p:spPr>
          <a:xfrm>
            <a:off x="7211963" y="5248745"/>
            <a:ext cx="1560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92D050"/>
                </a:solidFill>
              </a:rPr>
              <a:t>Tx training starts with TRN-T appended,</a:t>
            </a:r>
          </a:p>
          <a:p>
            <a:r>
              <a:rPr lang="en-US" altLang="zh-CN" sz="1000" i="1" dirty="0">
                <a:solidFill>
                  <a:srgbClr val="0070C0"/>
                </a:solidFill>
              </a:rPr>
              <a:t>Tx training response with OK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093AECDC-5D89-4E7E-AAB5-3FDDF9145872}"/>
              </a:ext>
            </a:extLst>
          </p:cNvPr>
          <p:cNvSpPr txBox="1"/>
          <p:nvPr/>
        </p:nvSpPr>
        <p:spPr>
          <a:xfrm>
            <a:off x="8772543" y="4543372"/>
            <a:ext cx="23410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92D050"/>
                </a:solidFill>
              </a:rPr>
              <a:t>Tx training feedback,</a:t>
            </a:r>
          </a:p>
          <a:p>
            <a:r>
              <a:rPr lang="en-US" altLang="zh-CN" sz="1000" i="1" dirty="0">
                <a:solidFill>
                  <a:srgbClr val="0070C0"/>
                </a:solidFill>
              </a:rPr>
              <a:t>Tx training starts with TRN-T appended</a:t>
            </a:r>
          </a:p>
          <a:p>
            <a:endParaRPr lang="en-US" altLang="zh-CN" sz="1000" i="1" dirty="0">
              <a:solidFill>
                <a:srgbClr val="92D050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840B0CF-AFD6-49B3-98A0-8B593EA35161}"/>
              </a:ext>
            </a:extLst>
          </p:cNvPr>
          <p:cNvSpPr txBox="1"/>
          <p:nvPr/>
        </p:nvSpPr>
        <p:spPr>
          <a:xfrm>
            <a:off x="10412363" y="5639113"/>
            <a:ext cx="13978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0070C0"/>
                </a:solidFill>
              </a:rPr>
              <a:t>Tx training feedback</a:t>
            </a:r>
          </a:p>
        </p:txBody>
      </p: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DF3D65E8-5AFB-4674-862F-CEE9B58A1E4D}"/>
              </a:ext>
            </a:extLst>
          </p:cNvPr>
          <p:cNvCxnSpPr>
            <a:cxnSpLocks/>
          </p:cNvCxnSpPr>
          <p:nvPr/>
        </p:nvCxnSpPr>
        <p:spPr bwMode="auto">
          <a:xfrm flipV="1">
            <a:off x="8445679" y="4684307"/>
            <a:ext cx="376801" cy="6412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92D050"/>
            </a:solidFill>
            <a:prstDash val="dash"/>
            <a:round/>
            <a:headEnd type="none" w="sm" len="sm"/>
            <a:tailEnd type="triangle"/>
          </a:ln>
          <a:effectLst/>
        </p:spPr>
      </p:cxn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0645C2E3-FE9C-4EE9-B1CE-255EA43D00D9}"/>
              </a:ext>
            </a:extLst>
          </p:cNvPr>
          <p:cNvGrpSpPr/>
          <p:nvPr/>
        </p:nvGrpSpPr>
        <p:grpSpPr>
          <a:xfrm>
            <a:off x="93112" y="4720197"/>
            <a:ext cx="2363258" cy="1642543"/>
            <a:chOff x="8933166" y="4090694"/>
            <a:chExt cx="3298281" cy="1642543"/>
          </a:xfrm>
        </p:grpSpPr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C74C1DB8-486E-4713-8BB5-FB13097D1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27" r="3761"/>
            <a:stretch/>
          </p:blipFill>
          <p:spPr>
            <a:xfrm>
              <a:off x="8933166" y="4090694"/>
              <a:ext cx="3298281" cy="1636722"/>
            </a:xfrm>
            <a:prstGeom prst="rect">
              <a:avLst/>
            </a:prstGeom>
          </p:spPr>
        </p:pic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1FFD24E5-0CA2-4DC1-B2CA-44E1C1A1BAA5}"/>
                </a:ext>
              </a:extLst>
            </p:cNvPr>
            <p:cNvSpPr txBox="1"/>
            <p:nvPr/>
          </p:nvSpPr>
          <p:spPr>
            <a:xfrm>
              <a:off x="9792786" y="5487016"/>
              <a:ext cx="204327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BRP PPDU with TRN</a:t>
              </a:r>
              <a:endParaRPr lang="zh-CN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32" name="文本框 131">
            <a:extLst>
              <a:ext uri="{FF2B5EF4-FFF2-40B4-BE49-F238E27FC236}">
                <a16:creationId xmlns:a16="http://schemas.microsoft.com/office/drawing/2014/main" id="{AB665E61-F7E9-44CA-B3D8-DF00B9BB27D2}"/>
              </a:ext>
            </a:extLst>
          </p:cNvPr>
          <p:cNvSpPr txBox="1"/>
          <p:nvPr/>
        </p:nvSpPr>
        <p:spPr>
          <a:xfrm>
            <a:off x="6396384" y="6120722"/>
            <a:ext cx="18945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Beam refinement transaction</a:t>
            </a:r>
            <a:endParaRPr lang="zh-CN" altLang="en-US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3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C458230-B30F-4D49-82F4-69BCA500E303}"/>
              </a:ext>
            </a:extLst>
          </p:cNvPr>
          <p:cNvSpPr/>
          <p:nvPr/>
        </p:nvSpPr>
        <p:spPr bwMode="auto">
          <a:xfrm>
            <a:off x="670882" y="5072871"/>
            <a:ext cx="6408619" cy="12555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Refinement Protocol in 11ad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4" y="1583574"/>
            <a:ext cx="10744200" cy="3151654"/>
          </a:xfrm>
        </p:spPr>
        <p:txBody>
          <a:bodyPr/>
          <a:lstStyle/>
          <a:p>
            <a:r>
              <a:rPr lang="en-US" altLang="zh-CN" b="1" dirty="0"/>
              <a:t>Multiple </a:t>
            </a:r>
            <a:r>
              <a:rPr lang="en-US" altLang="zh-CN" b="1" dirty="0">
                <a:ea typeface="+mn-ea"/>
              </a:rPr>
              <a:t>sector ID capture (MIDC) is optionally added before executing beam refinement transaction, still using BRP frames, and it consists of two subphases or either of them.</a:t>
            </a:r>
          </a:p>
          <a:p>
            <a:pPr lvl="1"/>
            <a:r>
              <a:rPr lang="en-US" altLang="zh-CN" b="1" dirty="0"/>
              <a:t>subphase 1</a:t>
            </a:r>
            <a:r>
              <a:rPr lang="en-US" altLang="zh-CN" dirty="0"/>
              <a:t>: multiple sector ID detection (MID), an inverse of </a:t>
            </a:r>
            <a:r>
              <a:rPr lang="en-US" altLang="zh-CN" dirty="0" err="1"/>
              <a:t>TxSS</a:t>
            </a:r>
            <a:r>
              <a:rPr lang="en-US" altLang="zh-CN" dirty="0"/>
              <a:t> in SLS</a:t>
            </a:r>
          </a:p>
          <a:p>
            <a:pPr lvl="2"/>
            <a:r>
              <a:rPr lang="en-US" altLang="zh-CN" sz="1800" dirty="0"/>
              <a:t>multiple BRP frames are transmitted through a quasi-omni pattern (or Tx sectors if MID only mode is chosen) </a:t>
            </a:r>
          </a:p>
          <a:p>
            <a:pPr lvl="2"/>
            <a:r>
              <a:rPr lang="en-US" altLang="zh-CN" sz="1800" dirty="0"/>
              <a:t>the TRN fields appended to each BRP frame are received through a switching Rx AWV</a:t>
            </a:r>
            <a:endParaRPr lang="en-US" altLang="zh-CN" dirty="0"/>
          </a:p>
          <a:p>
            <a:pPr lvl="1"/>
            <a:r>
              <a:rPr lang="en-US" altLang="zh-CN" b="1" dirty="0"/>
              <a:t>subphase 2</a:t>
            </a:r>
            <a:r>
              <a:rPr lang="en-US" altLang="zh-CN" dirty="0"/>
              <a:t>: beam combining (BC), testing pairwise combinations of Tx and Rx sectors</a:t>
            </a:r>
          </a:p>
          <a:p>
            <a:pPr lvl="1"/>
            <a:r>
              <a:rPr lang="en-US" altLang="zh-CN" sz="1800" dirty="0"/>
              <a:t>three options: MID + BC, BC only,</a:t>
            </a:r>
            <a:r>
              <a:rPr lang="zh-CN" altLang="en-US" sz="1800" dirty="0"/>
              <a:t> </a:t>
            </a:r>
            <a:r>
              <a:rPr lang="en-US" altLang="zh-CN" sz="1800" dirty="0"/>
              <a:t>MID only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9275B0E-4781-4A8A-959F-17A187D0936D}"/>
              </a:ext>
            </a:extLst>
          </p:cNvPr>
          <p:cNvGrpSpPr/>
          <p:nvPr/>
        </p:nvGrpSpPr>
        <p:grpSpPr>
          <a:xfrm>
            <a:off x="837406" y="5144771"/>
            <a:ext cx="6096000" cy="875370"/>
            <a:chOff x="4586734" y="5277970"/>
            <a:chExt cx="6697519" cy="102952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FB391A-52A9-4032-9071-0090581E0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8878"/>
            <a:stretch/>
          </p:blipFill>
          <p:spPr>
            <a:xfrm>
              <a:off x="9155214" y="5301090"/>
              <a:ext cx="2129039" cy="97743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6404E09-3DBB-4342-9B99-0B0101008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439" b="32780"/>
            <a:stretch/>
          </p:blipFill>
          <p:spPr>
            <a:xfrm>
              <a:off x="6871391" y="5277970"/>
              <a:ext cx="2129040" cy="102952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1A33D01-C3C4-439B-950B-5C15AEA5E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692"/>
            <a:stretch/>
          </p:blipFill>
          <p:spPr>
            <a:xfrm>
              <a:off x="4586734" y="5301090"/>
              <a:ext cx="2129039" cy="983286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75D200E-09E1-4702-B70A-3113061F1611}"/>
              </a:ext>
            </a:extLst>
          </p:cNvPr>
          <p:cNvGrpSpPr/>
          <p:nvPr/>
        </p:nvGrpSpPr>
        <p:grpSpPr>
          <a:xfrm>
            <a:off x="7526004" y="5152988"/>
            <a:ext cx="3685962" cy="875371"/>
            <a:chOff x="7390606" y="5366694"/>
            <a:chExt cx="4138601" cy="91708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8F53B73-DB8C-4017-B0C9-8A50E32F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9256"/>
            <a:stretch/>
          </p:blipFill>
          <p:spPr>
            <a:xfrm>
              <a:off x="9507745" y="5383894"/>
              <a:ext cx="2021462" cy="89841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093AE77-6393-40BC-A5E7-7BE858939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6635"/>
            <a:stretch/>
          </p:blipFill>
          <p:spPr>
            <a:xfrm>
              <a:off x="7390606" y="5366694"/>
              <a:ext cx="2021462" cy="917080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E0995B6-BA80-4460-A69D-A5FB11E484C5}"/>
              </a:ext>
            </a:extLst>
          </p:cNvPr>
          <p:cNvSpPr txBox="1"/>
          <p:nvPr/>
        </p:nvSpPr>
        <p:spPr>
          <a:xfrm>
            <a:off x="3352386" y="6028359"/>
            <a:ext cx="106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MID + BC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DB3E141-5EE7-45BB-A1CA-D7244A609F14}"/>
              </a:ext>
            </a:extLst>
          </p:cNvPr>
          <p:cNvSpPr/>
          <p:nvPr/>
        </p:nvSpPr>
        <p:spPr bwMode="auto">
          <a:xfrm>
            <a:off x="7330152" y="5043458"/>
            <a:ext cx="4022854" cy="1284914"/>
          </a:xfrm>
          <a:prstGeom prst="roundRect">
            <a:avLst/>
          </a:prstGeom>
          <a:noFill/>
          <a:ln w="127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C8D6C7-B127-4C0D-9047-856E5EF570F2}"/>
              </a:ext>
            </a:extLst>
          </p:cNvPr>
          <p:cNvSpPr txBox="1"/>
          <p:nvPr/>
        </p:nvSpPr>
        <p:spPr>
          <a:xfrm>
            <a:off x="8694205" y="6020594"/>
            <a:ext cx="106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B0F0"/>
                </a:solidFill>
              </a:rPr>
              <a:t>MID only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C04DBCCA-E702-4EA2-B35C-7C696519820F}"/>
              </a:ext>
            </a:extLst>
          </p:cNvPr>
          <p:cNvSpPr/>
          <p:nvPr/>
        </p:nvSpPr>
        <p:spPr bwMode="auto">
          <a:xfrm>
            <a:off x="4936650" y="4760272"/>
            <a:ext cx="2009548" cy="1284914"/>
          </a:xfrm>
          <a:prstGeom prst="roundRect">
            <a:avLst/>
          </a:prstGeom>
          <a:noFill/>
          <a:ln w="12700" cap="flat" cmpd="sng" algn="ctr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AE621CC-7F91-497D-A1A6-E5538B6DF9D5}"/>
              </a:ext>
            </a:extLst>
          </p:cNvPr>
          <p:cNvSpPr txBox="1"/>
          <p:nvPr/>
        </p:nvSpPr>
        <p:spPr>
          <a:xfrm>
            <a:off x="5508512" y="4736177"/>
            <a:ext cx="106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2D050"/>
                </a:solidFill>
              </a:rPr>
              <a:t>BC only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5097-56FB-4FF8-854B-D169384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Tracking in 11ad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A4195-AE04-4113-9F86-D2870E615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ea typeface="+mn-ea"/>
              </a:rPr>
              <a:t>BT in 11ad allows for tracking changes in AWVs of DMG antennas without performing a complete BRP procedure.</a:t>
            </a:r>
          </a:p>
          <a:p>
            <a:pPr lvl="1"/>
            <a:r>
              <a:rPr lang="en-US" altLang="zh-CN" dirty="0"/>
              <a:t>Initiator receive beam tracking</a:t>
            </a:r>
          </a:p>
          <a:p>
            <a:pPr lvl="1"/>
            <a:r>
              <a:rPr lang="en-US" altLang="zh-CN" dirty="0"/>
              <a:t>Initiator </a:t>
            </a:r>
            <a:r>
              <a:rPr lang="en-US" altLang="zh-CN" dirty="0">
                <a:ea typeface="+mn-ea"/>
              </a:rPr>
              <a:t>transmit </a:t>
            </a:r>
            <a:r>
              <a:rPr lang="en-US" altLang="zh-CN" dirty="0"/>
              <a:t>beam tracking </a:t>
            </a:r>
          </a:p>
          <a:p>
            <a:pPr lvl="1"/>
            <a:r>
              <a:rPr lang="en-US" altLang="zh-CN" dirty="0">
                <a:ea typeface="+mn-ea"/>
              </a:rPr>
              <a:t>Responder receive beam tracking</a:t>
            </a:r>
          </a:p>
          <a:p>
            <a:r>
              <a:rPr lang="en-US" altLang="zh-CN" b="1" dirty="0"/>
              <a:t>Solely changing the AWVs through which the TRN field are transmitted or received.</a:t>
            </a:r>
            <a:endParaRPr lang="en-US" altLang="zh-CN" b="1" dirty="0">
              <a:ea typeface="+mn-ea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0DEDA6A-9CCE-4C95-B643-E6C63FFAC0FD}"/>
              </a:ext>
            </a:extLst>
          </p:cNvPr>
          <p:cNvCxnSpPr>
            <a:cxnSpLocks/>
          </p:cNvCxnSpPr>
          <p:nvPr/>
        </p:nvCxnSpPr>
        <p:spPr bwMode="auto">
          <a:xfrm>
            <a:off x="1011145" y="5064114"/>
            <a:ext cx="1050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C50CCD0-9D9D-4951-9EC2-7C7657AF1FC1}"/>
              </a:ext>
            </a:extLst>
          </p:cNvPr>
          <p:cNvCxnSpPr>
            <a:cxnSpLocks/>
          </p:cNvCxnSpPr>
          <p:nvPr/>
        </p:nvCxnSpPr>
        <p:spPr bwMode="auto">
          <a:xfrm>
            <a:off x="1024006" y="6058893"/>
            <a:ext cx="1048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CACC5B9-A592-40A6-ACA4-A3183654D5B0}"/>
              </a:ext>
            </a:extLst>
          </p:cNvPr>
          <p:cNvSpPr txBox="1"/>
          <p:nvPr/>
        </p:nvSpPr>
        <p:spPr>
          <a:xfrm>
            <a:off x="304006" y="4932833"/>
            <a:ext cx="665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Initiator</a:t>
            </a:r>
            <a:endParaRPr lang="zh-CN" altLang="en-US" sz="1000" b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5C0973-60D3-4ECE-B966-5A411DF09400}"/>
              </a:ext>
            </a:extLst>
          </p:cNvPr>
          <p:cNvSpPr txBox="1"/>
          <p:nvPr/>
        </p:nvSpPr>
        <p:spPr>
          <a:xfrm>
            <a:off x="227806" y="5355913"/>
            <a:ext cx="795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/>
              <a:t>Responder</a:t>
            </a:r>
            <a:endParaRPr lang="zh-CN" altLang="en-US" sz="1000" b="1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29A9F42-3C7E-4EBA-ABD2-8F7424F38DDB}"/>
              </a:ext>
            </a:extLst>
          </p:cNvPr>
          <p:cNvSpPr/>
          <p:nvPr/>
        </p:nvSpPr>
        <p:spPr bwMode="auto">
          <a:xfrm>
            <a:off x="1782682" y="5870988"/>
            <a:ext cx="57260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Data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2C6756C-613F-46C7-AFB4-6B96DF82F97A}"/>
              </a:ext>
            </a:extLst>
          </p:cNvPr>
          <p:cNvSpPr/>
          <p:nvPr/>
        </p:nvSpPr>
        <p:spPr bwMode="auto">
          <a:xfrm>
            <a:off x="1066006" y="4879473"/>
            <a:ext cx="50363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ACK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12B9372-2005-4711-ADBA-16575BEECF11}"/>
              </a:ext>
            </a:extLst>
          </p:cNvPr>
          <p:cNvSpPr/>
          <p:nvPr/>
        </p:nvSpPr>
        <p:spPr bwMode="auto">
          <a:xfrm>
            <a:off x="2356851" y="5870473"/>
            <a:ext cx="640780" cy="1893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TRN-R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338332F-5B44-486A-91DE-7DB57A9E303F}"/>
              </a:ext>
            </a:extLst>
          </p:cNvPr>
          <p:cNvSpPr/>
          <p:nvPr/>
        </p:nvSpPr>
        <p:spPr bwMode="auto">
          <a:xfrm>
            <a:off x="3226231" y="4870297"/>
            <a:ext cx="50363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ACK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00F1349-DC95-4427-81F6-0CC6B91FAFF4}"/>
              </a:ext>
            </a:extLst>
          </p:cNvPr>
          <p:cNvSpPr/>
          <p:nvPr/>
        </p:nvSpPr>
        <p:spPr bwMode="auto">
          <a:xfrm>
            <a:off x="4418806" y="4864902"/>
            <a:ext cx="57260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Data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75A734C-EFE0-4855-9DBD-A46B1F069409}"/>
              </a:ext>
            </a:extLst>
          </p:cNvPr>
          <p:cNvSpPr/>
          <p:nvPr/>
        </p:nvSpPr>
        <p:spPr bwMode="auto">
          <a:xfrm>
            <a:off x="5175310" y="5870164"/>
            <a:ext cx="50363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ACK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68B97B67-C781-4A8D-A12F-44003D2CEA19}"/>
              </a:ext>
            </a:extLst>
          </p:cNvPr>
          <p:cNvSpPr/>
          <p:nvPr/>
        </p:nvSpPr>
        <p:spPr bwMode="auto">
          <a:xfrm>
            <a:off x="5845196" y="4870297"/>
            <a:ext cx="57260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Data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1978DFA7-7F79-439F-AF77-5CDD2FAF1ED7}"/>
              </a:ext>
            </a:extLst>
          </p:cNvPr>
          <p:cNvSpPr/>
          <p:nvPr/>
        </p:nvSpPr>
        <p:spPr bwMode="auto">
          <a:xfrm>
            <a:off x="6419699" y="4870466"/>
            <a:ext cx="640780" cy="1893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TRN-T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13A14FAC-0D5C-4E64-969C-D18332F82359}"/>
              </a:ext>
            </a:extLst>
          </p:cNvPr>
          <p:cNvSpPr/>
          <p:nvPr/>
        </p:nvSpPr>
        <p:spPr bwMode="auto">
          <a:xfrm>
            <a:off x="7151725" y="5876914"/>
            <a:ext cx="50363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ACK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91EF5FA-3C96-4B6B-A725-8D250BF2E13F}"/>
              </a:ext>
            </a:extLst>
          </p:cNvPr>
          <p:cNvSpPr/>
          <p:nvPr/>
        </p:nvSpPr>
        <p:spPr bwMode="auto">
          <a:xfrm>
            <a:off x="9092792" y="4876850"/>
            <a:ext cx="57260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Data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DE18712A-C583-41ED-8BDE-190FE55063F7}"/>
              </a:ext>
            </a:extLst>
          </p:cNvPr>
          <p:cNvSpPr/>
          <p:nvPr/>
        </p:nvSpPr>
        <p:spPr bwMode="auto">
          <a:xfrm>
            <a:off x="9666961" y="4876335"/>
            <a:ext cx="640780" cy="1893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TRN-R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74" name="双波形 73">
            <a:extLst>
              <a:ext uri="{FF2B5EF4-FFF2-40B4-BE49-F238E27FC236}">
                <a16:creationId xmlns:a16="http://schemas.microsoft.com/office/drawing/2014/main" id="{5F249DF3-6BA9-45CB-BDEB-59524BCA719E}"/>
              </a:ext>
            </a:extLst>
          </p:cNvPr>
          <p:cNvSpPr/>
          <p:nvPr/>
        </p:nvSpPr>
        <p:spPr bwMode="auto">
          <a:xfrm rot="702744">
            <a:off x="4002447" y="4676324"/>
            <a:ext cx="292953" cy="1713372"/>
          </a:xfrm>
          <a:prstGeom prst="doubleWave">
            <a:avLst>
              <a:gd name="adj1" fmla="val 2412"/>
              <a:gd name="adj2" fmla="val 10000"/>
            </a:avLst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1C8515F8-4E1D-4385-AF32-E2898E429A0C}"/>
              </a:ext>
            </a:extLst>
          </p:cNvPr>
          <p:cNvSpPr/>
          <p:nvPr/>
        </p:nvSpPr>
        <p:spPr bwMode="auto">
          <a:xfrm>
            <a:off x="10798954" y="5863679"/>
            <a:ext cx="503638" cy="18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-109" charset="0"/>
              </a:rPr>
              <a:t>ACK</a:t>
            </a:r>
            <a:endParaRPr kumimoji="0" lang="zh-CN" altLang="en-US" sz="110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-109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A5DA8394-FD20-4BAA-9F89-C59125E482FD}"/>
              </a:ext>
            </a:extLst>
          </p:cNvPr>
          <p:cNvSpPr/>
          <p:nvPr/>
        </p:nvSpPr>
        <p:spPr bwMode="auto">
          <a:xfrm>
            <a:off x="7655363" y="5870164"/>
            <a:ext cx="730349" cy="18930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i="0" u="none" strike="noStrike" cap="none" normalizeH="0" baseline="0" dirty="0">
                <a:ln>
                  <a:noFill/>
                </a:ln>
                <a:effectLst/>
                <a:latin typeface="Times New Roman" pitchFamily="-109" charset="0"/>
              </a:rPr>
              <a:t>Feedback</a:t>
            </a:r>
            <a:endParaRPr kumimoji="0" lang="zh-CN" altLang="en-US" sz="1100" i="0" u="none" strike="noStrike" cap="none" normalizeH="0" baseline="0" dirty="0">
              <a:ln>
                <a:noFill/>
              </a:ln>
              <a:effectLst/>
              <a:latin typeface="Times New Roman" pitchFamily="-109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69DADE8-81FC-4CA0-B5C6-CBB2665B09F3}"/>
              </a:ext>
            </a:extLst>
          </p:cNvPr>
          <p:cNvSpPr txBox="1"/>
          <p:nvPr/>
        </p:nvSpPr>
        <p:spPr>
          <a:xfrm>
            <a:off x="964532" y="4491870"/>
            <a:ext cx="1107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0000"/>
                </a:solidFill>
              </a:rPr>
              <a:t>Initiator Rx tracking request</a:t>
            </a:r>
            <a:endParaRPr lang="zh-CN" altLang="en-US" sz="1000" i="1" dirty="0">
              <a:solidFill>
                <a:srgbClr val="FF0000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0767F114-3D0A-4033-867B-FEC19D4B0948}"/>
              </a:ext>
            </a:extLst>
          </p:cNvPr>
          <p:cNvSpPr txBox="1"/>
          <p:nvPr/>
        </p:nvSpPr>
        <p:spPr>
          <a:xfrm>
            <a:off x="1689987" y="5482693"/>
            <a:ext cx="174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0000"/>
                </a:solidFill>
              </a:rPr>
              <a:t>Initiator Rx tracking response with TRN-R appended</a:t>
            </a:r>
            <a:endParaRPr lang="zh-CN" altLang="en-US" sz="1000" i="1" dirty="0">
              <a:solidFill>
                <a:srgbClr val="FF0000"/>
              </a:solidFill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EDE18501-D86C-4C5E-B4BD-B7E36B1CB6A9}"/>
              </a:ext>
            </a:extLst>
          </p:cNvPr>
          <p:cNvSpPr txBox="1"/>
          <p:nvPr/>
        </p:nvSpPr>
        <p:spPr>
          <a:xfrm>
            <a:off x="3126906" y="4508376"/>
            <a:ext cx="834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FF0000"/>
                </a:solidFill>
              </a:rPr>
              <a:t>Initiator Rx tracking</a:t>
            </a:r>
            <a:endParaRPr lang="zh-CN" altLang="en-US" sz="1000" i="1" dirty="0">
              <a:solidFill>
                <a:srgbClr val="FF0000"/>
              </a:solidFill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1580E481-AB58-49E1-842D-72E1C290486E}"/>
              </a:ext>
            </a:extLst>
          </p:cNvPr>
          <p:cNvSpPr txBox="1"/>
          <p:nvPr/>
        </p:nvSpPr>
        <p:spPr>
          <a:xfrm>
            <a:off x="5755576" y="4483486"/>
            <a:ext cx="1816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92D050"/>
                </a:solidFill>
              </a:rPr>
              <a:t>Initiator Tx tracking request with TRN-T appended</a:t>
            </a:r>
            <a:endParaRPr lang="zh-CN" altLang="en-US" sz="1000" i="1" dirty="0">
              <a:solidFill>
                <a:srgbClr val="92D050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DFFE0908-C056-45E6-B8C2-A246A51A5812}"/>
              </a:ext>
            </a:extLst>
          </p:cNvPr>
          <p:cNvSpPr txBox="1"/>
          <p:nvPr/>
        </p:nvSpPr>
        <p:spPr>
          <a:xfrm>
            <a:off x="7204811" y="5489590"/>
            <a:ext cx="15655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92D050"/>
                </a:solidFill>
              </a:rPr>
              <a:t>Initiator Tx tracking response with feedback</a:t>
            </a:r>
            <a:endParaRPr lang="zh-CN" altLang="en-US" sz="1000" i="1" dirty="0">
              <a:solidFill>
                <a:srgbClr val="92D050"/>
              </a:solidFill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0EA4CEC-D9A6-49F0-B0A9-0BF727350483}"/>
              </a:ext>
            </a:extLst>
          </p:cNvPr>
          <p:cNvSpPr txBox="1"/>
          <p:nvPr/>
        </p:nvSpPr>
        <p:spPr>
          <a:xfrm>
            <a:off x="9012137" y="4476155"/>
            <a:ext cx="1909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00B0F0"/>
                </a:solidFill>
              </a:rPr>
              <a:t>Responder Rx tracking request with TRN-R appended</a:t>
            </a:r>
            <a:endParaRPr lang="zh-CN" altLang="en-US" sz="1000" i="1" dirty="0">
              <a:solidFill>
                <a:srgbClr val="00B0F0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D7CE8AC-D126-4F94-8B37-209657FD777B}"/>
              </a:ext>
            </a:extLst>
          </p:cNvPr>
          <p:cNvSpPr txBox="1"/>
          <p:nvPr/>
        </p:nvSpPr>
        <p:spPr>
          <a:xfrm>
            <a:off x="10690385" y="5464413"/>
            <a:ext cx="815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rgbClr val="00B0F0"/>
                </a:solidFill>
              </a:rPr>
              <a:t>Responder Rx tracking</a:t>
            </a:r>
            <a:endParaRPr lang="zh-CN" altLang="en-US" sz="1000" i="1" dirty="0">
              <a:solidFill>
                <a:srgbClr val="00B0F0"/>
              </a:solidFill>
            </a:endParaRPr>
          </a:p>
        </p:txBody>
      </p:sp>
      <p:sp>
        <p:nvSpPr>
          <p:cNvPr id="91" name="双波形 90">
            <a:extLst>
              <a:ext uri="{FF2B5EF4-FFF2-40B4-BE49-F238E27FC236}">
                <a16:creationId xmlns:a16="http://schemas.microsoft.com/office/drawing/2014/main" id="{2A48FC81-9693-4351-85B0-5756307F267E}"/>
              </a:ext>
            </a:extLst>
          </p:cNvPr>
          <p:cNvSpPr/>
          <p:nvPr/>
        </p:nvSpPr>
        <p:spPr bwMode="auto">
          <a:xfrm rot="702744">
            <a:off x="8628263" y="4607727"/>
            <a:ext cx="292953" cy="1713372"/>
          </a:xfrm>
          <a:prstGeom prst="doubleWave">
            <a:avLst>
              <a:gd name="adj1" fmla="val 2412"/>
              <a:gd name="adj2" fmla="val 10000"/>
            </a:avLst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035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161871</TotalTime>
  <Words>2463</Words>
  <Application>Microsoft Office PowerPoint</Application>
  <PresentationFormat>自定义</PresentationFormat>
  <Paragraphs>432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PowerPoint 演示文稿</vt:lpstr>
      <vt:lpstr>Background</vt:lpstr>
      <vt:lpstr>BFT in 15.3c</vt:lpstr>
      <vt:lpstr>BFT in 15.3c</vt:lpstr>
      <vt:lpstr>BFT in 11ad</vt:lpstr>
      <vt:lpstr>Sector-Level Sweep in 11ad</vt:lpstr>
      <vt:lpstr>Beam Refinement Protocol in 11ad</vt:lpstr>
      <vt:lpstr>Beam Refinement Protocol in 11ad</vt:lpstr>
      <vt:lpstr>Beam Tracking in 11ad</vt:lpstr>
      <vt:lpstr>BFT in 11ay</vt:lpstr>
      <vt:lpstr>Training Frames in 11ay</vt:lpstr>
      <vt:lpstr>Sector-Level Sweep in 11ay</vt:lpstr>
      <vt:lpstr>MIMO Beamforming in 11ay</vt:lpstr>
      <vt:lpstr>Other BFT Protocols in 11ay</vt:lpstr>
      <vt:lpstr>Open Issues in IMMW</vt:lpstr>
      <vt:lpstr>Open Issues in IMMW</vt:lpstr>
      <vt:lpstr>Summary</vt:lpstr>
      <vt:lpstr>References</vt:lpstr>
      <vt:lpstr>PowerPoint 演示文稿</vt:lpstr>
    </vt:vector>
  </TitlesOfParts>
  <Company>Xiaomi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Millimeter-Wave Beam Training for IMMW: Overview and Open Issues</dc:title>
  <dc:subject>IEEE 802.11 &lt;TGbq&gt;</dc:subject>
  <dc:creator>Steven Xu Chen</dc:creator>
  <dc:description>&lt;11-25-1570-00-00&gt;</dc:description>
  <cp:lastModifiedBy>chenxu21</cp:lastModifiedBy>
  <cp:revision>4098</cp:revision>
  <cp:lastPrinted>2015-07-14T16:02:16Z</cp:lastPrinted>
  <dcterms:created xsi:type="dcterms:W3CDTF">2009-07-12T16:25:16Z</dcterms:created>
  <dcterms:modified xsi:type="dcterms:W3CDTF">2025-09-16T09:56:41Z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(3)hSpIGwl1AjHx1Iwq1cZjiDxMTAx5W0WHzXPS2JxC0lQqOgpnl0o6sKf1pvKCzpV1SU8mVOiM F0ubBTWPD2DaSOSpBFigLUUqCvmrHWYQRj6sGvtI5Q7xsktIU8KW9UgpDUXTn6E6ovMQGgH9 A1rYE73sKSGYT/mft+BBE+Syqd9gaHPrqDj7pBndbRJLNQnn4oFvoSExBE+pyrRQnn/k5VCo FC0hSVSUOGvE8shuCN</vt:lpwstr>
  </property>
  <property fmtid="{D5CDD505-2E9C-101B-9397-08002B2CF9AE}" pid="3" name="_2015_ms_pID_7253431">
    <vt:lpwstr>iK1ZlvqBXBNaVSGyPD7+o8uJxjDfLjhXFeBXctn5s1GA22Ub5mhP6i rex6E+YEP8/PUpNFx+5O4fPIsuJK2Vo9J9pFD7x2jXruNSpi/CxkXR9U80Pw9jLGYAk7aRtb dPFunlxBco3FHe6xr29QmuhgTY9KIO4FNyifccmda8sMcsNdztvLSAmEnHKoQTK8EyMRNbXd FEB3q3zvy3u6bPJoWWx3s4WJhDoN3NEwTgTn</vt:lpwstr>
  </property>
  <property fmtid="{D5CDD505-2E9C-101B-9397-08002B2CF9AE}" pid="4" name="_2015_ms_pID_7253432">
    <vt:lpwstr>AY00WpnSw/xzs6I1dQqH6xs=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1651751348</vt:lpwstr>
  </property>
  <property fmtid="{D5CDD505-2E9C-101B-9397-08002B2CF9AE}" pid="9" name="CWMae479a70825311f0800071b9000070b9">
    <vt:lpwstr>CWM8ynSQRis26wJe/RWmOz2cHfeRQPssiYjp3Ns6XwS5WAY9f8tJbk6a/FvePftRahHTt5lJIY4hg7xecmDxW4Kpg==</vt:lpwstr>
  </property>
  <property fmtid="{D5CDD505-2E9C-101B-9397-08002B2CF9AE}" pid="10" name="fileWhereFroms">
    <vt:lpwstr>PpjeLB1gRN0lwrPqMaCTklYoylYjge0823iy1IMvbXW++JALV8xHZxthvkQwst2QUvkRWAkhG6PjRF+H4VJBrK5zz7bJ/DEATSg4/SkQLfSL1Kex5PfDuKQOg5o6epURcy3U7LzyOkqDpvNU89tytzOY9R+HKC6FxSBWOXnhv4zP26MXTRVXhJg6ErmqupmLa7uPgW9e+3cTD3FQIBA/8niDShV+mV9rF6f5cb8hE3M=</vt:lpwstr>
  </property>
  <property fmtid="{D5CDD505-2E9C-101B-9397-08002B2CF9AE}" pid="11" name="CWMefce4870825511f080007dd700007cd7">
    <vt:lpwstr>CWM4Wpx++JsDSFe9tWAE7bi6GepA/kjeCMnPb/Qq/9tSOlUrVs8LgYeF6eV9xbo1fCnJ7YbSBuPzEvceIzcwUapcA==</vt:lpwstr>
  </property>
  <property fmtid="{D5CDD505-2E9C-101B-9397-08002B2CF9AE}" pid="12" name="CWMef89aa608fb311f080004f1d00004f1d">
    <vt:lpwstr>CWMnN0GWrSpJTxpG3Pp3OMeIiQRLeQBpGqUsxyLvVtbVycOzD28nG47TF/rG2xmtDUDlKhjmMgdv9fPIkyCihWu9A==</vt:lpwstr>
  </property>
</Properties>
</file>